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3" r:id="rId3"/>
    <p:sldId id="259" r:id="rId4"/>
    <p:sldId id="264"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8" d="100"/>
          <a:sy n="108" d="100"/>
        </p:scale>
        <p:origin x="63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2266B-CD57-7230-B5CB-4A723B4E69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AAEB10F-8E5D-0CE7-61B8-8647EB3CA5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FF0CCB7-4758-D518-587E-795307001159}"/>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5" name="Footer Placeholder 4">
            <a:extLst>
              <a:ext uri="{FF2B5EF4-FFF2-40B4-BE49-F238E27FC236}">
                <a16:creationId xmlns:a16="http://schemas.microsoft.com/office/drawing/2014/main" id="{FAA17C0C-4B2E-3F58-1947-2242366BC3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7323AA-35A8-2503-1E97-25FD2AD35172}"/>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3073200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1A32B-E52D-5555-78AA-76892A7EFC9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F9C7B9-9D29-4FA8-86D0-006A570CB9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4B71F7-6A02-7564-A569-F48DAB9DC08C}"/>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5" name="Footer Placeholder 4">
            <a:extLst>
              <a:ext uri="{FF2B5EF4-FFF2-40B4-BE49-F238E27FC236}">
                <a16:creationId xmlns:a16="http://schemas.microsoft.com/office/drawing/2014/main" id="{4A0EDDBA-3054-140D-D3DA-0EA5611DDF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D410E2-233A-01C7-2B4E-2AA9B297DA5B}"/>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689593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9A781B-3355-361A-3F66-8CFC40FCE4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CAF3C8A-46CC-FE2B-12B5-873D7D6ADC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D09979-7870-CDE4-9029-50CCA5DCE27F}"/>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5" name="Footer Placeholder 4">
            <a:extLst>
              <a:ext uri="{FF2B5EF4-FFF2-40B4-BE49-F238E27FC236}">
                <a16:creationId xmlns:a16="http://schemas.microsoft.com/office/drawing/2014/main" id="{431920BA-BFD9-1BCB-8ED1-DE1B3D3C41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B1D81E-DD1C-EA56-0E18-9495974A1398}"/>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1072228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27D55-3F45-2DD7-8643-F3F2A4F789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0FD84F4-4711-FD2B-D9FE-59EC47213E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450BDF-E3CC-FE5F-2C41-AA222275978E}"/>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5" name="Footer Placeholder 4">
            <a:extLst>
              <a:ext uri="{FF2B5EF4-FFF2-40B4-BE49-F238E27FC236}">
                <a16:creationId xmlns:a16="http://schemas.microsoft.com/office/drawing/2014/main" id="{C0C6C831-A04A-AF06-6BC7-FEA5436B29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A51448-A2D7-EF78-8107-9AE9012A91C0}"/>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3538394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46C6D-000E-7060-6F7B-F4CF2508C4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8169E02-D618-B053-9AE3-14145413363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EC8F80-EF86-75F9-8C3C-36DA29044E7A}"/>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5" name="Footer Placeholder 4">
            <a:extLst>
              <a:ext uri="{FF2B5EF4-FFF2-40B4-BE49-F238E27FC236}">
                <a16:creationId xmlns:a16="http://schemas.microsoft.com/office/drawing/2014/main" id="{B8E9B7C7-BA2A-9AD7-87E8-07B33ABE4A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73BA8F-AAD7-D6D7-A476-F7F4CA506246}"/>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253702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C2F22-4BCB-BEAA-B0A8-9E157A8CEDF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7D6C3D-FB24-1561-2080-2319D15E97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4FF442B-657A-3F69-E96D-51F45BA653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7AF33C8-BEAE-4EE0-8B66-906D328BA8BE}"/>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6" name="Footer Placeholder 5">
            <a:extLst>
              <a:ext uri="{FF2B5EF4-FFF2-40B4-BE49-F238E27FC236}">
                <a16:creationId xmlns:a16="http://schemas.microsoft.com/office/drawing/2014/main" id="{2624BA2C-CD32-9D42-5C4C-42D2FD5B3F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CFEE42-6FE4-C1DE-E3A2-975E2A5A069A}"/>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3612770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4DDB6-8E3B-4BE7-B0EE-638ED41E43D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85D240E-2A17-9C68-B55B-7424FEAC3B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6E6650-E061-019F-1BCC-C8F05B854A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5F8B3AC-0C9B-99B6-9D8B-CF4DD4B9D6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ECF34D-D080-D653-6360-04F3BD8FEC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0258C9C-4EE6-B840-0943-4F2202E01847}"/>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8" name="Footer Placeholder 7">
            <a:extLst>
              <a:ext uri="{FF2B5EF4-FFF2-40B4-BE49-F238E27FC236}">
                <a16:creationId xmlns:a16="http://schemas.microsoft.com/office/drawing/2014/main" id="{F1BC99C2-FC61-45F9-7449-1FAC85DE105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17B77A9-E49E-8257-3673-675F3E74AE2D}"/>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811356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9F363-E093-52ED-7D4A-F38A44A30AF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CC36AA-F5CA-7D72-B1B5-C54E2A04394D}"/>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4" name="Footer Placeholder 3">
            <a:extLst>
              <a:ext uri="{FF2B5EF4-FFF2-40B4-BE49-F238E27FC236}">
                <a16:creationId xmlns:a16="http://schemas.microsoft.com/office/drawing/2014/main" id="{9312BBAF-17F2-C7B2-7BEF-835203A4E39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2F775-81CE-5050-9769-2EA1B877B364}"/>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269126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B32C62-801B-729A-5266-DAE014A8E3D5}"/>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3" name="Footer Placeholder 2">
            <a:extLst>
              <a:ext uri="{FF2B5EF4-FFF2-40B4-BE49-F238E27FC236}">
                <a16:creationId xmlns:a16="http://schemas.microsoft.com/office/drawing/2014/main" id="{0531F9BC-7485-96AB-AC3E-F4BC8E47D9A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C55BF8E-B3E4-E75F-EB5F-F503CA575BC4}"/>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1040344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378D8-A983-681C-D302-69020A81FA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5F7AA5F-D9B6-BE6E-13F3-2B5060371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BC7FAA7-6619-DD9F-A4B3-92D4339FB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667049-8145-F319-58DB-8D256A93ED98}"/>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6" name="Footer Placeholder 5">
            <a:extLst>
              <a:ext uri="{FF2B5EF4-FFF2-40B4-BE49-F238E27FC236}">
                <a16:creationId xmlns:a16="http://schemas.microsoft.com/office/drawing/2014/main" id="{F36C9930-5BD2-F449-86DF-1049441EF4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A58C10-B478-8812-3E80-3443696F25AC}"/>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393278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50E33-57BF-A58D-54D2-E3CE02E213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4886296-C462-D1DB-CAE4-F0FB7ED14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3E0A34-C272-E710-8EFE-E8AE3815EF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1CEC9A-A46B-99B7-A4E4-300BE23EDB42}"/>
              </a:ext>
            </a:extLst>
          </p:cNvPr>
          <p:cNvSpPr>
            <a:spLocks noGrp="1"/>
          </p:cNvSpPr>
          <p:nvPr>
            <p:ph type="dt" sz="half" idx="10"/>
          </p:nvPr>
        </p:nvSpPr>
        <p:spPr/>
        <p:txBody>
          <a:bodyPr/>
          <a:lstStyle/>
          <a:p>
            <a:fld id="{897F2174-3C8F-4DF7-89EF-57EB24AC7477}" type="datetimeFigureOut">
              <a:rPr lang="en-GB" smtClean="0"/>
              <a:t>09/07/2026</a:t>
            </a:fld>
            <a:endParaRPr lang="en-GB"/>
          </a:p>
        </p:txBody>
      </p:sp>
      <p:sp>
        <p:nvSpPr>
          <p:cNvPr id="6" name="Footer Placeholder 5">
            <a:extLst>
              <a:ext uri="{FF2B5EF4-FFF2-40B4-BE49-F238E27FC236}">
                <a16:creationId xmlns:a16="http://schemas.microsoft.com/office/drawing/2014/main" id="{B3E77644-EF1E-B729-4A13-BFE8413654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60FFA6-A9D8-B2D7-FCAE-459FE99FEA43}"/>
              </a:ext>
            </a:extLst>
          </p:cNvPr>
          <p:cNvSpPr>
            <a:spLocks noGrp="1"/>
          </p:cNvSpPr>
          <p:nvPr>
            <p:ph type="sldNum" sz="quarter" idx="12"/>
          </p:nvPr>
        </p:nvSpPr>
        <p:spPr/>
        <p:txBody>
          <a:bodyPr/>
          <a:lstStyle/>
          <a:p>
            <a:fld id="{2AED8379-0302-41FD-AECE-FD452473F306}" type="slidenum">
              <a:rPr lang="en-GB" smtClean="0"/>
              <a:t>‹#›</a:t>
            </a:fld>
            <a:endParaRPr lang="en-GB"/>
          </a:p>
        </p:txBody>
      </p:sp>
    </p:spTree>
    <p:extLst>
      <p:ext uri="{BB962C8B-B14F-4D97-AF65-F5344CB8AC3E}">
        <p14:creationId xmlns:p14="http://schemas.microsoft.com/office/powerpoint/2010/main" val="1934785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0DECA2-9600-3187-1322-31BA9862E9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ABD31BA-7E9D-A764-2671-EDE2A0D6A6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F4FDC4-9398-2834-63DC-82AAF68C1A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7F2174-3C8F-4DF7-89EF-57EB24AC7477}" type="datetimeFigureOut">
              <a:rPr lang="en-GB" smtClean="0"/>
              <a:t>09/07/2026</a:t>
            </a:fld>
            <a:endParaRPr lang="en-GB"/>
          </a:p>
        </p:txBody>
      </p:sp>
      <p:sp>
        <p:nvSpPr>
          <p:cNvPr id="5" name="Footer Placeholder 4">
            <a:extLst>
              <a:ext uri="{FF2B5EF4-FFF2-40B4-BE49-F238E27FC236}">
                <a16:creationId xmlns:a16="http://schemas.microsoft.com/office/drawing/2014/main" id="{48C2C7D4-2BA4-C45D-9DC2-5EAB4F2A2C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4F0AFD1-2C8A-F302-85E6-9C94EEDE03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AED8379-0302-41FD-AECE-FD452473F306}" type="slidenum">
              <a:rPr lang="en-GB" smtClean="0"/>
              <a:t>‹#›</a:t>
            </a:fld>
            <a:endParaRPr lang="en-GB"/>
          </a:p>
        </p:txBody>
      </p:sp>
    </p:spTree>
    <p:extLst>
      <p:ext uri="{BB962C8B-B14F-4D97-AF65-F5344CB8AC3E}">
        <p14:creationId xmlns:p14="http://schemas.microsoft.com/office/powerpoint/2010/main" val="3555325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asepgmdesupport.hee.nhs.uk/support/solutions/folders/7000047215"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lasepgmdesupport.hee.nhs.uk/support/solutions/articles/7000081700-process-for-discretionary-courses-2024"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lasepgmdesupport.hee.nhs.uk/support/solutions/articles/7000081700-process-for-discretionary-courses-2025-26" TargetMode="External"/><Relationship Id="rId3" Type="http://schemas.openxmlformats.org/officeDocument/2006/relationships/hyperlink" Target="https://lasepgmdesupport.hee.nhs.uk/support/home?studyleave" TargetMode="External"/><Relationship Id="rId7" Type="http://schemas.openxmlformats.org/officeDocument/2006/relationships/hyperlink" Target="https://lasepgmdesupport.hee.nhs.uk/support/solutions/articles/7000052939-is-there-a-time-limit-for-applying-for-study-leave-reimbursement-"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accent.hicom.co.uk/Intrepid/Live/LDN/Web/sys_Pages/MainMenu/MainMenu.aspx" TargetMode="External"/><Relationship Id="rId5" Type="http://schemas.openxmlformats.org/officeDocument/2006/relationships/hyperlink" Target="https://lasepgmdesupport.hee.nhs.uk/support/solutions/articles/7000081700-process-for-discretionary-courses-2024" TargetMode="External"/><Relationship Id="rId4" Type="http://schemas.openxmlformats.org/officeDocument/2006/relationships/hyperlink" Target="https://lasepgmdesupport.hee.nhs.uk/support/solutions/folders/7000047215"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lasepgmdesupport.hee.nhs.uk/support/solutions/articles/7000081700-process-for-discretionary-courses-2024" TargetMode="External"/><Relationship Id="rId7" Type="http://schemas.openxmlformats.org/officeDocument/2006/relationships/hyperlink" Target="https://lasepgmdesupport.hee.nhs.uk/support/solutions/articles/7000081700-process-for-discretionary-courses-2025-26"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lasepgmdesupport.hee.nhs.uk/support/solutions/articles/7000070631-can-i-claim-for-subsistence-costs-from-the-study-leave-budget-" TargetMode="External"/><Relationship Id="rId5" Type="http://schemas.openxmlformats.org/officeDocument/2006/relationships/hyperlink" Target="https://lasepgmdesupport.hee.nhs.uk/support/solutions/articles/7000032078-can-i-claim-for-travel-expenses-associated-with-attending-a-nhs-england-approved-study-leave-event-" TargetMode="External"/><Relationship Id="rId4" Type="http://schemas.openxmlformats.org/officeDocument/2006/relationships/hyperlink" Target="mailto:Intrepid.Support@stgeorges.nhs.uk"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mailto:Intrepid.Support@stgeorges.nhs.uk" TargetMode="External"/><Relationship Id="rId3" Type="http://schemas.openxmlformats.org/officeDocument/2006/relationships/hyperlink" Target="https://ddec1-0-en-ctp.trendmicro.com/wis/clicktime/v1/query?url=https%3a%2f%2flasepgmdesupport.hee.nhs.uk%2fsupport%2fsolutions%2farticles%2f7000032078%2dcan%2di%2dclaim%2dfor%2dtravel%2dexpenses%2dassociated%2dwith%2dattending%2da%2dhee%2dapproved%2dstudy%2dleave%2devent%2d&amp;umid=3ad4c606-3083-48ee-b2bc-b337ce91418b&amp;auth=5a48ddabf21f7246250a6ac00727f7875e94cad3-7b44e365722608adbd5f6eb2706d29894c34f745" TargetMode="External"/><Relationship Id="rId7" Type="http://schemas.openxmlformats.org/officeDocument/2006/relationships/hyperlink" Target="https://gbr01.safelinks.protection.outlook.com/?url=https%3A%2F%2Flondon.hee.nhs.uk%2Fprofessional-development%2Fcourses-and-conferences&amp;data=05%7C02%7Cengland.studyleave.lase%40nhs.net%7Cfc4d8be58f58454a639708dd6559f93a%7C37c354b285b047f5b22207b48d774ee3%7C0%7C0%7C638778159312927940%7CUnknown%7CTWFpbGZsb3d8eyJFbXB0eU1hcGkiOnRydWUsIlYiOiIwLjAuMDAwMCIsIlAiOiJXaW4zMiIsIkFOIjoiTWFpbCIsIldUIjoyfQ%3D%3D%7C0%7C%7C%7C&amp;sdata=G66rZfXoBa2U2YL3d%2BwRXTve6JUl0BnROVt9hfC3hHA%3D&amp;reserved=0"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lasepgmdesupport.hee.nhs.uk/support/solutionshttps:/lasepgmdesupport.hee.nhs.uk/support/solutions/https:/lasepgmdesupport.hee.nhs.uk/supp/7000081700-process-for-discretionary-courses-2023/articles/7000081700-process-for-discretionary-courses-2023" TargetMode="External"/><Relationship Id="rId5" Type="http://schemas.openxmlformats.org/officeDocument/2006/relationships/hyperlink" Target="https://lasepgmdesupport.hee.nhs.uk/support/solutions/articles/7000035041-i-am-preparing-for-an-exam-and-would-like-to-attend-multiple-revision-courses-prior-to-the-exam-will" TargetMode="External"/><Relationship Id="rId10" Type="http://schemas.openxmlformats.org/officeDocument/2006/relationships/hyperlink" Target="https://hee.freshdesk.com/support/tickets/new?form_25" TargetMode="External"/><Relationship Id="rId4" Type="http://schemas.openxmlformats.org/officeDocument/2006/relationships/hyperlink" Target="https://lasepgmdesupport.hee.nhs.uk/support/solutions/articles/7000081700-process-for-discretionary-courses-2025-26" TargetMode="External"/><Relationship Id="rId9" Type="http://schemas.openxmlformats.org/officeDocument/2006/relationships/hyperlink" Target="https://lasepgmdesupport.hee.nhs.uk/support/solutions/7000016490"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C137CE6-16AE-F848-E6FC-88D8E211D3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096000" cy="6858000"/>
          </a:xfrm>
          <a:prstGeom prst="rect">
            <a:avLst/>
          </a:prstGeom>
        </p:spPr>
      </p:pic>
      <p:pic>
        <p:nvPicPr>
          <p:cNvPr id="5" name="Picture 4" descr="A white background with black and white clouds&#10;&#10;AI-generated content may be incorrect.">
            <a:extLst>
              <a:ext uri="{FF2B5EF4-FFF2-40B4-BE49-F238E27FC236}">
                <a16:creationId xmlns:a16="http://schemas.microsoft.com/office/drawing/2014/main" id="{0A22CBA3-23DC-64FF-18CF-A9EBC5B475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0"/>
            <a:ext cx="6096000" cy="6858000"/>
          </a:xfrm>
          <a:prstGeom prst="rect">
            <a:avLst/>
          </a:prstGeom>
        </p:spPr>
      </p:pic>
      <p:sp>
        <p:nvSpPr>
          <p:cNvPr id="2" name="TextBox 1">
            <a:extLst>
              <a:ext uri="{FF2B5EF4-FFF2-40B4-BE49-F238E27FC236}">
                <a16:creationId xmlns:a16="http://schemas.microsoft.com/office/drawing/2014/main" id="{28A307FE-C3A2-D902-6CB7-C47D2B8BBB62}"/>
              </a:ext>
            </a:extLst>
          </p:cNvPr>
          <p:cNvSpPr txBox="1"/>
          <p:nvPr/>
        </p:nvSpPr>
        <p:spPr>
          <a:xfrm>
            <a:off x="1320324" y="615117"/>
            <a:ext cx="3768695" cy="400494"/>
          </a:xfrm>
          <a:prstGeom prst="rect">
            <a:avLst/>
          </a:prstGeom>
          <a:noFill/>
        </p:spPr>
        <p:txBody>
          <a:bodyPr wrap="square" rtlCol="0">
            <a:spAutoFit/>
          </a:bodyPr>
          <a:lstStyle/>
          <a:p>
            <a:pPr marL="0" marR="0" indent="0" algn="ctr">
              <a:lnSpc>
                <a:spcPct val="119000"/>
              </a:lnSpc>
              <a:spcBef>
                <a:spcPts val="0"/>
              </a:spcBef>
              <a:spcAft>
                <a:spcPts val="0"/>
              </a:spcAft>
            </a:pPr>
            <a:r>
              <a:rPr lang="en-GB" sz="1800" b="1" u="sng" kern="1400" dirty="0">
                <a:ln>
                  <a:noFill/>
                </a:ln>
                <a:solidFill>
                  <a:srgbClr val="000000"/>
                </a:solidFill>
                <a:effectLst/>
                <a:latin typeface="Calibri" panose="020F0502020204030204" pitchFamily="34" charset="0"/>
              </a:rPr>
              <a:t>Study Leave and INTREPID Support </a:t>
            </a:r>
            <a:endParaRPr lang="en-GB" sz="1800" kern="1400" dirty="0">
              <a:ln>
                <a:noFill/>
              </a:ln>
              <a:solidFill>
                <a:srgbClr val="000000"/>
              </a:solidFill>
              <a:effectLst/>
              <a:latin typeface="Calibri" panose="020F0502020204030204" pitchFamily="34" charset="0"/>
            </a:endParaRPr>
          </a:p>
        </p:txBody>
      </p:sp>
      <p:sp>
        <p:nvSpPr>
          <p:cNvPr id="4" name="TextBox 3">
            <a:extLst>
              <a:ext uri="{FF2B5EF4-FFF2-40B4-BE49-F238E27FC236}">
                <a16:creationId xmlns:a16="http://schemas.microsoft.com/office/drawing/2014/main" id="{92E15824-E44A-071B-9E11-8C5D5A0DD3A7}"/>
              </a:ext>
            </a:extLst>
          </p:cNvPr>
          <p:cNvSpPr txBox="1"/>
          <p:nvPr/>
        </p:nvSpPr>
        <p:spPr>
          <a:xfrm>
            <a:off x="347529" y="1135286"/>
            <a:ext cx="5400942" cy="4878130"/>
          </a:xfrm>
          <a:prstGeom prst="rect">
            <a:avLst/>
          </a:prstGeom>
          <a:noFill/>
        </p:spPr>
        <p:txBody>
          <a:bodyPr wrap="square" rtlCol="0">
            <a:spAutoFit/>
          </a:bodyPr>
          <a:lstStyle/>
          <a:p>
            <a:pPr marL="0" marR="0" indent="0" algn="ctr">
              <a:lnSpc>
                <a:spcPct val="119000"/>
              </a:lnSpc>
              <a:spcBef>
                <a:spcPts val="0"/>
              </a:spcBef>
              <a:spcAft>
                <a:spcPts val="0"/>
              </a:spcAft>
            </a:pPr>
            <a:r>
              <a:rPr lang="en-GB" sz="1800" kern="1400" dirty="0">
                <a:ln>
                  <a:noFill/>
                </a:ln>
                <a:solidFill>
                  <a:srgbClr val="000000"/>
                </a:solidFill>
                <a:effectLst/>
                <a:latin typeface="Calibri" panose="020F0502020204030204" pitchFamily="34" charset="0"/>
              </a:rPr>
              <a:t>Your INTREPID login details will be sent to the email address you provided to NHSE. </a:t>
            </a:r>
          </a:p>
          <a:p>
            <a:pPr marL="0" marR="0" indent="0" algn="ctr">
              <a:lnSpc>
                <a:spcPct val="119000"/>
              </a:lnSpc>
              <a:spcBef>
                <a:spcPts val="0"/>
              </a:spcBef>
              <a:spcAft>
                <a:spcPts val="0"/>
              </a:spcAft>
            </a:pPr>
            <a:endParaRPr lang="en-GB" sz="1800" kern="1400" dirty="0">
              <a:ln>
                <a:noFill/>
              </a:ln>
              <a:solidFill>
                <a:srgbClr val="000000"/>
              </a:solidFill>
              <a:effectLst/>
              <a:latin typeface="Calibri" panose="020F0502020204030204" pitchFamily="34" charset="0"/>
            </a:endParaRPr>
          </a:p>
          <a:p>
            <a:pPr algn="ctr">
              <a:lnSpc>
                <a:spcPct val="119000"/>
              </a:lnSpc>
            </a:pPr>
            <a:r>
              <a:rPr lang="en-GB" b="1" kern="1400" dirty="0">
                <a:solidFill>
                  <a:srgbClr val="000000"/>
                </a:solidFill>
                <a:latin typeface="Calibri" panose="020F0502020204030204" pitchFamily="34" charset="0"/>
              </a:rPr>
              <a:t>Please contact Intrepid Support, if: </a:t>
            </a:r>
          </a:p>
          <a:p>
            <a:pPr algn="ctr">
              <a:lnSpc>
                <a:spcPct val="119000"/>
              </a:lnSpc>
            </a:pPr>
            <a:endParaRPr lang="en-GB" sz="800" kern="1400" dirty="0">
              <a:solidFill>
                <a:srgbClr val="000000"/>
              </a:solidFill>
              <a:latin typeface="Calibri" panose="020F0502020204030204" pitchFamily="34" charset="0"/>
            </a:endParaRPr>
          </a:p>
          <a:p>
            <a:pPr marL="742950" lvl="1" indent="-285750" algn="just">
              <a:lnSpc>
                <a:spcPct val="119000"/>
              </a:lnSpc>
              <a:buFont typeface="Arial" panose="020B0604020202020204" pitchFamily="34" charset="0"/>
              <a:buChar char="•"/>
            </a:pPr>
            <a:r>
              <a:rPr lang="en-GB" kern="1400" dirty="0">
                <a:solidFill>
                  <a:srgbClr val="000000"/>
                </a:solidFill>
                <a:latin typeface="Calibri" panose="020F0502020204030204" pitchFamily="34" charset="0"/>
              </a:rPr>
              <a:t>You wish to c</a:t>
            </a:r>
            <a:r>
              <a:rPr lang="en-GB" kern="1400" dirty="0">
                <a:ln>
                  <a:noFill/>
                </a:ln>
                <a:solidFill>
                  <a:srgbClr val="000000"/>
                </a:solidFill>
                <a:effectLst/>
                <a:latin typeface="Calibri" panose="020F0502020204030204" pitchFamily="34" charset="0"/>
              </a:rPr>
              <a:t>hange your email address.</a:t>
            </a:r>
          </a:p>
          <a:p>
            <a:pPr marL="742950" lvl="1" indent="-285750" algn="just">
              <a:lnSpc>
                <a:spcPct val="119000"/>
              </a:lnSpc>
              <a:buFont typeface="Arial" panose="020B0604020202020204" pitchFamily="34" charset="0"/>
              <a:buChar char="•"/>
            </a:pPr>
            <a:r>
              <a:rPr lang="en-GB" kern="1400" dirty="0">
                <a:solidFill>
                  <a:srgbClr val="000000"/>
                </a:solidFill>
                <a:latin typeface="Calibri" panose="020F0502020204030204" pitchFamily="34" charset="0"/>
              </a:rPr>
              <a:t>Y</a:t>
            </a:r>
            <a:r>
              <a:rPr lang="en-GB" kern="1400" dirty="0">
                <a:ln>
                  <a:noFill/>
                </a:ln>
                <a:solidFill>
                  <a:srgbClr val="000000"/>
                </a:solidFill>
                <a:effectLst/>
                <a:latin typeface="Calibri" panose="020F0502020204030204" pitchFamily="34" charset="0"/>
              </a:rPr>
              <a:t>ou have not received a log in.</a:t>
            </a:r>
          </a:p>
          <a:p>
            <a:pPr marL="742950" lvl="1" indent="-285750" algn="just">
              <a:lnSpc>
                <a:spcPct val="119000"/>
              </a:lnSpc>
              <a:buFont typeface="Arial" panose="020B0604020202020204" pitchFamily="34" charset="0"/>
              <a:buChar char="•"/>
            </a:pPr>
            <a:r>
              <a:rPr lang="en-GB" kern="1400" dirty="0">
                <a:solidFill>
                  <a:srgbClr val="000000"/>
                </a:solidFill>
                <a:latin typeface="Calibri" panose="020F0502020204030204" pitchFamily="34" charset="0"/>
              </a:rPr>
              <a:t>Your placement information needs updating.</a:t>
            </a:r>
            <a:endParaRPr lang="en-GB" kern="1400" dirty="0">
              <a:ln>
                <a:noFill/>
              </a:ln>
              <a:solidFill>
                <a:srgbClr val="000000"/>
              </a:solidFill>
              <a:effectLst/>
              <a:latin typeface="Calibri" panose="020F0502020204030204" pitchFamily="34" charset="0"/>
            </a:endParaRPr>
          </a:p>
          <a:p>
            <a:pPr marL="742950" lvl="1" indent="-285750" algn="just">
              <a:lnSpc>
                <a:spcPct val="119000"/>
              </a:lnSpc>
              <a:buFont typeface="Arial" panose="020B0604020202020204" pitchFamily="34" charset="0"/>
              <a:buChar char="•"/>
            </a:pPr>
            <a:r>
              <a:rPr lang="en-GB" kern="1400" dirty="0">
                <a:ln>
                  <a:noFill/>
                </a:ln>
                <a:solidFill>
                  <a:srgbClr val="000000"/>
                </a:solidFill>
                <a:effectLst/>
                <a:latin typeface="Calibri" panose="020F0502020204030204" pitchFamily="34" charset="0"/>
              </a:rPr>
              <a:t>You need support with any other queries.</a:t>
            </a:r>
          </a:p>
          <a:p>
            <a:pPr marL="0" marR="0" indent="0" algn="just">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  </a:t>
            </a:r>
            <a:endParaRPr lang="en-GB" sz="1800" kern="1400" dirty="0">
              <a:ln>
                <a:noFill/>
              </a:ln>
              <a:solidFill>
                <a:srgbClr val="000000"/>
              </a:solidFill>
              <a:effectLst/>
              <a:latin typeface="Calibri" panose="020F0502020204030204" pitchFamily="34" charset="0"/>
            </a:endParaRPr>
          </a:p>
          <a:p>
            <a:pPr marL="0" marR="0" indent="0" algn="ctr">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Intrepid.Support@stgeorges.nhs.uk or </a:t>
            </a:r>
            <a:endParaRPr lang="en-GB" sz="1800" kern="1400" dirty="0">
              <a:ln>
                <a:noFill/>
              </a:ln>
              <a:solidFill>
                <a:srgbClr val="000000"/>
              </a:solidFill>
              <a:effectLst/>
              <a:latin typeface="Calibri" panose="020F0502020204030204" pitchFamily="34" charset="0"/>
            </a:endParaRPr>
          </a:p>
          <a:p>
            <a:pPr marL="0" marR="0" indent="0" algn="ctr">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0208 725 2237 (Internal Ext. 2237)</a:t>
            </a:r>
            <a:endParaRPr lang="en-GB" sz="1800" kern="1400" dirty="0">
              <a:ln>
                <a:noFill/>
              </a:ln>
              <a:solidFill>
                <a:srgbClr val="000000"/>
              </a:solidFill>
              <a:effectLst/>
              <a:latin typeface="Calibri" panose="020F0502020204030204" pitchFamily="34" charset="0"/>
            </a:endParaRPr>
          </a:p>
          <a:p>
            <a:pPr marL="0" marR="0" indent="0" algn="ctr">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Education Centre, Perimeter Road, SW17 0QT</a:t>
            </a:r>
            <a:endParaRPr lang="en-GB" sz="1800" kern="1400" dirty="0">
              <a:ln>
                <a:noFill/>
              </a:ln>
              <a:solidFill>
                <a:srgbClr val="000000"/>
              </a:solidFill>
              <a:effectLst/>
              <a:latin typeface="Calibri" panose="020F0502020204030204" pitchFamily="34" charset="0"/>
            </a:endParaRPr>
          </a:p>
          <a:p>
            <a:pPr marL="0" marR="0" indent="0" algn="l">
              <a:lnSpc>
                <a:spcPct val="119000"/>
              </a:lnSpc>
              <a:spcBef>
                <a:spcPts val="0"/>
              </a:spcBef>
              <a:spcAft>
                <a:spcPts val="600"/>
              </a:spcAft>
            </a:pPr>
            <a:r>
              <a:rPr lang="en-GB" sz="1800" kern="1400" dirty="0">
                <a:ln>
                  <a:noFill/>
                </a:ln>
                <a:solidFill>
                  <a:srgbClr val="000000"/>
                </a:solidFill>
                <a:effectLst/>
                <a:latin typeface="Calibri" panose="020F0502020204030204" pitchFamily="34" charset="0"/>
              </a:rPr>
              <a:t> </a:t>
            </a:r>
          </a:p>
          <a:p>
            <a:endParaRPr lang="en-GB" dirty="0"/>
          </a:p>
        </p:txBody>
      </p:sp>
      <p:sp>
        <p:nvSpPr>
          <p:cNvPr id="6" name="TextBox 5">
            <a:extLst>
              <a:ext uri="{FF2B5EF4-FFF2-40B4-BE49-F238E27FC236}">
                <a16:creationId xmlns:a16="http://schemas.microsoft.com/office/drawing/2014/main" id="{F80C4B53-6D70-9900-03E1-18D9E0BE0561}"/>
              </a:ext>
            </a:extLst>
          </p:cNvPr>
          <p:cNvSpPr txBox="1"/>
          <p:nvPr/>
        </p:nvSpPr>
        <p:spPr>
          <a:xfrm>
            <a:off x="7281017" y="364385"/>
            <a:ext cx="3725966" cy="590226"/>
          </a:xfrm>
          <a:prstGeom prst="rect">
            <a:avLst/>
          </a:prstGeom>
          <a:noFill/>
        </p:spPr>
        <p:txBody>
          <a:bodyPr wrap="square" rtlCol="0">
            <a:spAutoFit/>
          </a:bodyPr>
          <a:lstStyle/>
          <a:p>
            <a:pPr marL="0" marR="0" indent="0" algn="ctr">
              <a:lnSpc>
                <a:spcPct val="119000"/>
              </a:lnSpc>
              <a:spcBef>
                <a:spcPts val="0"/>
              </a:spcBef>
              <a:spcAft>
                <a:spcPts val="600"/>
              </a:spcAft>
            </a:pPr>
            <a:r>
              <a:rPr lang="en-GB" sz="1400" b="1" kern="1400" dirty="0">
                <a:ln>
                  <a:noFill/>
                </a:ln>
                <a:solidFill>
                  <a:srgbClr val="000000"/>
                </a:solidFill>
                <a:effectLst/>
                <a:latin typeface="Calibri" panose="020F0502020204030204" pitchFamily="34" charset="0"/>
              </a:rPr>
              <a:t>A Guide to Study Leave                                                        For Resident Drs in NHSE Training Posts</a:t>
            </a:r>
            <a:endParaRPr lang="en-GB" sz="1400" dirty="0"/>
          </a:p>
        </p:txBody>
      </p:sp>
      <p:sp>
        <p:nvSpPr>
          <p:cNvPr id="7" name="TextBox 6">
            <a:extLst>
              <a:ext uri="{FF2B5EF4-FFF2-40B4-BE49-F238E27FC236}">
                <a16:creationId xmlns:a16="http://schemas.microsoft.com/office/drawing/2014/main" id="{0A8DFEDA-6997-68E2-2C1A-32F62BC4046A}"/>
              </a:ext>
            </a:extLst>
          </p:cNvPr>
          <p:cNvSpPr txBox="1"/>
          <p:nvPr/>
        </p:nvSpPr>
        <p:spPr>
          <a:xfrm>
            <a:off x="8242419" y="859996"/>
            <a:ext cx="1803163" cy="366254"/>
          </a:xfrm>
          <a:prstGeom prst="rect">
            <a:avLst/>
          </a:prstGeom>
          <a:noFill/>
        </p:spPr>
        <p:txBody>
          <a:bodyPr wrap="square" rtlCol="0">
            <a:spAutoFit/>
          </a:bodyPr>
          <a:lstStyle/>
          <a:p>
            <a:pPr marL="0" marR="0" indent="0" algn="ctr">
              <a:lnSpc>
                <a:spcPct val="119000"/>
              </a:lnSpc>
              <a:spcBef>
                <a:spcPts val="0"/>
              </a:spcBef>
              <a:spcAft>
                <a:spcPts val="600"/>
              </a:spcAft>
            </a:pPr>
            <a:r>
              <a:rPr lang="en-GB" sz="1600" b="1" kern="1400" dirty="0">
                <a:ln>
                  <a:noFill/>
                </a:ln>
                <a:solidFill>
                  <a:srgbClr val="000000"/>
                </a:solidFill>
                <a:effectLst/>
                <a:latin typeface="Calibri" panose="020F0502020204030204" pitchFamily="34" charset="0"/>
              </a:rPr>
              <a:t>2026 - 2027</a:t>
            </a:r>
            <a:endParaRPr lang="en-GB" sz="1600" kern="1400" dirty="0">
              <a:ln>
                <a:noFill/>
              </a:ln>
              <a:solidFill>
                <a:srgbClr val="000000"/>
              </a:solidFill>
              <a:effectLst/>
              <a:latin typeface="Calibri" panose="020F0502020204030204" pitchFamily="34" charset="0"/>
            </a:endParaRPr>
          </a:p>
        </p:txBody>
      </p:sp>
      <p:sp>
        <p:nvSpPr>
          <p:cNvPr id="8" name="TextBox 7">
            <a:extLst>
              <a:ext uri="{FF2B5EF4-FFF2-40B4-BE49-F238E27FC236}">
                <a16:creationId xmlns:a16="http://schemas.microsoft.com/office/drawing/2014/main" id="{6B9BC272-E6BD-0036-3A48-79C26A45BB91}"/>
              </a:ext>
            </a:extLst>
          </p:cNvPr>
          <p:cNvSpPr txBox="1"/>
          <p:nvPr/>
        </p:nvSpPr>
        <p:spPr>
          <a:xfrm>
            <a:off x="6096000" y="1135286"/>
            <a:ext cx="6096000" cy="5043304"/>
          </a:xfrm>
          <a:prstGeom prst="rect">
            <a:avLst/>
          </a:prstGeom>
          <a:noFill/>
        </p:spPr>
        <p:txBody>
          <a:bodyPr wrap="square" rtlCol="0">
            <a:spAutoFit/>
          </a:bodyPr>
          <a:lstStyle/>
          <a:p>
            <a:pPr marL="359994" marR="0" indent="-359994" algn="l">
              <a:lnSpc>
                <a:spcPct val="119000"/>
              </a:lnSpc>
              <a:spcBef>
                <a:spcPts val="0"/>
              </a:spcBef>
              <a:spcAft>
                <a:spcPts val="600"/>
              </a:spcAft>
            </a:pPr>
            <a:r>
              <a:rPr lang="en-GB" sz="1000" b="1" u="sng" kern="1400" dirty="0">
                <a:ln>
                  <a:noFill/>
                </a:ln>
                <a:solidFill>
                  <a:srgbClr val="000000"/>
                </a:solidFill>
                <a:effectLst/>
                <a:latin typeface="Calibri" panose="020F0502020204030204" pitchFamily="34" charset="0"/>
              </a:rPr>
              <a:t>DO YOU:</a:t>
            </a:r>
            <a:endParaRPr lang="en-GB" sz="1000" kern="1400" dirty="0">
              <a:ln>
                <a:noFill/>
              </a:ln>
              <a:solidFill>
                <a:srgbClr val="000000"/>
              </a:solidFill>
              <a:effectLst/>
              <a:latin typeface="Calibri" panose="020F0502020204030204" pitchFamily="34" charset="0"/>
            </a:endParaRPr>
          </a:p>
          <a:p>
            <a:pPr marL="359994" marR="0" indent="-359994" algn="just">
              <a:lnSpc>
                <a:spcPct val="119000"/>
              </a:lnSpc>
              <a:spcBef>
                <a:spcPts val="0"/>
              </a:spcBef>
              <a:spcAft>
                <a:spcPts val="90"/>
              </a:spcAft>
            </a:pPr>
            <a:r>
              <a:rPr lang="en-GB" sz="1000" kern="1400" dirty="0">
                <a:ln>
                  <a:noFill/>
                </a:ln>
                <a:solidFill>
                  <a:srgbClr val="000000"/>
                </a:solidFill>
                <a:effectLst/>
                <a:latin typeface="Symbol" panose="05050102010706020507" pitchFamily="18" charset="2"/>
              </a:rPr>
              <a:t>·</a:t>
            </a:r>
            <a:r>
              <a:rPr lang="en-GB" sz="1000" kern="1400" dirty="0">
                <a:ln>
                  <a:noFill/>
                </a:ln>
                <a:solidFill>
                  <a:srgbClr val="000000"/>
                </a:solidFill>
                <a:effectLst/>
                <a:latin typeface="Calibri" panose="020F0502020204030204" pitchFamily="34" charset="0"/>
              </a:rPr>
              <a:t> Have an NTN? </a:t>
            </a:r>
          </a:p>
          <a:p>
            <a:pPr marL="359994" marR="0" indent="-359994" algn="just">
              <a:lnSpc>
                <a:spcPct val="119000"/>
              </a:lnSpc>
              <a:spcBef>
                <a:spcPts val="0"/>
              </a:spcBef>
              <a:spcAft>
                <a:spcPts val="90"/>
              </a:spcAft>
            </a:pPr>
            <a:r>
              <a:rPr lang="en-GB" sz="1000" kern="1400" dirty="0">
                <a:ln>
                  <a:noFill/>
                </a:ln>
                <a:solidFill>
                  <a:srgbClr val="000000"/>
                </a:solidFill>
                <a:effectLst/>
                <a:latin typeface="Symbol" panose="05050102010706020507" pitchFamily="18" charset="2"/>
              </a:rPr>
              <a:t>·</a:t>
            </a:r>
            <a:r>
              <a:rPr lang="en-GB" sz="1000" kern="1400" dirty="0">
                <a:ln>
                  <a:noFill/>
                </a:ln>
                <a:solidFill>
                  <a:srgbClr val="000000"/>
                </a:solidFill>
                <a:effectLst/>
                <a:latin typeface="Calibri" panose="020F0502020204030204" pitchFamily="34" charset="0"/>
              </a:rPr>
              <a:t> Are you employed in an NHSE training post at St. George’s?  </a:t>
            </a:r>
          </a:p>
          <a:p>
            <a:pPr marL="0" marR="0" indent="0" algn="just">
              <a:lnSpc>
                <a:spcPct val="119000"/>
              </a:lnSpc>
              <a:spcBef>
                <a:spcPts val="0"/>
              </a:spcBef>
              <a:spcAft>
                <a:spcPts val="90"/>
              </a:spcAft>
            </a:pPr>
            <a:r>
              <a:rPr lang="en-GB" sz="1000" kern="1400" dirty="0">
                <a:ln>
                  <a:noFill/>
                </a:ln>
                <a:solidFill>
                  <a:srgbClr val="000000"/>
                </a:solidFill>
                <a:effectLst/>
                <a:latin typeface="Calibri" panose="020F0502020204030204" pitchFamily="34" charset="0"/>
              </a:rPr>
              <a:t> </a:t>
            </a:r>
          </a:p>
          <a:p>
            <a:pPr marL="0" marR="0" indent="0" algn="just">
              <a:lnSpc>
                <a:spcPct val="119000"/>
              </a:lnSpc>
              <a:spcBef>
                <a:spcPts val="0"/>
              </a:spcBef>
              <a:spcAft>
                <a:spcPts val="0"/>
              </a:spcAft>
            </a:pPr>
            <a:r>
              <a:rPr lang="en-GB" sz="1000" kern="1400" dirty="0">
                <a:ln>
                  <a:noFill/>
                </a:ln>
                <a:solidFill>
                  <a:srgbClr val="000000"/>
                </a:solidFill>
                <a:effectLst/>
                <a:latin typeface="Calibri" panose="020F0502020204030204" pitchFamily="34" charset="0"/>
              </a:rPr>
              <a:t>If so, you are entitled to study leave funding via NHSE and the information on how to claim can be found in this document.  If you are a Trust Doctor, Clinical Fellow, LAS or Consultant, please contact your Service Manager for information on accessing a contribution to study leave </a:t>
            </a:r>
            <a:r>
              <a:rPr lang="en-GB" sz="1000" kern="1400" dirty="0">
                <a:solidFill>
                  <a:srgbClr val="000000"/>
                </a:solidFill>
                <a:latin typeface="Calibri" panose="020F0502020204030204" pitchFamily="34" charset="0"/>
              </a:rPr>
              <a:t>costs</a:t>
            </a:r>
            <a:r>
              <a:rPr lang="en-GB" sz="1000" kern="1400" dirty="0">
                <a:ln>
                  <a:noFill/>
                </a:ln>
                <a:solidFill>
                  <a:srgbClr val="000000"/>
                </a:solidFill>
                <a:effectLst/>
                <a:latin typeface="Calibri" panose="020F0502020204030204" pitchFamily="34" charset="0"/>
              </a:rPr>
              <a:t>.</a:t>
            </a:r>
          </a:p>
          <a:p>
            <a:pPr marL="0" marR="0" indent="0" algn="just">
              <a:lnSpc>
                <a:spcPct val="119000"/>
              </a:lnSpc>
              <a:spcBef>
                <a:spcPts val="0"/>
              </a:spcBef>
              <a:spcAft>
                <a:spcPts val="0"/>
              </a:spcAft>
            </a:pPr>
            <a:r>
              <a:rPr lang="en-GB" sz="1000" kern="1400" dirty="0">
                <a:ln>
                  <a:noFill/>
                </a:ln>
                <a:solidFill>
                  <a:srgbClr val="000000"/>
                </a:solidFill>
                <a:effectLst/>
                <a:latin typeface="Calibri" panose="020F0502020204030204" pitchFamily="34" charset="0"/>
              </a:rPr>
              <a:t>  </a:t>
            </a:r>
          </a:p>
          <a:p>
            <a:pPr marL="0" marR="0" indent="0" algn="just">
              <a:lnSpc>
                <a:spcPct val="119000"/>
              </a:lnSpc>
              <a:spcBef>
                <a:spcPts val="0"/>
              </a:spcBef>
              <a:spcAft>
                <a:spcPts val="0"/>
              </a:spcAft>
            </a:pPr>
            <a:r>
              <a:rPr lang="en-GB" sz="1000" b="1" kern="1400" dirty="0">
                <a:ln>
                  <a:noFill/>
                </a:ln>
                <a:solidFill>
                  <a:srgbClr val="000000"/>
                </a:solidFill>
                <a:effectLst/>
                <a:latin typeface="Calibri" panose="020F0502020204030204" pitchFamily="34" charset="0"/>
              </a:rPr>
              <a:t>How many study leave days am I entitled to?</a:t>
            </a:r>
            <a:r>
              <a:rPr lang="en-GB" sz="1000" kern="1400" dirty="0">
                <a:ln>
                  <a:noFill/>
                </a:ln>
                <a:solidFill>
                  <a:srgbClr val="000000"/>
                </a:solidFill>
                <a:effectLst/>
                <a:latin typeface="Calibri" panose="020F0502020204030204" pitchFamily="34" charset="0"/>
              </a:rPr>
              <a:t> Resident Drs in Training Posts may apply for up to 30 days per annum (LTFT pro-rata). For FY1,  you may apply for up to 15 days per annum.</a:t>
            </a:r>
          </a:p>
          <a:p>
            <a:pPr marL="0" marR="0" indent="0" algn="just">
              <a:lnSpc>
                <a:spcPct val="119000"/>
              </a:lnSpc>
              <a:spcBef>
                <a:spcPts val="0"/>
              </a:spcBef>
              <a:spcAft>
                <a:spcPts val="0"/>
              </a:spcAft>
            </a:pPr>
            <a:r>
              <a:rPr lang="en-GB" sz="1000" kern="1400" dirty="0">
                <a:ln>
                  <a:noFill/>
                </a:ln>
                <a:solidFill>
                  <a:srgbClr val="000000"/>
                </a:solidFill>
                <a:effectLst/>
                <a:latin typeface="Calibri" panose="020F0502020204030204" pitchFamily="34" charset="0"/>
              </a:rPr>
              <a:t> </a:t>
            </a:r>
          </a:p>
          <a:p>
            <a:pPr marL="0" marR="0" indent="0" algn="just">
              <a:lnSpc>
                <a:spcPct val="119000"/>
              </a:lnSpc>
              <a:spcBef>
                <a:spcPts val="0"/>
              </a:spcBef>
              <a:spcAft>
                <a:spcPts val="600"/>
              </a:spcAft>
            </a:pPr>
            <a:r>
              <a:rPr lang="en-GB" sz="1000" b="1" kern="1400" dirty="0">
                <a:ln>
                  <a:noFill/>
                </a:ln>
                <a:solidFill>
                  <a:srgbClr val="000000"/>
                </a:solidFill>
                <a:effectLst/>
                <a:latin typeface="Calibri" panose="020F0502020204030204" pitchFamily="34" charset="0"/>
              </a:rPr>
              <a:t>What is my allowance? </a:t>
            </a:r>
            <a:r>
              <a:rPr lang="en-GB" sz="1000" kern="1400" dirty="0">
                <a:ln>
                  <a:noFill/>
                </a:ln>
                <a:solidFill>
                  <a:srgbClr val="000000"/>
                </a:solidFill>
                <a:effectLst/>
                <a:latin typeface="Calibri" panose="020F0502020204030204" pitchFamily="34" charset="0"/>
              </a:rPr>
              <a:t>Resident Drs in Training no longer have a set study leave budget. In line with NHSE’s centralised model for study leave funding </a:t>
            </a:r>
            <a:r>
              <a:rPr lang="en-GB" sz="1000" kern="1400" dirty="0">
                <a:solidFill>
                  <a:srgbClr val="000000"/>
                </a:solidFill>
                <a:latin typeface="Calibri" panose="020F0502020204030204" pitchFamily="34" charset="0"/>
              </a:rPr>
              <a:t>Resident </a:t>
            </a:r>
            <a:r>
              <a:rPr lang="en-GB" sz="1000" kern="1400" dirty="0">
                <a:ln>
                  <a:noFill/>
                </a:ln>
                <a:solidFill>
                  <a:srgbClr val="000000"/>
                </a:solidFill>
                <a:effectLst/>
                <a:latin typeface="Calibri" panose="020F0502020204030204" pitchFamily="34" charset="0"/>
              </a:rPr>
              <a:t>Drs in Training can claim expenses in relation to attending a study leave course/event that is on the </a:t>
            </a:r>
            <a:r>
              <a:rPr lang="en-GB" sz="1000" i="1" u="sng" kern="1400" dirty="0">
                <a:ln>
                  <a:noFill/>
                </a:ln>
                <a:solidFill>
                  <a:srgbClr val="0000FF"/>
                </a:solidFill>
                <a:effectLst/>
                <a:latin typeface="Calibri" panose="020F0502020204030204" pitchFamily="34" charset="0"/>
                <a:hlinkClick r:id="rId3"/>
              </a:rPr>
              <a:t> Approved List of Courses</a:t>
            </a:r>
            <a:r>
              <a:rPr lang="en-GB" sz="1000" i="1" kern="1400" dirty="0">
                <a:ln>
                  <a:noFill/>
                </a:ln>
                <a:solidFill>
                  <a:srgbClr val="0070C0"/>
                </a:solidFill>
                <a:effectLst/>
                <a:latin typeface="Calibri" panose="020F0502020204030204" pitchFamily="34" charset="0"/>
              </a:rPr>
              <a:t> </a:t>
            </a:r>
            <a:r>
              <a:rPr lang="en-GB" sz="1000" kern="1400" dirty="0">
                <a:ln>
                  <a:noFill/>
                </a:ln>
                <a:solidFill>
                  <a:srgbClr val="000000"/>
                </a:solidFill>
                <a:effectLst/>
                <a:latin typeface="Calibri" panose="020F0502020204030204" pitchFamily="34" charset="0"/>
              </a:rPr>
              <a:t>for their specialty.  </a:t>
            </a:r>
          </a:p>
          <a:p>
            <a:pPr marL="0" marR="0" indent="0" algn="just">
              <a:lnSpc>
                <a:spcPct val="119000"/>
              </a:lnSpc>
              <a:spcBef>
                <a:spcPts val="0"/>
              </a:spcBef>
              <a:spcAft>
                <a:spcPts val="90"/>
              </a:spcAft>
            </a:pPr>
            <a:r>
              <a:rPr lang="en-GB" sz="1000" b="1" kern="1400" dirty="0">
                <a:ln>
                  <a:noFill/>
                </a:ln>
                <a:solidFill>
                  <a:srgbClr val="FF0000"/>
                </a:solidFill>
                <a:effectLst/>
                <a:latin typeface="Calibri" panose="020F0502020204030204" pitchFamily="34" charset="0"/>
              </a:rPr>
              <a:t> </a:t>
            </a:r>
            <a:endParaRPr lang="en-GB" sz="1000" kern="1400" dirty="0">
              <a:ln>
                <a:noFill/>
              </a:ln>
              <a:solidFill>
                <a:srgbClr val="000000"/>
              </a:solidFill>
              <a:effectLst/>
              <a:latin typeface="Calibri" panose="020F0502020204030204" pitchFamily="34" charset="0"/>
            </a:endParaRPr>
          </a:p>
          <a:p>
            <a:pPr marL="0" marR="0" indent="0" algn="just">
              <a:lnSpc>
                <a:spcPct val="119000"/>
              </a:lnSpc>
              <a:spcBef>
                <a:spcPts val="0"/>
              </a:spcBef>
              <a:spcAft>
                <a:spcPts val="90"/>
              </a:spcAft>
            </a:pPr>
            <a:r>
              <a:rPr lang="en-GB" sz="1000" b="1" kern="1400" dirty="0">
                <a:ln>
                  <a:noFill/>
                </a:ln>
                <a:solidFill>
                  <a:srgbClr val="000000"/>
                </a:solidFill>
                <a:effectLst/>
                <a:latin typeface="Calibri" panose="020F0502020204030204" pitchFamily="34" charset="0"/>
              </a:rPr>
              <a:t>How do I make a claim for reimbursement? </a:t>
            </a:r>
            <a:endParaRPr lang="en-GB" sz="1000" kern="1400" dirty="0">
              <a:ln>
                <a:noFill/>
              </a:ln>
              <a:solidFill>
                <a:srgbClr val="000000"/>
              </a:solidFill>
              <a:effectLst/>
              <a:latin typeface="Calibri" panose="020F0502020204030204" pitchFamily="34" charset="0"/>
            </a:endParaRPr>
          </a:p>
          <a:p>
            <a:pPr marL="0" marR="0" indent="0" algn="just">
              <a:lnSpc>
                <a:spcPct val="119000"/>
              </a:lnSpc>
              <a:spcBef>
                <a:spcPts val="0"/>
              </a:spcBef>
              <a:spcAft>
                <a:spcPts val="90"/>
              </a:spcAft>
            </a:pPr>
            <a:r>
              <a:rPr lang="en-GB" sz="1000" kern="1400" dirty="0">
                <a:ln>
                  <a:noFill/>
                </a:ln>
                <a:solidFill>
                  <a:srgbClr val="FF0000"/>
                </a:solidFill>
                <a:effectLst/>
                <a:latin typeface="Calibri" panose="020F0502020204030204" pitchFamily="34" charset="0"/>
              </a:rPr>
              <a:t>Step One: </a:t>
            </a:r>
            <a:r>
              <a:rPr lang="en-GB" sz="1000" kern="1400" dirty="0">
                <a:ln>
                  <a:noFill/>
                </a:ln>
                <a:solidFill>
                  <a:srgbClr val="000000"/>
                </a:solidFill>
                <a:effectLst/>
                <a:latin typeface="Calibri" panose="020F0502020204030204" pitchFamily="34" charset="0"/>
              </a:rPr>
              <a:t>Book the time off with your service (following the local process)</a:t>
            </a:r>
          </a:p>
          <a:p>
            <a:pPr marL="0" marR="0" indent="0" algn="l">
              <a:lnSpc>
                <a:spcPct val="119000"/>
              </a:lnSpc>
              <a:spcBef>
                <a:spcPts val="0"/>
              </a:spcBef>
              <a:spcAft>
                <a:spcPts val="600"/>
              </a:spcAft>
            </a:pPr>
            <a:r>
              <a:rPr lang="en-GB" sz="1000" kern="1400" dirty="0">
                <a:ln>
                  <a:noFill/>
                </a:ln>
                <a:solidFill>
                  <a:srgbClr val="FF0000"/>
                </a:solidFill>
                <a:effectLst/>
                <a:latin typeface="Calibri" panose="020F0502020204030204" pitchFamily="34" charset="0"/>
              </a:rPr>
              <a:t>Step Two: </a:t>
            </a:r>
            <a:r>
              <a:rPr lang="en-GB" sz="1000" kern="1400" dirty="0">
                <a:ln>
                  <a:noFill/>
                </a:ln>
                <a:solidFill>
                  <a:srgbClr val="000000"/>
                </a:solidFill>
                <a:effectLst/>
                <a:latin typeface="Calibri" panose="020F0502020204030204" pitchFamily="34" charset="0"/>
              </a:rPr>
              <a:t>Check whether the course is on the </a:t>
            </a:r>
            <a:r>
              <a:rPr lang="en-GB" sz="1000" i="1" u="sng" kern="1400" dirty="0">
                <a:ln>
                  <a:noFill/>
                </a:ln>
                <a:solidFill>
                  <a:srgbClr val="0000FF"/>
                </a:solidFill>
                <a:effectLst/>
                <a:latin typeface="Calibri" panose="020F0502020204030204" pitchFamily="34" charset="0"/>
                <a:hlinkClick r:id="rId3"/>
              </a:rPr>
              <a:t>Approved List of Courses</a:t>
            </a:r>
            <a:r>
              <a:rPr lang="en-GB" sz="1000" kern="1400" dirty="0">
                <a:ln>
                  <a:noFill/>
                </a:ln>
                <a:solidFill>
                  <a:srgbClr val="000000"/>
                </a:solidFill>
                <a:effectLst/>
                <a:latin typeface="Calibri" panose="020F0502020204030204" pitchFamily="34" charset="0"/>
              </a:rPr>
              <a:t>. If not, you will need to follow the process to apply for </a:t>
            </a:r>
            <a:r>
              <a:rPr lang="en-GB" sz="1000" u="sng" kern="1400" dirty="0">
                <a:ln>
                  <a:noFill/>
                </a:ln>
                <a:solidFill>
                  <a:srgbClr val="0000FF"/>
                </a:solidFill>
                <a:effectLst/>
                <a:latin typeface="Calibri" panose="020F0502020204030204" pitchFamily="34" charset="0"/>
                <a:hlinkClick r:id="rId4"/>
              </a:rPr>
              <a:t>Discretionary Funding</a:t>
            </a:r>
            <a:r>
              <a:rPr lang="en-GB" sz="1000" kern="1400" dirty="0">
                <a:ln>
                  <a:noFill/>
                </a:ln>
                <a:solidFill>
                  <a:srgbClr val="000000"/>
                </a:solidFill>
                <a:effectLst/>
                <a:latin typeface="Calibri" panose="020F0502020204030204" pitchFamily="34" charset="0"/>
              </a:rPr>
              <a:t>. In the first instance, this will require you to gain approval from your Educational Supervisor, TPD and Head of School (</a:t>
            </a:r>
            <a:r>
              <a:rPr lang="en-GB" sz="1000" kern="1400" dirty="0" err="1">
                <a:ln>
                  <a:noFill/>
                </a:ln>
                <a:solidFill>
                  <a:srgbClr val="000000"/>
                </a:solidFill>
                <a:effectLst/>
                <a:latin typeface="Calibri" panose="020F0502020204030204" pitchFamily="34" charset="0"/>
              </a:rPr>
              <a:t>HoS</a:t>
            </a:r>
            <a:r>
              <a:rPr lang="en-GB" sz="1000" kern="1400" dirty="0">
                <a:ln>
                  <a:noFill/>
                </a:ln>
                <a:solidFill>
                  <a:srgbClr val="000000"/>
                </a:solidFill>
                <a:effectLst/>
                <a:latin typeface="Calibri" panose="020F0502020204030204" pitchFamily="34" charset="0"/>
              </a:rPr>
              <a:t>).</a:t>
            </a:r>
          </a:p>
          <a:p>
            <a:pPr marL="0" marR="0" indent="0" algn="l">
              <a:lnSpc>
                <a:spcPct val="119000"/>
              </a:lnSpc>
              <a:spcBef>
                <a:spcPts val="0"/>
              </a:spcBef>
              <a:spcAft>
                <a:spcPts val="600"/>
              </a:spcAft>
            </a:pPr>
            <a:r>
              <a:rPr lang="en-GB" sz="1000" kern="1400" dirty="0">
                <a:ln>
                  <a:noFill/>
                </a:ln>
                <a:solidFill>
                  <a:srgbClr val="FF0000"/>
                </a:solidFill>
                <a:effectLst/>
                <a:latin typeface="Calibri" panose="020F0502020204030204" pitchFamily="34" charset="0"/>
              </a:rPr>
              <a:t>Step Three: </a:t>
            </a:r>
            <a:r>
              <a:rPr lang="en-GB" sz="1000" kern="1400" dirty="0">
                <a:ln>
                  <a:noFill/>
                </a:ln>
                <a:solidFill>
                  <a:srgbClr val="000000"/>
                </a:solidFill>
                <a:effectLst/>
                <a:latin typeface="Calibri" panose="020F0502020204030204" pitchFamily="34" charset="0"/>
              </a:rPr>
              <a:t>If the course is on the</a:t>
            </a:r>
            <a:r>
              <a:rPr lang="en-GB" sz="1000" i="1" u="sng" kern="1400" dirty="0">
                <a:ln>
                  <a:noFill/>
                </a:ln>
                <a:solidFill>
                  <a:srgbClr val="0000FF"/>
                </a:solidFill>
                <a:effectLst/>
                <a:latin typeface="Calibri" panose="020F0502020204030204" pitchFamily="34" charset="0"/>
                <a:hlinkClick r:id="rId3"/>
              </a:rPr>
              <a:t> Approved List of Courses</a:t>
            </a:r>
            <a:r>
              <a:rPr lang="en-GB" sz="1000" i="1" kern="1400" dirty="0">
                <a:ln>
                  <a:noFill/>
                </a:ln>
                <a:solidFill>
                  <a:srgbClr val="000000"/>
                </a:solidFill>
                <a:effectLst/>
                <a:latin typeface="Calibri" panose="020F0502020204030204" pitchFamily="34" charset="0"/>
              </a:rPr>
              <a:t> or you have received your Discretionary Course Code. </a:t>
            </a:r>
            <a:r>
              <a:rPr lang="en-GB" sz="1000" kern="1400" dirty="0">
                <a:ln>
                  <a:noFill/>
                </a:ln>
                <a:solidFill>
                  <a:srgbClr val="000000"/>
                </a:solidFill>
                <a:effectLst/>
                <a:latin typeface="Calibri" panose="020F0502020204030204" pitchFamily="34" charset="0"/>
              </a:rPr>
              <a:t>Please submit your expenses claim via INTREPID with a copy of your supporting evidence.  </a:t>
            </a:r>
          </a:p>
          <a:p>
            <a:pPr marL="0" marR="0" indent="0" algn="just">
              <a:lnSpc>
                <a:spcPct val="119000"/>
              </a:lnSpc>
              <a:spcBef>
                <a:spcPts val="0"/>
              </a:spcBef>
              <a:spcAft>
                <a:spcPts val="90"/>
              </a:spcAft>
            </a:pPr>
            <a:r>
              <a:rPr lang="en-GB" sz="1000" b="1" i="1" u="sng" kern="1400" dirty="0">
                <a:ln>
                  <a:noFill/>
                </a:ln>
                <a:solidFill>
                  <a:srgbClr val="FF0000"/>
                </a:solidFill>
                <a:effectLst/>
                <a:latin typeface="Calibri" panose="020F0502020204030204" pitchFamily="34" charset="0"/>
              </a:rPr>
              <a:t>Note: </a:t>
            </a:r>
            <a:r>
              <a:rPr lang="en-GB" sz="1000" b="1" i="1" kern="1400" dirty="0">
                <a:ln>
                  <a:noFill/>
                </a:ln>
                <a:solidFill>
                  <a:srgbClr val="000000"/>
                </a:solidFill>
                <a:effectLst/>
                <a:latin typeface="Calibri" panose="020F0502020204030204" pitchFamily="34" charset="0"/>
              </a:rPr>
              <a:t>We recommend you </a:t>
            </a:r>
            <a:r>
              <a:rPr lang="en-GB" sz="1000" b="1" i="1" u="sng" kern="1400" dirty="0">
                <a:ln>
                  <a:noFill/>
                </a:ln>
                <a:solidFill>
                  <a:srgbClr val="000000"/>
                </a:solidFill>
                <a:effectLst/>
                <a:latin typeface="Calibri" panose="020F0502020204030204" pitchFamily="34" charset="0"/>
              </a:rPr>
              <a:t>do not</a:t>
            </a:r>
            <a:r>
              <a:rPr lang="en-GB" sz="1000" b="1" i="1" kern="1400" dirty="0">
                <a:ln>
                  <a:noFill/>
                </a:ln>
                <a:solidFill>
                  <a:srgbClr val="000000"/>
                </a:solidFill>
                <a:effectLst/>
                <a:latin typeface="Calibri" panose="020F0502020204030204" pitchFamily="34" charset="0"/>
              </a:rPr>
              <a:t> pay any non-refundable deposits for courses unless it is on the </a:t>
            </a:r>
            <a:r>
              <a:rPr lang="en-GB" sz="1000" b="1" i="1" u="sng" kern="1400" dirty="0">
                <a:ln>
                  <a:noFill/>
                </a:ln>
                <a:solidFill>
                  <a:srgbClr val="0000FF"/>
                </a:solidFill>
                <a:effectLst/>
                <a:latin typeface="Calibri" panose="020F0502020204030204" pitchFamily="34" charset="0"/>
                <a:hlinkClick r:id="rId3"/>
              </a:rPr>
              <a:t>Approved List of Courses</a:t>
            </a:r>
            <a:r>
              <a:rPr lang="en-GB" sz="1000" b="1" i="1" kern="1400" dirty="0">
                <a:ln>
                  <a:noFill/>
                </a:ln>
                <a:solidFill>
                  <a:srgbClr val="000000"/>
                </a:solidFill>
                <a:effectLst/>
                <a:latin typeface="Calibri" panose="020F0502020204030204" pitchFamily="34" charset="0"/>
              </a:rPr>
              <a:t>/ you have received your Discretionary Course Code / you are able to fund this activity personally.</a:t>
            </a:r>
            <a:endParaRPr lang="en-GB" sz="1000" kern="1400" dirty="0">
              <a:ln>
                <a:noFill/>
              </a:ln>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36300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C137CE6-16AE-F848-E6FC-88D8E211D3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 y="0"/>
            <a:ext cx="6096000" cy="6858000"/>
          </a:xfrm>
          <a:prstGeom prst="rect">
            <a:avLst/>
          </a:prstGeom>
        </p:spPr>
      </p:pic>
      <p:pic>
        <p:nvPicPr>
          <p:cNvPr id="5" name="Picture 4" descr="A white background with black and white clouds&#10;&#10;AI-generated content may be incorrect.">
            <a:extLst>
              <a:ext uri="{FF2B5EF4-FFF2-40B4-BE49-F238E27FC236}">
                <a16:creationId xmlns:a16="http://schemas.microsoft.com/office/drawing/2014/main" id="{0A22CBA3-23DC-64FF-18CF-A9EBC5B475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0"/>
            <a:ext cx="6096000" cy="6858000"/>
          </a:xfrm>
          <a:prstGeom prst="rect">
            <a:avLst/>
          </a:prstGeom>
        </p:spPr>
      </p:pic>
      <p:sp>
        <p:nvSpPr>
          <p:cNvPr id="6" name="TextBox 5">
            <a:extLst>
              <a:ext uri="{FF2B5EF4-FFF2-40B4-BE49-F238E27FC236}">
                <a16:creationId xmlns:a16="http://schemas.microsoft.com/office/drawing/2014/main" id="{014AB228-0423-2116-97B2-51C6D4021CFB}"/>
              </a:ext>
            </a:extLst>
          </p:cNvPr>
          <p:cNvSpPr txBox="1"/>
          <p:nvPr/>
        </p:nvSpPr>
        <p:spPr>
          <a:xfrm>
            <a:off x="1444239" y="356702"/>
            <a:ext cx="3760149" cy="332014"/>
          </a:xfrm>
          <a:prstGeom prst="rect">
            <a:avLst/>
          </a:prstGeom>
          <a:noFill/>
        </p:spPr>
        <p:txBody>
          <a:bodyPr wrap="square" rtlCol="0">
            <a:spAutoFit/>
          </a:bodyPr>
          <a:lstStyle/>
          <a:p>
            <a:pPr marL="0" marR="0" indent="0" algn="ctr">
              <a:lnSpc>
                <a:spcPct val="119000"/>
              </a:lnSpc>
              <a:spcBef>
                <a:spcPts val="0"/>
              </a:spcBef>
              <a:spcAft>
                <a:spcPts val="0"/>
              </a:spcAft>
            </a:pPr>
            <a:r>
              <a:rPr lang="en-GB" sz="1400" b="1" u="sng" kern="1400" dirty="0">
                <a:ln>
                  <a:noFill/>
                </a:ln>
                <a:solidFill>
                  <a:srgbClr val="000000"/>
                </a:solidFill>
                <a:effectLst/>
                <a:latin typeface="Calibri" panose="020F0502020204030204" pitchFamily="34" charset="0"/>
              </a:rPr>
              <a:t>Making a Study Leave Application </a:t>
            </a:r>
            <a:endParaRPr lang="en-GB" sz="1400" kern="1400" dirty="0">
              <a:ln>
                <a:noFill/>
              </a:ln>
              <a:solidFill>
                <a:srgbClr val="000000"/>
              </a:solidFill>
              <a:effectLst/>
              <a:latin typeface="Calibri" panose="020F0502020204030204" pitchFamily="34" charset="0"/>
            </a:endParaRPr>
          </a:p>
        </p:txBody>
      </p:sp>
      <p:sp>
        <p:nvSpPr>
          <p:cNvPr id="7" name="TextBox 6">
            <a:extLst>
              <a:ext uri="{FF2B5EF4-FFF2-40B4-BE49-F238E27FC236}">
                <a16:creationId xmlns:a16="http://schemas.microsoft.com/office/drawing/2014/main" id="{F4EC07D4-9B0A-087D-8BBA-76904A2E6532}"/>
              </a:ext>
            </a:extLst>
          </p:cNvPr>
          <p:cNvSpPr txBox="1"/>
          <p:nvPr/>
        </p:nvSpPr>
        <p:spPr>
          <a:xfrm>
            <a:off x="230738" y="739226"/>
            <a:ext cx="5477854" cy="541354"/>
          </a:xfrm>
          <a:prstGeom prst="roundRect">
            <a:avLst/>
          </a:prstGeom>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0" marR="0" indent="0" algn="ctr">
              <a:lnSpc>
                <a:spcPct val="119000"/>
              </a:lnSpc>
              <a:spcBef>
                <a:spcPts val="0"/>
              </a:spcBef>
              <a:spcAft>
                <a:spcPts val="600"/>
              </a:spcAft>
            </a:pPr>
            <a:r>
              <a:rPr lang="en-GB" sz="900" kern="1400" dirty="0">
                <a:ln>
                  <a:noFill/>
                </a:ln>
                <a:solidFill>
                  <a:srgbClr val="000000"/>
                </a:solidFill>
                <a:effectLst/>
                <a:latin typeface="Calibri" panose="020F0502020204030204" pitchFamily="34" charset="0"/>
              </a:rPr>
              <a:t>Firstly, review the PGMDE Support Portal for Study Leave Guidance and Approved List of Courses</a:t>
            </a:r>
          </a:p>
          <a:p>
            <a:pPr marL="0" marR="0" indent="0" algn="ctr">
              <a:lnSpc>
                <a:spcPct val="119000"/>
              </a:lnSpc>
              <a:spcBef>
                <a:spcPts val="0"/>
              </a:spcBef>
              <a:spcAft>
                <a:spcPts val="600"/>
              </a:spcAft>
            </a:pPr>
            <a:r>
              <a:rPr lang="en-GB" sz="900" kern="1400" dirty="0">
                <a:ln>
                  <a:noFill/>
                </a:ln>
                <a:solidFill>
                  <a:srgbClr val="1F497D"/>
                </a:solidFill>
                <a:effectLst/>
                <a:latin typeface="Calibri" panose="020F0502020204030204" pitchFamily="34" charset="0"/>
              </a:rPr>
              <a:t>(</a:t>
            </a:r>
            <a:r>
              <a:rPr lang="en-GB" sz="900" u="sng" kern="1400" dirty="0">
                <a:ln>
                  <a:noFill/>
                </a:ln>
                <a:solidFill>
                  <a:srgbClr val="0000FF"/>
                </a:solidFill>
                <a:effectLst/>
                <a:latin typeface="Calibri" panose="020F0502020204030204" pitchFamily="34" charset="0"/>
                <a:hlinkClick r:id="rId3"/>
              </a:rPr>
              <a:t>https://lasepgmdesupport.hee.nhs.uk/support/home?studyleave</a:t>
            </a:r>
            <a:r>
              <a:rPr lang="en-GB" sz="900" kern="1400" dirty="0">
                <a:ln>
                  <a:noFill/>
                </a:ln>
                <a:solidFill>
                  <a:srgbClr val="1F497D"/>
                </a:solidFill>
                <a:effectLst/>
                <a:latin typeface="Calibri" panose="020F0502020204030204" pitchFamily="34" charset="0"/>
              </a:rPr>
              <a:t>) </a:t>
            </a:r>
            <a:endParaRPr lang="en-GB" sz="500" dirty="0"/>
          </a:p>
        </p:txBody>
      </p:sp>
      <p:sp>
        <p:nvSpPr>
          <p:cNvPr id="8" name="TextBox 7">
            <a:extLst>
              <a:ext uri="{FF2B5EF4-FFF2-40B4-BE49-F238E27FC236}">
                <a16:creationId xmlns:a16="http://schemas.microsoft.com/office/drawing/2014/main" id="{C954892E-F85E-7C5A-9DC9-58005D6AA9DB}"/>
              </a:ext>
            </a:extLst>
          </p:cNvPr>
          <p:cNvSpPr txBox="1"/>
          <p:nvPr/>
        </p:nvSpPr>
        <p:spPr>
          <a:xfrm>
            <a:off x="230738" y="1470671"/>
            <a:ext cx="5477854" cy="513829"/>
          </a:xfrm>
          <a:prstGeom prst="roundRect">
            <a:avLst/>
          </a:prstGeom>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0" marR="0" indent="0" algn="ctr">
              <a:lnSpc>
                <a:spcPct val="119000"/>
              </a:lnSpc>
              <a:spcBef>
                <a:spcPts val="0"/>
              </a:spcBef>
              <a:spcAft>
                <a:spcPts val="600"/>
              </a:spcAft>
            </a:pPr>
            <a:r>
              <a:rPr lang="en-GB" sz="1050" kern="1400" dirty="0">
                <a:ln>
                  <a:noFill/>
                </a:ln>
                <a:solidFill>
                  <a:srgbClr val="000000"/>
                </a:solidFill>
                <a:effectLst/>
                <a:latin typeface="Calibri" panose="020F0502020204030204" pitchFamily="34" charset="0"/>
              </a:rPr>
              <a:t>Once you have booked the time off and checked your course is on the </a:t>
            </a:r>
            <a:r>
              <a:rPr lang="en-GB" sz="1050" kern="1400" dirty="0">
                <a:ln>
                  <a:noFill/>
                </a:ln>
                <a:solidFill>
                  <a:srgbClr val="000000"/>
                </a:solidFill>
                <a:effectLst/>
                <a:latin typeface="Calibri" panose="020F0502020204030204" pitchFamily="34" charset="0"/>
                <a:hlinkClick r:id="rId4"/>
              </a:rPr>
              <a:t>Approved List of Courses </a:t>
            </a:r>
            <a:r>
              <a:rPr lang="en-GB" sz="1050" kern="1400" dirty="0">
                <a:ln>
                  <a:noFill/>
                </a:ln>
                <a:solidFill>
                  <a:srgbClr val="000000"/>
                </a:solidFill>
                <a:effectLst/>
                <a:latin typeface="Calibri" panose="020F0502020204030204" pitchFamily="34" charset="0"/>
              </a:rPr>
              <a:t>or have received your </a:t>
            </a:r>
            <a:r>
              <a:rPr lang="en-GB" sz="1050" kern="1400" dirty="0">
                <a:ln>
                  <a:noFill/>
                </a:ln>
                <a:solidFill>
                  <a:srgbClr val="000000"/>
                </a:solidFill>
                <a:effectLst/>
                <a:latin typeface="Calibri" panose="020F0502020204030204" pitchFamily="34" charset="0"/>
                <a:hlinkClick r:id="rId5"/>
              </a:rPr>
              <a:t>Discretionary Course Code</a:t>
            </a:r>
            <a:r>
              <a:rPr lang="en-GB" sz="1050" kern="1400" dirty="0">
                <a:ln>
                  <a:noFill/>
                </a:ln>
                <a:solidFill>
                  <a:srgbClr val="000000"/>
                </a:solidFill>
                <a:effectLst/>
                <a:latin typeface="Calibri" panose="020F0502020204030204" pitchFamily="34" charset="0"/>
              </a:rPr>
              <a:t> go to: </a:t>
            </a:r>
            <a:r>
              <a:rPr lang="en-GB" sz="1050" u="sng" kern="1400" dirty="0">
                <a:ln>
                  <a:noFill/>
                </a:ln>
                <a:solidFill>
                  <a:srgbClr val="0000FF"/>
                </a:solidFill>
                <a:effectLst/>
                <a:latin typeface="Calibri" panose="020F0502020204030204" pitchFamily="34" charset="0"/>
                <a:hlinkClick r:id="rId6"/>
              </a:rPr>
              <a:t>INTREPID (hicom.co.uk)</a:t>
            </a:r>
            <a:r>
              <a:rPr lang="en-GB" sz="1050" kern="1400" dirty="0">
                <a:ln>
                  <a:noFill/>
                </a:ln>
                <a:solidFill>
                  <a:srgbClr val="000000"/>
                </a:solidFill>
                <a:effectLst/>
                <a:latin typeface="Calibri" panose="020F0502020204030204" pitchFamily="34" charset="0"/>
              </a:rPr>
              <a:t> </a:t>
            </a:r>
          </a:p>
        </p:txBody>
      </p:sp>
      <p:sp>
        <p:nvSpPr>
          <p:cNvPr id="9" name="TextBox 8">
            <a:extLst>
              <a:ext uri="{FF2B5EF4-FFF2-40B4-BE49-F238E27FC236}">
                <a16:creationId xmlns:a16="http://schemas.microsoft.com/office/drawing/2014/main" id="{D45C67BA-54FC-1D0A-18DE-60378F0AF953}"/>
              </a:ext>
            </a:extLst>
          </p:cNvPr>
          <p:cNvSpPr txBox="1"/>
          <p:nvPr/>
        </p:nvSpPr>
        <p:spPr>
          <a:xfrm>
            <a:off x="230738" y="2174591"/>
            <a:ext cx="5477854" cy="310581"/>
          </a:xfrm>
          <a:prstGeom prst="roundRect">
            <a:avLst/>
          </a:prstGeom>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0" marR="0" indent="0" algn="ctr">
              <a:lnSpc>
                <a:spcPct val="119000"/>
              </a:lnSpc>
              <a:spcBef>
                <a:spcPts val="0"/>
              </a:spcBef>
              <a:spcAft>
                <a:spcPts val="600"/>
              </a:spcAft>
            </a:pPr>
            <a:r>
              <a:rPr lang="en-GB" sz="1050" kern="1400" dirty="0">
                <a:ln>
                  <a:noFill/>
                </a:ln>
                <a:solidFill>
                  <a:srgbClr val="000000"/>
                </a:solidFill>
                <a:effectLst/>
                <a:latin typeface="Calibri" panose="020F0502020204030204" pitchFamily="34" charset="0"/>
              </a:rPr>
              <a:t>Log onto Intrepid and on the left-hand side click 'Leave Application’. </a:t>
            </a:r>
          </a:p>
        </p:txBody>
      </p:sp>
      <p:sp>
        <p:nvSpPr>
          <p:cNvPr id="10" name="TextBox 9">
            <a:extLst>
              <a:ext uri="{FF2B5EF4-FFF2-40B4-BE49-F238E27FC236}">
                <a16:creationId xmlns:a16="http://schemas.microsoft.com/office/drawing/2014/main" id="{00EDBA56-E2A4-5617-087F-031FD6859E23}"/>
              </a:ext>
            </a:extLst>
          </p:cNvPr>
          <p:cNvSpPr txBox="1"/>
          <p:nvPr/>
        </p:nvSpPr>
        <p:spPr>
          <a:xfrm>
            <a:off x="230738" y="2685626"/>
            <a:ext cx="5477854" cy="755384"/>
          </a:xfrm>
          <a:prstGeom prst="roundRect">
            <a:avLst/>
          </a:prstGeom>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0" marR="0" indent="0" algn="ctr">
              <a:lnSpc>
                <a:spcPct val="119000"/>
              </a:lnSpc>
              <a:spcBef>
                <a:spcPts val="0"/>
              </a:spcBef>
              <a:spcAft>
                <a:spcPts val="600"/>
              </a:spcAft>
            </a:pPr>
            <a:r>
              <a:rPr lang="en-GB" sz="1050" kern="1400" dirty="0">
                <a:ln>
                  <a:noFill/>
                </a:ln>
                <a:solidFill>
                  <a:srgbClr val="000000"/>
                </a:solidFill>
                <a:effectLst/>
                <a:latin typeface="Calibri" panose="020F0502020204030204" pitchFamily="34" charset="0"/>
              </a:rPr>
              <a:t>This should take you to a page which allows you to select the placement you are in when attending your study leave event, which will open the form you need to complete to submit your study leave claim</a:t>
            </a:r>
            <a:r>
              <a:rPr lang="en-GB" sz="1050" kern="1400" dirty="0">
                <a:ln>
                  <a:noFill/>
                </a:ln>
                <a:solidFill>
                  <a:srgbClr val="000000"/>
                </a:solidFill>
                <a:effectLst/>
                <a:latin typeface="Times New Roman" panose="02020603050405020304" pitchFamily="18" charset="0"/>
              </a:rPr>
              <a:t>.</a:t>
            </a:r>
            <a:endParaRPr lang="en-GB" sz="1050" kern="1400" dirty="0">
              <a:ln>
                <a:noFill/>
              </a:ln>
              <a:solidFill>
                <a:srgbClr val="000000"/>
              </a:solidFill>
              <a:effectLst/>
              <a:latin typeface="Calibri" panose="020F0502020204030204" pitchFamily="34" charset="0"/>
            </a:endParaRPr>
          </a:p>
        </p:txBody>
      </p:sp>
      <p:sp>
        <p:nvSpPr>
          <p:cNvPr id="11" name="TextBox 10">
            <a:extLst>
              <a:ext uri="{FF2B5EF4-FFF2-40B4-BE49-F238E27FC236}">
                <a16:creationId xmlns:a16="http://schemas.microsoft.com/office/drawing/2014/main" id="{928A2EE8-B06A-B8E0-F8A8-68964A7A79D8}"/>
              </a:ext>
            </a:extLst>
          </p:cNvPr>
          <p:cNvSpPr txBox="1"/>
          <p:nvPr/>
        </p:nvSpPr>
        <p:spPr>
          <a:xfrm>
            <a:off x="230738" y="3626486"/>
            <a:ext cx="5477854" cy="1399390"/>
          </a:xfrm>
          <a:prstGeom prst="roundRect">
            <a:avLst/>
          </a:prstGeom>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07000"/>
              </a:lnSpc>
            </a:pPr>
            <a:r>
              <a:rPr lang="en-GB" sz="1050" kern="1400" dirty="0">
                <a:ln>
                  <a:noFill/>
                </a:ln>
                <a:solidFill>
                  <a:srgbClr val="000000"/>
                </a:solidFill>
                <a:effectLst/>
                <a:latin typeface="Calibri" panose="020F0502020204030204" pitchFamily="34" charset="0"/>
              </a:rPr>
              <a:t>Please write the </a:t>
            </a:r>
            <a:r>
              <a:rPr lang="en-GB" sz="1050" kern="1400" dirty="0">
                <a:solidFill>
                  <a:srgbClr val="000000"/>
                </a:solidFill>
                <a:latin typeface="Calibri" panose="020F0502020204030204" pitchFamily="34" charset="0"/>
              </a:rPr>
              <a:t>course code from the </a:t>
            </a:r>
            <a:r>
              <a:rPr lang="en-GB" sz="1050" i="1" u="sng" kern="1400" dirty="0">
                <a:solidFill>
                  <a:srgbClr val="0000FF"/>
                </a:solidFill>
                <a:latin typeface="Calibri" panose="020F0502020204030204" pitchFamily="34" charset="0"/>
                <a:hlinkClick r:id="rId4"/>
              </a:rPr>
              <a:t>Approved List of Courses</a:t>
            </a:r>
            <a:r>
              <a:rPr lang="en-GB" sz="1050" i="1" kern="1400" dirty="0">
                <a:solidFill>
                  <a:srgbClr val="000000"/>
                </a:solidFill>
                <a:latin typeface="Calibri" panose="020F0502020204030204" pitchFamily="34" charset="0"/>
              </a:rPr>
              <a:t>  </a:t>
            </a:r>
            <a:r>
              <a:rPr lang="en-GB" sz="1050" kern="1400" dirty="0">
                <a:solidFill>
                  <a:srgbClr val="000000"/>
                </a:solidFill>
                <a:latin typeface="Calibri" panose="020F0502020204030204" pitchFamily="34" charset="0"/>
              </a:rPr>
              <a:t>in the ‘Comments’ Box on Intrepid. You can add other comments as required. </a:t>
            </a:r>
          </a:p>
          <a:p>
            <a:pPr algn="ctr">
              <a:lnSpc>
                <a:spcPct val="107000"/>
              </a:lnSpc>
            </a:pPr>
            <a:r>
              <a:rPr lang="en-GB" sz="1050" kern="1400" dirty="0">
                <a:ln>
                  <a:noFill/>
                </a:ln>
                <a:solidFill>
                  <a:srgbClr val="000000"/>
                </a:solidFill>
                <a:effectLst/>
                <a:latin typeface="Calibri" panose="020F0502020204030204" pitchFamily="34" charset="0"/>
              </a:rPr>
              <a:t>When completing the form there should be a tab titled ‘Documents’, which gives you the option to browse your computer for the documents you wish to upload (I.e. payment receipts and proof of attendance). </a:t>
            </a:r>
          </a:p>
          <a:p>
            <a:pPr marL="0" marR="0" indent="0" algn="ctr">
              <a:lnSpc>
                <a:spcPct val="119000"/>
              </a:lnSpc>
              <a:spcBef>
                <a:spcPts val="0"/>
              </a:spcBef>
              <a:spcAft>
                <a:spcPts val="0"/>
              </a:spcAft>
            </a:pPr>
            <a:r>
              <a:rPr lang="en-GB" sz="1050" b="1" kern="1400" dirty="0">
                <a:ln>
                  <a:noFill/>
                </a:ln>
                <a:solidFill>
                  <a:srgbClr val="FF0000"/>
                </a:solidFill>
                <a:effectLst/>
                <a:latin typeface="Calibri" panose="020F0502020204030204" pitchFamily="34" charset="0"/>
              </a:rPr>
              <a:t>EXPENSES CANNOT BE REIMBURSED WITHOUT RECEIPTS.</a:t>
            </a:r>
            <a:r>
              <a:rPr lang="en-GB" sz="1800" kern="1400" dirty="0">
                <a:ln>
                  <a:noFill/>
                </a:ln>
                <a:solidFill>
                  <a:srgbClr val="000000"/>
                </a:solidFill>
                <a:effectLst/>
                <a:latin typeface="Calibri" panose="020F0502020204030204" pitchFamily="34" charset="0"/>
              </a:rPr>
              <a:t> </a:t>
            </a:r>
          </a:p>
        </p:txBody>
      </p:sp>
      <p:sp>
        <p:nvSpPr>
          <p:cNvPr id="12" name="TextBox 11">
            <a:extLst>
              <a:ext uri="{FF2B5EF4-FFF2-40B4-BE49-F238E27FC236}">
                <a16:creationId xmlns:a16="http://schemas.microsoft.com/office/drawing/2014/main" id="{3DACDAAD-71FF-FDA1-5734-D554133CD29E}"/>
              </a:ext>
            </a:extLst>
          </p:cNvPr>
          <p:cNvSpPr txBox="1"/>
          <p:nvPr/>
        </p:nvSpPr>
        <p:spPr>
          <a:xfrm>
            <a:off x="222192" y="5206401"/>
            <a:ext cx="5477854" cy="310581"/>
          </a:xfrm>
          <a:prstGeom prst="roundRect">
            <a:avLst/>
          </a:prstGeom>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0" marR="0" indent="0" algn="ctr">
              <a:lnSpc>
                <a:spcPct val="119000"/>
              </a:lnSpc>
              <a:spcBef>
                <a:spcPts val="0"/>
              </a:spcBef>
              <a:spcAft>
                <a:spcPts val="0"/>
              </a:spcAft>
            </a:pPr>
            <a:r>
              <a:rPr lang="en-GB" sz="1050" kern="1400" dirty="0">
                <a:ln>
                  <a:noFill/>
                </a:ln>
                <a:solidFill>
                  <a:srgbClr val="000000"/>
                </a:solidFill>
                <a:effectLst/>
                <a:latin typeface="Calibri" panose="020F0502020204030204" pitchFamily="34" charset="0"/>
              </a:rPr>
              <a:t>Then click ‘Submit’.</a:t>
            </a:r>
          </a:p>
        </p:txBody>
      </p:sp>
      <p:sp>
        <p:nvSpPr>
          <p:cNvPr id="13" name="TextBox 12">
            <a:extLst>
              <a:ext uri="{FF2B5EF4-FFF2-40B4-BE49-F238E27FC236}">
                <a16:creationId xmlns:a16="http://schemas.microsoft.com/office/drawing/2014/main" id="{407B8728-03D0-A386-5E83-A55F26919CFC}"/>
              </a:ext>
            </a:extLst>
          </p:cNvPr>
          <p:cNvSpPr txBox="1"/>
          <p:nvPr/>
        </p:nvSpPr>
        <p:spPr>
          <a:xfrm>
            <a:off x="160237" y="5470744"/>
            <a:ext cx="5556190" cy="683649"/>
          </a:xfrm>
          <a:prstGeom prst="rect">
            <a:avLst/>
          </a:prstGeom>
          <a:noFill/>
        </p:spPr>
        <p:txBody>
          <a:bodyPr wrap="square" rtlCol="0">
            <a:spAutoFit/>
          </a:bodyPr>
          <a:lstStyle/>
          <a:p>
            <a:pPr algn="ctr">
              <a:lnSpc>
                <a:spcPct val="119000"/>
              </a:lnSpc>
              <a:spcAft>
                <a:spcPts val="600"/>
              </a:spcAft>
            </a:pPr>
            <a:r>
              <a:rPr lang="en-GB" sz="1100" b="1" kern="1400" dirty="0">
                <a:ln>
                  <a:noFill/>
                </a:ln>
                <a:solidFill>
                  <a:srgbClr val="FF0000"/>
                </a:solidFill>
                <a:effectLst/>
                <a:latin typeface="Calibri" panose="020F0502020204030204" pitchFamily="34" charset="0"/>
              </a:rPr>
              <a:t>Incomplete claims with missing/incorrect course code or missing receipts are the most common cause of delay. Please note that all study leave expenses will be reimbursed </a:t>
            </a:r>
            <a:r>
              <a:rPr lang="en-GB" sz="1100" b="1" kern="1400" dirty="0">
                <a:solidFill>
                  <a:srgbClr val="FF0000"/>
                </a:solidFill>
                <a:latin typeface="Calibri" panose="020F0502020204030204" pitchFamily="34" charset="0"/>
              </a:rPr>
              <a:t>in your Trust monthly pay and will therefore align with usual payroll deadlines.</a:t>
            </a:r>
            <a:endParaRPr lang="en-GB" sz="1100" kern="1400" dirty="0">
              <a:ln>
                <a:noFill/>
              </a:ln>
              <a:solidFill>
                <a:srgbClr val="000000"/>
              </a:solidFill>
              <a:effectLst/>
              <a:latin typeface="Calibri" panose="020F0502020204030204" pitchFamily="34" charset="0"/>
            </a:endParaRPr>
          </a:p>
        </p:txBody>
      </p:sp>
      <p:sp>
        <p:nvSpPr>
          <p:cNvPr id="14" name="Arrow: Down 13">
            <a:extLst>
              <a:ext uri="{FF2B5EF4-FFF2-40B4-BE49-F238E27FC236}">
                <a16:creationId xmlns:a16="http://schemas.microsoft.com/office/drawing/2014/main" id="{539658EB-88F4-C3F2-8C2F-5B58C9D52ED4}"/>
              </a:ext>
            </a:extLst>
          </p:cNvPr>
          <p:cNvSpPr/>
          <p:nvPr/>
        </p:nvSpPr>
        <p:spPr>
          <a:xfrm>
            <a:off x="2813705" y="1280580"/>
            <a:ext cx="239282" cy="190091"/>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Arrow: Down 14">
            <a:extLst>
              <a:ext uri="{FF2B5EF4-FFF2-40B4-BE49-F238E27FC236}">
                <a16:creationId xmlns:a16="http://schemas.microsoft.com/office/drawing/2014/main" id="{08E96471-B105-DA83-5DB2-4D91D7D2AA0D}"/>
              </a:ext>
            </a:extLst>
          </p:cNvPr>
          <p:cNvSpPr/>
          <p:nvPr/>
        </p:nvSpPr>
        <p:spPr>
          <a:xfrm>
            <a:off x="2810856" y="1982193"/>
            <a:ext cx="239282" cy="190091"/>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Arrow: Down 15">
            <a:extLst>
              <a:ext uri="{FF2B5EF4-FFF2-40B4-BE49-F238E27FC236}">
                <a16:creationId xmlns:a16="http://schemas.microsoft.com/office/drawing/2014/main" id="{BC78A568-0238-752B-F825-74D1A06CC96D}"/>
              </a:ext>
            </a:extLst>
          </p:cNvPr>
          <p:cNvSpPr/>
          <p:nvPr/>
        </p:nvSpPr>
        <p:spPr>
          <a:xfrm>
            <a:off x="2810856" y="2492280"/>
            <a:ext cx="239282" cy="190091"/>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Down 16">
            <a:extLst>
              <a:ext uri="{FF2B5EF4-FFF2-40B4-BE49-F238E27FC236}">
                <a16:creationId xmlns:a16="http://schemas.microsoft.com/office/drawing/2014/main" id="{FFE46DF3-640F-0A3B-C809-F8CF9C893FED}"/>
              </a:ext>
            </a:extLst>
          </p:cNvPr>
          <p:cNvSpPr/>
          <p:nvPr/>
        </p:nvSpPr>
        <p:spPr>
          <a:xfrm>
            <a:off x="2818691" y="3442916"/>
            <a:ext cx="239282" cy="190091"/>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Down 17">
            <a:extLst>
              <a:ext uri="{FF2B5EF4-FFF2-40B4-BE49-F238E27FC236}">
                <a16:creationId xmlns:a16="http://schemas.microsoft.com/office/drawing/2014/main" id="{A0C6CB16-3B39-8EA5-9689-A307D799CB78}"/>
              </a:ext>
            </a:extLst>
          </p:cNvPr>
          <p:cNvSpPr/>
          <p:nvPr/>
        </p:nvSpPr>
        <p:spPr>
          <a:xfrm>
            <a:off x="2810856" y="5028250"/>
            <a:ext cx="239282" cy="190091"/>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C7146300-8B2A-46A4-C414-35354D9293E9}"/>
              </a:ext>
            </a:extLst>
          </p:cNvPr>
          <p:cNvSpPr txBox="1"/>
          <p:nvPr/>
        </p:nvSpPr>
        <p:spPr>
          <a:xfrm>
            <a:off x="7185591" y="356702"/>
            <a:ext cx="3760149" cy="332014"/>
          </a:xfrm>
          <a:prstGeom prst="rect">
            <a:avLst/>
          </a:prstGeom>
          <a:noFill/>
        </p:spPr>
        <p:txBody>
          <a:bodyPr wrap="square" rtlCol="0">
            <a:spAutoFit/>
          </a:bodyPr>
          <a:lstStyle/>
          <a:p>
            <a:pPr marL="0" marR="0" indent="0" algn="ctr">
              <a:lnSpc>
                <a:spcPct val="119000"/>
              </a:lnSpc>
              <a:spcBef>
                <a:spcPts val="0"/>
              </a:spcBef>
              <a:spcAft>
                <a:spcPts val="0"/>
              </a:spcAft>
            </a:pPr>
            <a:r>
              <a:rPr lang="en-GB" sz="1400" b="1" u="sng" kern="1400" dirty="0">
                <a:ln>
                  <a:noFill/>
                </a:ln>
                <a:solidFill>
                  <a:srgbClr val="000000"/>
                </a:solidFill>
                <a:effectLst/>
                <a:latin typeface="Calibri" panose="020F0502020204030204" pitchFamily="34" charset="0"/>
              </a:rPr>
              <a:t>Study Leave Process</a:t>
            </a:r>
            <a:endParaRPr lang="en-GB" sz="1400" kern="1400" dirty="0">
              <a:ln>
                <a:noFill/>
              </a:ln>
              <a:solidFill>
                <a:srgbClr val="000000"/>
              </a:solidFill>
              <a:effectLst/>
              <a:latin typeface="Calibri" panose="020F0502020204030204" pitchFamily="34" charset="0"/>
            </a:endParaRPr>
          </a:p>
        </p:txBody>
      </p:sp>
      <p:sp>
        <p:nvSpPr>
          <p:cNvPr id="20" name="TextBox 19">
            <a:extLst>
              <a:ext uri="{FF2B5EF4-FFF2-40B4-BE49-F238E27FC236}">
                <a16:creationId xmlns:a16="http://schemas.microsoft.com/office/drawing/2014/main" id="{E776E979-99C3-2FE2-D47C-697FB73F5846}"/>
              </a:ext>
            </a:extLst>
          </p:cNvPr>
          <p:cNvSpPr txBox="1"/>
          <p:nvPr/>
        </p:nvSpPr>
        <p:spPr>
          <a:xfrm>
            <a:off x="6326738" y="869037"/>
            <a:ext cx="5477854" cy="1152088"/>
          </a:xfrm>
          <a:prstGeom prst="round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19000"/>
              </a:lnSpc>
              <a:spcAft>
                <a:spcPts val="600"/>
              </a:spcAft>
            </a:pPr>
            <a:r>
              <a:rPr lang="en-GB" sz="1050" kern="1400" dirty="0">
                <a:ln>
                  <a:noFill/>
                </a:ln>
                <a:solidFill>
                  <a:srgbClr val="000000"/>
                </a:solidFill>
                <a:effectLst/>
                <a:latin typeface="Calibri" panose="020F0502020204030204" pitchFamily="34" charset="0"/>
              </a:rPr>
              <a:t>Y</a:t>
            </a:r>
            <a:r>
              <a:rPr lang="en-GB" sz="1050" dirty="0">
                <a:latin typeface="Calibri" panose="020F0502020204030204" pitchFamily="34" charset="0"/>
                <a:ea typeface="Calibri" panose="020F0502020204030204" pitchFamily="34" charset="0"/>
                <a:cs typeface="Calibri" panose="020F0502020204030204" pitchFamily="34" charset="0"/>
              </a:rPr>
              <a:t>ou can apply for reimbursement of any prebooked expenses (course fee, travel, or accommodation) via Intrepid as soon as you have paid for them, rather than waiting until after you have attended the course. All expenses must have received prior approval, either from your educational supervisor (for essential/supporting courses) or from your TPD and Head of School (for discretionary courses)</a:t>
            </a:r>
            <a:endParaRPr lang="en-GB" sz="1050" kern="140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338DFB30-EAF0-00B2-7967-EBB260A5C90A}"/>
              </a:ext>
            </a:extLst>
          </p:cNvPr>
          <p:cNvSpPr txBox="1"/>
          <p:nvPr/>
        </p:nvSpPr>
        <p:spPr>
          <a:xfrm>
            <a:off x="6326738" y="2310275"/>
            <a:ext cx="5477854" cy="1506086"/>
          </a:xfrm>
          <a:prstGeom prst="round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0" marR="0" indent="0" algn="ctr">
              <a:lnSpc>
                <a:spcPct val="119000"/>
              </a:lnSpc>
              <a:spcBef>
                <a:spcPts val="0"/>
              </a:spcBef>
              <a:spcAft>
                <a:spcPts val="0"/>
              </a:spcAft>
            </a:pPr>
            <a:r>
              <a:rPr lang="en-GB" sz="1000" kern="1400" dirty="0">
                <a:ln>
                  <a:noFill/>
                </a:ln>
                <a:solidFill>
                  <a:srgbClr val="000000"/>
                </a:solidFill>
                <a:effectLst/>
                <a:latin typeface="Calibri" panose="020F0502020204030204" pitchFamily="34" charset="0"/>
              </a:rPr>
              <a:t>NHSE have a set rule that claims must be submitted for reimbursement within 3 months of attendance. Please visit the following link for more information: </a:t>
            </a:r>
            <a:r>
              <a:rPr lang="en-GB" sz="1000" u="sng" kern="1400" dirty="0">
                <a:ln>
                  <a:noFill/>
                </a:ln>
                <a:solidFill>
                  <a:srgbClr val="0000FF"/>
                </a:solidFill>
                <a:effectLst/>
                <a:latin typeface="Calibri" panose="020F0502020204030204" pitchFamily="34" charset="0"/>
                <a:hlinkClick r:id="rId7"/>
              </a:rPr>
              <a:t>Is there a time limit for applying for study leave reimbursement? : HEE-NHS</a:t>
            </a:r>
            <a:r>
              <a:rPr lang="en-GB" sz="1000" kern="1400" dirty="0">
                <a:ln>
                  <a:noFill/>
                </a:ln>
                <a:solidFill>
                  <a:srgbClr val="000000"/>
                </a:solidFill>
                <a:effectLst/>
                <a:latin typeface="Calibri" panose="020F0502020204030204" pitchFamily="34" charset="0"/>
              </a:rPr>
              <a:t>. </a:t>
            </a:r>
          </a:p>
          <a:p>
            <a:pPr marL="0" marR="0" indent="0" algn="ctr">
              <a:lnSpc>
                <a:spcPct val="119000"/>
              </a:lnSpc>
              <a:spcBef>
                <a:spcPts val="0"/>
              </a:spcBef>
              <a:spcAft>
                <a:spcPts val="0"/>
              </a:spcAft>
            </a:pPr>
            <a:endParaRPr lang="en-GB" sz="1000" kern="1400" dirty="0">
              <a:ln>
                <a:noFill/>
              </a:ln>
              <a:solidFill>
                <a:srgbClr val="000000"/>
              </a:solidFill>
              <a:effectLst/>
              <a:latin typeface="Calibri" panose="020F0502020204030204" pitchFamily="34" charset="0"/>
            </a:endParaRPr>
          </a:p>
          <a:p>
            <a:pPr marL="0" marR="0" indent="0" algn="ctr">
              <a:lnSpc>
                <a:spcPct val="119000"/>
              </a:lnSpc>
              <a:spcBef>
                <a:spcPts val="0"/>
              </a:spcBef>
              <a:spcAft>
                <a:spcPts val="0"/>
              </a:spcAft>
            </a:pPr>
            <a:r>
              <a:rPr lang="en-GB" sz="1000" b="1" i="0" dirty="0">
                <a:solidFill>
                  <a:srgbClr val="FF0000"/>
                </a:solidFill>
                <a:effectLst/>
                <a:latin typeface="Arial" panose="020B0604020202020204" pitchFamily="34" charset="0"/>
              </a:rPr>
              <a:t>Claims older than three months will require TPD approval in order to be processed. Please contact your TPD in the first instance to explain the reason for the delayed submission.</a:t>
            </a:r>
            <a:endParaRPr lang="en-GB" sz="1000" b="1" kern="1400" dirty="0">
              <a:ln>
                <a:noFill/>
              </a:ln>
              <a:solidFill>
                <a:srgbClr val="FF0000"/>
              </a:solidFill>
              <a:effectLst/>
              <a:latin typeface="Calibri" panose="020F0502020204030204" pitchFamily="34" charset="0"/>
            </a:endParaRPr>
          </a:p>
        </p:txBody>
      </p:sp>
      <p:sp>
        <p:nvSpPr>
          <p:cNvPr id="23" name="TextBox 22">
            <a:extLst>
              <a:ext uri="{FF2B5EF4-FFF2-40B4-BE49-F238E27FC236}">
                <a16:creationId xmlns:a16="http://schemas.microsoft.com/office/drawing/2014/main" id="{3959E72E-9035-7E75-509B-C937751B0E4F}"/>
              </a:ext>
            </a:extLst>
          </p:cNvPr>
          <p:cNvSpPr txBox="1"/>
          <p:nvPr/>
        </p:nvSpPr>
        <p:spPr>
          <a:xfrm>
            <a:off x="6326738" y="4099323"/>
            <a:ext cx="5477854" cy="678058"/>
          </a:xfrm>
          <a:prstGeom prst="round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15000"/>
              </a:lnSpc>
              <a:spcAft>
                <a:spcPts val="1000"/>
              </a:spcAft>
            </a:pPr>
            <a:r>
              <a:rPr lang="en-GB" sz="1000" kern="1400" dirty="0">
                <a:ln>
                  <a:noFill/>
                </a:ln>
                <a:solidFill>
                  <a:srgbClr val="000000"/>
                </a:solidFill>
                <a:effectLst/>
                <a:latin typeface="Calibri" panose="020F0502020204030204" pitchFamily="34" charset="0"/>
              </a:rPr>
              <a:t>We (PGME Team) submit all complete study leave claims to NHSE at the </a:t>
            </a:r>
            <a:r>
              <a:rPr lang="en-GB" sz="1000" u="sng" kern="1400" dirty="0">
                <a:ln>
                  <a:noFill/>
                </a:ln>
                <a:solidFill>
                  <a:srgbClr val="000000"/>
                </a:solidFill>
                <a:effectLst/>
                <a:latin typeface="Calibri" panose="020F0502020204030204" pitchFamily="34" charset="0"/>
              </a:rPr>
              <a:t>end of each month</a:t>
            </a:r>
            <a:r>
              <a:rPr lang="en-GB" sz="1000" kern="1400" dirty="0">
                <a:ln>
                  <a:noFill/>
                </a:ln>
                <a:solidFill>
                  <a:srgbClr val="000000"/>
                </a:solidFill>
                <a:effectLst/>
                <a:latin typeface="Calibri" panose="020F0502020204030204" pitchFamily="34" charset="0"/>
              </a:rPr>
              <a:t> for </a:t>
            </a:r>
            <a:r>
              <a:rPr lang="en-GB" sz="1000" kern="1400" dirty="0">
                <a:solidFill>
                  <a:srgbClr val="000000"/>
                </a:solidFill>
                <a:latin typeface="Calibri" panose="020F0502020204030204" pitchFamily="34" charset="0"/>
              </a:rPr>
              <a:t>final funding authorisation</a:t>
            </a:r>
            <a:r>
              <a:rPr lang="en-GB" sz="1000" kern="1400" dirty="0">
                <a:ln>
                  <a:noFill/>
                </a:ln>
                <a:solidFill>
                  <a:srgbClr val="000000"/>
                </a:solidFill>
                <a:effectLst/>
                <a:latin typeface="Calibri" panose="020F0502020204030204" pitchFamily="34" charset="0"/>
              </a:rPr>
              <a:t>.</a:t>
            </a:r>
            <a:r>
              <a:rPr lang="en-GB" sz="1000" kern="1400" dirty="0">
                <a:solidFill>
                  <a:srgbClr val="000000"/>
                </a:solidFill>
                <a:latin typeface="Calibri" panose="020F0502020204030204" pitchFamily="34" charset="0"/>
              </a:rPr>
              <a:t> NHSE have up to 4 weeks to authorise all claims that have been submitted and provide feedback to trusts.</a:t>
            </a:r>
          </a:p>
        </p:txBody>
      </p:sp>
      <p:sp>
        <p:nvSpPr>
          <p:cNvPr id="24" name="TextBox 23">
            <a:extLst>
              <a:ext uri="{FF2B5EF4-FFF2-40B4-BE49-F238E27FC236}">
                <a16:creationId xmlns:a16="http://schemas.microsoft.com/office/drawing/2014/main" id="{EDB2B93B-692B-6E85-8B75-2CCD09BE157E}"/>
              </a:ext>
            </a:extLst>
          </p:cNvPr>
          <p:cNvSpPr txBox="1"/>
          <p:nvPr/>
        </p:nvSpPr>
        <p:spPr>
          <a:xfrm>
            <a:off x="6318192" y="5055827"/>
            <a:ext cx="5477854" cy="939336"/>
          </a:xfrm>
          <a:prstGeom prst="round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19000"/>
              </a:lnSpc>
              <a:spcAft>
                <a:spcPts val="600"/>
              </a:spcAft>
            </a:pPr>
            <a:r>
              <a:rPr lang="en-GB" sz="1050" kern="1400" dirty="0">
                <a:solidFill>
                  <a:schemeClr val="tx1"/>
                </a:solidFill>
                <a:latin typeface="Calibri" panose="020F0502020204030204" pitchFamily="34" charset="0"/>
              </a:rPr>
              <a:t>Claims with a corresponding P</a:t>
            </a:r>
            <a:r>
              <a:rPr lang="en-GB" sz="1050" kern="1400" dirty="0">
                <a:solidFill>
                  <a:schemeClr val="tx1"/>
                </a:solidFill>
                <a:latin typeface="Calibri" panose="020F0502020204030204" pitchFamily="34" charset="0"/>
                <a:hlinkClick r:id="rId4"/>
              </a:rPr>
              <a:t>re-Approved Course Code </a:t>
            </a:r>
            <a:r>
              <a:rPr lang="en-GB" sz="1050" kern="1400" dirty="0">
                <a:solidFill>
                  <a:schemeClr val="tx1"/>
                </a:solidFill>
                <a:latin typeface="Calibri" panose="020F0502020204030204" pitchFamily="34" charset="0"/>
              </a:rPr>
              <a:t>or a </a:t>
            </a:r>
            <a:r>
              <a:rPr lang="en-GB" sz="1050" kern="1400" dirty="0">
                <a:solidFill>
                  <a:schemeClr val="tx1"/>
                </a:solidFill>
                <a:latin typeface="Calibri" panose="020F0502020204030204" pitchFamily="34" charset="0"/>
                <a:hlinkClick r:id="rId8"/>
              </a:rPr>
              <a:t>Discretionary Course Code </a:t>
            </a:r>
            <a:r>
              <a:rPr lang="en-GB" sz="1050" kern="1400" dirty="0">
                <a:solidFill>
                  <a:schemeClr val="tx1"/>
                </a:solidFill>
                <a:latin typeface="Calibri" panose="020F0502020204030204" pitchFamily="34" charset="0"/>
              </a:rPr>
              <a:t>are typically endorsed. Should NHSE reject a claim, you would be informed and the Trust payroll would need to reverse any such reimbursement via the next available payslip. In the event of a rejected claim, you may need to seek further approvals and re-submit a claim.</a:t>
            </a:r>
            <a:endParaRPr lang="en-GB" sz="1050" kern="1400" dirty="0">
              <a:solidFill>
                <a:srgbClr val="FF0000"/>
              </a:solidFill>
              <a:latin typeface="Calibri" panose="020F0502020204030204" pitchFamily="34" charset="0"/>
            </a:endParaRPr>
          </a:p>
        </p:txBody>
      </p:sp>
      <p:sp>
        <p:nvSpPr>
          <p:cNvPr id="28" name="Arrow: Down 27">
            <a:extLst>
              <a:ext uri="{FF2B5EF4-FFF2-40B4-BE49-F238E27FC236}">
                <a16:creationId xmlns:a16="http://schemas.microsoft.com/office/drawing/2014/main" id="{D1FF6A4D-7070-F0E0-08D3-BFB3E4EB9449}"/>
              </a:ext>
            </a:extLst>
          </p:cNvPr>
          <p:cNvSpPr/>
          <p:nvPr/>
        </p:nvSpPr>
        <p:spPr>
          <a:xfrm>
            <a:off x="8946024" y="3838403"/>
            <a:ext cx="239282" cy="246366"/>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Arrow: Down 1">
            <a:extLst>
              <a:ext uri="{FF2B5EF4-FFF2-40B4-BE49-F238E27FC236}">
                <a16:creationId xmlns:a16="http://schemas.microsoft.com/office/drawing/2014/main" id="{196DE74F-ECA4-73D6-02B1-660CBD02CEA8}"/>
              </a:ext>
            </a:extLst>
          </p:cNvPr>
          <p:cNvSpPr/>
          <p:nvPr/>
        </p:nvSpPr>
        <p:spPr>
          <a:xfrm>
            <a:off x="8951223" y="4793421"/>
            <a:ext cx="239282" cy="246366"/>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Arrow: Down 3">
            <a:extLst>
              <a:ext uri="{FF2B5EF4-FFF2-40B4-BE49-F238E27FC236}">
                <a16:creationId xmlns:a16="http://schemas.microsoft.com/office/drawing/2014/main" id="{A396F18C-2256-EFB5-DDE0-8D2613CD658B}"/>
              </a:ext>
            </a:extLst>
          </p:cNvPr>
          <p:cNvSpPr/>
          <p:nvPr/>
        </p:nvSpPr>
        <p:spPr>
          <a:xfrm>
            <a:off x="8942677" y="2035474"/>
            <a:ext cx="239282" cy="246366"/>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70744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C137CE6-16AE-F848-E6FC-88D8E211D3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096000" cy="6858000"/>
          </a:xfrm>
          <a:prstGeom prst="rect">
            <a:avLst/>
          </a:prstGeom>
        </p:spPr>
      </p:pic>
      <p:pic>
        <p:nvPicPr>
          <p:cNvPr id="5" name="Picture 4" descr="A white background with black and white clouds&#10;&#10;AI-generated content may be incorrect.">
            <a:extLst>
              <a:ext uri="{FF2B5EF4-FFF2-40B4-BE49-F238E27FC236}">
                <a16:creationId xmlns:a16="http://schemas.microsoft.com/office/drawing/2014/main" id="{0A22CBA3-23DC-64FF-18CF-A9EBC5B475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0"/>
            <a:ext cx="6096000" cy="6858000"/>
          </a:xfrm>
          <a:prstGeom prst="rect">
            <a:avLst/>
          </a:prstGeom>
        </p:spPr>
      </p:pic>
      <p:sp>
        <p:nvSpPr>
          <p:cNvPr id="2" name="TextBox 1">
            <a:extLst>
              <a:ext uri="{FF2B5EF4-FFF2-40B4-BE49-F238E27FC236}">
                <a16:creationId xmlns:a16="http://schemas.microsoft.com/office/drawing/2014/main" id="{CB56312E-FFF9-8A20-986B-9DC2848C5172}"/>
              </a:ext>
            </a:extLst>
          </p:cNvPr>
          <p:cNvSpPr txBox="1"/>
          <p:nvPr/>
        </p:nvSpPr>
        <p:spPr>
          <a:xfrm>
            <a:off x="1864407" y="299889"/>
            <a:ext cx="2367185" cy="400494"/>
          </a:xfrm>
          <a:prstGeom prst="rect">
            <a:avLst/>
          </a:prstGeom>
          <a:noFill/>
        </p:spPr>
        <p:txBody>
          <a:bodyPr wrap="square" rtlCol="0">
            <a:spAutoFit/>
          </a:bodyPr>
          <a:lstStyle/>
          <a:p>
            <a:pPr marL="0" marR="0" indent="0" algn="ctr">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FAQ’s </a:t>
            </a:r>
            <a:endParaRPr lang="en-GB" sz="1800" kern="1400" dirty="0">
              <a:ln>
                <a:noFill/>
              </a:ln>
              <a:solidFill>
                <a:srgbClr val="000000"/>
              </a:solidFill>
              <a:effectLst/>
              <a:latin typeface="Calibri" panose="020F0502020204030204" pitchFamily="34" charset="0"/>
            </a:endParaRPr>
          </a:p>
        </p:txBody>
      </p:sp>
      <p:sp>
        <p:nvSpPr>
          <p:cNvPr id="4" name="TextBox 3">
            <a:extLst>
              <a:ext uri="{FF2B5EF4-FFF2-40B4-BE49-F238E27FC236}">
                <a16:creationId xmlns:a16="http://schemas.microsoft.com/office/drawing/2014/main" id="{C497B326-741B-0850-FEF4-3B28F64A36E4}"/>
              </a:ext>
            </a:extLst>
          </p:cNvPr>
          <p:cNvSpPr txBox="1"/>
          <p:nvPr/>
        </p:nvSpPr>
        <p:spPr>
          <a:xfrm>
            <a:off x="82609" y="698557"/>
            <a:ext cx="5930780" cy="6024726"/>
          </a:xfrm>
          <a:prstGeom prst="rect">
            <a:avLst/>
          </a:prstGeom>
          <a:noFill/>
        </p:spPr>
        <p:txBody>
          <a:bodyPr wrap="square" rtlCol="0" anchor="t">
            <a:spAutoFit/>
          </a:bodyPr>
          <a:lstStyle/>
          <a:p>
            <a:pPr marL="177800" lvl="0" indent="-177800" algn="just">
              <a:lnSpc>
                <a:spcPts val="1200"/>
              </a:lnSpc>
              <a:buSzPct val="100000"/>
              <a:buFont typeface="Symbol" panose="05050102010706020507" pitchFamily="18" charset="2"/>
              <a:buChar char=""/>
              <a:tabLst>
                <a:tab pos="1778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What is INTREPID? </a:t>
            </a:r>
          </a:p>
          <a:p>
            <a:pPr lvl="0" algn="just">
              <a:lnSpc>
                <a:spcPts val="500"/>
              </a:lnSpc>
              <a:buSzPct val="100000"/>
              <a:tabLst>
                <a:tab pos="177800" algn="l"/>
              </a:tabLst>
            </a:pPr>
            <a:endParaRPr lang="en-GB" sz="1100" b="1" kern="100" dirty="0">
              <a:effectLst/>
              <a:latin typeface="Calibri" panose="020F0502020204030204" pitchFamily="34" charset="0"/>
              <a:ea typeface="Aptos" panose="020B0004020202020204" pitchFamily="34" charset="0"/>
              <a:cs typeface="Calibri" panose="020F0502020204030204" pitchFamily="34" charset="0"/>
            </a:endParaRPr>
          </a:p>
          <a:p>
            <a:pPr marL="177800" lvl="2" algn="just">
              <a:lnSpc>
                <a:spcPts val="1200"/>
              </a:lnSpc>
              <a:buSzPct val="100000"/>
            </a:pPr>
            <a:r>
              <a:rPr lang="en-GB" sz="1100" kern="100" dirty="0">
                <a:effectLst/>
                <a:latin typeface="Calibri" panose="020F0502020204030204" pitchFamily="34" charset="0"/>
                <a:ea typeface="Aptos" panose="020B0004020202020204" pitchFamily="34" charset="0"/>
                <a:cs typeface="Calibri" panose="020F0502020204030204" pitchFamily="34" charset="0"/>
              </a:rPr>
              <a:t>INTREPID is a system we use to facilitate the reimbursement process and provides a record of claims for the trust. It does not give approval for you to attend a course. </a:t>
            </a:r>
          </a:p>
          <a:p>
            <a:pPr algn="just">
              <a:lnSpc>
                <a:spcPts val="800"/>
              </a:lnSpc>
            </a:pPr>
            <a:r>
              <a:rPr lang="en-GB" sz="1100" b="1" kern="100" dirty="0">
                <a:effectLst/>
                <a:latin typeface="Calibri" panose="020F0502020204030204" pitchFamily="34" charset="0"/>
                <a:ea typeface="Aptos" panose="020B0004020202020204" pitchFamily="34" charset="0"/>
                <a:cs typeface="Calibri" panose="020F0502020204030204" pitchFamily="34" charset="0"/>
              </a:rPr>
              <a:t> </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lvl="0" indent="-177800" algn="just">
              <a:lnSpc>
                <a:spcPts val="1200"/>
              </a:lnSpc>
              <a:buFont typeface="Symbol" panose="05050102010706020507" pitchFamily="18" charset="2"/>
              <a:buChar char=""/>
            </a:pPr>
            <a:r>
              <a:rPr lang="en-GB" sz="1100" b="1" kern="100" dirty="0">
                <a:effectLst/>
                <a:latin typeface="Calibri" panose="020F0502020204030204" pitchFamily="34" charset="0"/>
                <a:ea typeface="Aptos" panose="020B0004020202020204" pitchFamily="34" charset="0"/>
                <a:cs typeface="Calibri" panose="020F0502020204030204" pitchFamily="34" charset="0"/>
              </a:rPr>
              <a:t>What is an ‘Essential’ or ‘Supporting’ course? </a:t>
            </a:r>
          </a:p>
          <a:p>
            <a:pPr lvl="0" algn="just">
              <a:lnSpc>
                <a:spcPts val="5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lvl="1" algn="just">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Courses / events on the Essential (mandated by the curriculum) and Supporting (complementary to the curriculum) lists are all pre-approved. Whilst these events are ‘pre-approved’ you should always discuss interest in them with your Educational Supervisor. </a:t>
            </a:r>
          </a:p>
          <a:p>
            <a:pPr algn="just">
              <a:lnSpc>
                <a:spcPts val="8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lvl="0" indent="-177800" algn="just">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What is a discretionary course?</a:t>
            </a:r>
          </a:p>
          <a:p>
            <a:pPr lvl="0" algn="just">
              <a:lnSpc>
                <a:spcPts val="500"/>
              </a:lnSpc>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635000" lvl="3" indent="-177800" algn="just">
              <a:lnSpc>
                <a:spcPts val="1200"/>
              </a:lnSpc>
              <a:buFont typeface="Courier New" panose="02070309020205020404" pitchFamily="49" charset="0"/>
              <a:buChar char="o"/>
              <a:tabLst>
                <a:tab pos="9144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A course/event that is not listed on the Essential and Supporting course lists.</a:t>
            </a:r>
          </a:p>
          <a:p>
            <a:pPr marL="635000" lvl="3" indent="-177800" algn="just">
              <a:lnSpc>
                <a:spcPts val="1200"/>
              </a:lnSpc>
              <a:buFont typeface="Courier New" panose="02070309020205020404" pitchFamily="49" charset="0"/>
              <a:buChar char="o"/>
              <a:tabLst>
                <a:tab pos="9144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A course/event is held internationally.</a:t>
            </a:r>
          </a:p>
          <a:p>
            <a:pPr marL="635000" lvl="3" indent="-177800" algn="just">
              <a:lnSpc>
                <a:spcPts val="1200"/>
              </a:lnSpc>
              <a:buFont typeface="Courier New" panose="02070309020205020404" pitchFamily="49" charset="0"/>
              <a:buChar char="o"/>
              <a:tabLst>
                <a:tab pos="9144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Postgraduate qualifications (MScs, PG Certs, Diplomas) unless there is a specific named code for the course on the list (e.g. the Oncology ICR MSc). </a:t>
            </a:r>
          </a:p>
          <a:p>
            <a:pPr marL="635000" lvl="3" indent="-177800" algn="just">
              <a:lnSpc>
                <a:spcPts val="1200"/>
              </a:lnSpc>
              <a:buFont typeface="Courier New" panose="02070309020205020404" pitchFamily="49" charset="0"/>
              <a:buChar char="o"/>
              <a:tabLst>
                <a:tab pos="9144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Leadership and management courses (the ISFE preparation course for Dental trainees and the LSP course for Paediatric doctors are the only exceptions to this).</a:t>
            </a:r>
          </a:p>
          <a:p>
            <a:pPr marL="457200" lvl="3" algn="just">
              <a:lnSpc>
                <a:spcPts val="500"/>
              </a:lnSpc>
              <a:tabLst>
                <a:tab pos="9144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For discretionary courses you need to gain approval from your Educational Supervisor, TPD and Head of School (</a:t>
            </a:r>
            <a:r>
              <a:rPr lang="en-GB" sz="1100" kern="100" dirty="0" err="1">
                <a:effectLst/>
                <a:latin typeface="Calibri" panose="020F0502020204030204" pitchFamily="34" charset="0"/>
                <a:ea typeface="Aptos" panose="020B0004020202020204" pitchFamily="34" charset="0"/>
                <a:cs typeface="Calibri" panose="020F0502020204030204" pitchFamily="34" charset="0"/>
              </a:rPr>
              <a:t>HoS</a:t>
            </a:r>
            <a:r>
              <a:rPr lang="en-GB" sz="1100" kern="100" dirty="0">
                <a:effectLst/>
                <a:latin typeface="Calibri" panose="020F0502020204030204" pitchFamily="34" charset="0"/>
                <a:ea typeface="Aptos" panose="020B0004020202020204" pitchFamily="34" charset="0"/>
                <a:cs typeface="Calibri" panose="020F0502020204030204" pitchFamily="34" charset="0"/>
              </a:rPr>
              <a:t>). For more information, please review the process for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3"/>
              </a:rPr>
              <a:t>Discretionary Funding</a:t>
            </a:r>
            <a:r>
              <a:rPr lang="en-GB" sz="1100" kern="100" dirty="0">
                <a:effectLst/>
                <a:latin typeface="Calibri" panose="020F0502020204030204" pitchFamily="34" charset="0"/>
                <a:ea typeface="Aptos" panose="020B0004020202020204" pitchFamily="34" charset="0"/>
                <a:cs typeface="Calibri" panose="020F0502020204030204" pitchFamily="34" charset="0"/>
              </a:rPr>
              <a:t>. Claims entered without a discretionary course code will be rejected. </a:t>
            </a:r>
          </a:p>
          <a:p>
            <a:pPr marL="177800" algn="just">
              <a:lnSpc>
                <a:spcPts val="800"/>
              </a:lnSpc>
            </a:pPr>
            <a:endParaRPr lang="en-GB" sz="1100" kern="100" dirty="0">
              <a:latin typeface="Calibri" panose="020F0502020204030204" pitchFamily="34" charset="0"/>
              <a:ea typeface="Aptos" panose="020B0004020202020204" pitchFamily="34" charset="0"/>
              <a:cs typeface="Calibri" panose="020F0502020204030204" pitchFamily="34" charset="0"/>
            </a:endParaRPr>
          </a:p>
          <a:p>
            <a:pPr marL="177800" lvl="0" indent="-177800" algn="just">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When should I submit a Study Leave Expense Claim?</a:t>
            </a:r>
          </a:p>
          <a:p>
            <a:pPr lvl="0" algn="just">
              <a:lnSpc>
                <a:spcPts val="500"/>
              </a:lnSpc>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r>
              <a:rPr lang="en-GB" sz="1100" kern="100" dirty="0">
                <a:effectLst/>
                <a:latin typeface="Calibri" panose="020F0502020204030204" pitchFamily="34" charset="0"/>
                <a:ea typeface="Aptos" panose="020B0004020202020204" pitchFamily="34" charset="0"/>
                <a:cs typeface="Calibri" panose="020F0502020204030204" pitchFamily="34" charset="0"/>
              </a:rPr>
              <a:t>From 17 November 2025, you can apply for reimbursement of any prebooked expenses (course fee, travel, or accommodation) </a:t>
            </a:r>
            <a:r>
              <a:rPr lang="en-GB" sz="1100" b="1" u="sng" kern="100" dirty="0">
                <a:effectLst/>
                <a:latin typeface="Calibri" panose="020F0502020204030204" pitchFamily="34" charset="0"/>
                <a:ea typeface="Aptos" panose="020B0004020202020204" pitchFamily="34" charset="0"/>
                <a:cs typeface="Calibri" panose="020F0502020204030204" pitchFamily="34" charset="0"/>
              </a:rPr>
              <a:t>as soon as you have paid for them</a:t>
            </a:r>
            <a:r>
              <a:rPr lang="en-GB" sz="1100" kern="100" dirty="0">
                <a:effectLst/>
                <a:latin typeface="Calibri" panose="020F0502020204030204" pitchFamily="34" charset="0"/>
                <a:ea typeface="Aptos" panose="020B0004020202020204" pitchFamily="34" charset="0"/>
                <a:cs typeface="Calibri" panose="020F0502020204030204" pitchFamily="34" charset="0"/>
              </a:rPr>
              <a:t>, rather than waiting until after you have attended the course.  All expenses must have received prior approval, either from your educational supervisor (for essential/supporting courses) or from your TPD and Head of School (for discretionary courses).</a:t>
            </a:r>
          </a:p>
          <a:p>
            <a:pPr marL="177800" algn="just">
              <a:lnSpc>
                <a:spcPts val="5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r>
              <a:rPr lang="en-GB" sz="1100" kern="100" dirty="0">
                <a:effectLst/>
                <a:latin typeface="Calibri" panose="020F0502020204030204" pitchFamily="34" charset="0"/>
                <a:ea typeface="Aptos" panose="020B0004020202020204" pitchFamily="34" charset="0"/>
                <a:cs typeface="Calibri" panose="020F0502020204030204" pitchFamily="34" charset="0"/>
              </a:rPr>
              <a:t>Please ensure you have uploaded your supporting evidence when you submit your claim. </a:t>
            </a:r>
          </a:p>
          <a:p>
            <a:pPr marL="177800" algn="just">
              <a:lnSpc>
                <a:spcPts val="500"/>
              </a:lnSpc>
            </a:pPr>
            <a:endParaRPr lang="en-GB" sz="1100" b="1"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r>
              <a:rPr lang="en-GB" sz="1100" b="1" kern="100" dirty="0">
                <a:effectLst/>
                <a:latin typeface="Calibri" panose="020F0502020204030204" pitchFamily="34" charset="0"/>
                <a:ea typeface="Aptos" panose="020B0004020202020204" pitchFamily="34" charset="0"/>
                <a:cs typeface="Calibri" panose="020F0502020204030204" pitchFamily="34" charset="0"/>
              </a:rPr>
              <a:t>Please note:</a:t>
            </a:r>
            <a:r>
              <a:rPr lang="en-GB" sz="1100" kern="100" dirty="0">
                <a:effectLst/>
                <a:latin typeface="Calibri" panose="020F0502020204030204" pitchFamily="34" charset="0"/>
                <a:ea typeface="Aptos" panose="020B0004020202020204" pitchFamily="34" charset="0"/>
                <a:cs typeface="Calibri" panose="020F0502020204030204" pitchFamily="34" charset="0"/>
              </a:rPr>
              <a:t> Claims without valid receipts and course code cannot be processed.</a:t>
            </a:r>
          </a:p>
          <a:p>
            <a:pPr marL="177800" algn="just"/>
            <a:r>
              <a:rPr lang="en-GB" sz="1100" b="1" dirty="0">
                <a:solidFill>
                  <a:srgbClr val="FF0000"/>
                </a:solidFill>
                <a:effectLst/>
                <a:latin typeface="Calibri" panose="020F0502020204030204" pitchFamily="34" charset="0"/>
                <a:ea typeface="Aptos" panose="020B0004020202020204" pitchFamily="34" charset="0"/>
                <a:cs typeface="Calibri" panose="020F0502020204030204" pitchFamily="34" charset="0"/>
              </a:rPr>
              <a:t>Please do not upload .HEIC images as this is only compatible with MAC computers. We cannot open this file type</a:t>
            </a:r>
            <a:r>
              <a:rPr lang="en-GB" sz="1100" b="1" dirty="0">
                <a:solidFill>
                  <a:srgbClr val="FF0000"/>
                </a:solidFill>
                <a:latin typeface="Calibri" panose="020F0502020204030204" pitchFamily="34" charset="0"/>
                <a:ea typeface="Aptos" panose="020B0004020202020204" pitchFamily="34" charset="0"/>
                <a:cs typeface="Calibri" panose="020F0502020204030204" pitchFamily="34" charset="0"/>
              </a:rPr>
              <a:t>.</a:t>
            </a:r>
            <a:r>
              <a:rPr lang="en-GB" sz="1100" kern="100" dirty="0">
                <a:latin typeface="Calibri" panose="020F0502020204030204" pitchFamily="34" charset="0"/>
                <a:ea typeface="Aptos" panose="020B0004020202020204" pitchFamily="34" charset="0"/>
                <a:cs typeface="Calibri" panose="020F0502020204030204" pitchFamily="34" charset="0"/>
              </a:rPr>
              <a:t> Accepted file types are </a:t>
            </a:r>
            <a:r>
              <a:rPr lang="en-GB" sz="1100" b="1" kern="100" dirty="0">
                <a:latin typeface="Calibri" panose="020F0502020204030204" pitchFamily="34" charset="0"/>
                <a:ea typeface="Aptos" panose="020B0004020202020204" pitchFamily="34" charset="0"/>
                <a:cs typeface="Calibri" panose="020F0502020204030204" pitchFamily="34" charset="0"/>
              </a:rPr>
              <a:t>.PDF, .JPEG, .PNG or .DOC</a:t>
            </a:r>
          </a:p>
          <a:p>
            <a:pPr marL="177800"/>
            <a:r>
              <a:rPr lang="en-GB" sz="1100" kern="100" dirty="0">
                <a:effectLst/>
                <a:latin typeface="Calibri" panose="020F0502020204030204" pitchFamily="34" charset="0"/>
                <a:ea typeface="Aptos" panose="020B0004020202020204" pitchFamily="34" charset="0"/>
                <a:cs typeface="Calibri" panose="020F0502020204030204" pitchFamily="34" charset="0"/>
              </a:rPr>
              <a:t>If you have issues uploading documents, please send a copy via email to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4"/>
              </a:rPr>
              <a:t>Intrepid.Support@stgeorges.nhs.uk</a:t>
            </a: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a:lnSpc>
                <a:spcPts val="1200"/>
              </a:lnSpc>
            </a:pPr>
            <a:endParaRPr lang="en-GB" sz="1100" kern="100" dirty="0">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r>
              <a:rPr lang="en-GB" sz="1100" kern="100" dirty="0">
                <a:effectLst/>
                <a:latin typeface="Calibri" panose="020F0502020204030204" pitchFamily="34" charset="0"/>
                <a:ea typeface="Aptos" panose="020B0004020202020204" pitchFamily="34" charset="0"/>
                <a:cs typeface="Calibri" panose="020F0502020204030204" pitchFamily="34" charset="0"/>
              </a:rPr>
              <a:t> </a:t>
            </a:r>
          </a:p>
        </p:txBody>
      </p:sp>
      <p:sp>
        <p:nvSpPr>
          <p:cNvPr id="7" name="TextBox 6">
            <a:extLst>
              <a:ext uri="{FF2B5EF4-FFF2-40B4-BE49-F238E27FC236}">
                <a16:creationId xmlns:a16="http://schemas.microsoft.com/office/drawing/2014/main" id="{BB6115D9-93C5-D036-9CFA-F35160429C40}"/>
              </a:ext>
            </a:extLst>
          </p:cNvPr>
          <p:cNvSpPr txBox="1"/>
          <p:nvPr/>
        </p:nvSpPr>
        <p:spPr>
          <a:xfrm>
            <a:off x="7960407" y="298063"/>
            <a:ext cx="2367185" cy="400494"/>
          </a:xfrm>
          <a:prstGeom prst="rect">
            <a:avLst/>
          </a:prstGeom>
          <a:noFill/>
        </p:spPr>
        <p:txBody>
          <a:bodyPr wrap="square" rtlCol="0">
            <a:spAutoFit/>
          </a:bodyPr>
          <a:lstStyle/>
          <a:p>
            <a:pPr marL="0" marR="0" indent="0" algn="ctr">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FAQ’s </a:t>
            </a:r>
            <a:endParaRPr lang="en-GB" sz="1800" kern="1400" dirty="0">
              <a:ln>
                <a:noFill/>
              </a:ln>
              <a:solidFill>
                <a:srgbClr val="000000"/>
              </a:solidFill>
              <a:effectLst/>
              <a:latin typeface="Calibri" panose="020F0502020204030204" pitchFamily="34" charset="0"/>
            </a:endParaRPr>
          </a:p>
        </p:txBody>
      </p:sp>
      <p:sp>
        <p:nvSpPr>
          <p:cNvPr id="8" name="TextBox 7">
            <a:extLst>
              <a:ext uri="{FF2B5EF4-FFF2-40B4-BE49-F238E27FC236}">
                <a16:creationId xmlns:a16="http://schemas.microsoft.com/office/drawing/2014/main" id="{6CF56BBB-53C5-DBBA-0DFF-8741EE8BDC6E}"/>
              </a:ext>
            </a:extLst>
          </p:cNvPr>
          <p:cNvSpPr txBox="1"/>
          <p:nvPr/>
        </p:nvSpPr>
        <p:spPr>
          <a:xfrm>
            <a:off x="6178611" y="704656"/>
            <a:ext cx="5930780" cy="5224507"/>
          </a:xfrm>
          <a:prstGeom prst="rect">
            <a:avLst/>
          </a:prstGeom>
          <a:noFill/>
        </p:spPr>
        <p:txBody>
          <a:bodyPr wrap="square" rtlCol="0">
            <a:spAutoFit/>
          </a:bodyPr>
          <a:lstStyle/>
          <a:p>
            <a:pPr lvl="0" indent="-177800" algn="just">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How long does it take to get reimbursed? </a:t>
            </a:r>
          </a:p>
          <a:p>
            <a:pPr lvl="0" algn="just">
              <a:lnSpc>
                <a:spcPts val="500"/>
              </a:lnSpc>
              <a:tabLst>
                <a:tab pos="457200" algn="l"/>
              </a:tabLst>
            </a:pPr>
            <a:endParaRPr lang="en-GB" sz="1100" b="1"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In line with the 10-point plan for Improving Resident Drs Working Lives</a:t>
            </a:r>
            <a:r>
              <a:rPr lang="en-GB" sz="1100" b="1" kern="100" dirty="0">
                <a:effectLst/>
                <a:latin typeface="Calibri" panose="020F0502020204030204" pitchFamily="34" charset="0"/>
                <a:ea typeface="Aptos" panose="020B0004020202020204" pitchFamily="34" charset="0"/>
                <a:cs typeface="Calibri" panose="020F0502020204030204" pitchFamily="34" charset="0"/>
              </a:rPr>
              <a:t>, </a:t>
            </a:r>
            <a:r>
              <a:rPr lang="en-GB" sz="1100" kern="100" dirty="0">
                <a:effectLst/>
                <a:latin typeface="Calibri" panose="020F0502020204030204" pitchFamily="34" charset="0"/>
                <a:ea typeface="Aptos" panose="020B0004020202020204" pitchFamily="34" charset="0"/>
                <a:cs typeface="Calibri" panose="020F0502020204030204" pitchFamily="34" charset="0"/>
              </a:rPr>
              <a:t>NHSE is supporting Trusts to provide early reimbursements for study leave expenses. Complete claims which have been submitted with the correct NHSE approved course code by the end of the month, will be reimbursed via the next available payslip the following month. To avoid delays you should upload your claim to INTREPID along with receipts at the earliest opportunity.</a:t>
            </a:r>
          </a:p>
          <a:p>
            <a:pPr marL="177800" algn="just">
              <a:lnSpc>
                <a:spcPts val="8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lvl="0" indent="-177800" algn="just">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Is there a time limit to submit/claim study leave expenses? </a:t>
            </a:r>
          </a:p>
          <a:p>
            <a:pPr lvl="0" algn="just">
              <a:lnSpc>
                <a:spcPts val="500"/>
              </a:lnSpc>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indent="177800" algn="just">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Yes, you will need to submit your claim within 3 months of attending your course.</a:t>
            </a:r>
          </a:p>
          <a:p>
            <a:pPr marL="177800" algn="just">
              <a:lnSpc>
                <a:spcPts val="500"/>
              </a:lnSpc>
            </a:pPr>
            <a:endParaRPr lang="en-GB" sz="1100" b="1"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lnSpc>
                <a:spcPts val="1200"/>
              </a:lnSpc>
            </a:pPr>
            <a:r>
              <a:rPr lang="en-GB" sz="1100" b="1" kern="100" dirty="0">
                <a:effectLst/>
                <a:latin typeface="Calibri" panose="020F0502020204030204" pitchFamily="34" charset="0"/>
                <a:ea typeface="Aptos" panose="020B0004020202020204" pitchFamily="34" charset="0"/>
                <a:cs typeface="Calibri" panose="020F0502020204030204" pitchFamily="34" charset="0"/>
              </a:rPr>
              <a:t>Please Note: </a:t>
            </a:r>
            <a:r>
              <a:rPr lang="en-GB" sz="1100" kern="100" dirty="0">
                <a:effectLst/>
                <a:latin typeface="Calibri" panose="020F0502020204030204" pitchFamily="34" charset="0"/>
                <a:ea typeface="Aptos" panose="020B0004020202020204" pitchFamily="34" charset="0"/>
                <a:cs typeface="Calibri" panose="020F0502020204030204" pitchFamily="34" charset="0"/>
              </a:rPr>
              <a:t>From August 2026, all late claims will require DME approval in order to be processed.</a:t>
            </a:r>
          </a:p>
          <a:p>
            <a:pPr algn="just">
              <a:lnSpc>
                <a:spcPts val="12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lvl="0" indent="-177800" algn="just">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What types of expenses can I claim from the study leave budget? </a:t>
            </a:r>
          </a:p>
          <a:p>
            <a:pPr lvl="0" algn="just">
              <a:lnSpc>
                <a:spcPts val="1000"/>
              </a:lnSpc>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630238" lvl="1" indent="-173038" algn="just">
              <a:lnSpc>
                <a:spcPts val="1200"/>
              </a:lnSpc>
              <a:buFont typeface="Wingdings" panose="05000000000000000000" pitchFamily="2" charset="2"/>
              <a:buChar char="§"/>
              <a:tabLst>
                <a:tab pos="9144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For courses/events held in the UK:</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896938" lvl="2" indent="-177800" algn="just">
              <a:lnSpc>
                <a:spcPts val="1200"/>
              </a:lnSpc>
              <a:buFont typeface="Courier New" panose="02070309020205020404" pitchFamily="49" charset="0"/>
              <a:buChar char="o"/>
              <a:tabLst>
                <a:tab pos="13716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Course</a:t>
            </a:r>
          </a:p>
          <a:p>
            <a:pPr marL="896938" lvl="2" indent="-177800" algn="just">
              <a:lnSpc>
                <a:spcPts val="1200"/>
              </a:lnSpc>
              <a:buFont typeface="Courier New" panose="02070309020205020404" pitchFamily="49" charset="0"/>
              <a:buChar char="o"/>
              <a:tabLst>
                <a:tab pos="13716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Travel (excluding Travel within TFL Zone 1-3)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5"/>
              </a:rPr>
              <a:t>(Please visit link for guidance on budget caps)</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896938" lvl="2" indent="-177800" algn="just">
              <a:lnSpc>
                <a:spcPts val="1200"/>
              </a:lnSpc>
              <a:buFont typeface="Courier New" panose="02070309020205020404" pitchFamily="49" charset="0"/>
              <a:buChar char="o"/>
              <a:tabLst>
                <a:tab pos="13716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Accommodation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5"/>
              </a:rPr>
              <a:t>(Please visit link for guidance on budget caps)</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896938" lvl="2" indent="-177800" algn="just">
              <a:lnSpc>
                <a:spcPts val="1200"/>
              </a:lnSpc>
              <a:buFont typeface="Courier New" panose="02070309020205020404" pitchFamily="49" charset="0"/>
              <a:buChar char="o"/>
              <a:tabLst>
                <a:tab pos="13716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Food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6"/>
              </a:rPr>
              <a:t>(Please visit link for guidance on budget caps)</a:t>
            </a:r>
            <a:endParaRPr lang="en-GB" sz="1100" u="sng" kern="100" dirty="0">
              <a:solidFill>
                <a:srgbClr val="467886"/>
              </a:solidFill>
              <a:latin typeface="Calibri" panose="020F0502020204030204" pitchFamily="34" charset="0"/>
              <a:ea typeface="Aptos" panose="020B0004020202020204" pitchFamily="34" charset="0"/>
              <a:cs typeface="Calibri" panose="020F0502020204030204" pitchFamily="34" charset="0"/>
            </a:endParaRPr>
          </a:p>
          <a:p>
            <a:pPr marL="177800" lvl="2" algn="just">
              <a:lnSpc>
                <a:spcPts val="1200"/>
              </a:lnSpc>
              <a:tabLst>
                <a:tab pos="13716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Unfortunately, you cannot claim costs for car hire, congestion charge, travel insurance, etc. </a:t>
            </a:r>
          </a:p>
          <a:p>
            <a:pPr marL="177800" algn="just">
              <a:lnSpc>
                <a:spcPts val="500"/>
              </a:lnSpc>
            </a:pPr>
            <a:endParaRPr lang="en-GB" sz="1100" b="1"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lnSpc>
                <a:spcPts val="1200"/>
              </a:lnSpc>
            </a:pPr>
            <a:r>
              <a:rPr lang="en-GB" sz="1100" b="1" kern="100" dirty="0">
                <a:effectLst/>
                <a:latin typeface="Calibri" panose="020F0502020204030204" pitchFamily="34" charset="0"/>
                <a:ea typeface="Aptos" panose="020B0004020202020204" pitchFamily="34" charset="0"/>
                <a:cs typeface="Calibri" panose="020F0502020204030204" pitchFamily="34" charset="0"/>
              </a:rPr>
              <a:t>Please note: </a:t>
            </a:r>
            <a:r>
              <a:rPr lang="en-GB" sz="1100" kern="100" dirty="0">
                <a:effectLst/>
                <a:latin typeface="Calibri" panose="020F0502020204030204" pitchFamily="34" charset="0"/>
                <a:ea typeface="Aptos" panose="020B0004020202020204" pitchFamily="34" charset="0"/>
                <a:cs typeface="Calibri" panose="020F0502020204030204" pitchFamily="34" charset="0"/>
              </a:rPr>
              <a:t>This is not an exhaustive list of excluded expenses.</a:t>
            </a:r>
          </a:p>
          <a:p>
            <a:pPr marL="177800" algn="just">
              <a:lnSpc>
                <a:spcPts val="10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742950" lvl="1" indent="-285750" algn="just">
              <a:lnSpc>
                <a:spcPts val="1200"/>
              </a:lnSpc>
              <a:buFont typeface="Wingdings" panose="05000000000000000000" pitchFamily="2" charset="2"/>
              <a:buChar char="§"/>
              <a:tabLst>
                <a:tab pos="9144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For courses/events held Internationally (Subject to Approval):</a:t>
            </a:r>
          </a:p>
          <a:p>
            <a:pPr lvl="1" algn="just">
              <a:lnSpc>
                <a:spcPts val="500"/>
              </a:lnSpc>
              <a:tabLst>
                <a:tab pos="9144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896938" lvl="2" indent="-177800" algn="just">
              <a:lnSpc>
                <a:spcPts val="1200"/>
              </a:lnSpc>
              <a:buFont typeface="Courier New" panose="02070309020205020404" pitchFamily="49" charset="0"/>
              <a:buChar char="o"/>
              <a:tabLst>
                <a:tab pos="13716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NHSE will reimburse the </a:t>
            </a:r>
            <a:r>
              <a:rPr lang="en-GB" sz="1100" b="1" u="sng" kern="100" dirty="0">
                <a:effectLst/>
                <a:latin typeface="Calibri" panose="020F0502020204030204" pitchFamily="34" charset="0"/>
                <a:ea typeface="Aptos" panose="020B0004020202020204" pitchFamily="34" charset="0"/>
                <a:cs typeface="Calibri" panose="020F0502020204030204" pitchFamily="34" charset="0"/>
              </a:rPr>
              <a:t>lower</a:t>
            </a:r>
            <a:r>
              <a:rPr lang="en-GB" sz="1100" kern="100" dirty="0">
                <a:effectLst/>
                <a:latin typeface="Calibri" panose="020F0502020204030204" pitchFamily="34" charset="0"/>
                <a:ea typeface="Aptos" panose="020B0004020202020204" pitchFamily="34" charset="0"/>
                <a:cs typeface="Calibri" panose="020F0502020204030204" pitchFamily="34" charset="0"/>
              </a:rPr>
              <a:t> amount (up to a maximum of £1000 Total) of either:</a:t>
            </a:r>
          </a:p>
          <a:p>
            <a:pPr marL="1339850" lvl="3" indent="-176213" algn="just">
              <a:lnSpc>
                <a:spcPts val="1200"/>
              </a:lnSpc>
              <a:buFont typeface="Arial" panose="020B0604020202020204" pitchFamily="34" charset="0"/>
              <a:buChar char="•"/>
              <a:tabLst>
                <a:tab pos="13716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Course Fee </a:t>
            </a:r>
          </a:p>
          <a:p>
            <a:pPr lvl="2" algn="just">
              <a:lnSpc>
                <a:spcPts val="1200"/>
              </a:lnSpc>
              <a:tabLst>
                <a:tab pos="1371600" algn="l"/>
              </a:tabLst>
            </a:pPr>
            <a:r>
              <a:rPr lang="en-GB" sz="1100" b="1" u="sng" kern="100" dirty="0">
                <a:effectLst/>
                <a:latin typeface="Calibri" panose="020F0502020204030204" pitchFamily="34" charset="0"/>
                <a:ea typeface="Aptos" panose="020B0004020202020204" pitchFamily="34" charset="0"/>
                <a:cs typeface="Calibri" panose="020F0502020204030204" pitchFamily="34" charset="0"/>
              </a:rPr>
              <a:t>or</a:t>
            </a: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339850" lvl="3" indent="-176213" algn="just">
              <a:lnSpc>
                <a:spcPts val="1200"/>
              </a:lnSpc>
              <a:buFont typeface="Arial" panose="020B0604020202020204" pitchFamily="34" charset="0"/>
              <a:buChar char="•"/>
              <a:tabLst>
                <a:tab pos="1371600" algn="l"/>
              </a:tabLst>
            </a:pPr>
            <a:r>
              <a:rPr lang="en-GB" sz="1100" kern="100" dirty="0">
                <a:effectLst/>
                <a:latin typeface="Calibri" panose="020F0502020204030204" pitchFamily="34" charset="0"/>
                <a:ea typeface="Aptos" panose="020B0004020202020204" pitchFamily="34" charset="0"/>
                <a:cs typeface="Calibri" panose="020F0502020204030204" pitchFamily="34" charset="0"/>
              </a:rPr>
              <a:t>Travel and Accommodation Expenses.</a:t>
            </a:r>
          </a:p>
          <a:p>
            <a:pPr marL="457200" algn="just">
              <a:lnSpc>
                <a:spcPts val="500"/>
              </a:lnSpc>
            </a:pPr>
            <a:endParaRPr lang="en-GB" sz="1100" b="1"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lnSpc>
                <a:spcPts val="1200"/>
              </a:lnSpc>
            </a:pPr>
            <a:r>
              <a:rPr lang="en-GB" sz="1100" b="1" kern="100" dirty="0">
                <a:effectLst/>
                <a:latin typeface="Calibri" panose="020F0502020204030204" pitchFamily="34" charset="0"/>
                <a:ea typeface="Aptos" panose="020B0004020202020204" pitchFamily="34" charset="0"/>
                <a:cs typeface="Calibri" panose="020F0502020204030204" pitchFamily="34" charset="0"/>
              </a:rPr>
              <a:t>Please note:</a:t>
            </a:r>
            <a:r>
              <a:rPr lang="en-GB" sz="1100" kern="100" dirty="0">
                <a:effectLst/>
                <a:latin typeface="Calibri" panose="020F0502020204030204" pitchFamily="34" charset="0"/>
                <a:ea typeface="Aptos" panose="020B0004020202020204" pitchFamily="34" charset="0"/>
                <a:cs typeface="Calibri" panose="020F0502020204030204" pitchFamily="34" charset="0"/>
              </a:rPr>
              <a:t> No subsistence costs can be reimbursed for International Events.</a:t>
            </a:r>
          </a:p>
          <a:p>
            <a:pPr marL="457200" algn="just">
              <a:lnSpc>
                <a:spcPts val="5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gn="just">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For more information, please refer to the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7"/>
              </a:rPr>
              <a:t>Discretionary Course Guidance.</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endParaRPr lang="en-GB" sz="1100" dirty="0"/>
          </a:p>
        </p:txBody>
      </p:sp>
    </p:spTree>
    <p:extLst>
      <p:ext uri="{BB962C8B-B14F-4D97-AF65-F5344CB8AC3E}">
        <p14:creationId xmlns:p14="http://schemas.microsoft.com/office/powerpoint/2010/main" val="3593771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C137CE6-16AE-F848-E6FC-88D8E211D3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096000" cy="6858000"/>
          </a:xfrm>
          <a:prstGeom prst="rect">
            <a:avLst/>
          </a:prstGeom>
        </p:spPr>
      </p:pic>
      <p:pic>
        <p:nvPicPr>
          <p:cNvPr id="5" name="Picture 4" descr="A white background with black and white clouds&#10;&#10;AI-generated content may be incorrect.">
            <a:extLst>
              <a:ext uri="{FF2B5EF4-FFF2-40B4-BE49-F238E27FC236}">
                <a16:creationId xmlns:a16="http://schemas.microsoft.com/office/drawing/2014/main" id="{0A22CBA3-23DC-64FF-18CF-A9EBC5B475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0"/>
            <a:ext cx="6096000" cy="6858000"/>
          </a:xfrm>
          <a:prstGeom prst="rect">
            <a:avLst/>
          </a:prstGeom>
        </p:spPr>
      </p:pic>
      <p:sp>
        <p:nvSpPr>
          <p:cNvPr id="2" name="TextBox 1">
            <a:extLst>
              <a:ext uri="{FF2B5EF4-FFF2-40B4-BE49-F238E27FC236}">
                <a16:creationId xmlns:a16="http://schemas.microsoft.com/office/drawing/2014/main" id="{CB56312E-FFF9-8A20-986B-9DC2848C5172}"/>
              </a:ext>
            </a:extLst>
          </p:cNvPr>
          <p:cNvSpPr txBox="1"/>
          <p:nvPr/>
        </p:nvSpPr>
        <p:spPr>
          <a:xfrm>
            <a:off x="1864407" y="343830"/>
            <a:ext cx="2367185" cy="400494"/>
          </a:xfrm>
          <a:prstGeom prst="rect">
            <a:avLst/>
          </a:prstGeom>
          <a:noFill/>
        </p:spPr>
        <p:txBody>
          <a:bodyPr wrap="square" rtlCol="0">
            <a:spAutoFit/>
          </a:bodyPr>
          <a:lstStyle/>
          <a:p>
            <a:pPr marL="0" marR="0" indent="0" algn="ctr">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FAQ’s </a:t>
            </a:r>
            <a:endParaRPr lang="en-GB" sz="1800" kern="1400" dirty="0">
              <a:ln>
                <a:noFill/>
              </a:ln>
              <a:solidFill>
                <a:srgbClr val="000000"/>
              </a:solidFill>
              <a:effectLst/>
              <a:latin typeface="Calibri" panose="020F0502020204030204" pitchFamily="34" charset="0"/>
            </a:endParaRPr>
          </a:p>
        </p:txBody>
      </p:sp>
      <p:sp>
        <p:nvSpPr>
          <p:cNvPr id="7" name="TextBox 6">
            <a:extLst>
              <a:ext uri="{FF2B5EF4-FFF2-40B4-BE49-F238E27FC236}">
                <a16:creationId xmlns:a16="http://schemas.microsoft.com/office/drawing/2014/main" id="{BB6115D9-93C5-D036-9CFA-F35160429C40}"/>
              </a:ext>
            </a:extLst>
          </p:cNvPr>
          <p:cNvSpPr txBox="1"/>
          <p:nvPr/>
        </p:nvSpPr>
        <p:spPr>
          <a:xfrm>
            <a:off x="7960407" y="343830"/>
            <a:ext cx="2367185" cy="400494"/>
          </a:xfrm>
          <a:prstGeom prst="rect">
            <a:avLst/>
          </a:prstGeom>
          <a:noFill/>
        </p:spPr>
        <p:txBody>
          <a:bodyPr wrap="square" rtlCol="0">
            <a:spAutoFit/>
          </a:bodyPr>
          <a:lstStyle/>
          <a:p>
            <a:pPr marL="0" marR="0" indent="0" algn="ctr">
              <a:lnSpc>
                <a:spcPct val="119000"/>
              </a:lnSpc>
              <a:spcBef>
                <a:spcPts val="0"/>
              </a:spcBef>
              <a:spcAft>
                <a:spcPts val="0"/>
              </a:spcAft>
            </a:pPr>
            <a:r>
              <a:rPr lang="en-GB" sz="1800" b="1" kern="1400" dirty="0">
                <a:ln>
                  <a:noFill/>
                </a:ln>
                <a:solidFill>
                  <a:srgbClr val="000000"/>
                </a:solidFill>
                <a:effectLst/>
                <a:latin typeface="Calibri" panose="020F0502020204030204" pitchFamily="34" charset="0"/>
              </a:rPr>
              <a:t>FAQ’s </a:t>
            </a:r>
            <a:endParaRPr lang="en-GB" sz="1800" kern="1400" dirty="0">
              <a:ln>
                <a:noFill/>
              </a:ln>
              <a:solidFill>
                <a:srgbClr val="000000"/>
              </a:solidFill>
              <a:effectLst/>
              <a:latin typeface="Calibri" panose="020F0502020204030204" pitchFamily="34" charset="0"/>
            </a:endParaRPr>
          </a:p>
        </p:txBody>
      </p:sp>
      <p:sp>
        <p:nvSpPr>
          <p:cNvPr id="8" name="TextBox 7">
            <a:extLst>
              <a:ext uri="{FF2B5EF4-FFF2-40B4-BE49-F238E27FC236}">
                <a16:creationId xmlns:a16="http://schemas.microsoft.com/office/drawing/2014/main" id="{3FC1464F-6CAA-EC3F-C110-D2C6D07D2490}"/>
              </a:ext>
            </a:extLst>
          </p:cNvPr>
          <p:cNvSpPr txBox="1"/>
          <p:nvPr/>
        </p:nvSpPr>
        <p:spPr>
          <a:xfrm>
            <a:off x="0" y="738631"/>
            <a:ext cx="5956418" cy="5260414"/>
          </a:xfrm>
          <a:prstGeom prst="rect">
            <a:avLst/>
          </a:prstGeom>
          <a:noFill/>
        </p:spPr>
        <p:txBody>
          <a:bodyPr wrap="square" rtlCol="0">
            <a:spAutoFit/>
          </a:bodyPr>
          <a:lstStyle/>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Can I apply for funding to attend an International Event/Course? </a:t>
            </a:r>
          </a:p>
          <a:p>
            <a:pPr lvl="0">
              <a:lnSpc>
                <a:spcPts val="500"/>
              </a:lnSpc>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Trainees may apply for one international event per stage of training (i.e. one in Foundation, one in core and one in higher training). Applications for support towards international events will continue via the discretionary course route. NHSE will reimburse the lower amount of either the course fee or the travel and accommodation expenses, up to an absolute maximum of </a:t>
            </a:r>
            <a:r>
              <a:rPr lang="en-GB" sz="1100" b="1" u="sng" kern="100" dirty="0">
                <a:effectLst/>
                <a:latin typeface="Calibri" panose="020F0502020204030204" pitchFamily="34" charset="0"/>
                <a:ea typeface="Aptos" panose="020B0004020202020204" pitchFamily="34" charset="0"/>
                <a:cs typeface="Calibri" panose="020F0502020204030204" pitchFamily="34" charset="0"/>
              </a:rPr>
              <a:t>£1000 </a:t>
            </a:r>
            <a:r>
              <a:rPr lang="en-GB" sz="1100" kern="100" dirty="0">
                <a:effectLst/>
                <a:latin typeface="Calibri" panose="020F0502020204030204" pitchFamily="34" charset="0"/>
                <a:ea typeface="Aptos" panose="020B0004020202020204" pitchFamily="34" charset="0"/>
                <a:cs typeface="Calibri" panose="020F0502020204030204" pitchFamily="34" charset="0"/>
              </a:rPr>
              <a:t>per application. Travel and accommodation expenses should be within the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3"/>
              </a:rPr>
              <a:t>limits specified on NHSE’s website</a:t>
            </a: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a:lnSpc>
                <a:spcPts val="5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For more information, please refer to the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4"/>
              </a:rPr>
              <a:t>Discretionary Course Guidance.</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a:lnSpc>
                <a:spcPts val="5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My International course/event is being delivered </a:t>
            </a:r>
            <a:r>
              <a:rPr lang="en-GB" sz="1100" b="1" u="sng" kern="100" dirty="0">
                <a:effectLst/>
                <a:latin typeface="Calibri" panose="020F0502020204030204" pitchFamily="34" charset="0"/>
                <a:ea typeface="Aptos" panose="020B0004020202020204" pitchFamily="34" charset="0"/>
                <a:cs typeface="Calibri" panose="020F0502020204030204" pitchFamily="34" charset="0"/>
              </a:rPr>
              <a:t>online</a:t>
            </a:r>
            <a:r>
              <a:rPr lang="en-GB" sz="1100" b="1" kern="100" dirty="0">
                <a:effectLst/>
                <a:latin typeface="Calibri" panose="020F0502020204030204" pitchFamily="34" charset="0"/>
                <a:ea typeface="Aptos" panose="020B0004020202020204" pitchFamily="34" charset="0"/>
                <a:cs typeface="Calibri" panose="020F0502020204030204" pitchFamily="34" charset="0"/>
              </a:rPr>
              <a:t>. Do I need to apply for discretionary funding?</a:t>
            </a:r>
          </a:p>
          <a:p>
            <a:pPr marL="342900" lvl="0" indent="-3429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Yes, in order to claim funding for any International course/event you will need to follow the discretionary funding route. In the first instance, you will need approval from your Educational Supervisor, TDP and Head of School (</a:t>
            </a:r>
            <a:r>
              <a:rPr lang="en-GB" sz="1100" kern="100" dirty="0" err="1">
                <a:effectLst/>
                <a:latin typeface="Calibri" panose="020F0502020204030204" pitchFamily="34" charset="0"/>
                <a:ea typeface="Aptos" panose="020B0004020202020204" pitchFamily="34" charset="0"/>
                <a:cs typeface="Calibri" panose="020F0502020204030204" pitchFamily="34" charset="0"/>
              </a:rPr>
              <a:t>HoS</a:t>
            </a:r>
            <a:r>
              <a:rPr lang="en-GB" sz="1100" kern="100" dirty="0">
                <a:effectLst/>
                <a:latin typeface="Calibri" panose="020F0502020204030204" pitchFamily="34" charset="0"/>
                <a:ea typeface="Aptos" panose="020B0004020202020204" pitchFamily="34" charset="0"/>
                <a:cs typeface="Calibri" panose="020F0502020204030204" pitchFamily="34" charset="0"/>
              </a:rPr>
              <a:t>).</a:t>
            </a:r>
          </a:p>
          <a:p>
            <a:pPr>
              <a:lnSpc>
                <a:spcPts val="500"/>
              </a:lnSpc>
            </a:pPr>
            <a:r>
              <a:rPr lang="en-GB" sz="1100" b="1" kern="100" dirty="0">
                <a:effectLst/>
                <a:latin typeface="Calibri" panose="020F0502020204030204" pitchFamily="34" charset="0"/>
                <a:ea typeface="Aptos" panose="020B0004020202020204" pitchFamily="34" charset="0"/>
                <a:cs typeface="Calibri" panose="020F0502020204030204" pitchFamily="34" charset="0"/>
              </a:rPr>
              <a:t> </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Can I claim for revision/exam preparation courses? </a:t>
            </a:r>
          </a:p>
          <a:p>
            <a:pPr marL="342900" lvl="0" indent="-3429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Yes, please follow the usual study leave process (INTREPID).</a:t>
            </a:r>
          </a:p>
          <a:p>
            <a:pPr>
              <a:lnSpc>
                <a:spcPts val="5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lvl="0" indent="-177800">
              <a:lnSpc>
                <a:spcPts val="1200"/>
              </a:lnSpc>
              <a:buFont typeface="Symbol" panose="05050102010706020507" pitchFamily="18" charset="2"/>
              <a:buChar char=""/>
              <a:tabLst>
                <a:tab pos="457200" algn="l"/>
              </a:tabLst>
            </a:pPr>
            <a:r>
              <a:rPr lang="en-GB" sz="1100" b="1" kern="100" dirty="0">
                <a:solidFill>
                  <a:srgbClr val="FF0000"/>
                </a:solidFill>
                <a:effectLst/>
                <a:latin typeface="Calibri" panose="020F0502020204030204" pitchFamily="34" charset="0"/>
                <a:ea typeface="Aptos" panose="020B0004020202020204" pitchFamily="34" charset="0"/>
                <a:cs typeface="Calibri" panose="020F0502020204030204" pitchFamily="34" charset="0"/>
              </a:rPr>
              <a:t>Can I claim for exam fees? </a:t>
            </a:r>
          </a:p>
          <a:p>
            <a:pPr marL="342900" lvl="0" indent="-3429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solidFill>
                  <a:srgbClr val="FF0000"/>
                </a:solidFill>
                <a:effectLst/>
                <a:latin typeface="Calibri" panose="020F0502020204030204" pitchFamily="34" charset="0"/>
                <a:ea typeface="Aptos" panose="020B0004020202020204" pitchFamily="34" charset="0"/>
                <a:cs typeface="Calibri" panose="020F0502020204030204" pitchFamily="34" charset="0"/>
              </a:rPr>
              <a:t>Please visit the following link for more guidance</a:t>
            </a:r>
            <a:r>
              <a:rPr lang="en-GB" sz="1100" kern="100" dirty="0">
                <a:effectLst/>
                <a:latin typeface="Calibri" panose="020F0502020204030204" pitchFamily="34" charset="0"/>
                <a:ea typeface="Aptos" panose="020B0004020202020204" pitchFamily="34" charset="0"/>
                <a:cs typeface="Calibri" panose="020F0502020204030204" pitchFamily="34" charset="0"/>
              </a:rPr>
              <a:t>: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5"/>
              </a:rPr>
              <a:t>I am preparing for an exam and would like to attend multiple revision courses prior to the exam, will NHS England fund multiple revision courses? : PGMDE Support Portal</a:t>
            </a:r>
            <a:endPar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endParaRPr>
          </a:p>
          <a:p>
            <a:pPr marL="228600">
              <a:lnSpc>
                <a:spcPts val="500"/>
              </a:lnSpc>
            </a:pPr>
            <a:endParaRPr lang="en-GB" sz="1100" u="sng" kern="100" dirty="0">
              <a:solidFill>
                <a:srgbClr val="467886"/>
              </a:solidFill>
              <a:latin typeface="Calibri" panose="020F0502020204030204" pitchFamily="34" charset="0"/>
              <a:ea typeface="Aptos" panose="020B0004020202020204" pitchFamily="34" charset="0"/>
              <a:cs typeface="Calibri" panose="020F0502020204030204" pitchFamily="34" charset="0"/>
            </a:endParaRP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Can I attend the same course more than once? </a:t>
            </a:r>
          </a:p>
          <a:p>
            <a:pPr marL="342900" lvl="0" indent="-3429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Unless specifically outlined in the curriculum, attendance at the same event on more than one occasion (for the duration of any training programme) would not normally be supported by study leave. If you wish to attend a course for a second time you must apply for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6"/>
              </a:rPr>
              <a:t>Discretionary Funding</a:t>
            </a: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228600">
              <a:lnSpc>
                <a:spcPts val="5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I would like to attend a Leadership and Management course. Can I apply for study leave funding? </a:t>
            </a:r>
          </a:p>
          <a:p>
            <a:pPr marL="342900" lvl="0" indent="-3429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Yes, however, all leadership and management courses that incur a cost will now need to be approved via the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4"/>
              </a:rPr>
              <a:t>discretionary route</a:t>
            </a:r>
            <a:r>
              <a:rPr lang="en-GB" sz="1100" kern="100" dirty="0">
                <a:effectLst/>
                <a:latin typeface="Calibri" panose="020F0502020204030204" pitchFamily="34" charset="0"/>
                <a:ea typeface="Aptos" panose="020B0004020202020204" pitchFamily="34" charset="0"/>
                <a:cs typeface="Calibri" panose="020F0502020204030204" pitchFamily="34" charset="0"/>
              </a:rPr>
              <a:t> and issued with a unique funding approval code. </a:t>
            </a:r>
          </a:p>
          <a:p>
            <a:pPr marL="228600">
              <a:lnSpc>
                <a:spcPts val="12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C497B326-741B-0850-FEF4-3B28F64A36E4}"/>
              </a:ext>
            </a:extLst>
          </p:cNvPr>
          <p:cNvSpPr txBox="1"/>
          <p:nvPr/>
        </p:nvSpPr>
        <p:spPr>
          <a:xfrm>
            <a:off x="6095999" y="738631"/>
            <a:ext cx="5930780" cy="5388655"/>
          </a:xfrm>
          <a:prstGeom prst="rect">
            <a:avLst/>
          </a:prstGeom>
          <a:noFill/>
        </p:spPr>
        <p:txBody>
          <a:bodyPr wrap="square" rtlCol="0">
            <a:spAutoFit/>
          </a:bodyPr>
          <a:lstStyle/>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Can I claim for the cost of interview preparation courses from the study leave budget? </a:t>
            </a:r>
          </a:p>
          <a:p>
            <a:pPr marL="177800" lvl="0" indent="-1778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From 1</a:t>
            </a:r>
            <a:r>
              <a:rPr lang="en-GB" sz="1100" kern="100" baseline="30000" dirty="0">
                <a:effectLst/>
                <a:latin typeface="Calibri" panose="020F0502020204030204" pitchFamily="34" charset="0"/>
                <a:ea typeface="Aptos" panose="020B0004020202020204" pitchFamily="34" charset="0"/>
                <a:cs typeface="Calibri" panose="020F0502020204030204" pitchFamily="34" charset="0"/>
              </a:rPr>
              <a:t>st</a:t>
            </a:r>
            <a:r>
              <a:rPr lang="en-GB" sz="1100" kern="100" dirty="0">
                <a:effectLst/>
                <a:latin typeface="Calibri" panose="020F0502020204030204" pitchFamily="34" charset="0"/>
                <a:ea typeface="Aptos" panose="020B0004020202020204" pitchFamily="34" charset="0"/>
                <a:cs typeface="Calibri" panose="020F0502020204030204" pitchFamily="34" charset="0"/>
              </a:rPr>
              <a:t> April 2025, Resident Doctors and Dentists wishing to undertake interview preparation courses (including consultant interview preparation courses) should explore the range of free options available from the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7"/>
              </a:rPr>
              <a:t>Professional Support Unit and the NHSE London Careers Team</a:t>
            </a: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External interview preparation courses by other providers will </a:t>
            </a:r>
            <a:r>
              <a:rPr lang="en-GB" sz="1100" b="1" u="sng" kern="100" dirty="0">
                <a:effectLst/>
                <a:latin typeface="Calibri" panose="020F0502020204030204" pitchFamily="34" charset="0"/>
                <a:ea typeface="Aptos" panose="020B0004020202020204" pitchFamily="34" charset="0"/>
                <a:cs typeface="Calibri" panose="020F0502020204030204" pitchFamily="34" charset="0"/>
              </a:rPr>
              <a:t>no longer</a:t>
            </a:r>
            <a:r>
              <a:rPr lang="en-GB" sz="1100" kern="100" dirty="0">
                <a:effectLst/>
                <a:latin typeface="Calibri" panose="020F0502020204030204" pitchFamily="34" charset="0"/>
                <a:ea typeface="Aptos" panose="020B0004020202020204" pitchFamily="34" charset="0"/>
                <a:cs typeface="Calibri" panose="020F0502020204030204" pitchFamily="34" charset="0"/>
              </a:rPr>
              <a:t> be funded from the study leave budget.</a:t>
            </a:r>
          </a:p>
          <a:p>
            <a:pPr>
              <a:lnSpc>
                <a:spcPts val="500"/>
              </a:lnSpc>
            </a:pPr>
            <a:r>
              <a:rPr lang="en-GB" sz="1100" b="1" kern="100" dirty="0">
                <a:effectLst/>
                <a:latin typeface="Calibri" panose="020F0502020204030204" pitchFamily="34" charset="0"/>
                <a:ea typeface="Aptos" panose="020B0004020202020204" pitchFamily="34" charset="0"/>
                <a:cs typeface="Calibri" panose="020F0502020204030204" pitchFamily="34" charset="0"/>
              </a:rPr>
              <a:t> </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Will I be taxed? </a:t>
            </a:r>
          </a:p>
          <a:p>
            <a:pPr marL="177800" lvl="0" indent="-1778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No, reimbursements are not subject to tax and are added after your tax has been calculated.</a:t>
            </a:r>
          </a:p>
          <a:p>
            <a:pPr>
              <a:lnSpc>
                <a:spcPts val="5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Will LTFT Resident Drs in NHSE training posts receive less reimbursement? </a:t>
            </a:r>
          </a:p>
          <a:p>
            <a:pPr marL="177800" lvl="0" indent="-1778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No, you are entitled to the same level of support. Full time and LTFT are able to access the same level of monetary resource.</a:t>
            </a:r>
          </a:p>
          <a:p>
            <a:pPr>
              <a:lnSpc>
                <a:spcPts val="5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Can I apply for study leave if I am an Out of Programme (OOPT)? </a:t>
            </a:r>
          </a:p>
          <a:p>
            <a:pPr marL="177800" lvl="0" indent="-1778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Yes, only if you are in a placement for a full training year you can claim from our trust. However, trainees on OOPR, OOPE or OOPC cannot apply for study leave funding via this route and should instead ask their service for a contribution to costs.</a:t>
            </a:r>
          </a:p>
          <a:p>
            <a:pPr marL="228600">
              <a:lnSpc>
                <a:spcPts val="5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Can I apply for reimbursement when on maternity leave? </a:t>
            </a:r>
          </a:p>
          <a:p>
            <a:pPr marL="177800" lvl="0" indent="-1778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Yes, you can access the study budget by following the same study leave process (INTREPID). If you do not have access to systems whilst on parental leave, please email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8"/>
              </a:rPr>
              <a:t>Intrepid.Support@stgeorges.nhs.uk</a:t>
            </a:r>
            <a:r>
              <a:rPr lang="en-GB" sz="1100" kern="100" dirty="0">
                <a:effectLst/>
                <a:latin typeface="Calibri" panose="020F0502020204030204" pitchFamily="34" charset="0"/>
                <a:ea typeface="Aptos" panose="020B0004020202020204" pitchFamily="34" charset="0"/>
                <a:cs typeface="Calibri" panose="020F0502020204030204" pitchFamily="34" charset="0"/>
              </a:rPr>
              <a:t> for assistance.</a:t>
            </a:r>
          </a:p>
          <a:p>
            <a:pPr>
              <a:lnSpc>
                <a:spcPts val="500"/>
              </a:lnSpc>
            </a:pPr>
            <a:r>
              <a:rPr lang="en-GB" sz="1100" b="1" kern="100" dirty="0">
                <a:effectLst/>
                <a:latin typeface="Calibri" panose="020F0502020204030204" pitchFamily="34" charset="0"/>
                <a:ea typeface="Aptos" panose="020B0004020202020204" pitchFamily="34" charset="0"/>
                <a:cs typeface="Calibri" panose="020F0502020204030204" pitchFamily="34" charset="0"/>
              </a:rPr>
              <a:t> </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Where can I find more information? </a:t>
            </a:r>
          </a:p>
          <a:p>
            <a:pPr marL="177800" lvl="0" indent="-1778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Most information can be found by visiting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9"/>
              </a:rPr>
              <a:t>Study leave : PGMDE Support Portal (hee.nhs.uk)</a:t>
            </a:r>
            <a:r>
              <a:rPr lang="en-GB" sz="1100" kern="100" dirty="0">
                <a:effectLst/>
                <a:latin typeface="Calibri" panose="020F0502020204030204" pitchFamily="34" charset="0"/>
                <a:ea typeface="Aptos" panose="020B0004020202020204" pitchFamily="34" charset="0"/>
                <a:cs typeface="Calibri" panose="020F0502020204030204" pitchFamily="34" charset="0"/>
              </a:rPr>
              <a:t>  and referring to the central guidance and FAQs. </a:t>
            </a:r>
          </a:p>
          <a:p>
            <a:pPr>
              <a:lnSpc>
                <a:spcPts val="5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 </a:t>
            </a:r>
          </a:p>
          <a:p>
            <a:pPr marL="177800" lvl="0" indent="-177800">
              <a:lnSpc>
                <a:spcPts val="1200"/>
              </a:lnSpc>
              <a:buFont typeface="Symbol" panose="05050102010706020507" pitchFamily="18" charset="2"/>
              <a:buChar char=""/>
              <a:tabLst>
                <a:tab pos="457200" algn="l"/>
              </a:tabLst>
            </a:pPr>
            <a:r>
              <a:rPr lang="en-GB" sz="1100" b="1" kern="100" dirty="0">
                <a:effectLst/>
                <a:latin typeface="Calibri" panose="020F0502020204030204" pitchFamily="34" charset="0"/>
                <a:ea typeface="Aptos" panose="020B0004020202020204" pitchFamily="34" charset="0"/>
                <a:cs typeface="Calibri" panose="020F0502020204030204" pitchFamily="34" charset="0"/>
              </a:rPr>
              <a:t>Who do I contact if I have a question?</a:t>
            </a:r>
          </a:p>
          <a:p>
            <a:pPr marL="177800" lvl="0" indent="-177800">
              <a:lnSpc>
                <a:spcPts val="500"/>
              </a:lnSpc>
              <a:buFont typeface="Symbol" panose="05050102010706020507" pitchFamily="18" charset="2"/>
              <a:buChar char=""/>
              <a:tabLst>
                <a:tab pos="457200" algn="l"/>
              </a:tabLst>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If you cannot find the answer you are looking for and your query is relating to NHSE’s study leave process for approved course lists or discretionary Courses please submit a ticket on the </a:t>
            </a:r>
            <a:r>
              <a:rPr lang="en-GB" sz="1100" u="sng" kern="100" dirty="0">
                <a:solidFill>
                  <a:srgbClr val="467886"/>
                </a:solidFill>
                <a:effectLst/>
                <a:latin typeface="Calibri" panose="020F0502020204030204" pitchFamily="34" charset="0"/>
                <a:ea typeface="Aptos" panose="020B0004020202020204" pitchFamily="34" charset="0"/>
                <a:cs typeface="Calibri" panose="020F0502020204030204" pitchFamily="34" charset="0"/>
                <a:hlinkClick r:id="rId10"/>
              </a:rPr>
              <a:t>PGMDE Support Portal</a:t>
            </a:r>
            <a:r>
              <a:rPr lang="en-GB" sz="1100" b="1" kern="100" dirty="0">
                <a:effectLst/>
                <a:latin typeface="Calibri" panose="020F0502020204030204" pitchFamily="34" charset="0"/>
                <a:ea typeface="Aptos" panose="020B0004020202020204" pitchFamily="34" charset="0"/>
                <a:cs typeface="Calibri" panose="020F0502020204030204" pitchFamily="34" charset="0"/>
              </a:rPr>
              <a:t>. </a:t>
            </a:r>
          </a:p>
          <a:p>
            <a:pPr marL="177800">
              <a:lnSpc>
                <a:spcPts val="500"/>
              </a:lnSpc>
            </a:pP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a:p>
            <a:pPr marL="177800">
              <a:lnSpc>
                <a:spcPts val="12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If your query is regarding a login to INTREPID, how to enter a claim, chasing payment or the local process at SGH please email </a:t>
            </a:r>
            <a:r>
              <a:rPr lang="en-GB" sz="1100" b="1" u="sng" kern="100" dirty="0">
                <a:effectLst/>
                <a:latin typeface="Calibri" panose="020F0502020204030204" pitchFamily="34" charset="0"/>
                <a:ea typeface="Aptos" panose="020B0004020202020204" pitchFamily="34" charset="0"/>
                <a:cs typeface="Calibri" panose="020F0502020204030204" pitchFamily="34" charset="0"/>
              </a:rPr>
              <a:t>Intrepid.Support@stgeorges.nhs.uk </a:t>
            </a:r>
            <a:r>
              <a:rPr lang="en-GB" sz="1100" kern="100" dirty="0">
                <a:effectLst/>
                <a:latin typeface="Calibri" panose="020F0502020204030204" pitchFamily="34" charset="0"/>
                <a:ea typeface="Aptos" panose="020B0004020202020204" pitchFamily="34" charset="0"/>
                <a:cs typeface="Calibri" panose="020F0502020204030204" pitchFamily="34" charset="0"/>
              </a:rPr>
              <a:t>or call </a:t>
            </a:r>
            <a:r>
              <a:rPr lang="en-GB" sz="1100" b="1" u="sng" kern="100" dirty="0">
                <a:effectLst/>
                <a:latin typeface="Calibri" panose="020F0502020204030204" pitchFamily="34" charset="0"/>
                <a:ea typeface="Aptos" panose="020B0004020202020204" pitchFamily="34" charset="0"/>
                <a:cs typeface="Calibri" panose="020F0502020204030204" pitchFamily="34" charset="0"/>
              </a:rPr>
              <a:t>ext:2237</a:t>
            </a:r>
            <a:endParaRPr lang="en-GB" sz="11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585418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C137CE6-16AE-F848-E6FC-88D8E211D3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096000" cy="6858000"/>
          </a:xfrm>
          <a:prstGeom prst="rect">
            <a:avLst/>
          </a:prstGeom>
        </p:spPr>
      </p:pic>
      <p:pic>
        <p:nvPicPr>
          <p:cNvPr id="5" name="Picture 4" descr="A white background with black and white clouds&#10;&#10;AI-generated content may be incorrect.">
            <a:extLst>
              <a:ext uri="{FF2B5EF4-FFF2-40B4-BE49-F238E27FC236}">
                <a16:creationId xmlns:a16="http://schemas.microsoft.com/office/drawing/2014/main" id="{0A22CBA3-23DC-64FF-18CF-A9EBC5B475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0"/>
            <a:ext cx="6096000" cy="6858000"/>
          </a:xfrm>
          <a:prstGeom prst="rect">
            <a:avLst/>
          </a:prstGeom>
        </p:spPr>
      </p:pic>
      <p:sp>
        <p:nvSpPr>
          <p:cNvPr id="10" name="TextBox 9">
            <a:extLst>
              <a:ext uri="{FF2B5EF4-FFF2-40B4-BE49-F238E27FC236}">
                <a16:creationId xmlns:a16="http://schemas.microsoft.com/office/drawing/2014/main" id="{A12C5F32-44C9-1822-B77F-45DD3CF2EE40}"/>
              </a:ext>
            </a:extLst>
          </p:cNvPr>
          <p:cNvSpPr txBox="1"/>
          <p:nvPr/>
        </p:nvSpPr>
        <p:spPr>
          <a:xfrm>
            <a:off x="109598" y="296626"/>
            <a:ext cx="5930780" cy="3646896"/>
          </a:xfrm>
          <a:prstGeom prst="rect">
            <a:avLst/>
          </a:prstGeom>
          <a:noFill/>
        </p:spPr>
        <p:txBody>
          <a:bodyPr wrap="square" rtlCol="0">
            <a:spAutoFit/>
          </a:bodyPr>
          <a:lstStyle/>
          <a:p>
            <a:pPr marL="103505" marR="0" indent="-103505" algn="ctr">
              <a:lnSpc>
                <a:spcPct val="119000"/>
              </a:lnSpc>
              <a:spcBef>
                <a:spcPts val="0"/>
              </a:spcBef>
              <a:spcAft>
                <a:spcPts val="600"/>
              </a:spcAft>
            </a:pPr>
            <a:r>
              <a:rPr lang="en-GB" sz="1800" b="1" dirty="0">
                <a:solidFill>
                  <a:srgbClr val="000000"/>
                </a:solidFill>
                <a:effectLst/>
                <a:latin typeface="Calibri" panose="020F0502020204030204" pitchFamily="34" charset="0"/>
                <a:ea typeface="Aptos" panose="020B0004020202020204" pitchFamily="34" charset="0"/>
              </a:rPr>
              <a:t>Top Reasons for Claim Delays</a:t>
            </a:r>
          </a:p>
          <a:p>
            <a:pPr marL="103505" marR="0" indent="-103505" algn="ctr">
              <a:lnSpc>
                <a:spcPct val="119000"/>
              </a:lnSpc>
              <a:spcBef>
                <a:spcPts val="0"/>
              </a:spcBef>
              <a:spcAft>
                <a:spcPts val="600"/>
              </a:spcAft>
            </a:pPr>
            <a:endParaRPr lang="en-GB" sz="1000" b="1" dirty="0">
              <a:solidFill>
                <a:srgbClr val="000000"/>
              </a:solidFill>
              <a:effectLst/>
              <a:latin typeface="Calibri" panose="020F0502020204030204" pitchFamily="34" charset="0"/>
              <a:ea typeface="Aptos" panose="020B0004020202020204" pitchFamily="34" charset="0"/>
            </a:endParaRPr>
          </a:p>
          <a:p>
            <a:pPr marL="342900" lvl="0" indent="-342900">
              <a:buSzPts val="1000"/>
              <a:buFont typeface="Symbol" panose="05050102010706020507" pitchFamily="18" charset="2"/>
              <a:buChar char=""/>
              <a:tabLst>
                <a:tab pos="457200" algn="l"/>
              </a:tabLst>
            </a:pPr>
            <a:r>
              <a:rPr lang="en-GB" sz="1000" dirty="0">
                <a:effectLst/>
                <a:latin typeface="Calibri" panose="020F0502020204030204" pitchFamily="34" charset="0"/>
                <a:ea typeface="Times New Roman" panose="02020603050405020304" pitchFamily="18" charset="0"/>
                <a:cs typeface="Calibri" panose="020F0502020204030204" pitchFamily="34" charset="0"/>
              </a:rPr>
              <a:t>Missing receipts</a:t>
            </a:r>
            <a:endParaRPr lang="en-GB" sz="10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en-GB" sz="1000" dirty="0">
                <a:effectLst/>
                <a:latin typeface="Calibri" panose="020F0502020204030204" pitchFamily="34" charset="0"/>
                <a:ea typeface="Times New Roman" panose="02020603050405020304" pitchFamily="18" charset="0"/>
                <a:cs typeface="Calibri" panose="020F0502020204030204" pitchFamily="34" charset="0"/>
              </a:rPr>
              <a:t>Incorrect course code</a:t>
            </a:r>
            <a:endParaRPr lang="en-GB" sz="10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en-GB" sz="1000" dirty="0">
                <a:effectLst/>
                <a:latin typeface="Calibri" panose="020F0502020204030204" pitchFamily="34" charset="0"/>
                <a:ea typeface="Times New Roman" panose="02020603050405020304" pitchFamily="18" charset="0"/>
                <a:cs typeface="Calibri" panose="020F0502020204030204" pitchFamily="34" charset="0"/>
              </a:rPr>
              <a:t>No discretionary approval code</a:t>
            </a:r>
            <a:endParaRPr lang="en-GB" sz="10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en-GB" sz="1000" dirty="0">
                <a:effectLst/>
                <a:latin typeface="Calibri" panose="020F0502020204030204" pitchFamily="34" charset="0"/>
                <a:ea typeface="Times New Roman" panose="02020603050405020304" pitchFamily="18" charset="0"/>
                <a:cs typeface="Calibri" panose="020F0502020204030204" pitchFamily="34" charset="0"/>
              </a:rPr>
              <a:t>Claim submitted more than 3 months after attendance</a:t>
            </a:r>
            <a:endParaRPr lang="en-GB" sz="10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en-GB" sz="1000" dirty="0">
                <a:effectLst/>
                <a:latin typeface="Calibri" panose="020F0502020204030204" pitchFamily="34" charset="0"/>
                <a:ea typeface="Times New Roman" panose="02020603050405020304" pitchFamily="18" charset="0"/>
                <a:cs typeface="Calibri" panose="020F0502020204030204" pitchFamily="34" charset="0"/>
              </a:rPr>
              <a:t>First-class/business travel booked</a:t>
            </a:r>
            <a:endParaRPr lang="en-GB" sz="1000"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en-GB" sz="1000" dirty="0">
                <a:effectLst/>
                <a:latin typeface="Calibri" panose="020F0502020204030204" pitchFamily="34" charset="0"/>
                <a:ea typeface="Times New Roman" panose="02020603050405020304" pitchFamily="18" charset="0"/>
                <a:cs typeface="Calibri" panose="020F0502020204030204" pitchFamily="34" charset="0"/>
              </a:rPr>
              <a:t>Travel within TfL Zones 1–3</a:t>
            </a:r>
            <a:endParaRPr lang="en-GB" sz="1000" dirty="0">
              <a:latin typeface="Calibri" panose="020F0502020204030204" pitchFamily="34" charset="0"/>
              <a:ea typeface="Times New Roman" panose="02020603050405020304" pitchFamily="18"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en-GB" sz="1000" dirty="0">
                <a:effectLst/>
                <a:latin typeface="Calibri" panose="020F0502020204030204" pitchFamily="34" charset="0"/>
                <a:ea typeface="Times New Roman" panose="02020603050405020304" pitchFamily="18" charset="0"/>
                <a:cs typeface="Calibri" panose="020F0502020204030204" pitchFamily="34" charset="0"/>
              </a:rPr>
              <a:t>Unsupported expenses (e.g. car hire, congestion charge, travel insurance)</a:t>
            </a:r>
          </a:p>
          <a:p>
            <a:pPr marL="342900" lvl="0" indent="-342900">
              <a:buSzPts val="1000"/>
              <a:buFont typeface="Symbol" panose="05050102010706020507" pitchFamily="18" charset="2"/>
              <a:buChar char=""/>
              <a:tabLst>
                <a:tab pos="457200" algn="l"/>
              </a:tabLst>
            </a:pPr>
            <a:endParaRPr lang="en-GB" sz="1000" dirty="0">
              <a:latin typeface="Calibri" panose="020F0502020204030204" pitchFamily="34" charset="0"/>
              <a:ea typeface="Aptos" panose="020B0004020202020204" pitchFamily="34" charset="0"/>
              <a:cs typeface="Calibri" panose="020F0502020204030204" pitchFamily="34" charset="0"/>
            </a:endParaRPr>
          </a:p>
          <a:p>
            <a:pPr>
              <a:buSzPts val="1000"/>
              <a:tabLst>
                <a:tab pos="457200" algn="l"/>
              </a:tabLst>
            </a:pPr>
            <a:endParaRPr lang="en-GB"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endParaRPr>
          </a:p>
          <a:p>
            <a:pPr algn="ctr">
              <a:buSzPts val="1000"/>
              <a:tabLst>
                <a:tab pos="457200" algn="l"/>
              </a:tabLst>
            </a:pPr>
            <a:r>
              <a:rPr lang="en-GB"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Claims / partial claims with correct course code and receipts need to be submitted </a:t>
            </a:r>
          </a:p>
          <a:p>
            <a:pPr algn="ctr">
              <a:buSzPts val="1000"/>
              <a:tabLst>
                <a:tab pos="457200" algn="l"/>
              </a:tabLst>
            </a:pPr>
            <a:r>
              <a:rPr lang="en-GB"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by 5pm on the last working day before the cut-off in order to allow PGME </a:t>
            </a:r>
          </a:p>
          <a:p>
            <a:pPr algn="ctr">
              <a:buSzPts val="1000"/>
              <a:tabLst>
                <a:tab pos="457200" algn="l"/>
              </a:tabLst>
            </a:pPr>
            <a:r>
              <a:rPr lang="en-GB" sz="11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 request inclusion on the next available payslip.</a:t>
            </a:r>
            <a:endParaRPr lang="en-GB" sz="1100" b="1" dirty="0">
              <a:effectLst/>
              <a:latin typeface="Calibri" panose="020F0502020204030204" pitchFamily="34" charset="0"/>
              <a:ea typeface="Aptos" panose="020B000402020202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endParaRPr lang="en-GB" sz="1800" dirty="0">
              <a:effectLst/>
              <a:latin typeface="Aptos" panose="020B0004020202020204" pitchFamily="34" charset="0"/>
              <a:ea typeface="Aptos" panose="020B0004020202020204" pitchFamily="34" charset="0"/>
              <a:cs typeface="Aptos" panose="020B0004020202020204" pitchFamily="34" charset="0"/>
            </a:endParaRPr>
          </a:p>
          <a:p>
            <a:pPr marL="103505" marR="0" indent="-103505" algn="ctr">
              <a:lnSpc>
                <a:spcPct val="119000"/>
              </a:lnSpc>
              <a:spcBef>
                <a:spcPts val="0"/>
              </a:spcBef>
              <a:spcAft>
                <a:spcPts val="600"/>
              </a:spcAft>
            </a:pPr>
            <a:r>
              <a:rPr lang="en-GB" sz="1800" b="1" dirty="0">
                <a:solidFill>
                  <a:srgbClr val="000000"/>
                </a:solidFill>
                <a:effectLst/>
                <a:latin typeface="Calibri" panose="020F0502020204030204" pitchFamily="34" charset="0"/>
                <a:ea typeface="Aptos" panose="020B0004020202020204" pitchFamily="34" charset="0"/>
              </a:rPr>
              <a:t> </a:t>
            </a:r>
          </a:p>
          <a:p>
            <a:pPr marL="103505" marR="0" indent="-103505" algn="l">
              <a:lnSpc>
                <a:spcPct val="119000"/>
              </a:lnSpc>
              <a:spcBef>
                <a:spcPts val="0"/>
              </a:spcBef>
              <a:spcAft>
                <a:spcPts val="600"/>
              </a:spcAft>
            </a:pPr>
            <a:endParaRPr lang="en-GB" sz="1100" kern="1400" dirty="0">
              <a:ln>
                <a:noFill/>
              </a:ln>
              <a:solidFill>
                <a:srgbClr val="000000"/>
              </a:solidFill>
              <a:effectLst/>
              <a:latin typeface="Calibri" panose="020F0502020204030204" pitchFamily="34" charset="0"/>
            </a:endParaRPr>
          </a:p>
        </p:txBody>
      </p:sp>
      <p:graphicFrame>
        <p:nvGraphicFramePr>
          <p:cNvPr id="11" name="Table 10">
            <a:extLst>
              <a:ext uri="{FF2B5EF4-FFF2-40B4-BE49-F238E27FC236}">
                <a16:creationId xmlns:a16="http://schemas.microsoft.com/office/drawing/2014/main" id="{15CF95AA-D602-941C-AC29-05FCEB9643D3}"/>
              </a:ext>
            </a:extLst>
          </p:cNvPr>
          <p:cNvGraphicFramePr>
            <a:graphicFrameLocks noGrp="1"/>
          </p:cNvGraphicFramePr>
          <p:nvPr>
            <p:extLst>
              <p:ext uri="{D42A27DB-BD31-4B8C-83A1-F6EECF244321}">
                <p14:modId xmlns:p14="http://schemas.microsoft.com/office/powerpoint/2010/main" val="2228717154"/>
              </p:ext>
            </p:extLst>
          </p:nvPr>
        </p:nvGraphicFramePr>
        <p:xfrm>
          <a:off x="328245" y="3435790"/>
          <a:ext cx="5493485" cy="2157990"/>
        </p:xfrm>
        <a:graphic>
          <a:graphicData uri="http://schemas.openxmlformats.org/drawingml/2006/table">
            <a:tbl>
              <a:tblPr firstRow="1" firstCol="1" bandRow="1">
                <a:tableStyleId>{BC89EF96-8CEA-46FF-86C4-4CE0E7609802}</a:tableStyleId>
              </a:tblPr>
              <a:tblGrid>
                <a:gridCol w="1897431">
                  <a:extLst>
                    <a:ext uri="{9D8B030D-6E8A-4147-A177-3AD203B41FA5}">
                      <a16:colId xmlns:a16="http://schemas.microsoft.com/office/drawing/2014/main" val="3174627184"/>
                    </a:ext>
                  </a:extLst>
                </a:gridCol>
                <a:gridCol w="1881553">
                  <a:extLst>
                    <a:ext uri="{9D8B030D-6E8A-4147-A177-3AD203B41FA5}">
                      <a16:colId xmlns:a16="http://schemas.microsoft.com/office/drawing/2014/main" val="2393604590"/>
                    </a:ext>
                  </a:extLst>
                </a:gridCol>
                <a:gridCol w="1714501">
                  <a:extLst>
                    <a:ext uri="{9D8B030D-6E8A-4147-A177-3AD203B41FA5}">
                      <a16:colId xmlns:a16="http://schemas.microsoft.com/office/drawing/2014/main" val="2070992894"/>
                    </a:ext>
                  </a:extLst>
                </a:gridCol>
              </a:tblGrid>
              <a:tr h="185192">
                <a:tc>
                  <a:txBody>
                    <a:bodyPr/>
                    <a:lstStyle/>
                    <a:p>
                      <a:pPr algn="ctr">
                        <a:spcAft>
                          <a:spcPts val="75"/>
                        </a:spcAft>
                      </a:pPr>
                      <a:r>
                        <a:rPr lang="en-GB" sz="900" dirty="0">
                          <a:effectLst/>
                        </a:rPr>
                        <a:t>Drs claim/partial claim </a:t>
                      </a:r>
                    </a:p>
                    <a:p>
                      <a:pPr algn="ctr">
                        <a:spcAft>
                          <a:spcPts val="75"/>
                        </a:spcAft>
                      </a:pPr>
                      <a:r>
                        <a:rPr lang="en-GB" sz="900" dirty="0">
                          <a:effectLst/>
                        </a:rPr>
                        <a:t>by 5pm on</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spcAft>
                          <a:spcPts val="75"/>
                        </a:spcAft>
                      </a:pPr>
                      <a:r>
                        <a:rPr lang="en-GB" sz="900" dirty="0">
                          <a:effectLst/>
                        </a:rPr>
                        <a:t>Payroll cut off on</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spcAft>
                          <a:spcPts val="75"/>
                        </a:spcAft>
                      </a:pPr>
                      <a:r>
                        <a:rPr lang="en-GB" sz="900" dirty="0">
                          <a:effectLst/>
                        </a:rPr>
                        <a:t>For inclusion on next </a:t>
                      </a:r>
                    </a:p>
                    <a:p>
                      <a:pPr algn="ctr">
                        <a:spcAft>
                          <a:spcPts val="75"/>
                        </a:spcAft>
                      </a:pPr>
                      <a:r>
                        <a:rPr lang="en-GB" sz="900" dirty="0">
                          <a:effectLst/>
                        </a:rPr>
                        <a:t>available payslip</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2397121678"/>
                  </a:ext>
                </a:extLst>
              </a:tr>
              <a:tr h="185192">
                <a:tc>
                  <a:txBody>
                    <a:bodyPr/>
                    <a:lstStyle/>
                    <a:p>
                      <a:pPr algn="ctr"/>
                      <a:r>
                        <a:rPr lang="en-GB" sz="900" dirty="0">
                          <a:effectLst/>
                        </a:rPr>
                        <a:t>Monday 29 June 2026</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Tuesday 30 June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July payslip</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715633540"/>
                  </a:ext>
                </a:extLst>
              </a:tr>
              <a:tr h="185192">
                <a:tc>
                  <a:txBody>
                    <a:bodyPr/>
                    <a:lstStyle/>
                    <a:p>
                      <a:pPr algn="ctr"/>
                      <a:r>
                        <a:rPr lang="en-GB" sz="900">
                          <a:effectLst/>
                        </a:rPr>
                        <a:t>Thursday 30 July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Friday 31 July 2026</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August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3910243617"/>
                  </a:ext>
                </a:extLst>
              </a:tr>
              <a:tr h="185192">
                <a:tc>
                  <a:txBody>
                    <a:bodyPr/>
                    <a:lstStyle/>
                    <a:p>
                      <a:pPr algn="ctr"/>
                      <a:r>
                        <a:rPr lang="en-GB" sz="900">
                          <a:effectLst/>
                        </a:rPr>
                        <a:t>Thursday 27 August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Friday 28 August 2026</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September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3272798163"/>
                  </a:ext>
                </a:extLst>
              </a:tr>
              <a:tr h="185192">
                <a:tc>
                  <a:txBody>
                    <a:bodyPr/>
                    <a:lstStyle/>
                    <a:p>
                      <a:pPr algn="ctr"/>
                      <a:r>
                        <a:rPr lang="en-GB" sz="900">
                          <a:effectLst/>
                        </a:rPr>
                        <a:t>Tuesday 29 September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Wednesday 30 September 2026</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October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279405126"/>
                  </a:ext>
                </a:extLst>
              </a:tr>
              <a:tr h="185192">
                <a:tc>
                  <a:txBody>
                    <a:bodyPr/>
                    <a:lstStyle/>
                    <a:p>
                      <a:pPr algn="ctr"/>
                      <a:r>
                        <a:rPr lang="en-GB" sz="900">
                          <a:effectLst/>
                        </a:rPr>
                        <a:t>Thursday 29 October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Friday 30 October 2026</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November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3962978037"/>
                  </a:ext>
                </a:extLst>
              </a:tr>
              <a:tr h="185192">
                <a:tc>
                  <a:txBody>
                    <a:bodyPr/>
                    <a:lstStyle/>
                    <a:p>
                      <a:pPr algn="ctr"/>
                      <a:r>
                        <a:rPr lang="en-GB" sz="900">
                          <a:effectLst/>
                        </a:rPr>
                        <a:t>TBC Thursday 19 November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TBC Friday 20 November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December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1349098180"/>
                  </a:ext>
                </a:extLst>
              </a:tr>
              <a:tr h="185192">
                <a:tc>
                  <a:txBody>
                    <a:bodyPr/>
                    <a:lstStyle/>
                    <a:p>
                      <a:pPr algn="ctr"/>
                      <a:r>
                        <a:rPr lang="en-GB" sz="900">
                          <a:effectLst/>
                        </a:rPr>
                        <a:t>TBC Thursday 17 December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TBC Friday 18 December 2026</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January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3546960849"/>
                  </a:ext>
                </a:extLst>
              </a:tr>
              <a:tr h="185192">
                <a:tc>
                  <a:txBody>
                    <a:bodyPr/>
                    <a:lstStyle/>
                    <a:p>
                      <a:pPr algn="ctr"/>
                      <a:r>
                        <a:rPr lang="en-GB" sz="900">
                          <a:effectLst/>
                        </a:rPr>
                        <a:t>Thursday 28 January 2027</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Friday 29 January 2027</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February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1166534481"/>
                  </a:ext>
                </a:extLst>
              </a:tr>
              <a:tr h="185192">
                <a:tc>
                  <a:txBody>
                    <a:bodyPr/>
                    <a:lstStyle/>
                    <a:p>
                      <a:pPr algn="ctr"/>
                      <a:r>
                        <a:rPr lang="en-GB" sz="900">
                          <a:effectLst/>
                        </a:rPr>
                        <a:t>Thursday 25 February 2026</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Friday 26 February 2027</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a:effectLst/>
                        </a:rPr>
                        <a:t>March payslip</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2872674848"/>
                  </a:ext>
                </a:extLst>
              </a:tr>
              <a:tr h="185192">
                <a:tc>
                  <a:txBody>
                    <a:bodyPr/>
                    <a:lstStyle/>
                    <a:p>
                      <a:pPr algn="ctr"/>
                      <a:r>
                        <a:rPr lang="en-GB" sz="900">
                          <a:effectLst/>
                        </a:rPr>
                        <a:t>Tuesday 23 March 2027</a:t>
                      </a:r>
                      <a:endParaRPr lang="en-GB" sz="100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Wednesday 24 March 2027</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tc>
                  <a:txBody>
                    <a:bodyPr/>
                    <a:lstStyle/>
                    <a:p>
                      <a:pPr algn="ctr"/>
                      <a:r>
                        <a:rPr lang="en-GB" sz="900" dirty="0">
                          <a:effectLst/>
                        </a:rPr>
                        <a:t>April payslip</a:t>
                      </a:r>
                      <a:endParaRPr lang="en-GB" sz="10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tc>
                <a:extLst>
                  <a:ext uri="{0D108BD9-81ED-4DB2-BD59-A6C34878D82A}">
                    <a16:rowId xmlns:a16="http://schemas.microsoft.com/office/drawing/2014/main" val="176288280"/>
                  </a:ext>
                </a:extLst>
              </a:tr>
            </a:tbl>
          </a:graphicData>
        </a:graphic>
      </p:graphicFrame>
      <p:sp>
        <p:nvSpPr>
          <p:cNvPr id="13" name="TextBox 12">
            <a:extLst>
              <a:ext uri="{FF2B5EF4-FFF2-40B4-BE49-F238E27FC236}">
                <a16:creationId xmlns:a16="http://schemas.microsoft.com/office/drawing/2014/main" id="{6E0B030D-48A6-3D2C-6874-159BF54D86B7}"/>
              </a:ext>
            </a:extLst>
          </p:cNvPr>
          <p:cNvSpPr txBox="1"/>
          <p:nvPr/>
        </p:nvSpPr>
        <p:spPr>
          <a:xfrm>
            <a:off x="6205598" y="296626"/>
            <a:ext cx="5930780" cy="964303"/>
          </a:xfrm>
          <a:prstGeom prst="rect">
            <a:avLst/>
          </a:prstGeom>
          <a:noFill/>
        </p:spPr>
        <p:txBody>
          <a:bodyPr wrap="square" rtlCol="0">
            <a:spAutoFit/>
          </a:bodyPr>
          <a:lstStyle/>
          <a:p>
            <a:pPr marL="342900" lvl="0" indent="-342900">
              <a:buSzPts val="1000"/>
              <a:buFont typeface="Symbol" panose="05050102010706020507" pitchFamily="18" charset="2"/>
              <a:buChar char=""/>
              <a:tabLst>
                <a:tab pos="457200" algn="l"/>
              </a:tabLst>
            </a:pPr>
            <a:endParaRPr lang="en-GB" sz="1800" dirty="0">
              <a:effectLst/>
              <a:latin typeface="Aptos" panose="020B0004020202020204" pitchFamily="34" charset="0"/>
              <a:ea typeface="Aptos" panose="020B0004020202020204" pitchFamily="34" charset="0"/>
              <a:cs typeface="Aptos" panose="020B0004020202020204" pitchFamily="34" charset="0"/>
            </a:endParaRPr>
          </a:p>
          <a:p>
            <a:pPr marL="103505" marR="0" indent="-103505" algn="ctr">
              <a:lnSpc>
                <a:spcPct val="119000"/>
              </a:lnSpc>
              <a:spcBef>
                <a:spcPts val="0"/>
              </a:spcBef>
              <a:spcAft>
                <a:spcPts val="600"/>
              </a:spcAft>
            </a:pPr>
            <a:r>
              <a:rPr lang="en-GB" sz="1800" b="1" dirty="0">
                <a:solidFill>
                  <a:srgbClr val="000000"/>
                </a:solidFill>
                <a:effectLst/>
                <a:latin typeface="Calibri" panose="020F0502020204030204" pitchFamily="34" charset="0"/>
                <a:ea typeface="Aptos" panose="020B0004020202020204" pitchFamily="34" charset="0"/>
              </a:rPr>
              <a:t> </a:t>
            </a:r>
          </a:p>
          <a:p>
            <a:pPr marL="103505" marR="0" indent="-103505" algn="l">
              <a:lnSpc>
                <a:spcPct val="119000"/>
              </a:lnSpc>
              <a:spcBef>
                <a:spcPts val="0"/>
              </a:spcBef>
              <a:spcAft>
                <a:spcPts val="600"/>
              </a:spcAft>
            </a:pPr>
            <a:endParaRPr lang="en-GB" sz="1100" kern="1400" dirty="0">
              <a:ln>
                <a:noFill/>
              </a:ln>
              <a:solidFill>
                <a:srgbClr val="000000"/>
              </a:solidFill>
              <a:effectLst/>
              <a:latin typeface="Calibri" panose="020F0502020204030204" pitchFamily="34" charset="0"/>
            </a:endParaRPr>
          </a:p>
        </p:txBody>
      </p:sp>
      <p:graphicFrame>
        <p:nvGraphicFramePr>
          <p:cNvPr id="18" name="Table 17">
            <a:extLst>
              <a:ext uri="{FF2B5EF4-FFF2-40B4-BE49-F238E27FC236}">
                <a16:creationId xmlns:a16="http://schemas.microsoft.com/office/drawing/2014/main" id="{651CDD74-2E88-6CBC-AD7D-B2F78255477C}"/>
              </a:ext>
            </a:extLst>
          </p:cNvPr>
          <p:cNvGraphicFramePr>
            <a:graphicFrameLocks noGrp="1"/>
          </p:cNvGraphicFramePr>
          <p:nvPr>
            <p:extLst>
              <p:ext uri="{D42A27DB-BD31-4B8C-83A1-F6EECF244321}">
                <p14:modId xmlns:p14="http://schemas.microsoft.com/office/powerpoint/2010/main" val="58875170"/>
              </p:ext>
            </p:extLst>
          </p:nvPr>
        </p:nvGraphicFramePr>
        <p:xfrm>
          <a:off x="6485243" y="1792946"/>
          <a:ext cx="5378512" cy="3035265"/>
        </p:xfrm>
        <a:graphic>
          <a:graphicData uri="http://schemas.openxmlformats.org/drawingml/2006/table">
            <a:tbl>
              <a:tblPr firstRow="1" firstCol="1" bandRow="1"/>
              <a:tblGrid>
                <a:gridCol w="1344628">
                  <a:extLst>
                    <a:ext uri="{9D8B030D-6E8A-4147-A177-3AD203B41FA5}">
                      <a16:colId xmlns:a16="http://schemas.microsoft.com/office/drawing/2014/main" val="3789203020"/>
                    </a:ext>
                  </a:extLst>
                </a:gridCol>
                <a:gridCol w="1344628">
                  <a:extLst>
                    <a:ext uri="{9D8B030D-6E8A-4147-A177-3AD203B41FA5}">
                      <a16:colId xmlns:a16="http://schemas.microsoft.com/office/drawing/2014/main" val="2231811501"/>
                    </a:ext>
                  </a:extLst>
                </a:gridCol>
                <a:gridCol w="1344628">
                  <a:extLst>
                    <a:ext uri="{9D8B030D-6E8A-4147-A177-3AD203B41FA5}">
                      <a16:colId xmlns:a16="http://schemas.microsoft.com/office/drawing/2014/main" val="2678036456"/>
                    </a:ext>
                  </a:extLst>
                </a:gridCol>
                <a:gridCol w="1344628">
                  <a:extLst>
                    <a:ext uri="{9D8B030D-6E8A-4147-A177-3AD203B41FA5}">
                      <a16:colId xmlns:a16="http://schemas.microsoft.com/office/drawing/2014/main" val="43665588"/>
                    </a:ext>
                  </a:extLst>
                </a:gridCol>
              </a:tblGrid>
              <a:tr h="607053">
                <a:tc>
                  <a:txBody>
                    <a:bodyPr/>
                    <a:lstStyle/>
                    <a:p>
                      <a:pPr>
                        <a:spcBef>
                          <a:spcPts val="1200"/>
                        </a:spcBef>
                        <a:spcAft>
                          <a:spcPts val="1200"/>
                        </a:spcAft>
                      </a:pPr>
                      <a:r>
                        <a:rPr lang="en-GB" sz="1100" b="1">
                          <a:solidFill>
                            <a:srgbClr val="000000"/>
                          </a:solidFill>
                          <a:effectLst/>
                          <a:latin typeface="Calibri" panose="020F0502020204030204" pitchFamily="34" charset="0"/>
                          <a:ea typeface="Aptos" panose="020B0004020202020204" pitchFamily="34" charset="0"/>
                          <a:cs typeface="Aptos" panose="020B0004020202020204" pitchFamily="34" charset="0"/>
                        </a:rPr>
                        <a:t>Course Type</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AEDFB"/>
                    </a:solidFill>
                  </a:tcPr>
                </a:tc>
                <a:tc>
                  <a:txBody>
                    <a:bodyPr/>
                    <a:lstStyle/>
                    <a:p>
                      <a:pPr>
                        <a:spcBef>
                          <a:spcPts val="1200"/>
                        </a:spcBef>
                        <a:spcAft>
                          <a:spcPts val="1200"/>
                        </a:spcAft>
                      </a:pPr>
                      <a:r>
                        <a:rPr lang="en-GB" sz="1100" b="1">
                          <a:solidFill>
                            <a:srgbClr val="000000"/>
                          </a:solidFill>
                          <a:effectLst/>
                          <a:latin typeface="Calibri" panose="020F0502020204030204" pitchFamily="34" charset="0"/>
                          <a:ea typeface="Aptos" panose="020B0004020202020204" pitchFamily="34" charset="0"/>
                          <a:cs typeface="Aptos" panose="020B0004020202020204" pitchFamily="34" charset="0"/>
                        </a:rPr>
                        <a:t>ES Approval</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AEDFB"/>
                    </a:solidFill>
                  </a:tcPr>
                </a:tc>
                <a:tc>
                  <a:txBody>
                    <a:bodyPr/>
                    <a:lstStyle/>
                    <a:p>
                      <a:pPr>
                        <a:spcBef>
                          <a:spcPts val="1200"/>
                        </a:spcBef>
                        <a:spcAft>
                          <a:spcPts val="1200"/>
                        </a:spcAft>
                      </a:pPr>
                      <a:r>
                        <a:rPr lang="en-GB" sz="1100" b="1" dirty="0">
                          <a:solidFill>
                            <a:srgbClr val="000000"/>
                          </a:solidFill>
                          <a:effectLst/>
                          <a:latin typeface="Calibri" panose="020F0502020204030204" pitchFamily="34" charset="0"/>
                          <a:ea typeface="Aptos" panose="020B0004020202020204" pitchFamily="34" charset="0"/>
                          <a:cs typeface="Aptos" panose="020B0004020202020204" pitchFamily="34" charset="0"/>
                        </a:rPr>
                        <a:t>TPD Approval</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AEDFB"/>
                    </a:solidFill>
                  </a:tcPr>
                </a:tc>
                <a:tc>
                  <a:txBody>
                    <a:bodyPr/>
                    <a:lstStyle/>
                    <a:p>
                      <a:pPr>
                        <a:spcBef>
                          <a:spcPts val="1200"/>
                        </a:spcBef>
                        <a:spcAft>
                          <a:spcPts val="1200"/>
                        </a:spcAft>
                      </a:pPr>
                      <a:r>
                        <a:rPr lang="en-GB" sz="1100" b="1" dirty="0" err="1">
                          <a:solidFill>
                            <a:srgbClr val="000000"/>
                          </a:solidFill>
                          <a:effectLst/>
                          <a:latin typeface="Calibri" panose="020F0502020204030204" pitchFamily="34" charset="0"/>
                          <a:ea typeface="Aptos" panose="020B0004020202020204" pitchFamily="34" charset="0"/>
                          <a:cs typeface="Aptos" panose="020B0004020202020204" pitchFamily="34" charset="0"/>
                        </a:rPr>
                        <a:t>HoS</a:t>
                      </a:r>
                      <a:r>
                        <a:rPr lang="en-GB" sz="1100" b="1" dirty="0">
                          <a:solidFill>
                            <a:srgbClr val="000000"/>
                          </a:solidFill>
                          <a:effectLst/>
                          <a:latin typeface="Calibri" panose="020F0502020204030204" pitchFamily="34" charset="0"/>
                          <a:ea typeface="Aptos" panose="020B0004020202020204" pitchFamily="34" charset="0"/>
                          <a:cs typeface="Aptos" panose="020B0004020202020204" pitchFamily="34" charset="0"/>
                        </a:rPr>
                        <a:t> Approval</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3452422634"/>
                  </a:ext>
                </a:extLst>
              </a:tr>
              <a:tr h="607053">
                <a:tc>
                  <a:txBody>
                    <a:bodyPr/>
                    <a:lstStyle/>
                    <a:p>
                      <a:pPr>
                        <a:spcBef>
                          <a:spcPts val="1200"/>
                        </a:spcBef>
                        <a:spcAft>
                          <a:spcPts val="1200"/>
                        </a:spcAft>
                      </a:pPr>
                      <a:r>
                        <a:rPr lang="en-GB" sz="1100" dirty="0">
                          <a:effectLst/>
                          <a:latin typeface="Calibri" panose="020F0502020204030204" pitchFamily="34" charset="0"/>
                          <a:ea typeface="Aptos" panose="020B0004020202020204" pitchFamily="34" charset="0"/>
                          <a:cs typeface="Aptos" panose="020B0004020202020204" pitchFamily="34" charset="0"/>
                        </a:rPr>
                        <a:t>Essential</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1200"/>
                        </a:spcBef>
                        <a:spcAft>
                          <a:spcPts val="1200"/>
                        </a:spcAft>
                      </a:pPr>
                      <a:r>
                        <a:rPr lang="en-GB" sz="110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tc>
                  <a:txBody>
                    <a:bodyPr/>
                    <a:lstStyle/>
                    <a:p>
                      <a:pPr>
                        <a:spcBef>
                          <a:spcPts val="1200"/>
                        </a:spcBef>
                        <a:spcAft>
                          <a:spcPts val="1200"/>
                        </a:spcAft>
                      </a:pPr>
                      <a:r>
                        <a:rPr lang="en-GB" sz="1100" dirty="0">
                          <a:solidFill>
                            <a:srgbClr val="000000"/>
                          </a:solidFill>
                          <a:effectLst/>
                          <a:latin typeface="Calibri" panose="020F0502020204030204" pitchFamily="34" charset="0"/>
                          <a:ea typeface="Aptos" panose="020B0004020202020204" pitchFamily="34" charset="0"/>
                          <a:cs typeface="Aptos" panose="020B0004020202020204" pitchFamily="34" charset="0"/>
                        </a:rPr>
                        <a:t>No</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C5AC"/>
                    </a:solidFill>
                  </a:tcPr>
                </a:tc>
                <a:tc>
                  <a:txBody>
                    <a:bodyPr/>
                    <a:lstStyle/>
                    <a:p>
                      <a:pPr>
                        <a:spcBef>
                          <a:spcPts val="1200"/>
                        </a:spcBef>
                        <a:spcAft>
                          <a:spcPts val="1200"/>
                        </a:spcAft>
                      </a:pPr>
                      <a:r>
                        <a:rPr lang="en-GB" sz="1100" dirty="0">
                          <a:solidFill>
                            <a:srgbClr val="000000"/>
                          </a:solidFill>
                          <a:effectLst/>
                          <a:latin typeface="Calibri" panose="020F0502020204030204" pitchFamily="34" charset="0"/>
                          <a:ea typeface="Aptos" panose="020B0004020202020204" pitchFamily="34" charset="0"/>
                          <a:cs typeface="Aptos" panose="020B0004020202020204" pitchFamily="34" charset="0"/>
                        </a:rPr>
                        <a:t>No</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C5AC"/>
                    </a:solidFill>
                  </a:tcPr>
                </a:tc>
                <a:extLst>
                  <a:ext uri="{0D108BD9-81ED-4DB2-BD59-A6C34878D82A}">
                    <a16:rowId xmlns:a16="http://schemas.microsoft.com/office/drawing/2014/main" val="2847864943"/>
                  </a:ext>
                </a:extLst>
              </a:tr>
              <a:tr h="607053">
                <a:tc>
                  <a:txBody>
                    <a:bodyPr/>
                    <a:lstStyle/>
                    <a:p>
                      <a:pPr>
                        <a:spcBef>
                          <a:spcPts val="1200"/>
                        </a:spcBef>
                        <a:spcAft>
                          <a:spcPts val="1200"/>
                        </a:spcAft>
                      </a:pPr>
                      <a:r>
                        <a:rPr lang="en-GB" sz="1100">
                          <a:effectLst/>
                          <a:latin typeface="Calibri" panose="020F0502020204030204" pitchFamily="34" charset="0"/>
                          <a:ea typeface="Aptos" panose="020B0004020202020204" pitchFamily="34" charset="0"/>
                          <a:cs typeface="Aptos" panose="020B0004020202020204" pitchFamily="34" charset="0"/>
                        </a:rPr>
                        <a:t>Supporting</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1200"/>
                        </a:spcBef>
                        <a:spcAft>
                          <a:spcPts val="1200"/>
                        </a:spcAft>
                      </a:pPr>
                      <a:r>
                        <a:rPr lang="en-GB" sz="110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tc>
                  <a:txBody>
                    <a:bodyPr/>
                    <a:lstStyle/>
                    <a:p>
                      <a:pPr>
                        <a:spcBef>
                          <a:spcPts val="1200"/>
                        </a:spcBef>
                        <a:spcAft>
                          <a:spcPts val="1200"/>
                        </a:spcAft>
                      </a:pPr>
                      <a:r>
                        <a:rPr lang="en-GB" sz="1100" dirty="0">
                          <a:solidFill>
                            <a:srgbClr val="000000"/>
                          </a:solidFill>
                          <a:effectLst/>
                          <a:latin typeface="Calibri" panose="020F0502020204030204" pitchFamily="34" charset="0"/>
                          <a:ea typeface="Aptos" panose="020B0004020202020204" pitchFamily="34" charset="0"/>
                          <a:cs typeface="Aptos" panose="020B0004020202020204" pitchFamily="34" charset="0"/>
                        </a:rPr>
                        <a:t>No</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C5AC"/>
                    </a:solidFill>
                  </a:tcPr>
                </a:tc>
                <a:tc>
                  <a:txBody>
                    <a:bodyPr/>
                    <a:lstStyle/>
                    <a:p>
                      <a:pPr>
                        <a:spcBef>
                          <a:spcPts val="1200"/>
                        </a:spcBef>
                        <a:spcAft>
                          <a:spcPts val="1200"/>
                        </a:spcAft>
                      </a:pPr>
                      <a:r>
                        <a:rPr lang="en-GB" sz="1100" dirty="0">
                          <a:solidFill>
                            <a:srgbClr val="000000"/>
                          </a:solidFill>
                          <a:effectLst/>
                          <a:latin typeface="Calibri" panose="020F0502020204030204" pitchFamily="34" charset="0"/>
                          <a:ea typeface="Aptos" panose="020B0004020202020204" pitchFamily="34" charset="0"/>
                          <a:cs typeface="Aptos" panose="020B0004020202020204" pitchFamily="34" charset="0"/>
                        </a:rPr>
                        <a:t>No</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6C5AC"/>
                    </a:solidFill>
                  </a:tcPr>
                </a:tc>
                <a:extLst>
                  <a:ext uri="{0D108BD9-81ED-4DB2-BD59-A6C34878D82A}">
                    <a16:rowId xmlns:a16="http://schemas.microsoft.com/office/drawing/2014/main" val="2210569243"/>
                  </a:ext>
                </a:extLst>
              </a:tr>
              <a:tr h="607053">
                <a:tc>
                  <a:txBody>
                    <a:bodyPr/>
                    <a:lstStyle/>
                    <a:p>
                      <a:pPr>
                        <a:spcBef>
                          <a:spcPts val="1200"/>
                        </a:spcBef>
                        <a:spcAft>
                          <a:spcPts val="1200"/>
                        </a:spcAft>
                      </a:pPr>
                      <a:r>
                        <a:rPr lang="en-GB" sz="1100">
                          <a:effectLst/>
                          <a:latin typeface="Calibri" panose="020F0502020204030204" pitchFamily="34" charset="0"/>
                          <a:ea typeface="Aptos" panose="020B0004020202020204" pitchFamily="34" charset="0"/>
                          <a:cs typeface="Aptos" panose="020B0004020202020204" pitchFamily="34" charset="0"/>
                        </a:rPr>
                        <a:t>Discretionary</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1200"/>
                        </a:spcBef>
                        <a:spcAft>
                          <a:spcPts val="1200"/>
                        </a:spcAft>
                      </a:pPr>
                      <a:r>
                        <a:rPr lang="en-GB" sz="110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tc>
                  <a:txBody>
                    <a:bodyPr/>
                    <a:lstStyle/>
                    <a:p>
                      <a:pPr>
                        <a:spcBef>
                          <a:spcPts val="1200"/>
                        </a:spcBef>
                        <a:spcAft>
                          <a:spcPts val="1200"/>
                        </a:spcAft>
                      </a:pPr>
                      <a:r>
                        <a:rPr lang="en-GB" sz="110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tc>
                  <a:txBody>
                    <a:bodyPr/>
                    <a:lstStyle/>
                    <a:p>
                      <a:pPr>
                        <a:spcBef>
                          <a:spcPts val="1200"/>
                        </a:spcBef>
                        <a:spcAft>
                          <a:spcPts val="1200"/>
                        </a:spcAft>
                      </a:pPr>
                      <a:r>
                        <a:rPr lang="en-GB" sz="110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extLst>
                  <a:ext uri="{0D108BD9-81ED-4DB2-BD59-A6C34878D82A}">
                    <a16:rowId xmlns:a16="http://schemas.microsoft.com/office/drawing/2014/main" val="3715940675"/>
                  </a:ext>
                </a:extLst>
              </a:tr>
              <a:tr h="607053">
                <a:tc>
                  <a:txBody>
                    <a:bodyPr/>
                    <a:lstStyle/>
                    <a:p>
                      <a:pPr>
                        <a:spcBef>
                          <a:spcPts val="1200"/>
                        </a:spcBef>
                        <a:spcAft>
                          <a:spcPts val="1200"/>
                        </a:spcAft>
                      </a:pPr>
                      <a:r>
                        <a:rPr lang="en-GB" sz="1100">
                          <a:effectLst/>
                          <a:latin typeface="Calibri" panose="020F0502020204030204" pitchFamily="34" charset="0"/>
                          <a:ea typeface="Aptos" panose="020B0004020202020204" pitchFamily="34" charset="0"/>
                          <a:cs typeface="Aptos" panose="020B0004020202020204" pitchFamily="34" charset="0"/>
                        </a:rPr>
                        <a:t>International</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Bef>
                          <a:spcPts val="1200"/>
                        </a:spcBef>
                        <a:spcAft>
                          <a:spcPts val="1200"/>
                        </a:spcAft>
                      </a:pPr>
                      <a:r>
                        <a:rPr lang="en-GB" sz="110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tc>
                  <a:txBody>
                    <a:bodyPr/>
                    <a:lstStyle/>
                    <a:p>
                      <a:pPr>
                        <a:spcBef>
                          <a:spcPts val="1200"/>
                        </a:spcBef>
                        <a:spcAft>
                          <a:spcPts val="1200"/>
                        </a:spcAft>
                      </a:pPr>
                      <a:r>
                        <a:rPr lang="en-GB" sz="110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tc>
                  <a:txBody>
                    <a:bodyPr/>
                    <a:lstStyle/>
                    <a:p>
                      <a:pPr>
                        <a:spcBef>
                          <a:spcPts val="1200"/>
                        </a:spcBef>
                        <a:spcAft>
                          <a:spcPts val="1200"/>
                        </a:spcAft>
                      </a:pPr>
                      <a:r>
                        <a:rPr lang="en-GB" sz="1100" dirty="0">
                          <a:solidFill>
                            <a:srgbClr val="000000"/>
                          </a:solidFill>
                          <a:effectLst/>
                          <a:latin typeface="Calibri" panose="020F0502020204030204" pitchFamily="34" charset="0"/>
                          <a:ea typeface="Aptos" panose="020B0004020202020204" pitchFamily="34" charset="0"/>
                          <a:cs typeface="Aptos" panose="020B0004020202020204" pitchFamily="34" charset="0"/>
                        </a:rPr>
                        <a:t>Yes</a:t>
                      </a:r>
                      <a:endParaRPr lang="en-GB" sz="1000" dirty="0">
                        <a:effectLst/>
                        <a:latin typeface="Times New Roman" panose="02020603050405020304" pitchFamily="18"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extLst>
                  <a:ext uri="{0D108BD9-81ED-4DB2-BD59-A6C34878D82A}">
                    <a16:rowId xmlns:a16="http://schemas.microsoft.com/office/drawing/2014/main" val="165271282"/>
                  </a:ext>
                </a:extLst>
              </a:tr>
            </a:tbl>
          </a:graphicData>
        </a:graphic>
      </p:graphicFrame>
      <p:sp>
        <p:nvSpPr>
          <p:cNvPr id="19" name="Rectangle 5">
            <a:extLst>
              <a:ext uri="{FF2B5EF4-FFF2-40B4-BE49-F238E27FC236}">
                <a16:creationId xmlns:a16="http://schemas.microsoft.com/office/drawing/2014/main" id="{24298F30-7EF0-AC72-8230-73A02A70712E}"/>
              </a:ext>
            </a:extLst>
          </p:cNvPr>
          <p:cNvSpPr>
            <a:spLocks noChangeArrowheads="1"/>
          </p:cNvSpPr>
          <p:nvPr/>
        </p:nvSpPr>
        <p:spPr bwMode="auto">
          <a:xfrm>
            <a:off x="7881777" y="778777"/>
            <a:ext cx="25244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1" i="0" u="none" strike="noStrike" cap="none" normalizeH="0" baseline="0" dirty="0">
                <a:ln>
                  <a:noFill/>
                </a:ln>
                <a:solidFill>
                  <a:schemeClr val="tx1"/>
                </a:solidFill>
                <a:effectLst/>
                <a:latin typeface="Calibri" panose="020F0502020204030204" pitchFamily="34" charset="0"/>
                <a:ea typeface="Aptos" panose="020B0004020202020204" pitchFamily="34" charset="0"/>
                <a:cs typeface="Calibri" panose="020F0502020204030204" pitchFamily="34" charset="0"/>
              </a:rPr>
              <a:t>Approval Requirements:</a:t>
            </a:r>
            <a:endParaRPr kumimoji="0" lang="en-GB"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08915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451</TotalTime>
  <Words>2636</Words>
  <Application>Microsoft Office PowerPoint</Application>
  <PresentationFormat>Widescreen</PresentationFormat>
  <Paragraphs>243</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Aptos</vt:lpstr>
      <vt:lpstr>Aptos Display</vt:lpstr>
      <vt:lpstr>Arial</vt:lpstr>
      <vt:lpstr>Calibri</vt:lpstr>
      <vt:lpstr>Courier New</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Chenille Burnham-Simpson</dc:creator>
  <cp:lastModifiedBy>Chenille Burnham-Simpson</cp:lastModifiedBy>
  <cp:revision>21</cp:revision>
  <dcterms:created xsi:type="dcterms:W3CDTF">2026-06-15T08:03:09Z</dcterms:created>
  <dcterms:modified xsi:type="dcterms:W3CDTF">2026-07-09T15:17:03Z</dcterms:modified>
</cp:coreProperties>
</file>