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2"/>
  </p:notesMasterIdLst>
  <p:handoutMasterIdLst>
    <p:handoutMasterId r:id="rId33"/>
  </p:handoutMasterIdLst>
  <p:sldIdLst>
    <p:sldId id="266" r:id="rId2"/>
    <p:sldId id="635" r:id="rId3"/>
    <p:sldId id="652" r:id="rId4"/>
    <p:sldId id="585" r:id="rId5"/>
    <p:sldId id="607" r:id="rId6"/>
    <p:sldId id="608" r:id="rId7"/>
    <p:sldId id="611" r:id="rId8"/>
    <p:sldId id="615" r:id="rId9"/>
    <p:sldId id="616" r:id="rId10"/>
    <p:sldId id="638" r:id="rId11"/>
    <p:sldId id="618" r:id="rId12"/>
    <p:sldId id="637" r:id="rId13"/>
    <p:sldId id="628" r:id="rId14"/>
    <p:sldId id="629" r:id="rId15"/>
    <p:sldId id="630" r:id="rId16"/>
    <p:sldId id="642" r:id="rId17"/>
    <p:sldId id="631" r:id="rId18"/>
    <p:sldId id="632" r:id="rId19"/>
    <p:sldId id="633" r:id="rId20"/>
    <p:sldId id="640" r:id="rId21"/>
    <p:sldId id="634" r:id="rId22"/>
    <p:sldId id="643" r:id="rId23"/>
    <p:sldId id="644" r:id="rId24"/>
    <p:sldId id="645" r:id="rId25"/>
    <p:sldId id="646" r:id="rId26"/>
    <p:sldId id="648" r:id="rId27"/>
    <p:sldId id="649" r:id="rId28"/>
    <p:sldId id="650" r:id="rId29"/>
    <p:sldId id="560" r:id="rId30"/>
    <p:sldId id="610" r:id="rId3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bined Cover Page" id="{9009BBA8-66D4-4A78-B051-22B9F70D5E91}">
          <p14:sldIdLst>
            <p14:sldId id="266"/>
          </p14:sldIdLst>
        </p14:section>
        <p14:section name="Gender Pay Gap" id="{17A53C00-E916-4BCB-BADF-154C4E498920}">
          <p14:sldIdLst>
            <p14:sldId id="635"/>
            <p14:sldId id="652"/>
            <p14:sldId id="585"/>
            <p14:sldId id="607"/>
            <p14:sldId id="608"/>
            <p14:sldId id="611"/>
            <p14:sldId id="615"/>
            <p14:sldId id="616"/>
            <p14:sldId id="638"/>
            <p14:sldId id="618"/>
          </p14:sldIdLst>
        </p14:section>
        <p14:section name="Ethnicity Pay Gap" id="{1D922F93-C8F5-4264-AA36-AF0B38847D94}">
          <p14:sldIdLst>
            <p14:sldId id="637"/>
            <p14:sldId id="628"/>
            <p14:sldId id="629"/>
            <p14:sldId id="630"/>
            <p14:sldId id="642"/>
            <p14:sldId id="631"/>
            <p14:sldId id="632"/>
            <p14:sldId id="633"/>
            <p14:sldId id="640"/>
            <p14:sldId id="634"/>
          </p14:sldIdLst>
        </p14:section>
        <p14:section name="Disability Pay Gap" id="{93F8B2ED-F348-46E6-A33B-EDC0A25E5397}">
          <p14:sldIdLst>
            <p14:sldId id="643"/>
            <p14:sldId id="644"/>
            <p14:sldId id="645"/>
            <p14:sldId id="646"/>
            <p14:sldId id="648"/>
            <p14:sldId id="649"/>
            <p14:sldId id="650"/>
          </p14:sldIdLst>
        </p14:section>
        <p14:section name="Next Steps &amp; Calcs" id="{F9E96FDD-C48A-460C-8C68-96A3E5F97608}">
          <p14:sldIdLst>
            <p14:sldId id="560"/>
            <p14:sldId id="61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53213A-3F42-EEE6-BD33-1611A27DCBDA}" name="YONEZAWA, Rumiko (EPSOM AND ST HELIER UNIVERSITY HOSPITALS NHS TRUST)" initials="RY" userId="S::rumikoyonezawa@nhs.net::addea5a2-6069-4188-bb3a-b41e7c0943e8" providerId="AD"/>
  <p188:author id="{4CBD5399-4F27-3C4E-33E9-3B70317D3890}" name="LONGLEY, Phillip (EPSOM AND ST HELIER UNIVERSITY HOSPITALS NHS TRUST)" initials="PL" userId="S::p.longley@nhs.net::93363275-1424-403a-882d-98d41855af94" providerId="AD"/>
  <p188:author id="{A71310C8-D83E-9DA5-EFAF-6BCC6BD15B44}" name="Joseph Pavett-Downer" initials="JPD" userId="S::Joseph.Pavett-Downer@stgeorges.nhs.uk::979f1ad2-13ca-460b-a10b-65f0f4474d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umaira Ashraf" initials="HA" lastIdx="5" clrIdx="0"/>
  <p:cmAuthor id="1" name="Tom Kenward" initials="TK" lastIdx="0" clrIdx="1"/>
  <p:cmAuthor id="2" name="Andrea Lopes Cavalcanti" initials="AL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B300"/>
    <a:srgbClr val="4BDDBB"/>
    <a:srgbClr val="6B007B"/>
    <a:srgbClr val="FF0000"/>
    <a:srgbClr val="5E5E5E"/>
    <a:srgbClr val="FFC000"/>
    <a:srgbClr val="33CC33"/>
    <a:srgbClr val="FF5050"/>
    <a:srgbClr val="99FF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9467" autoAdjust="0"/>
  </p:normalViewPr>
  <p:slideViewPr>
    <p:cSldViewPr>
      <p:cViewPr varScale="1">
        <p:scale>
          <a:sx n="95" d="100"/>
          <a:sy n="95" d="100"/>
        </p:scale>
        <p:origin x="1200" y="9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8" d="100"/>
          <a:sy n="78" d="100"/>
        </p:scale>
        <p:origin x="4062" y="102"/>
      </p:cViewPr>
      <p:guideLst>
        <p:guide orient="horz" pos="3109"/>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HPDFSN02\StHelierShared\Workforce%20Information\Phil\Reports\GPG\2025\_GPG%20Charts%20-%2031%20Mar%202025.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HPDFSN02\StHelierShared\Workforce%20Information\Phil\Reports\GPG\2025\_GPG%20Charts%20-%2031%20Mar%202025.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HPDFSN02\StHelierShared\Workforce%20Information\Phil\Reports\GPG\2025\_GPG%20Charts%20-%2031%20Mar%202025.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HPDFSN02\StHelierShared\Workforce%20Information\Phil\Reports\GPG\2025\_GPG%20Charts%20-%2031%20Mar%202025.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HPDFSN02\StHelierShared\Workforce%20Information\Phil\Reports\GPG\2025\_GPG%20Charts%20-%2031%20Mar%202025.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HPDFSN02\StHelierShared\Workforce%20Information\Phil\Reports\GPG\2025\_GPG%20Charts%20-%2031%20Mar%202025.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AE2573"/>
            </a:solidFill>
          </c:spPr>
          <c:dPt>
            <c:idx val="0"/>
            <c:bubble3D val="0"/>
            <c:spPr>
              <a:solidFill>
                <a:srgbClr val="AE2573"/>
              </a:solidFill>
              <a:ln w="19050">
                <a:solidFill>
                  <a:schemeClr val="lt1"/>
                </a:solidFill>
              </a:ln>
              <a:effectLst/>
            </c:spPr>
            <c:extLst>
              <c:ext xmlns:c16="http://schemas.microsoft.com/office/drawing/2014/chart" uri="{C3380CC4-5D6E-409C-BE32-E72D297353CC}">
                <c16:uniqueId val="{00000001-A543-4797-A078-C44D78FD77C3}"/>
              </c:ext>
            </c:extLst>
          </c:dPt>
          <c:dPt>
            <c:idx val="1"/>
            <c:bubble3D val="0"/>
            <c:spPr>
              <a:solidFill>
                <a:srgbClr val="1FBFB0"/>
              </a:solidFill>
              <a:ln w="19050">
                <a:solidFill>
                  <a:schemeClr val="lt1"/>
                </a:solidFill>
              </a:ln>
              <a:effectLst/>
            </c:spPr>
            <c:extLst>
              <c:ext xmlns:c16="http://schemas.microsoft.com/office/drawing/2014/chart" uri="{C3380CC4-5D6E-409C-BE32-E72D297353CC}">
                <c16:uniqueId val="{00000003-A543-4797-A078-C44D78FD77C3}"/>
              </c:ext>
            </c:extLst>
          </c:dPt>
          <c:dLbls>
            <c:dLbl>
              <c:idx val="0"/>
              <c:layout>
                <c:manualLayout>
                  <c:x val="0.10462680801263478"/>
                  <c:y val="0.10413203557888598"/>
                </c:manualLayout>
              </c:layout>
              <c:tx>
                <c:rich>
                  <a:bodyPr rot="0" spcFirstLastPara="1" vertOverflow="clip" horzOverflow="clip" vert="horz" wrap="square" lIns="38100" tIns="19050" rIns="38100" bIns="19050" anchor="ctr" anchorCtr="1">
                    <a:spAutoFit/>
                  </a:bodyPr>
                  <a:lstStyle/>
                  <a:p>
                    <a:pPr>
                      <a:defRPr sz="900" b="1" i="0" u="none" strike="noStrike" kern="1200" baseline="0">
                        <a:solidFill>
                          <a:srgbClr val="5E5E5E"/>
                        </a:solidFill>
                        <a:latin typeface="+mn-lt"/>
                        <a:ea typeface="+mn-ea"/>
                        <a:cs typeface="+mn-cs"/>
                      </a:defRPr>
                    </a:pPr>
                    <a:fld id="{A64D449E-6981-4150-9CBA-F9CF68B7E855}" type="CATEGORYNAME">
                      <a:rPr lang="en-US" b="1">
                        <a:solidFill>
                          <a:srgbClr val="5E5E5E"/>
                        </a:solidFill>
                      </a:rPr>
                      <a:pPr>
                        <a:defRPr b="1">
                          <a:solidFill>
                            <a:srgbClr val="5E5E5E"/>
                          </a:solidFill>
                        </a:defRPr>
                      </a:pPr>
                      <a:t>[CATEGORY NAME]</a:t>
                    </a:fld>
                    <a:r>
                      <a:rPr lang="en-US" b="1" dirty="0">
                        <a:solidFill>
                          <a:srgbClr val="5E5E5E"/>
                        </a:solidFill>
                      </a:rPr>
                      <a:t>:</a:t>
                    </a:r>
                  </a:p>
                  <a:p>
                    <a:pPr>
                      <a:defRPr b="1">
                        <a:solidFill>
                          <a:srgbClr val="5E5E5E"/>
                        </a:solidFill>
                      </a:defRPr>
                    </a:pPr>
                    <a:r>
                      <a:rPr lang="en-US" sz="1000" b="1" baseline="0" dirty="0">
                        <a:solidFill>
                          <a:srgbClr val="5E5E5E"/>
                        </a:solidFill>
                      </a:rPr>
                      <a:t>5,506
</a:t>
                    </a:r>
                    <a:fld id="{ACCB0193-FB2F-4DAF-B05E-591B25FD33D8}" type="PERCENTAGE">
                      <a:rPr lang="en-US" sz="1000" b="1" baseline="0">
                        <a:solidFill>
                          <a:srgbClr val="5E5E5E"/>
                        </a:solidFill>
                      </a:rPr>
                      <a:pPr>
                        <a:defRPr b="1">
                          <a:solidFill>
                            <a:srgbClr val="5E5E5E"/>
                          </a:solidFill>
                        </a:defRPr>
                      </a:pPr>
                      <a:t>[PERCENTAGE]</a:t>
                    </a:fld>
                    <a:endParaRPr lang="en-US" sz="1000" b="1" baseline="0" dirty="0">
                      <a:solidFill>
                        <a:srgbClr val="5E5E5E"/>
                      </a:solidFill>
                    </a:endParaRP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rgbClr val="5E5E5E"/>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807240004090397"/>
                      <c:h val="0.18372703412073491"/>
                    </c:manualLayout>
                  </c15:layout>
                  <c15:dlblFieldTable/>
                  <c15:showDataLabelsRange val="0"/>
                </c:ext>
                <c:ext xmlns:c16="http://schemas.microsoft.com/office/drawing/2014/chart" uri="{C3380CC4-5D6E-409C-BE32-E72D297353CC}">
                  <c16:uniqueId val="{00000001-A543-4797-A078-C44D78FD77C3}"/>
                </c:ext>
              </c:extLst>
            </c:dLbl>
            <c:dLbl>
              <c:idx val="1"/>
              <c:layout>
                <c:manualLayout>
                  <c:x val="-0.1123536830623445"/>
                  <c:y val="-9.7641440653251671E-2"/>
                </c:manualLayout>
              </c:layout>
              <c:tx>
                <c:rich>
                  <a:bodyPr rot="0" spcFirstLastPara="1" vertOverflow="clip" horzOverflow="clip" vert="horz" wrap="square" lIns="38100" tIns="19050" rIns="38100" bIns="19050" anchor="ctr" anchorCtr="1">
                    <a:spAutoFit/>
                  </a:bodyPr>
                  <a:lstStyle/>
                  <a:p>
                    <a:pPr>
                      <a:defRPr sz="900" b="1" i="0" u="none" strike="noStrike" kern="1200" baseline="0">
                        <a:solidFill>
                          <a:srgbClr val="5E5E5E"/>
                        </a:solidFill>
                        <a:latin typeface="+mn-lt"/>
                        <a:ea typeface="+mn-ea"/>
                        <a:cs typeface="+mn-cs"/>
                      </a:defRPr>
                    </a:pPr>
                    <a:fld id="{93DE9C84-61BD-4911-AB07-7B1A7F02E8EF}" type="CATEGORYNAME">
                      <a:rPr lang="en-US" sz="1000" b="1">
                        <a:solidFill>
                          <a:srgbClr val="5E5E5E"/>
                        </a:solidFill>
                      </a:rPr>
                      <a:pPr>
                        <a:defRPr b="1">
                          <a:solidFill>
                            <a:srgbClr val="5E5E5E"/>
                          </a:solidFill>
                        </a:defRPr>
                      </a:pPr>
                      <a:t>[CATEGORY NAME]</a:t>
                    </a:fld>
                    <a:endParaRPr lang="en-US" sz="1000" b="1" dirty="0">
                      <a:solidFill>
                        <a:srgbClr val="5E5E5E"/>
                      </a:solidFill>
                    </a:endParaRPr>
                  </a:p>
                  <a:p>
                    <a:pPr>
                      <a:defRPr b="1">
                        <a:solidFill>
                          <a:srgbClr val="5E5E5E"/>
                        </a:solidFill>
                      </a:defRPr>
                    </a:pPr>
                    <a:r>
                      <a:rPr lang="en-US" sz="1000" b="1" baseline="0" dirty="0">
                        <a:solidFill>
                          <a:srgbClr val="5E5E5E"/>
                        </a:solidFill>
                      </a:rPr>
                      <a:t>1,815
</a:t>
                    </a:r>
                    <a:fld id="{045E5BEC-1A4E-444F-9069-2C3A875CE056}" type="PERCENTAGE">
                      <a:rPr lang="en-US" sz="1000" b="1" baseline="0">
                        <a:solidFill>
                          <a:srgbClr val="5E5E5E"/>
                        </a:solidFill>
                      </a:rPr>
                      <a:pPr>
                        <a:defRPr b="1">
                          <a:solidFill>
                            <a:srgbClr val="5E5E5E"/>
                          </a:solidFill>
                        </a:defRPr>
                      </a:pPr>
                      <a:t>[PERCENTAGE]</a:t>
                    </a:fld>
                    <a:endParaRPr lang="en-US" sz="1000" b="1" baseline="0" dirty="0">
                      <a:solidFill>
                        <a:srgbClr val="5E5E5E"/>
                      </a:solidFill>
                    </a:endParaRP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rgbClr val="5E5E5E"/>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807240004090397"/>
                      <c:h val="0.18372703412073491"/>
                    </c:manualLayout>
                  </c15:layout>
                  <c15:dlblFieldTable/>
                  <c15:showDataLabelsRange val="0"/>
                </c:ext>
                <c:ext xmlns:c16="http://schemas.microsoft.com/office/drawing/2014/chart" uri="{C3380CC4-5D6E-409C-BE32-E72D297353CC}">
                  <c16:uniqueId val="{00000003-A543-4797-A078-C44D78FD7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rgbClr val="5E5E5E"/>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'GPG ESTH 2025'!$A$4:$A$5</c:f>
              <c:strCache>
                <c:ptCount val="2"/>
                <c:pt idx="0">
                  <c:v>Female</c:v>
                </c:pt>
                <c:pt idx="1">
                  <c:v>Male:</c:v>
                </c:pt>
              </c:strCache>
            </c:strRef>
          </c:cat>
          <c:val>
            <c:numRef>
              <c:f>'GPG ESTH 2025'!$C$4:$C$5</c:f>
              <c:numCache>
                <c:formatCode>0%</c:formatCode>
                <c:ptCount val="2"/>
                <c:pt idx="0">
                  <c:v>0.75208304876383003</c:v>
                </c:pt>
                <c:pt idx="1">
                  <c:v>0.24791695123616991</c:v>
                </c:pt>
              </c:numCache>
            </c:numRef>
          </c:val>
          <c:extLst>
            <c:ext xmlns:c16="http://schemas.microsoft.com/office/drawing/2014/chart" uri="{C3380CC4-5D6E-409C-BE32-E72D297353CC}">
              <c16:uniqueId val="{00000004-A543-4797-A078-C44D78FD77C3}"/>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AE2573"/>
            </a:solidFill>
          </c:spPr>
          <c:dPt>
            <c:idx val="0"/>
            <c:bubble3D val="0"/>
            <c:spPr>
              <a:solidFill>
                <a:srgbClr val="AE2573"/>
              </a:solidFill>
              <a:ln w="19050">
                <a:solidFill>
                  <a:schemeClr val="lt1"/>
                </a:solidFill>
              </a:ln>
              <a:effectLst/>
            </c:spPr>
            <c:extLst>
              <c:ext xmlns:c16="http://schemas.microsoft.com/office/drawing/2014/chart" uri="{C3380CC4-5D6E-409C-BE32-E72D297353CC}">
                <c16:uniqueId val="{00000001-36A4-4839-BCED-28B15F0C4B42}"/>
              </c:ext>
            </c:extLst>
          </c:dPt>
          <c:dPt>
            <c:idx val="1"/>
            <c:bubble3D val="0"/>
            <c:spPr>
              <a:solidFill>
                <a:srgbClr val="1FBFB0"/>
              </a:solidFill>
              <a:ln w="19050">
                <a:solidFill>
                  <a:schemeClr val="lt1"/>
                </a:solidFill>
              </a:ln>
              <a:effectLst/>
            </c:spPr>
            <c:extLst>
              <c:ext xmlns:c16="http://schemas.microsoft.com/office/drawing/2014/chart" uri="{C3380CC4-5D6E-409C-BE32-E72D297353CC}">
                <c16:uniqueId val="{00000003-36A4-4839-BCED-28B15F0C4B42}"/>
              </c:ext>
            </c:extLst>
          </c:dPt>
          <c:dLbls>
            <c:dLbl>
              <c:idx val="0"/>
              <c:layout>
                <c:manualLayout>
                  <c:x val="9.8677083132513999E-2"/>
                  <c:y val="0.10143245115193934"/>
                </c:manualLayout>
              </c:layout>
              <c:tx>
                <c:rich>
                  <a:bodyPr/>
                  <a:lstStyle/>
                  <a:p>
                    <a:fld id="{BB24578D-C4FC-49DA-B07F-91FBE0CA7A6E}" type="CATEGORYNAME">
                      <a:rPr lang="en-US" sz="1000">
                        <a:solidFill>
                          <a:schemeClr val="tx1"/>
                        </a:solidFill>
                      </a:rPr>
                      <a:pPr/>
                      <a:t>[CATEGORY NAME]</a:t>
                    </a:fld>
                    <a:r>
                      <a:rPr lang="en-US" sz="1000" dirty="0">
                        <a:solidFill>
                          <a:schemeClr val="tx1"/>
                        </a:solidFill>
                      </a:rPr>
                      <a:t>:</a:t>
                    </a:r>
                  </a:p>
                  <a:p>
                    <a:r>
                      <a:rPr lang="en-US" sz="1000" baseline="0" dirty="0">
                        <a:solidFill>
                          <a:schemeClr val="tx1"/>
                        </a:solidFill>
                      </a:rPr>
                      <a:t>7,700
</a:t>
                    </a:r>
                    <a:fld id="{63240B27-898C-4882-9AA5-80E226BB15F8}" type="PERCENTAGE">
                      <a:rPr lang="en-US" sz="1000" baseline="0">
                        <a:solidFill>
                          <a:schemeClr val="tx1"/>
                        </a:solidFill>
                      </a:rPr>
                      <a:pPr/>
                      <a:t>[PERCENTAGE]</a:t>
                    </a:fld>
                    <a:endParaRPr lang="en-US" sz="1000" baseline="0" dirty="0">
                      <a:solidFill>
                        <a:schemeClr val="tx1"/>
                      </a:solidFill>
                    </a:endParaRPr>
                  </a:p>
                </c:rich>
              </c:tx>
              <c:showLegendKey val="0"/>
              <c:showVal val="0"/>
              <c:showCatName val="1"/>
              <c:showSerName val="0"/>
              <c:showPercent val="1"/>
              <c:showBubbleSize val="0"/>
              <c:extLst>
                <c:ext xmlns:c15="http://schemas.microsoft.com/office/drawing/2012/chart" uri="{CE6537A1-D6FC-4f65-9D91-7224C49458BB}">
                  <c15:layout>
                    <c:manualLayout>
                      <c:w val="0.14167638209485359"/>
                      <c:h val="0.18372703412073491"/>
                    </c:manualLayout>
                  </c15:layout>
                  <c15:dlblFieldTable/>
                  <c15:showDataLabelsRange val="0"/>
                </c:ext>
                <c:ext xmlns:c16="http://schemas.microsoft.com/office/drawing/2014/chart" uri="{C3380CC4-5D6E-409C-BE32-E72D297353CC}">
                  <c16:uniqueId val="{00000001-36A4-4839-BCED-28B15F0C4B42}"/>
                </c:ext>
              </c:extLst>
            </c:dLbl>
            <c:dLbl>
              <c:idx val="1"/>
              <c:layout>
                <c:manualLayout>
                  <c:x val="-0.10828382849765196"/>
                  <c:y val="-9.7222222222222224E-2"/>
                </c:manualLayout>
              </c:layout>
              <c:tx>
                <c:rich>
                  <a:bodyPr rot="0" spcFirstLastPara="1" vertOverflow="clip" horzOverflow="clip" vert="horz" wrap="square" lIns="38100" tIns="19050" rIns="38100" bIns="19050" anchor="ctr" anchorCtr="1">
                    <a:spAutoFit/>
                  </a:bodyPr>
                  <a:lstStyle/>
                  <a:p>
                    <a:pPr>
                      <a:defRPr sz="1050" b="1" i="0" u="none" strike="noStrike" kern="1200" baseline="0">
                        <a:solidFill>
                          <a:srgbClr val="5E5E5E"/>
                        </a:solidFill>
                        <a:latin typeface="+mn-lt"/>
                        <a:ea typeface="+mn-ea"/>
                        <a:cs typeface="+mn-cs"/>
                      </a:defRPr>
                    </a:pPr>
                    <a:fld id="{52EA916F-47FD-46D4-B61D-39D4BEDF19F2}" type="CATEGORYNAME">
                      <a:rPr lang="en-US" sz="1000">
                        <a:solidFill>
                          <a:srgbClr val="5E5E5E"/>
                        </a:solidFill>
                      </a:rPr>
                      <a:pPr>
                        <a:defRPr sz="1050" b="1">
                          <a:solidFill>
                            <a:srgbClr val="5E5E5E"/>
                          </a:solidFill>
                        </a:defRPr>
                      </a:pPr>
                      <a:t>[CATEGORY NAME]</a:t>
                    </a:fld>
                    <a:endParaRPr lang="en-US" sz="1000" dirty="0">
                      <a:solidFill>
                        <a:srgbClr val="5E5E5E"/>
                      </a:solidFill>
                    </a:endParaRPr>
                  </a:p>
                  <a:p>
                    <a:pPr>
                      <a:defRPr sz="1050" b="1">
                        <a:solidFill>
                          <a:srgbClr val="5E5E5E"/>
                        </a:solidFill>
                      </a:defRPr>
                    </a:pPr>
                    <a:r>
                      <a:rPr lang="en-US" sz="1000" baseline="0" dirty="0">
                        <a:solidFill>
                          <a:srgbClr val="5E5E5E"/>
                        </a:solidFill>
                      </a:rPr>
                      <a:t>3,126 </a:t>
                    </a:r>
                    <a:fld id="{5E3457B7-D5FB-4FD2-84CE-AE4BFEA65564}" type="PERCENTAGE">
                      <a:rPr lang="en-US" sz="1000" baseline="0" smtClean="0">
                        <a:solidFill>
                          <a:srgbClr val="5E5E5E"/>
                        </a:solidFill>
                      </a:rPr>
                      <a:pPr>
                        <a:defRPr sz="1050" b="1">
                          <a:solidFill>
                            <a:srgbClr val="5E5E5E"/>
                          </a:solidFill>
                        </a:defRPr>
                      </a:pPr>
                      <a:t>[PERCENTAGE]</a:t>
                    </a:fld>
                    <a:endParaRPr lang="en-US" sz="1000" baseline="0" dirty="0">
                      <a:solidFill>
                        <a:srgbClr val="5E5E5E"/>
                      </a:solidFill>
                    </a:endParaRP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rgbClr val="5E5E5E"/>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125804974502162"/>
                      <c:h val="0.18337088072324292"/>
                    </c:manualLayout>
                  </c15:layout>
                  <c15:dlblFieldTable/>
                  <c15:showDataLabelsRange val="0"/>
                </c:ext>
                <c:ext xmlns:c16="http://schemas.microsoft.com/office/drawing/2014/chart" uri="{C3380CC4-5D6E-409C-BE32-E72D297353CC}">
                  <c16:uniqueId val="{00000003-36A4-4839-BCED-28B15F0C4B4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'GPG STG 2025'!$A$4:$A$5</c:f>
              <c:strCache>
                <c:ptCount val="2"/>
                <c:pt idx="0">
                  <c:v>Female</c:v>
                </c:pt>
                <c:pt idx="1">
                  <c:v>Male:</c:v>
                </c:pt>
              </c:strCache>
            </c:strRef>
          </c:cat>
          <c:val>
            <c:numRef>
              <c:f>'GPG STG 2025'!$C$4:$C$5</c:f>
              <c:numCache>
                <c:formatCode>0%</c:formatCode>
                <c:ptCount val="2"/>
                <c:pt idx="0">
                  <c:v>0.71125069277664876</c:v>
                </c:pt>
                <c:pt idx="1">
                  <c:v>0.28874930722335118</c:v>
                </c:pt>
              </c:numCache>
            </c:numRef>
          </c:val>
          <c:extLst>
            <c:ext xmlns:c16="http://schemas.microsoft.com/office/drawing/2014/chart" uri="{C3380CC4-5D6E-409C-BE32-E72D297353CC}">
              <c16:uniqueId val="{00000004-36A4-4839-BCED-28B15F0C4B4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AE2573"/>
            </a:solidFill>
          </c:spPr>
          <c:dPt>
            <c:idx val="0"/>
            <c:bubble3D val="0"/>
            <c:spPr>
              <a:solidFill>
                <a:srgbClr val="E66C37"/>
              </a:solidFill>
              <a:ln w="19050">
                <a:solidFill>
                  <a:schemeClr val="lt1"/>
                </a:solidFill>
              </a:ln>
              <a:effectLst/>
            </c:spPr>
            <c:extLst>
              <c:ext xmlns:c16="http://schemas.microsoft.com/office/drawing/2014/chart" uri="{C3380CC4-5D6E-409C-BE32-E72D297353CC}">
                <c16:uniqueId val="{00000001-CA8E-4C11-ABF3-1C527F0F54D9}"/>
              </c:ext>
            </c:extLst>
          </c:dPt>
          <c:dPt>
            <c:idx val="1"/>
            <c:bubble3D val="0"/>
            <c:spPr>
              <a:solidFill>
                <a:srgbClr val="6B007B"/>
              </a:solidFill>
              <a:ln w="19050">
                <a:solidFill>
                  <a:schemeClr val="lt1"/>
                </a:solidFill>
              </a:ln>
              <a:effectLst/>
            </c:spPr>
            <c:extLst>
              <c:ext xmlns:c16="http://schemas.microsoft.com/office/drawing/2014/chart" uri="{C3380CC4-5D6E-409C-BE32-E72D297353CC}">
                <c16:uniqueId val="{00000003-CA8E-4C11-ABF3-1C527F0F54D9}"/>
              </c:ext>
            </c:extLst>
          </c:dPt>
          <c:dPt>
            <c:idx val="2"/>
            <c:bubble3D val="0"/>
            <c:spPr>
              <a:solidFill>
                <a:srgbClr val="118DFF"/>
              </a:solidFill>
              <a:ln w="19050">
                <a:solidFill>
                  <a:schemeClr val="lt1"/>
                </a:solidFill>
              </a:ln>
              <a:effectLst/>
            </c:spPr>
            <c:extLst>
              <c:ext xmlns:c16="http://schemas.microsoft.com/office/drawing/2014/chart" uri="{C3380CC4-5D6E-409C-BE32-E72D297353CC}">
                <c16:uniqueId val="{00000005-CA8E-4C11-ABF3-1C527F0F54D9}"/>
              </c:ext>
            </c:extLst>
          </c:dPt>
          <c:dLbls>
            <c:dLbl>
              <c:idx val="0"/>
              <c:layout>
                <c:manualLayout>
                  <c:x val="0.11903608619322625"/>
                  <c:y val="-9.3008894721493193E-2"/>
                </c:manualLayout>
              </c:layout>
              <c:tx>
                <c:rich>
                  <a:bodyPr/>
                  <a:lstStyle/>
                  <a:p>
                    <a:fld id="{BB24578D-C4FC-49DA-B07F-91FBE0CA7A6E}" type="CATEGORYNAME">
                      <a:rPr lang="en-US"/>
                      <a:pPr/>
                      <a:t>[CATEGORY NAME]</a:t>
                    </a:fld>
                    <a:r>
                      <a:rPr lang="en-US" dirty="0"/>
                      <a:t>:</a:t>
                    </a:r>
                  </a:p>
                  <a:p>
                    <a:r>
                      <a:rPr lang="en-US" baseline="0" dirty="0"/>
                      <a:t>4,573
42%</a:t>
                    </a:r>
                  </a:p>
                </c:rich>
              </c:tx>
              <c:showLegendKey val="0"/>
              <c:showVal val="0"/>
              <c:showCatName val="1"/>
              <c:showSerName val="0"/>
              <c:showPercent val="1"/>
              <c:showBubbleSize val="0"/>
              <c:extLst>
                <c:ext xmlns:c15="http://schemas.microsoft.com/office/drawing/2012/chart" uri="{CE6537A1-D6FC-4f65-9D91-7224C49458BB}">
                  <c15:layout>
                    <c:manualLayout>
                      <c:w val="0.15342662531734022"/>
                      <c:h val="0.22076407115777194"/>
                    </c:manualLayout>
                  </c15:layout>
                  <c15:dlblFieldTable/>
                  <c15:showDataLabelsRange val="0"/>
                </c:ext>
                <c:ext xmlns:c16="http://schemas.microsoft.com/office/drawing/2014/chart" uri="{C3380CC4-5D6E-409C-BE32-E72D297353CC}">
                  <c16:uniqueId val="{00000001-CA8E-4C11-ABF3-1C527F0F54D9}"/>
                </c:ext>
              </c:extLst>
            </c:dLbl>
            <c:dLbl>
              <c:idx val="1"/>
              <c:layout>
                <c:manualLayout>
                  <c:x val="0.17328511889373605"/>
                  <c:y val="7.5972586759988331E-2"/>
                </c:manualLayout>
              </c:layout>
              <c:tx>
                <c:rich>
                  <a:bodyPr/>
                  <a:lstStyle/>
                  <a:p>
                    <a:fld id="{52EA916F-47FD-46D4-B61D-39D4BEDF19F2}" type="CATEGORYNAME">
                      <a:rPr lang="en-US"/>
                      <a:pPr/>
                      <a:t>[CATEGORY NAME]</a:t>
                    </a:fld>
                    <a:endParaRPr lang="en-US" dirty="0"/>
                  </a:p>
                  <a:p>
                    <a:r>
                      <a:rPr lang="en-US" baseline="0" dirty="0"/>
                      <a:t>332
</a:t>
                    </a:r>
                    <a:fld id="{5E3457B7-D5FB-4FD2-84CE-AE4BFEA65564}"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17815401290021105"/>
                      <c:h val="0.20687518226888305"/>
                    </c:manualLayout>
                  </c15:layout>
                  <c15:dlblFieldTable/>
                  <c15:showDataLabelsRange val="0"/>
                </c:ext>
                <c:ext xmlns:c16="http://schemas.microsoft.com/office/drawing/2014/chart" uri="{C3380CC4-5D6E-409C-BE32-E72D297353CC}">
                  <c16:uniqueId val="{00000003-CA8E-4C11-ABF3-1C527F0F54D9}"/>
                </c:ext>
              </c:extLst>
            </c:dLbl>
            <c:dLbl>
              <c:idx val="2"/>
              <c:layout>
                <c:manualLayout>
                  <c:x val="-8.1459678769417371E-2"/>
                  <c:y val="-0.40100612423447068"/>
                </c:manualLayout>
              </c:layout>
              <c:tx>
                <c:rich>
                  <a:bodyPr rot="0" spcFirstLastPara="1" vertOverflow="clip" horzOverflow="clip" vert="horz" wrap="square" lIns="38100" tIns="19050" rIns="38100" bIns="19050" anchor="ctr" anchorCtr="1">
                    <a:spAutoFit/>
                  </a:bodyPr>
                  <a:lstStyle/>
                  <a:p>
                    <a:pPr>
                      <a:defRPr sz="1050" b="1" i="0" u="none" strike="noStrike" kern="1200" baseline="0">
                        <a:solidFill>
                          <a:srgbClr val="5E5E5E"/>
                        </a:solidFill>
                        <a:latin typeface="+mn-lt"/>
                        <a:ea typeface="+mn-ea"/>
                        <a:cs typeface="+mn-cs"/>
                      </a:defRPr>
                    </a:pPr>
                    <a:fld id="{AB8045A4-B7E2-495D-93EC-86A322F5FC28}" type="CATEGORYNAME">
                      <a:rPr lang="en-US" b="1">
                        <a:solidFill>
                          <a:srgbClr val="5E5E5E"/>
                        </a:solidFill>
                      </a:rPr>
                      <a:pPr>
                        <a:defRPr sz="1050" b="1">
                          <a:solidFill>
                            <a:srgbClr val="5E5E5E"/>
                          </a:solidFill>
                        </a:defRPr>
                      </a:pPr>
                      <a:t>[CATEGORY NAME]</a:t>
                    </a:fld>
                    <a:endParaRPr lang="en-US" b="1" dirty="0">
                      <a:solidFill>
                        <a:srgbClr val="5E5E5E"/>
                      </a:solidFill>
                    </a:endParaRPr>
                  </a:p>
                  <a:p>
                    <a:pPr>
                      <a:defRPr sz="1050" b="1">
                        <a:solidFill>
                          <a:srgbClr val="5E5E5E"/>
                        </a:solidFill>
                      </a:defRPr>
                    </a:pPr>
                    <a:r>
                      <a:rPr lang="en-US" b="1" baseline="0" dirty="0">
                        <a:solidFill>
                          <a:srgbClr val="5E5E5E"/>
                        </a:solidFill>
                      </a:rPr>
                      <a:t>5,921
</a:t>
                    </a:r>
                    <a:fld id="{DFA97B3E-44D1-4E90-A9EB-C9D3C9DF9BFA}" type="PERCENTAGE">
                      <a:rPr lang="en-US" b="1" baseline="0">
                        <a:solidFill>
                          <a:srgbClr val="5E5E5E"/>
                        </a:solidFill>
                      </a:rPr>
                      <a:pPr>
                        <a:defRPr sz="1050" b="1">
                          <a:solidFill>
                            <a:srgbClr val="5E5E5E"/>
                          </a:solidFill>
                        </a:defRPr>
                      </a:pPr>
                      <a:t>[PERCENTAGE]</a:t>
                    </a:fld>
                    <a:endParaRPr lang="en-US" b="1" baseline="0" dirty="0">
                      <a:solidFill>
                        <a:srgbClr val="5E5E5E"/>
                      </a:solidFill>
                    </a:endParaRPr>
                  </a:p>
                </c:rich>
              </c:tx>
              <c:spPr>
                <a:xfrm>
                  <a:off x="662234" y="105051"/>
                  <a:ext cx="709200" cy="504000"/>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rgbClr val="5E5E5E"/>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3970"/>
                        <a:gd name="adj2" fmla="val 60717"/>
                      </a:avLst>
                    </a:prstGeom>
                    <a:noFill/>
                    <a:ln>
                      <a:noFill/>
                    </a:ln>
                  </c15:spPr>
                  <c15:layout>
                    <c:manualLayout>
                      <c:w val="0.15342662531734022"/>
                      <c:h val="0.22076407115777194"/>
                    </c:manualLayout>
                  </c15:layout>
                  <c15:dlblFieldTable/>
                  <c15:showDataLabelsRange val="0"/>
                </c:ext>
                <c:ext xmlns:c16="http://schemas.microsoft.com/office/drawing/2014/chart" uri="{C3380CC4-5D6E-409C-BE32-E72D297353CC}">
                  <c16:uniqueId val="{00000005-CA8E-4C11-ABF3-1C527F0F54D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rgbClr val="5E5E5E"/>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'EPG STG 2025'!$A$4:$A$6</c:f>
              <c:strCache>
                <c:ptCount val="3"/>
                <c:pt idx="0">
                  <c:v>White</c:v>
                </c:pt>
                <c:pt idx="1">
                  <c:v>Not Declared</c:v>
                </c:pt>
                <c:pt idx="2">
                  <c:v>BME</c:v>
                </c:pt>
              </c:strCache>
            </c:strRef>
          </c:cat>
          <c:val>
            <c:numRef>
              <c:f>'EPG STG 2025'!$C$4:$C$6</c:f>
              <c:numCache>
                <c:formatCode>0%</c:formatCode>
                <c:ptCount val="3"/>
                <c:pt idx="0">
                  <c:v>0.42240901533345648</c:v>
                </c:pt>
                <c:pt idx="1">
                  <c:v>3.0666912987252909E-2</c:v>
                </c:pt>
                <c:pt idx="2">
                  <c:v>0.54692407167929058</c:v>
                </c:pt>
              </c:numCache>
            </c:numRef>
          </c:val>
          <c:extLst>
            <c:ext xmlns:c16="http://schemas.microsoft.com/office/drawing/2014/chart" uri="{C3380CC4-5D6E-409C-BE32-E72D297353CC}">
              <c16:uniqueId val="{00000006-CA8E-4C11-ABF3-1C527F0F54D9}"/>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AE2573"/>
            </a:solidFill>
          </c:spPr>
          <c:dPt>
            <c:idx val="0"/>
            <c:bubble3D val="0"/>
            <c:spPr>
              <a:solidFill>
                <a:srgbClr val="E66C37"/>
              </a:solidFill>
              <a:ln w="19050">
                <a:solidFill>
                  <a:schemeClr val="lt1"/>
                </a:solidFill>
              </a:ln>
              <a:effectLst/>
            </c:spPr>
            <c:extLst>
              <c:ext xmlns:c16="http://schemas.microsoft.com/office/drawing/2014/chart" uri="{C3380CC4-5D6E-409C-BE32-E72D297353CC}">
                <c16:uniqueId val="{00000001-F130-4131-9041-8A37D255F462}"/>
              </c:ext>
            </c:extLst>
          </c:dPt>
          <c:dPt>
            <c:idx val="1"/>
            <c:bubble3D val="0"/>
            <c:spPr>
              <a:solidFill>
                <a:srgbClr val="6B007B"/>
              </a:solidFill>
              <a:ln w="19050">
                <a:solidFill>
                  <a:schemeClr val="lt1"/>
                </a:solidFill>
              </a:ln>
              <a:effectLst/>
            </c:spPr>
            <c:extLst>
              <c:ext xmlns:c16="http://schemas.microsoft.com/office/drawing/2014/chart" uri="{C3380CC4-5D6E-409C-BE32-E72D297353CC}">
                <c16:uniqueId val="{00000003-F130-4131-9041-8A37D255F462}"/>
              </c:ext>
            </c:extLst>
          </c:dPt>
          <c:dPt>
            <c:idx val="2"/>
            <c:bubble3D val="0"/>
            <c:spPr>
              <a:solidFill>
                <a:srgbClr val="118DFF"/>
              </a:solidFill>
              <a:ln w="19050">
                <a:solidFill>
                  <a:schemeClr val="lt1"/>
                </a:solidFill>
              </a:ln>
              <a:effectLst/>
            </c:spPr>
            <c:extLst>
              <c:ext xmlns:c16="http://schemas.microsoft.com/office/drawing/2014/chart" uri="{C3380CC4-5D6E-409C-BE32-E72D297353CC}">
                <c16:uniqueId val="{00000005-F130-4131-9041-8A37D255F462}"/>
              </c:ext>
            </c:extLst>
          </c:dPt>
          <c:dLbls>
            <c:dLbl>
              <c:idx val="0"/>
              <c:layout>
                <c:manualLayout>
                  <c:x val="0.11903608619322625"/>
                  <c:y val="-9.3008894721493193E-2"/>
                </c:manualLayout>
              </c:layout>
              <c:tx>
                <c:rich>
                  <a:bodyPr/>
                  <a:lstStyle/>
                  <a:p>
                    <a:fld id="{BB24578D-C4FC-49DA-B07F-91FBE0CA7A6E}" type="CATEGORYNAME">
                      <a:rPr lang="en-US"/>
                      <a:pPr/>
                      <a:t>[CATEGORY NAME]</a:t>
                    </a:fld>
                    <a:r>
                      <a:rPr lang="en-US" dirty="0"/>
                      <a:t>:</a:t>
                    </a:r>
                  </a:p>
                  <a:p>
                    <a:r>
                      <a:rPr lang="en-US" baseline="0" dirty="0"/>
                      <a:t>3,573
49%</a:t>
                    </a:r>
                  </a:p>
                </c:rich>
              </c:tx>
              <c:showLegendKey val="0"/>
              <c:showVal val="0"/>
              <c:showCatName val="1"/>
              <c:showSerName val="0"/>
              <c:showPercent val="1"/>
              <c:showBubbleSize val="0"/>
              <c:extLst>
                <c:ext xmlns:c15="http://schemas.microsoft.com/office/drawing/2012/chart" uri="{CE6537A1-D6FC-4f65-9D91-7224C49458BB}">
                  <c15:layout>
                    <c:manualLayout>
                      <c:w val="0.15342662531734022"/>
                      <c:h val="0.22076407115777194"/>
                    </c:manualLayout>
                  </c15:layout>
                  <c15:dlblFieldTable/>
                  <c15:showDataLabelsRange val="0"/>
                </c:ext>
                <c:ext xmlns:c16="http://schemas.microsoft.com/office/drawing/2014/chart" uri="{C3380CC4-5D6E-409C-BE32-E72D297353CC}">
                  <c16:uniqueId val="{00000001-F130-4131-9041-8A37D255F462}"/>
                </c:ext>
              </c:extLst>
            </c:dLbl>
            <c:dLbl>
              <c:idx val="1"/>
              <c:layout>
                <c:manualLayout>
                  <c:x val="-0.27394551754329027"/>
                  <c:y val="-8.0620861332396238E-2"/>
                </c:manualLayout>
              </c:layout>
              <c:tx>
                <c:rich>
                  <a:bodyPr/>
                  <a:lstStyle/>
                  <a:p>
                    <a:fld id="{52EA916F-47FD-46D4-B61D-39D4BEDF19F2}" type="CATEGORYNAME">
                      <a:rPr lang="en-US"/>
                      <a:pPr/>
                      <a:t>[CATEGORY NAME]</a:t>
                    </a:fld>
                    <a:endParaRPr lang="en-US" dirty="0"/>
                  </a:p>
                  <a:p>
                    <a:r>
                      <a:rPr lang="en-US" baseline="0" dirty="0"/>
                      <a:t>247
</a:t>
                    </a:r>
                    <a:fld id="{5E3457B7-D5FB-4FD2-84CE-AE4BFEA65564}"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17815401290021105"/>
                      <c:h val="0.20687518226888305"/>
                    </c:manualLayout>
                  </c15:layout>
                  <c15:dlblFieldTable/>
                  <c15:showDataLabelsRange val="0"/>
                </c:ext>
                <c:ext xmlns:c16="http://schemas.microsoft.com/office/drawing/2014/chart" uri="{C3380CC4-5D6E-409C-BE32-E72D297353CC}">
                  <c16:uniqueId val="{00000003-F130-4131-9041-8A37D255F462}"/>
                </c:ext>
              </c:extLst>
            </c:dLbl>
            <c:dLbl>
              <c:idx val="2"/>
              <c:layout>
                <c:manualLayout>
                  <c:x val="-8.1459666064231828E-2"/>
                  <c:y val="-0.36628390201224847"/>
                </c:manualLayout>
              </c:layout>
              <c:tx>
                <c:rich>
                  <a:bodyPr rot="0" spcFirstLastPara="1" vertOverflow="clip" horzOverflow="clip" vert="horz" wrap="square" lIns="38100" tIns="19050" rIns="38100" bIns="19050" anchor="ctr" anchorCtr="1">
                    <a:spAutoFit/>
                  </a:bodyPr>
                  <a:lstStyle/>
                  <a:p>
                    <a:pPr>
                      <a:defRPr sz="1050" b="1" i="0" u="none" strike="noStrike" kern="1200" baseline="0">
                        <a:solidFill>
                          <a:srgbClr val="5E5E5E"/>
                        </a:solidFill>
                        <a:latin typeface="+mn-lt"/>
                        <a:ea typeface="+mn-ea"/>
                        <a:cs typeface="+mn-cs"/>
                      </a:defRPr>
                    </a:pPr>
                    <a:fld id="{AB8045A4-B7E2-495D-93EC-86A322F5FC28}" type="CATEGORYNAME">
                      <a:rPr lang="en-US">
                        <a:solidFill>
                          <a:srgbClr val="5E5E5E"/>
                        </a:solidFill>
                      </a:rPr>
                      <a:pPr>
                        <a:defRPr sz="1050" b="1">
                          <a:solidFill>
                            <a:srgbClr val="5E5E5E"/>
                          </a:solidFill>
                        </a:defRPr>
                      </a:pPr>
                      <a:t>[CATEGORY NAME]</a:t>
                    </a:fld>
                    <a:endParaRPr lang="en-US" dirty="0">
                      <a:solidFill>
                        <a:srgbClr val="5E5E5E"/>
                      </a:solidFill>
                    </a:endParaRPr>
                  </a:p>
                  <a:p>
                    <a:pPr>
                      <a:defRPr sz="1050" b="1">
                        <a:solidFill>
                          <a:srgbClr val="5E5E5E"/>
                        </a:solidFill>
                      </a:defRPr>
                    </a:pPr>
                    <a:r>
                      <a:rPr lang="en-US" baseline="0" dirty="0">
                        <a:solidFill>
                          <a:srgbClr val="5E5E5E"/>
                        </a:solidFill>
                      </a:rPr>
                      <a:t>3,501</a:t>
                    </a:r>
                  </a:p>
                  <a:p>
                    <a:pPr>
                      <a:defRPr sz="1050" b="1">
                        <a:solidFill>
                          <a:srgbClr val="5E5E5E"/>
                        </a:solidFill>
                      </a:defRPr>
                    </a:pPr>
                    <a:r>
                      <a:rPr lang="en-US" baseline="0" dirty="0">
                        <a:solidFill>
                          <a:srgbClr val="5E5E5E"/>
                        </a:solidFill>
                      </a:rPr>
                      <a:t>48%</a:t>
                    </a:r>
                  </a:p>
                </c:rich>
              </c:tx>
              <c:spPr>
                <a:xfrm>
                  <a:off x="662234" y="105051"/>
                  <a:ext cx="709200" cy="504000"/>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rgbClr val="5E5E5E"/>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3970"/>
                        <a:gd name="adj2" fmla="val 60717"/>
                      </a:avLst>
                    </a:prstGeom>
                    <a:noFill/>
                    <a:ln>
                      <a:noFill/>
                    </a:ln>
                  </c15:spPr>
                  <c15:layout>
                    <c:manualLayout>
                      <c:w val="0.15342665072771131"/>
                      <c:h val="0.29020851560221639"/>
                    </c:manualLayout>
                  </c15:layout>
                  <c15:dlblFieldTable/>
                  <c15:showDataLabelsRange val="0"/>
                </c:ext>
                <c:ext xmlns:c16="http://schemas.microsoft.com/office/drawing/2014/chart" uri="{C3380CC4-5D6E-409C-BE32-E72D297353CC}">
                  <c16:uniqueId val="{00000005-F130-4131-9041-8A37D255F46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rgbClr val="5E5E5E"/>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'EPG ESTH 2025'!$A$4:$A$6</c:f>
              <c:strCache>
                <c:ptCount val="3"/>
                <c:pt idx="0">
                  <c:v>White</c:v>
                </c:pt>
                <c:pt idx="1">
                  <c:v>Not Declared</c:v>
                </c:pt>
                <c:pt idx="2">
                  <c:v>BME</c:v>
                </c:pt>
              </c:strCache>
            </c:strRef>
          </c:cat>
          <c:val>
            <c:numRef>
              <c:f>'EPG ESTH 2025'!$C$4:$C$6</c:f>
              <c:numCache>
                <c:formatCode>0%</c:formatCode>
                <c:ptCount val="3"/>
                <c:pt idx="0">
                  <c:v>0.48804808086327006</c:v>
                </c:pt>
                <c:pt idx="1">
                  <c:v>3.3738560305969133E-2</c:v>
                </c:pt>
                <c:pt idx="2">
                  <c:v>0.47821335883076083</c:v>
                </c:pt>
              </c:numCache>
            </c:numRef>
          </c:val>
          <c:extLst>
            <c:ext xmlns:c16="http://schemas.microsoft.com/office/drawing/2014/chart" uri="{C3380CC4-5D6E-409C-BE32-E72D297353CC}">
              <c16:uniqueId val="{00000006-F130-4131-9041-8A37D255F46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AE2573"/>
            </a:solidFill>
          </c:spPr>
          <c:dPt>
            <c:idx val="0"/>
            <c:bubble3D val="0"/>
            <c:spPr>
              <a:solidFill>
                <a:srgbClr val="D9B300"/>
              </a:solidFill>
              <a:ln w="19050">
                <a:solidFill>
                  <a:schemeClr val="lt1"/>
                </a:solidFill>
              </a:ln>
              <a:effectLst/>
            </c:spPr>
            <c:extLst>
              <c:ext xmlns:c16="http://schemas.microsoft.com/office/drawing/2014/chart" uri="{C3380CC4-5D6E-409C-BE32-E72D297353CC}">
                <c16:uniqueId val="{00000001-495E-408B-AE0B-FB8CBEAA88E5}"/>
              </c:ext>
            </c:extLst>
          </c:dPt>
          <c:dPt>
            <c:idx val="1"/>
            <c:bubble3D val="0"/>
            <c:spPr>
              <a:solidFill>
                <a:srgbClr val="6B007B"/>
              </a:solidFill>
              <a:ln w="19050">
                <a:solidFill>
                  <a:schemeClr val="lt1"/>
                </a:solidFill>
              </a:ln>
              <a:effectLst/>
            </c:spPr>
            <c:extLst>
              <c:ext xmlns:c16="http://schemas.microsoft.com/office/drawing/2014/chart" uri="{C3380CC4-5D6E-409C-BE32-E72D297353CC}">
                <c16:uniqueId val="{00000003-495E-408B-AE0B-FB8CBEAA88E5}"/>
              </c:ext>
            </c:extLst>
          </c:dPt>
          <c:dPt>
            <c:idx val="2"/>
            <c:bubble3D val="0"/>
            <c:spPr>
              <a:solidFill>
                <a:srgbClr val="4BDDBB"/>
              </a:solidFill>
              <a:ln w="19050">
                <a:solidFill>
                  <a:schemeClr val="lt1"/>
                </a:solidFill>
              </a:ln>
              <a:effectLst/>
            </c:spPr>
            <c:extLst>
              <c:ext xmlns:c16="http://schemas.microsoft.com/office/drawing/2014/chart" uri="{C3380CC4-5D6E-409C-BE32-E72D297353CC}">
                <c16:uniqueId val="{00000005-495E-408B-AE0B-FB8CBEAA88E5}"/>
              </c:ext>
            </c:extLst>
          </c:dPt>
          <c:dLbls>
            <c:dLbl>
              <c:idx val="0"/>
              <c:layout>
                <c:manualLayout>
                  <c:x val="0.21530961594742057"/>
                  <c:y val="3.0205599300087489E-2"/>
                </c:manualLayout>
              </c:layout>
              <c:tx>
                <c:rich>
                  <a:bodyPr rot="0" spcFirstLastPara="1" vertOverflow="clip" horzOverflow="clip" vert="horz" wrap="square" lIns="38100" tIns="19050" rIns="38100" bIns="19050" anchor="ctr" anchorCtr="1">
                    <a:spAutoFit/>
                  </a:bodyPr>
                  <a:lstStyle/>
                  <a:p>
                    <a:pPr>
                      <a:defRPr sz="1050" b="1" i="0" u="none" strike="noStrike" kern="1200" baseline="0">
                        <a:solidFill>
                          <a:srgbClr val="5E5E5E"/>
                        </a:solidFill>
                        <a:latin typeface="+mn-lt"/>
                        <a:ea typeface="+mn-ea"/>
                        <a:cs typeface="+mn-cs"/>
                      </a:defRPr>
                    </a:pPr>
                    <a:fld id="{BB24578D-C4FC-49DA-B07F-91FBE0CA7A6E}" type="CATEGORYNAME">
                      <a:rPr lang="en-US" b="1">
                        <a:solidFill>
                          <a:srgbClr val="5E5E5E"/>
                        </a:solidFill>
                      </a:rPr>
                      <a:pPr>
                        <a:defRPr sz="1050" b="1">
                          <a:solidFill>
                            <a:srgbClr val="5E5E5E"/>
                          </a:solidFill>
                        </a:defRPr>
                      </a:pPr>
                      <a:t>[CATEGORY NAME]</a:t>
                    </a:fld>
                    <a:r>
                      <a:rPr lang="en-US" b="1" dirty="0">
                        <a:solidFill>
                          <a:srgbClr val="5E5E5E"/>
                        </a:solidFill>
                      </a:rPr>
                      <a:t>:</a:t>
                    </a:r>
                  </a:p>
                  <a:p>
                    <a:pPr>
                      <a:defRPr sz="1050" b="1">
                        <a:solidFill>
                          <a:srgbClr val="5E5E5E"/>
                        </a:solidFill>
                      </a:defRPr>
                    </a:pPr>
                    <a:r>
                      <a:rPr lang="en-US" b="1" baseline="0" dirty="0">
                        <a:solidFill>
                          <a:srgbClr val="5E5E5E"/>
                        </a:solidFill>
                      </a:rPr>
                      <a:t>9,766
90%</a:t>
                    </a:r>
                  </a:p>
                </c:rich>
              </c:tx>
              <c:spPr>
                <a:xfrm>
                  <a:off x="3216202" y="2061400"/>
                  <a:ext cx="709200" cy="504000"/>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rgbClr val="5E5E5E"/>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0681"/>
                        <a:gd name="adj2" fmla="val -43529"/>
                      </a:avLst>
                    </a:prstGeom>
                    <a:noFill/>
                    <a:ln>
                      <a:noFill/>
                    </a:ln>
                  </c15:spPr>
                  <c15:layout>
                    <c:manualLayout>
                      <c:w val="0.15420026117506166"/>
                      <c:h val="0.20224555263925342"/>
                    </c:manualLayout>
                  </c15:layout>
                  <c15:dlblFieldTable/>
                  <c15:showDataLabelsRange val="0"/>
                </c:ext>
                <c:ext xmlns:c16="http://schemas.microsoft.com/office/drawing/2014/chart" uri="{C3380CC4-5D6E-409C-BE32-E72D297353CC}">
                  <c16:uniqueId val="{00000001-495E-408B-AE0B-FB8CBEAA88E5}"/>
                </c:ext>
              </c:extLst>
            </c:dLbl>
            <c:dLbl>
              <c:idx val="1"/>
              <c:layout>
                <c:manualLayout>
                  <c:x val="-0.18248490854134963"/>
                  <c:y val="-7.6796481865541999E-2"/>
                </c:manualLayout>
              </c:layout>
              <c:tx>
                <c:rich>
                  <a:bodyPr/>
                  <a:lstStyle/>
                  <a:p>
                    <a:fld id="{52EA916F-47FD-46D4-B61D-39D4BEDF19F2}" type="CATEGORYNAME">
                      <a:rPr lang="en-US">
                        <a:solidFill>
                          <a:srgbClr val="5E5E5E"/>
                        </a:solidFill>
                      </a:rPr>
                      <a:pPr/>
                      <a:t>[CATEGORY NAME]</a:t>
                    </a:fld>
                    <a:endParaRPr lang="en-US" dirty="0">
                      <a:solidFill>
                        <a:srgbClr val="5E5E5E"/>
                      </a:solidFill>
                    </a:endParaRPr>
                  </a:p>
                  <a:p>
                    <a:r>
                      <a:rPr lang="en-US" baseline="0" dirty="0">
                        <a:solidFill>
                          <a:srgbClr val="5E5E5E"/>
                        </a:solidFill>
                      </a:rPr>
                      <a:t>600
</a:t>
                    </a:r>
                    <a:fld id="{5E3457B7-D5FB-4FD2-84CE-AE4BFEA65564}" type="PERCENTAGE">
                      <a:rPr lang="en-US" baseline="0">
                        <a:solidFill>
                          <a:srgbClr val="5E5E5E"/>
                        </a:solidFill>
                      </a:rPr>
                      <a:pPr/>
                      <a:t>[PERCENTAGE]</a:t>
                    </a:fld>
                    <a:endParaRPr lang="en-US" baseline="0" dirty="0">
                      <a:solidFill>
                        <a:srgbClr val="5E5E5E"/>
                      </a:solidFill>
                    </a:endParaRPr>
                  </a:p>
                </c:rich>
              </c:tx>
              <c:showLegendKey val="0"/>
              <c:showVal val="0"/>
              <c:showCatName val="1"/>
              <c:showSerName val="0"/>
              <c:showPercent val="1"/>
              <c:showBubbleSize val="0"/>
              <c:extLst>
                <c:ext xmlns:c15="http://schemas.microsoft.com/office/drawing/2012/chart" uri="{CE6537A1-D6FC-4f65-9D91-7224C49458BB}">
                  <c15:layout>
                    <c:manualLayout>
                      <c:w val="0.17165970265697805"/>
                      <c:h val="0.20687510276060453"/>
                    </c:manualLayout>
                  </c15:layout>
                  <c15:dlblFieldTable/>
                  <c15:showDataLabelsRange val="0"/>
                </c:ext>
                <c:ext xmlns:c16="http://schemas.microsoft.com/office/drawing/2014/chart" uri="{C3380CC4-5D6E-409C-BE32-E72D297353CC}">
                  <c16:uniqueId val="{00000003-495E-408B-AE0B-FB8CBEAA88E5}"/>
                </c:ext>
              </c:extLst>
            </c:dLbl>
            <c:dLbl>
              <c:idx val="2"/>
              <c:layout>
                <c:manualLayout>
                  <c:x val="0.31853203612617276"/>
                  <c:y val="-7.487605715952173E-3"/>
                </c:manualLayout>
              </c:layout>
              <c:tx>
                <c:rich>
                  <a:bodyPr/>
                  <a:lstStyle/>
                  <a:p>
                    <a:fld id="{AB8045A4-B7E2-495D-93EC-86A322F5FC28}" type="CATEGORYNAME">
                      <a:rPr lang="en-US"/>
                      <a:pPr/>
                      <a:t>[CATEGORY NAME]</a:t>
                    </a:fld>
                    <a:endParaRPr lang="en-US" dirty="0"/>
                  </a:p>
                  <a:p>
                    <a:r>
                      <a:rPr lang="en-US" baseline="0" dirty="0"/>
                      <a:t>460
</a:t>
                    </a:r>
                    <a:fld id="{DFA97B3E-44D1-4E90-A9EB-C9D3C9DF9BFA}"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15420026117506166"/>
                      <c:h val="0.22076407115777194"/>
                    </c:manualLayout>
                  </c15:layout>
                  <c15:dlblFieldTable/>
                  <c15:showDataLabelsRange val="0"/>
                </c:ext>
                <c:ext xmlns:c16="http://schemas.microsoft.com/office/drawing/2014/chart" uri="{C3380CC4-5D6E-409C-BE32-E72D297353CC}">
                  <c16:uniqueId val="{00000005-495E-408B-AE0B-FB8CBEAA88E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rgbClr val="5E5E5E"/>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'DPG STG 2025'!$A$4:$A$6</c:f>
              <c:strCache>
                <c:ptCount val="3"/>
                <c:pt idx="0">
                  <c:v>No</c:v>
                </c:pt>
                <c:pt idx="1">
                  <c:v>Not Declared</c:v>
                </c:pt>
                <c:pt idx="2">
                  <c:v>Yes</c:v>
                </c:pt>
              </c:strCache>
            </c:strRef>
          </c:cat>
          <c:val>
            <c:numRef>
              <c:f>'DPG STG 2025'!$C$4:$C$6</c:f>
              <c:numCache>
                <c:formatCode>0%</c:formatCode>
                <c:ptCount val="3"/>
                <c:pt idx="0">
                  <c:v>0.90208756696840942</c:v>
                </c:pt>
                <c:pt idx="1">
                  <c:v>5.5422131904673932E-2</c:v>
                </c:pt>
                <c:pt idx="2">
                  <c:v>4.249030112691668E-2</c:v>
                </c:pt>
              </c:numCache>
            </c:numRef>
          </c:val>
          <c:extLst>
            <c:ext xmlns:c16="http://schemas.microsoft.com/office/drawing/2014/chart" uri="{C3380CC4-5D6E-409C-BE32-E72D297353CC}">
              <c16:uniqueId val="{00000006-495E-408B-AE0B-FB8CBEAA88E5}"/>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AE2573"/>
            </a:solidFill>
          </c:spPr>
          <c:dPt>
            <c:idx val="0"/>
            <c:bubble3D val="0"/>
            <c:spPr>
              <a:solidFill>
                <a:srgbClr val="D9B300"/>
              </a:solidFill>
              <a:ln w="19050">
                <a:solidFill>
                  <a:schemeClr val="lt1"/>
                </a:solidFill>
              </a:ln>
              <a:effectLst/>
            </c:spPr>
            <c:extLst>
              <c:ext xmlns:c16="http://schemas.microsoft.com/office/drawing/2014/chart" uri="{C3380CC4-5D6E-409C-BE32-E72D297353CC}">
                <c16:uniqueId val="{00000001-78B2-44F4-8827-16A8C34D8069}"/>
              </c:ext>
            </c:extLst>
          </c:dPt>
          <c:dPt>
            <c:idx val="1"/>
            <c:bubble3D val="0"/>
            <c:spPr>
              <a:solidFill>
                <a:srgbClr val="6B007B"/>
              </a:solidFill>
              <a:ln w="19050">
                <a:solidFill>
                  <a:schemeClr val="lt1"/>
                </a:solidFill>
              </a:ln>
              <a:effectLst/>
            </c:spPr>
            <c:extLst>
              <c:ext xmlns:c16="http://schemas.microsoft.com/office/drawing/2014/chart" uri="{C3380CC4-5D6E-409C-BE32-E72D297353CC}">
                <c16:uniqueId val="{00000003-78B2-44F4-8827-16A8C34D8069}"/>
              </c:ext>
            </c:extLst>
          </c:dPt>
          <c:dPt>
            <c:idx val="2"/>
            <c:bubble3D val="0"/>
            <c:spPr>
              <a:solidFill>
                <a:srgbClr val="4BDDBB"/>
              </a:solidFill>
              <a:ln w="19050">
                <a:solidFill>
                  <a:schemeClr val="lt1"/>
                </a:solidFill>
              </a:ln>
              <a:effectLst/>
            </c:spPr>
            <c:extLst>
              <c:ext xmlns:c16="http://schemas.microsoft.com/office/drawing/2014/chart" uri="{C3380CC4-5D6E-409C-BE32-E72D297353CC}">
                <c16:uniqueId val="{00000005-78B2-44F4-8827-16A8C34D8069}"/>
              </c:ext>
            </c:extLst>
          </c:dPt>
          <c:dLbls>
            <c:dLbl>
              <c:idx val="0"/>
              <c:layout>
                <c:manualLayout>
                  <c:x val="0.204264250369737"/>
                  <c:y val="2.7361475648877052E-2"/>
                </c:manualLayout>
              </c:layout>
              <c:tx>
                <c:rich>
                  <a:bodyPr rot="0" spcFirstLastPara="1" vertOverflow="clip" horzOverflow="clip" vert="horz" wrap="square" lIns="38100" tIns="19050" rIns="38100" bIns="19050" anchor="ctr" anchorCtr="1">
                    <a:spAutoFit/>
                  </a:bodyPr>
                  <a:lstStyle/>
                  <a:p>
                    <a:pPr>
                      <a:defRPr sz="1050" b="1" i="0" u="none" strike="noStrike" kern="1200" baseline="0">
                        <a:solidFill>
                          <a:srgbClr val="5E5E5E"/>
                        </a:solidFill>
                        <a:latin typeface="+mn-lt"/>
                        <a:ea typeface="+mn-ea"/>
                        <a:cs typeface="+mn-cs"/>
                      </a:defRPr>
                    </a:pPr>
                    <a:fld id="{BB24578D-C4FC-49DA-B07F-91FBE0CA7A6E}" type="CATEGORYNAME">
                      <a:rPr lang="en-US" b="1">
                        <a:solidFill>
                          <a:srgbClr val="5E5E5E"/>
                        </a:solidFill>
                      </a:rPr>
                      <a:pPr>
                        <a:defRPr sz="1050" b="1">
                          <a:solidFill>
                            <a:srgbClr val="5E5E5E"/>
                          </a:solidFill>
                        </a:defRPr>
                      </a:pPr>
                      <a:t>[CATEGORY NAME]</a:t>
                    </a:fld>
                    <a:r>
                      <a:rPr lang="en-US" b="1" dirty="0">
                        <a:solidFill>
                          <a:srgbClr val="5E5E5E"/>
                        </a:solidFill>
                      </a:rPr>
                      <a:t>:</a:t>
                    </a:r>
                  </a:p>
                  <a:p>
                    <a:pPr>
                      <a:defRPr sz="1050" b="1">
                        <a:solidFill>
                          <a:srgbClr val="5E5E5E"/>
                        </a:solidFill>
                      </a:defRPr>
                    </a:pPr>
                    <a:r>
                      <a:rPr lang="en-US" b="1" baseline="0" dirty="0">
                        <a:solidFill>
                          <a:srgbClr val="5E5E5E"/>
                        </a:solidFill>
                      </a:rPr>
                      <a:t>6,408</a:t>
                    </a:r>
                  </a:p>
                  <a:p>
                    <a:pPr>
                      <a:defRPr sz="1050" b="1">
                        <a:solidFill>
                          <a:srgbClr val="5E5E5E"/>
                        </a:solidFill>
                      </a:defRPr>
                    </a:pPr>
                    <a:r>
                      <a:rPr lang="en-US" b="1" baseline="0" dirty="0">
                        <a:solidFill>
                          <a:srgbClr val="5E5E5E"/>
                        </a:solidFill>
                      </a:rPr>
                      <a:t>88%</a:t>
                    </a:r>
                  </a:p>
                </c:rich>
              </c:tx>
              <c:spPr>
                <a:xfrm>
                  <a:off x="3238769" y="2001442"/>
                  <a:ext cx="709200" cy="504000"/>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rgbClr val="5E5E5E"/>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2175"/>
                        <a:gd name="adj2" fmla="val -42611"/>
                      </a:avLst>
                    </a:prstGeom>
                    <a:noFill/>
                    <a:ln>
                      <a:noFill/>
                    </a:ln>
                  </c15:spPr>
                  <c15:layout>
                    <c:manualLayout>
                      <c:w val="0.15420026117506166"/>
                      <c:h val="0.22076407115777194"/>
                    </c:manualLayout>
                  </c15:layout>
                  <c15:dlblFieldTable/>
                  <c15:showDataLabelsRange val="0"/>
                </c:ext>
                <c:ext xmlns:c16="http://schemas.microsoft.com/office/drawing/2014/chart" uri="{C3380CC4-5D6E-409C-BE32-E72D297353CC}">
                  <c16:uniqueId val="{00000001-78B2-44F4-8827-16A8C34D8069}"/>
                </c:ext>
              </c:extLst>
            </c:dLbl>
            <c:dLbl>
              <c:idx val="1"/>
              <c:layout>
                <c:manualLayout>
                  <c:x val="-0.1636012153380991"/>
                  <c:y val="-8.1434820647419082E-2"/>
                </c:manualLayout>
              </c:layout>
              <c:tx>
                <c:rich>
                  <a:bodyPr/>
                  <a:lstStyle/>
                  <a:p>
                    <a:fld id="{52EA916F-47FD-46D4-B61D-39D4BEDF19F2}" type="CATEGORYNAME">
                      <a:rPr lang="en-US"/>
                      <a:pPr/>
                      <a:t>[CATEGORY NAME]</a:t>
                    </a:fld>
                    <a:endParaRPr lang="en-US" dirty="0"/>
                  </a:p>
                  <a:p>
                    <a:r>
                      <a:rPr lang="en-US" baseline="0" dirty="0"/>
                      <a:t>546
</a:t>
                    </a:r>
                    <a:fld id="{5E3457B7-D5FB-4FD2-84CE-AE4BFEA65564}"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19838172348579561"/>
                      <c:h val="0.22539370078740156"/>
                    </c:manualLayout>
                  </c15:layout>
                  <c15:dlblFieldTable/>
                  <c15:showDataLabelsRange val="0"/>
                </c:ext>
                <c:ext xmlns:c16="http://schemas.microsoft.com/office/drawing/2014/chart" uri="{C3380CC4-5D6E-409C-BE32-E72D297353CC}">
                  <c16:uniqueId val="{00000003-78B2-44F4-8827-16A8C34D8069}"/>
                </c:ext>
              </c:extLst>
            </c:dLbl>
            <c:dLbl>
              <c:idx val="2"/>
              <c:layout>
                <c:manualLayout>
                  <c:x val="0.3571908156480651"/>
                  <c:y val="0.13140128317293673"/>
                </c:manualLayout>
              </c:layout>
              <c:tx>
                <c:rich>
                  <a:bodyPr/>
                  <a:lstStyle/>
                  <a:p>
                    <a:fld id="{AB8045A4-B7E2-495D-93EC-86A322F5FC28}" type="CATEGORYNAME">
                      <a:rPr lang="en-US"/>
                      <a:pPr/>
                      <a:t>[CATEGORY NAME]</a:t>
                    </a:fld>
                    <a:endParaRPr lang="en-US" dirty="0"/>
                  </a:p>
                  <a:p>
                    <a:r>
                      <a:rPr lang="en-US" baseline="0" dirty="0"/>
                      <a:t>367
</a:t>
                    </a:r>
                    <a:fld id="{DFA97B3E-44D1-4E90-A9EB-C9D3C9DF9BFA}"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15420026117506166"/>
                      <c:h val="0.23002333041703121"/>
                    </c:manualLayout>
                  </c15:layout>
                  <c15:dlblFieldTable/>
                  <c15:showDataLabelsRange val="0"/>
                </c:ext>
                <c:ext xmlns:c16="http://schemas.microsoft.com/office/drawing/2014/chart" uri="{C3380CC4-5D6E-409C-BE32-E72D297353CC}">
                  <c16:uniqueId val="{00000005-78B2-44F4-8827-16A8C34D806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rgbClr val="5E5E5E"/>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'DPG ESTH 2025'!$A$4:$A$6</c:f>
              <c:strCache>
                <c:ptCount val="3"/>
                <c:pt idx="0">
                  <c:v>No</c:v>
                </c:pt>
                <c:pt idx="1">
                  <c:v>Not Declared</c:v>
                </c:pt>
                <c:pt idx="2">
                  <c:v>Yes</c:v>
                </c:pt>
              </c:strCache>
            </c:strRef>
          </c:cat>
          <c:val>
            <c:numRef>
              <c:f>'DPG ESTH 2025'!$C$4:$C$6</c:f>
              <c:numCache>
                <c:formatCode>0%</c:formatCode>
                <c:ptCount val="3"/>
                <c:pt idx="0">
                  <c:v>0.87529026089332063</c:v>
                </c:pt>
                <c:pt idx="1">
                  <c:v>7.4579975413194916E-2</c:v>
                </c:pt>
                <c:pt idx="2">
                  <c:v>5.01297636934845E-2</c:v>
                </c:pt>
              </c:numCache>
            </c:numRef>
          </c:val>
          <c:extLst>
            <c:ext xmlns:c16="http://schemas.microsoft.com/office/drawing/2014/chart" uri="{C3380CC4-5D6E-409C-BE32-E72D297353CC}">
              <c16:uniqueId val="{00000006-78B2-44F4-8827-16A8C34D8069}"/>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0.42067</cdr:x>
      <cdr:y>0.44611</cdr:y>
    </cdr:from>
    <cdr:to>
      <cdr:x>0.57933</cdr:x>
      <cdr:y>0.55641</cdr:y>
    </cdr:to>
    <cdr:sp macro="" textlink="">
      <cdr:nvSpPr>
        <cdr:cNvPr id="2" name="TextBox 13">
          <a:extLst xmlns:a="http://schemas.openxmlformats.org/drawingml/2006/main">
            <a:ext uri="{FF2B5EF4-FFF2-40B4-BE49-F238E27FC236}">
              <a16:creationId xmlns:a16="http://schemas.microsoft.com/office/drawing/2014/main" id="{69DEA081-71D2-DF0D-406D-6EB739AB2409}"/>
            </a:ext>
          </a:extLst>
        </cdr:cNvPr>
        <cdr:cNvSpPr txBox="1"/>
      </cdr:nvSpPr>
      <cdr:spPr>
        <a:xfrm xmlns:a="http://schemas.openxmlformats.org/drawingml/2006/main">
          <a:off x="1851179" y="1223779"/>
          <a:ext cx="698191" cy="30257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dirty="0">
              <a:solidFill>
                <a:srgbClr val="5E5E5E"/>
              </a:solidFill>
              <a:latin typeface="Helvetica (Body)"/>
            </a:rPr>
            <a:t>7,321</a:t>
          </a:r>
        </a:p>
      </cdr:txBody>
    </cdr:sp>
  </cdr:relSizeAnchor>
</c:userShapes>
</file>

<file path=ppt/drawings/drawing2.xml><?xml version="1.0" encoding="utf-8"?>
<c:userShapes xmlns:c="http://schemas.openxmlformats.org/drawingml/2006/chart">
  <cdr:relSizeAnchor xmlns:cdr="http://schemas.openxmlformats.org/drawingml/2006/chartDrawing">
    <cdr:from>
      <cdr:x>0.41979</cdr:x>
      <cdr:y>0.44472</cdr:y>
    </cdr:from>
    <cdr:to>
      <cdr:x>0.58021</cdr:x>
      <cdr:y>0.55501</cdr:y>
    </cdr:to>
    <cdr:sp macro="" textlink="">
      <cdr:nvSpPr>
        <cdr:cNvPr id="2" name="TextBox 13">
          <a:extLst xmlns:a="http://schemas.openxmlformats.org/drawingml/2006/main">
            <a:ext uri="{FF2B5EF4-FFF2-40B4-BE49-F238E27FC236}">
              <a16:creationId xmlns:a16="http://schemas.microsoft.com/office/drawing/2014/main" id="{2E7FC0B2-605C-CDD2-F457-90A5553CB271}"/>
            </a:ext>
          </a:extLst>
        </cdr:cNvPr>
        <cdr:cNvSpPr txBox="1"/>
      </cdr:nvSpPr>
      <cdr:spPr>
        <a:xfrm xmlns:a="http://schemas.openxmlformats.org/drawingml/2006/main">
          <a:off x="2013131" y="1217332"/>
          <a:ext cx="769305" cy="30189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dirty="0">
              <a:solidFill>
                <a:srgbClr val="5E5E5E"/>
              </a:solidFill>
              <a:latin typeface="Helvetica (Body)"/>
            </a:rPr>
            <a:t>10,826</a:t>
          </a:r>
        </a:p>
      </cdr:txBody>
    </cdr:sp>
  </cdr:relSizeAnchor>
</c:userShapes>
</file>

<file path=ppt/drawings/drawing3.xml><?xml version="1.0" encoding="utf-8"?>
<c:userShapes xmlns:c="http://schemas.openxmlformats.org/drawingml/2006/chart">
  <cdr:relSizeAnchor xmlns:cdr="http://schemas.openxmlformats.org/drawingml/2006/chartDrawing">
    <cdr:from>
      <cdr:x>0.43132</cdr:x>
      <cdr:y>0.4427</cdr:y>
    </cdr:from>
    <cdr:to>
      <cdr:x>0.56868</cdr:x>
      <cdr:y>0.55299</cdr:y>
    </cdr:to>
    <cdr:sp macro="" textlink="">
      <cdr:nvSpPr>
        <cdr:cNvPr id="2" name="TextBox 13">
          <a:extLst xmlns:a="http://schemas.openxmlformats.org/drawingml/2006/main">
            <a:ext uri="{FF2B5EF4-FFF2-40B4-BE49-F238E27FC236}">
              <a16:creationId xmlns:a16="http://schemas.microsoft.com/office/drawing/2014/main" id="{2E7FC0B2-605C-CDD2-F457-90A5553CB271}"/>
            </a:ext>
          </a:extLst>
        </cdr:cNvPr>
        <cdr:cNvSpPr txBox="1"/>
      </cdr:nvSpPr>
      <cdr:spPr>
        <a:xfrm xmlns:a="http://schemas.openxmlformats.org/drawingml/2006/main">
          <a:off x="2509969" y="1214419"/>
          <a:ext cx="799268" cy="302548"/>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400" b="1" dirty="0">
              <a:solidFill>
                <a:srgbClr val="5E5E5E"/>
              </a:solidFill>
              <a:latin typeface="Helvetica (Body)"/>
            </a:rPr>
            <a:t>10,826</a:t>
          </a:r>
        </a:p>
      </cdr:txBody>
    </cdr:sp>
  </cdr:relSizeAnchor>
</c:userShapes>
</file>

<file path=ppt/drawings/drawing4.xml><?xml version="1.0" encoding="utf-8"?>
<c:userShapes xmlns:c="http://schemas.openxmlformats.org/drawingml/2006/chart">
  <cdr:relSizeAnchor xmlns:cdr="http://schemas.openxmlformats.org/drawingml/2006/chartDrawing">
    <cdr:from>
      <cdr:x>0.44019</cdr:x>
      <cdr:y>0.44378</cdr:y>
    </cdr:from>
    <cdr:to>
      <cdr:x>0.55981</cdr:x>
      <cdr:y>0.55407</cdr:y>
    </cdr:to>
    <cdr:sp macro="" textlink="">
      <cdr:nvSpPr>
        <cdr:cNvPr id="2" name="TextBox 13">
          <a:extLst xmlns:a="http://schemas.openxmlformats.org/drawingml/2006/main">
            <a:ext uri="{FF2B5EF4-FFF2-40B4-BE49-F238E27FC236}">
              <a16:creationId xmlns:a16="http://schemas.microsoft.com/office/drawing/2014/main" id="{2E7FC0B2-605C-CDD2-F457-90A5553CB271}"/>
            </a:ext>
          </a:extLst>
        </cdr:cNvPr>
        <cdr:cNvSpPr txBox="1"/>
      </cdr:nvSpPr>
      <cdr:spPr>
        <a:xfrm xmlns:a="http://schemas.openxmlformats.org/drawingml/2006/main">
          <a:off x="2550033" y="1214745"/>
          <a:ext cx="692917" cy="30189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400" b="1" dirty="0">
              <a:solidFill>
                <a:srgbClr val="5E5E5E"/>
              </a:solidFill>
              <a:latin typeface="Helvetica (Body)"/>
            </a:rPr>
            <a:t>7,321</a:t>
          </a:r>
        </a:p>
      </cdr:txBody>
    </cdr:sp>
  </cdr:relSizeAnchor>
</c:userShapes>
</file>

<file path=ppt/drawings/drawing5.xml><?xml version="1.0" encoding="utf-8"?>
<c:userShapes xmlns:c="http://schemas.openxmlformats.org/drawingml/2006/chart">
  <cdr:relSizeAnchor xmlns:cdr="http://schemas.openxmlformats.org/drawingml/2006/chartDrawing">
    <cdr:from>
      <cdr:x>0.43338</cdr:x>
      <cdr:y>0.44378</cdr:y>
    </cdr:from>
    <cdr:to>
      <cdr:x>0.56662</cdr:x>
      <cdr:y>0.55407</cdr:y>
    </cdr:to>
    <cdr:sp macro="" textlink="">
      <cdr:nvSpPr>
        <cdr:cNvPr id="2" name="TextBox 13">
          <a:extLst xmlns:a="http://schemas.openxmlformats.org/drawingml/2006/main">
            <a:ext uri="{FF2B5EF4-FFF2-40B4-BE49-F238E27FC236}">
              <a16:creationId xmlns:a16="http://schemas.microsoft.com/office/drawing/2014/main" id="{2E7FC0B2-605C-CDD2-F457-90A5553CB271}"/>
            </a:ext>
          </a:extLst>
        </cdr:cNvPr>
        <cdr:cNvSpPr txBox="1"/>
      </cdr:nvSpPr>
      <cdr:spPr>
        <a:xfrm xmlns:a="http://schemas.openxmlformats.org/drawingml/2006/main">
          <a:off x="2521909" y="1220000"/>
          <a:ext cx="775385" cy="30319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400" b="1" dirty="0">
              <a:solidFill>
                <a:srgbClr val="5E5E5E"/>
              </a:solidFill>
              <a:latin typeface="Helvetica (Body)"/>
            </a:rPr>
            <a:t>10,826</a:t>
          </a:r>
        </a:p>
      </cdr:txBody>
    </cdr:sp>
  </cdr:relSizeAnchor>
</c:userShapes>
</file>

<file path=ppt/drawings/drawing6.xml><?xml version="1.0" encoding="utf-8"?>
<c:userShapes xmlns:c="http://schemas.openxmlformats.org/drawingml/2006/chart">
  <cdr:relSizeAnchor xmlns:cdr="http://schemas.openxmlformats.org/drawingml/2006/chartDrawing">
    <cdr:from>
      <cdr:x>0.42994</cdr:x>
      <cdr:y>0.43559</cdr:y>
    </cdr:from>
    <cdr:to>
      <cdr:x>0.57289</cdr:x>
      <cdr:y>0.54588</cdr:y>
    </cdr:to>
    <cdr:sp macro="" textlink="">
      <cdr:nvSpPr>
        <cdr:cNvPr id="2" name="TextBox 13">
          <a:extLst xmlns:a="http://schemas.openxmlformats.org/drawingml/2006/main">
            <a:ext uri="{FF2B5EF4-FFF2-40B4-BE49-F238E27FC236}">
              <a16:creationId xmlns:a16="http://schemas.microsoft.com/office/drawing/2014/main" id="{2E7FC0B2-605C-CDD2-F457-90A5553CB271}"/>
            </a:ext>
          </a:extLst>
        </cdr:cNvPr>
        <cdr:cNvSpPr txBox="1"/>
      </cdr:nvSpPr>
      <cdr:spPr>
        <a:xfrm xmlns:a="http://schemas.openxmlformats.org/drawingml/2006/main">
          <a:off x="1977380" y="1194923"/>
          <a:ext cx="657443" cy="30254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400" b="1" dirty="0">
              <a:solidFill>
                <a:srgbClr val="5E5E5E"/>
              </a:solidFill>
              <a:latin typeface="Helvetica (Body)"/>
            </a:rPr>
            <a:t>7,321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351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530" y="1"/>
            <a:ext cx="2946058" cy="493516"/>
          </a:xfrm>
          <a:prstGeom prst="rect">
            <a:avLst/>
          </a:prstGeom>
        </p:spPr>
        <p:txBody>
          <a:bodyPr vert="horz" lIns="91440" tIns="45720" rIns="91440" bIns="45720" rtlCol="0"/>
          <a:lstStyle>
            <a:lvl1pPr algn="r">
              <a:defRPr sz="1200"/>
            </a:lvl1pPr>
          </a:lstStyle>
          <a:p>
            <a:fld id="{81445D42-C9F3-42C7-8B89-DCFBC3BD4948}" type="datetimeFigureOut">
              <a:rPr lang="en-GB" smtClean="0"/>
              <a:t>01/04/2026</a:t>
            </a:fld>
            <a:endParaRPr lang="en-GB" dirty="0"/>
          </a:p>
        </p:txBody>
      </p:sp>
      <p:sp>
        <p:nvSpPr>
          <p:cNvPr id="4" name="Footer Placeholder 3"/>
          <p:cNvSpPr>
            <a:spLocks noGrp="1"/>
          </p:cNvSpPr>
          <p:nvPr>
            <p:ph type="ftr" sz="quarter" idx="2"/>
          </p:nvPr>
        </p:nvSpPr>
        <p:spPr>
          <a:xfrm>
            <a:off x="0" y="9376797"/>
            <a:ext cx="2946058" cy="49351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530" y="9376797"/>
            <a:ext cx="2946058" cy="493516"/>
          </a:xfrm>
          <a:prstGeom prst="rect">
            <a:avLst/>
          </a:prstGeom>
        </p:spPr>
        <p:txBody>
          <a:bodyPr vert="horz" lIns="91440" tIns="45720" rIns="91440" bIns="45720" rtlCol="0" anchor="b"/>
          <a:lstStyle>
            <a:lvl1pPr algn="r">
              <a:defRPr sz="1200"/>
            </a:lvl1pPr>
          </a:lstStyle>
          <a:p>
            <a:fld id="{07646003-E3C9-4E33-ABB3-6FFAFCB6A5DD}" type="slidenum">
              <a:rPr lang="en-GB" smtClean="0"/>
              <a:t>‹#›</a:t>
            </a:fld>
            <a:endParaRPr lang="en-GB" dirty="0"/>
          </a:p>
        </p:txBody>
      </p:sp>
    </p:spTree>
    <p:extLst>
      <p:ext uri="{BB962C8B-B14F-4D97-AF65-F5344CB8AC3E}">
        <p14:creationId xmlns:p14="http://schemas.microsoft.com/office/powerpoint/2010/main" val="2282517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5920"/>
          </a:xfrm>
          <a:prstGeom prst="rect">
            <a:avLst/>
          </a:prstGeom>
        </p:spPr>
        <p:txBody>
          <a:bodyPr vert="horz" lIns="79653" tIns="39827" rIns="79653" bIns="39827" rtlCol="0"/>
          <a:lstStyle>
            <a:lvl1pPr algn="l">
              <a:defRPr sz="1000"/>
            </a:lvl1pPr>
          </a:lstStyle>
          <a:p>
            <a:endParaRPr lang="en-GB" dirty="0"/>
          </a:p>
        </p:txBody>
      </p:sp>
      <p:sp>
        <p:nvSpPr>
          <p:cNvPr id="3" name="Date Placeholder 2"/>
          <p:cNvSpPr>
            <a:spLocks noGrp="1"/>
          </p:cNvSpPr>
          <p:nvPr>
            <p:ph type="dt" idx="1"/>
          </p:nvPr>
        </p:nvSpPr>
        <p:spPr>
          <a:xfrm>
            <a:off x="3850247" y="2"/>
            <a:ext cx="2945659" cy="495920"/>
          </a:xfrm>
          <a:prstGeom prst="rect">
            <a:avLst/>
          </a:prstGeom>
        </p:spPr>
        <p:txBody>
          <a:bodyPr vert="horz" lIns="79653" tIns="39827" rIns="79653" bIns="39827" rtlCol="0"/>
          <a:lstStyle>
            <a:lvl1pPr algn="r">
              <a:defRPr sz="1000"/>
            </a:lvl1pPr>
          </a:lstStyle>
          <a:p>
            <a:fld id="{55FE4FBD-C660-4EA0-A104-1940C4300C17}" type="datetimeFigureOut">
              <a:rPr lang="en-GB" smtClean="0"/>
              <a:t>01/04/2026</a:t>
            </a:fld>
            <a:endParaRPr lang="en-GB" dirty="0"/>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79653" tIns="39827" rIns="79653" bIns="39827" rtlCol="0" anchor="ctr"/>
          <a:lstStyle/>
          <a:p>
            <a:endParaRPr lang="en-GB" dirty="0"/>
          </a:p>
        </p:txBody>
      </p:sp>
      <p:sp>
        <p:nvSpPr>
          <p:cNvPr id="5" name="Notes Placeholder 4"/>
          <p:cNvSpPr>
            <a:spLocks noGrp="1"/>
          </p:cNvSpPr>
          <p:nvPr>
            <p:ph type="body" sz="quarter" idx="3"/>
          </p:nvPr>
        </p:nvSpPr>
        <p:spPr>
          <a:xfrm>
            <a:off x="679769" y="4751222"/>
            <a:ext cx="5438140" cy="3887360"/>
          </a:xfrm>
          <a:prstGeom prst="rect">
            <a:avLst/>
          </a:prstGeom>
        </p:spPr>
        <p:txBody>
          <a:bodyPr vert="horz" lIns="79653" tIns="39827" rIns="79653" bIns="398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6749"/>
            <a:ext cx="2945659" cy="495918"/>
          </a:xfrm>
          <a:prstGeom prst="rect">
            <a:avLst/>
          </a:prstGeom>
        </p:spPr>
        <p:txBody>
          <a:bodyPr vert="horz" lIns="79653" tIns="39827" rIns="79653" bIns="39827" rtlCol="0" anchor="b"/>
          <a:lstStyle>
            <a:lvl1pPr algn="l">
              <a:defRPr sz="1000"/>
            </a:lvl1pPr>
          </a:lstStyle>
          <a:p>
            <a:endParaRPr lang="en-GB" dirty="0"/>
          </a:p>
        </p:txBody>
      </p:sp>
      <p:sp>
        <p:nvSpPr>
          <p:cNvPr id="7" name="Slide Number Placeholder 6"/>
          <p:cNvSpPr>
            <a:spLocks noGrp="1"/>
          </p:cNvSpPr>
          <p:nvPr>
            <p:ph type="sldNum" sz="quarter" idx="5"/>
          </p:nvPr>
        </p:nvSpPr>
        <p:spPr>
          <a:xfrm>
            <a:off x="3850247" y="9376749"/>
            <a:ext cx="2945659" cy="495918"/>
          </a:xfrm>
          <a:prstGeom prst="rect">
            <a:avLst/>
          </a:prstGeom>
        </p:spPr>
        <p:txBody>
          <a:bodyPr vert="horz" lIns="79653" tIns="39827" rIns="79653" bIns="39827" rtlCol="0" anchor="b"/>
          <a:lstStyle>
            <a:lvl1pPr algn="r">
              <a:defRPr sz="1000"/>
            </a:lvl1pPr>
          </a:lstStyle>
          <a:p>
            <a:fld id="{0CAF6620-93EE-4CE6-8F7C-5AC85C44C901}" type="slidenum">
              <a:rPr lang="en-GB" smtClean="0"/>
              <a:t>‹#›</a:t>
            </a:fld>
            <a:endParaRPr lang="en-GB" dirty="0"/>
          </a:p>
        </p:txBody>
      </p:sp>
    </p:spTree>
    <p:extLst>
      <p:ext uri="{BB962C8B-B14F-4D97-AF65-F5344CB8AC3E}">
        <p14:creationId xmlns:p14="http://schemas.microsoft.com/office/powerpoint/2010/main" val="333722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7A7B8-EAD2-9846-9761-91C91B5D58B6}" type="slidenum">
              <a:rPr lang="en-US" smtClean="0"/>
              <a:t>1</a:t>
            </a:fld>
            <a:endParaRPr lang="en-US" dirty="0"/>
          </a:p>
        </p:txBody>
      </p:sp>
    </p:spTree>
    <p:extLst>
      <p:ext uri="{BB962C8B-B14F-4D97-AF65-F5344CB8AC3E}">
        <p14:creationId xmlns:p14="http://schemas.microsoft.com/office/powerpoint/2010/main" val="2356004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B739B-8E77-9F97-7F52-BDC064FD0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70F8B-250B-836D-1853-2DDC371EE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CBCC4-5DA8-76F5-C1EA-E6F8BF06DA74}"/>
              </a:ext>
            </a:extLst>
          </p:cNvPr>
          <p:cNvSpPr>
            <a:spLocks noGrp="1"/>
          </p:cNvSpPr>
          <p:nvPr>
            <p:ph type="body" idx="1"/>
          </p:nvPr>
        </p:nvSpPr>
        <p:spPr/>
        <p:txBody>
          <a:bodyPr/>
          <a:lstStyle/>
          <a:p>
            <a:endParaRPr lang="en-US" b="1" dirty="0">
              <a:solidFill>
                <a:srgbClr val="FF0000"/>
              </a:solidFill>
            </a:endParaRPr>
          </a:p>
        </p:txBody>
      </p:sp>
      <p:sp>
        <p:nvSpPr>
          <p:cNvPr id="4" name="Slide Number Placeholder 3">
            <a:extLst>
              <a:ext uri="{FF2B5EF4-FFF2-40B4-BE49-F238E27FC236}">
                <a16:creationId xmlns:a16="http://schemas.microsoft.com/office/drawing/2014/main" id="{D6E2199C-1CEC-749F-9CA3-266D44D760C0}"/>
              </a:ext>
            </a:extLst>
          </p:cNvPr>
          <p:cNvSpPr>
            <a:spLocks noGrp="1"/>
          </p:cNvSpPr>
          <p:nvPr>
            <p:ph type="sldNum" sz="quarter" idx="5"/>
          </p:nvPr>
        </p:nvSpPr>
        <p:spPr/>
        <p:txBody>
          <a:bodyPr/>
          <a:lstStyle/>
          <a:p>
            <a:fld id="{4957A7B8-EAD2-9846-9761-91C91B5D58B6}" type="slidenum">
              <a:rPr lang="en-US" smtClean="0"/>
              <a:t>10</a:t>
            </a:fld>
            <a:endParaRPr lang="en-US" dirty="0"/>
          </a:p>
        </p:txBody>
      </p:sp>
    </p:spTree>
    <p:extLst>
      <p:ext uri="{BB962C8B-B14F-4D97-AF65-F5344CB8AC3E}">
        <p14:creationId xmlns:p14="http://schemas.microsoft.com/office/powerpoint/2010/main" val="2129149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FDB12-88D3-9F24-C4E1-C5A284B86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A9A3D-D71D-65DE-30CA-FBFB5989E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053991-E7CF-3BCB-7253-A6E6C199BA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FA4658-4403-F7D7-7CA8-D4DC0244C55D}"/>
              </a:ext>
            </a:extLst>
          </p:cNvPr>
          <p:cNvSpPr>
            <a:spLocks noGrp="1"/>
          </p:cNvSpPr>
          <p:nvPr>
            <p:ph type="sldNum" sz="quarter" idx="5"/>
          </p:nvPr>
        </p:nvSpPr>
        <p:spPr/>
        <p:txBody>
          <a:bodyPr/>
          <a:lstStyle/>
          <a:p>
            <a:fld id="{4957A7B8-EAD2-9846-9761-91C91B5D58B6}" type="slidenum">
              <a:rPr lang="en-US" smtClean="0"/>
              <a:t>11</a:t>
            </a:fld>
            <a:endParaRPr lang="en-US" dirty="0"/>
          </a:p>
        </p:txBody>
      </p:sp>
    </p:spTree>
    <p:extLst>
      <p:ext uri="{BB962C8B-B14F-4D97-AF65-F5344CB8AC3E}">
        <p14:creationId xmlns:p14="http://schemas.microsoft.com/office/powerpoint/2010/main" val="409606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1AC33-467B-4FEE-CEBE-727D373C3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5D17F-F5FA-CDBE-4597-B4174B3DF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47617F-3CA4-4F5B-B6A7-C173064341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8CE9DD-F71E-28B1-DFFC-34E5A059B568}"/>
              </a:ext>
            </a:extLst>
          </p:cNvPr>
          <p:cNvSpPr>
            <a:spLocks noGrp="1"/>
          </p:cNvSpPr>
          <p:nvPr>
            <p:ph type="sldNum" sz="quarter" idx="5"/>
          </p:nvPr>
        </p:nvSpPr>
        <p:spPr/>
        <p:txBody>
          <a:bodyPr/>
          <a:lstStyle/>
          <a:p>
            <a:fld id="{4957A7B8-EAD2-9846-9761-91C91B5D58B6}" type="slidenum">
              <a:rPr lang="en-US" smtClean="0"/>
              <a:t>12</a:t>
            </a:fld>
            <a:endParaRPr lang="en-US" dirty="0"/>
          </a:p>
        </p:txBody>
      </p:sp>
    </p:spTree>
    <p:extLst>
      <p:ext uri="{BB962C8B-B14F-4D97-AF65-F5344CB8AC3E}">
        <p14:creationId xmlns:p14="http://schemas.microsoft.com/office/powerpoint/2010/main" val="336973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708CB-5BB1-7F6A-D05A-9929326FF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F8AB2-ECA5-FE8A-484E-83F493E8F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AEBBC-0AAB-E303-2DAF-2590D02AE5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6D3C85-C61E-8944-3FF1-E40690BBDD27}"/>
              </a:ext>
            </a:extLst>
          </p:cNvPr>
          <p:cNvSpPr>
            <a:spLocks noGrp="1"/>
          </p:cNvSpPr>
          <p:nvPr>
            <p:ph type="sldNum" sz="quarter" idx="5"/>
          </p:nvPr>
        </p:nvSpPr>
        <p:spPr/>
        <p:txBody>
          <a:bodyPr/>
          <a:lstStyle/>
          <a:p>
            <a:fld id="{4957A7B8-EAD2-9846-9761-91C91B5D58B6}" type="slidenum">
              <a:rPr lang="en-US" smtClean="0"/>
              <a:t>13</a:t>
            </a:fld>
            <a:endParaRPr lang="en-US" dirty="0"/>
          </a:p>
        </p:txBody>
      </p:sp>
    </p:spTree>
    <p:extLst>
      <p:ext uri="{BB962C8B-B14F-4D97-AF65-F5344CB8AC3E}">
        <p14:creationId xmlns:p14="http://schemas.microsoft.com/office/powerpoint/2010/main" val="3864359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0F024-8A3C-81F1-4EA5-5FB434F6C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F19E2-2C36-C0BA-AEBF-960AC6B05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EBB2B-D355-C08C-1BD9-C146FC0326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7EED71-BF39-4E82-608D-4200A346AEE1}"/>
              </a:ext>
            </a:extLst>
          </p:cNvPr>
          <p:cNvSpPr>
            <a:spLocks noGrp="1"/>
          </p:cNvSpPr>
          <p:nvPr>
            <p:ph type="sldNum" sz="quarter" idx="5"/>
          </p:nvPr>
        </p:nvSpPr>
        <p:spPr/>
        <p:txBody>
          <a:bodyPr/>
          <a:lstStyle/>
          <a:p>
            <a:fld id="{4957A7B8-EAD2-9846-9761-91C91B5D58B6}" type="slidenum">
              <a:rPr lang="en-US" smtClean="0"/>
              <a:t>14</a:t>
            </a:fld>
            <a:endParaRPr lang="en-US" dirty="0"/>
          </a:p>
        </p:txBody>
      </p:sp>
    </p:spTree>
    <p:extLst>
      <p:ext uri="{BB962C8B-B14F-4D97-AF65-F5344CB8AC3E}">
        <p14:creationId xmlns:p14="http://schemas.microsoft.com/office/powerpoint/2010/main" val="1737632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0CE9-CE7A-FA83-9269-9EF28879D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45EC9-7AD0-2A79-6EA2-D79EA902F6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AAEAC-53C2-87DE-293D-949C9D32DE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B7900C-9699-7C4B-A587-BA69E052C77D}"/>
              </a:ext>
            </a:extLst>
          </p:cNvPr>
          <p:cNvSpPr>
            <a:spLocks noGrp="1"/>
          </p:cNvSpPr>
          <p:nvPr>
            <p:ph type="sldNum" sz="quarter" idx="5"/>
          </p:nvPr>
        </p:nvSpPr>
        <p:spPr/>
        <p:txBody>
          <a:bodyPr/>
          <a:lstStyle/>
          <a:p>
            <a:fld id="{4957A7B8-EAD2-9846-9761-91C91B5D58B6}" type="slidenum">
              <a:rPr lang="en-US" smtClean="0"/>
              <a:t>15</a:t>
            </a:fld>
            <a:endParaRPr lang="en-US" dirty="0"/>
          </a:p>
        </p:txBody>
      </p:sp>
    </p:spTree>
    <p:extLst>
      <p:ext uri="{BB962C8B-B14F-4D97-AF65-F5344CB8AC3E}">
        <p14:creationId xmlns:p14="http://schemas.microsoft.com/office/powerpoint/2010/main" val="3241806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FA5C3-A7BA-303D-E59B-A6C6F9C45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ED197-BB16-01D3-A11F-E6BF07AD1C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FAA111-1326-6EF1-0F8F-93ED31CA70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67472D-8E47-3B0F-599B-13B45CBA6604}"/>
              </a:ext>
            </a:extLst>
          </p:cNvPr>
          <p:cNvSpPr>
            <a:spLocks noGrp="1"/>
          </p:cNvSpPr>
          <p:nvPr>
            <p:ph type="sldNum" sz="quarter" idx="5"/>
          </p:nvPr>
        </p:nvSpPr>
        <p:spPr/>
        <p:txBody>
          <a:bodyPr/>
          <a:lstStyle/>
          <a:p>
            <a:fld id="{4957A7B8-EAD2-9846-9761-91C91B5D58B6}" type="slidenum">
              <a:rPr lang="en-US" smtClean="0"/>
              <a:t>16</a:t>
            </a:fld>
            <a:endParaRPr lang="en-US" dirty="0"/>
          </a:p>
        </p:txBody>
      </p:sp>
    </p:spTree>
    <p:extLst>
      <p:ext uri="{BB962C8B-B14F-4D97-AF65-F5344CB8AC3E}">
        <p14:creationId xmlns:p14="http://schemas.microsoft.com/office/powerpoint/2010/main" val="2435983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83D89-1A1B-5F5C-2F31-702977C62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FF2B7-D91B-1B68-859B-E41001A2E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1527BB-CD60-3C37-230B-4FC88ABF66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5028EE-81AF-FF69-2D30-4AB809011747}"/>
              </a:ext>
            </a:extLst>
          </p:cNvPr>
          <p:cNvSpPr>
            <a:spLocks noGrp="1"/>
          </p:cNvSpPr>
          <p:nvPr>
            <p:ph type="sldNum" sz="quarter" idx="5"/>
          </p:nvPr>
        </p:nvSpPr>
        <p:spPr/>
        <p:txBody>
          <a:bodyPr/>
          <a:lstStyle/>
          <a:p>
            <a:fld id="{4957A7B8-EAD2-9846-9761-91C91B5D58B6}" type="slidenum">
              <a:rPr lang="en-US" smtClean="0"/>
              <a:t>17</a:t>
            </a:fld>
            <a:endParaRPr lang="en-US" dirty="0"/>
          </a:p>
        </p:txBody>
      </p:sp>
    </p:spTree>
    <p:extLst>
      <p:ext uri="{BB962C8B-B14F-4D97-AF65-F5344CB8AC3E}">
        <p14:creationId xmlns:p14="http://schemas.microsoft.com/office/powerpoint/2010/main" val="41997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42046-6065-03B8-1ABB-3969C17D8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A5F08-58A7-59F3-E9B0-9D4EAB6AC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32505-1B59-A97A-C17E-FE7665381CBD}"/>
              </a:ext>
            </a:extLst>
          </p:cNvPr>
          <p:cNvSpPr>
            <a:spLocks noGrp="1"/>
          </p:cNvSpPr>
          <p:nvPr>
            <p:ph type="body" idx="1"/>
          </p:nvPr>
        </p:nvSpPr>
        <p:spPr/>
        <p:txBody>
          <a:bodyPr/>
          <a:lstStyle/>
          <a:p>
            <a:r>
              <a:rPr lang="en-US" dirty="0"/>
              <a:t>STG – chart and text updated</a:t>
            </a:r>
          </a:p>
        </p:txBody>
      </p:sp>
      <p:sp>
        <p:nvSpPr>
          <p:cNvPr id="4" name="Slide Number Placeholder 3">
            <a:extLst>
              <a:ext uri="{FF2B5EF4-FFF2-40B4-BE49-F238E27FC236}">
                <a16:creationId xmlns:a16="http://schemas.microsoft.com/office/drawing/2014/main" id="{261EA8EC-5BEB-BD49-C834-FB88E0506BAB}"/>
              </a:ext>
            </a:extLst>
          </p:cNvPr>
          <p:cNvSpPr>
            <a:spLocks noGrp="1"/>
          </p:cNvSpPr>
          <p:nvPr>
            <p:ph type="sldNum" sz="quarter" idx="5"/>
          </p:nvPr>
        </p:nvSpPr>
        <p:spPr/>
        <p:txBody>
          <a:bodyPr/>
          <a:lstStyle/>
          <a:p>
            <a:fld id="{4957A7B8-EAD2-9846-9761-91C91B5D58B6}" type="slidenum">
              <a:rPr lang="en-US" smtClean="0"/>
              <a:t>18</a:t>
            </a:fld>
            <a:endParaRPr lang="en-US" dirty="0"/>
          </a:p>
        </p:txBody>
      </p:sp>
    </p:spTree>
    <p:extLst>
      <p:ext uri="{BB962C8B-B14F-4D97-AF65-F5344CB8AC3E}">
        <p14:creationId xmlns:p14="http://schemas.microsoft.com/office/powerpoint/2010/main" val="1531328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45EA0-EDBE-AB62-BD7A-8540D4A16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95CDC-53F4-F6AB-0B7F-6104CDC84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21B88-0D13-F7E5-F785-F9BD20DFD0CF}"/>
              </a:ext>
            </a:extLst>
          </p:cNvPr>
          <p:cNvSpPr>
            <a:spLocks noGrp="1"/>
          </p:cNvSpPr>
          <p:nvPr>
            <p:ph type="body" idx="1"/>
          </p:nvPr>
        </p:nvSpPr>
        <p:spPr/>
        <p:txBody>
          <a:bodyPr/>
          <a:lstStyle/>
          <a:p>
            <a:endParaRPr lang="en-US" b="1" dirty="0">
              <a:solidFill>
                <a:srgbClr val="FF0000"/>
              </a:solidFill>
            </a:endParaRPr>
          </a:p>
        </p:txBody>
      </p:sp>
      <p:sp>
        <p:nvSpPr>
          <p:cNvPr id="4" name="Slide Number Placeholder 3">
            <a:extLst>
              <a:ext uri="{FF2B5EF4-FFF2-40B4-BE49-F238E27FC236}">
                <a16:creationId xmlns:a16="http://schemas.microsoft.com/office/drawing/2014/main" id="{D2E2AB18-CE4C-066B-91AE-C1295D964476}"/>
              </a:ext>
            </a:extLst>
          </p:cNvPr>
          <p:cNvSpPr>
            <a:spLocks noGrp="1"/>
          </p:cNvSpPr>
          <p:nvPr>
            <p:ph type="sldNum" sz="quarter" idx="5"/>
          </p:nvPr>
        </p:nvSpPr>
        <p:spPr/>
        <p:txBody>
          <a:bodyPr/>
          <a:lstStyle/>
          <a:p>
            <a:fld id="{4957A7B8-EAD2-9846-9761-91C91B5D58B6}" type="slidenum">
              <a:rPr lang="en-US" smtClean="0"/>
              <a:t>19</a:t>
            </a:fld>
            <a:endParaRPr lang="en-US" dirty="0"/>
          </a:p>
        </p:txBody>
      </p:sp>
    </p:spTree>
    <p:extLst>
      <p:ext uri="{BB962C8B-B14F-4D97-AF65-F5344CB8AC3E}">
        <p14:creationId xmlns:p14="http://schemas.microsoft.com/office/powerpoint/2010/main" val="316823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9D931-4F69-0C4C-C9B6-0FF015F38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E0671-F4EC-2398-BBA8-7589BCB94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DE2E5-E999-AF6C-9C78-13351F5BF9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453909-6A2C-6DA4-2EFC-4C17E17AF40F}"/>
              </a:ext>
            </a:extLst>
          </p:cNvPr>
          <p:cNvSpPr>
            <a:spLocks noGrp="1"/>
          </p:cNvSpPr>
          <p:nvPr>
            <p:ph type="sldNum" sz="quarter" idx="5"/>
          </p:nvPr>
        </p:nvSpPr>
        <p:spPr/>
        <p:txBody>
          <a:bodyPr/>
          <a:lstStyle/>
          <a:p>
            <a:fld id="{4957A7B8-EAD2-9846-9761-91C91B5D58B6}" type="slidenum">
              <a:rPr lang="en-US" smtClean="0"/>
              <a:t>2</a:t>
            </a:fld>
            <a:endParaRPr lang="en-US" dirty="0"/>
          </a:p>
        </p:txBody>
      </p:sp>
    </p:spTree>
    <p:extLst>
      <p:ext uri="{BB962C8B-B14F-4D97-AF65-F5344CB8AC3E}">
        <p14:creationId xmlns:p14="http://schemas.microsoft.com/office/powerpoint/2010/main" val="3725832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B44C5-BCA9-E9E6-D23B-912AA44F2B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81125-B9AA-A7A1-2CE5-DBCDF794D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9958E-223C-7A5C-1D82-C1ECA54B5BF4}"/>
              </a:ext>
            </a:extLst>
          </p:cNvPr>
          <p:cNvSpPr>
            <a:spLocks noGrp="1"/>
          </p:cNvSpPr>
          <p:nvPr>
            <p:ph type="body" idx="1"/>
          </p:nvPr>
        </p:nvSpPr>
        <p:spPr/>
        <p:txBody>
          <a:bodyPr/>
          <a:lstStyle/>
          <a:p>
            <a:endParaRPr lang="en-US" b="1" dirty="0">
              <a:solidFill>
                <a:srgbClr val="FF0000"/>
              </a:solidFill>
            </a:endParaRPr>
          </a:p>
        </p:txBody>
      </p:sp>
      <p:sp>
        <p:nvSpPr>
          <p:cNvPr id="4" name="Slide Number Placeholder 3">
            <a:extLst>
              <a:ext uri="{FF2B5EF4-FFF2-40B4-BE49-F238E27FC236}">
                <a16:creationId xmlns:a16="http://schemas.microsoft.com/office/drawing/2014/main" id="{F9B8302F-C3FF-C8AA-CBD0-E8D7D1D7AA09}"/>
              </a:ext>
            </a:extLst>
          </p:cNvPr>
          <p:cNvSpPr>
            <a:spLocks noGrp="1"/>
          </p:cNvSpPr>
          <p:nvPr>
            <p:ph type="sldNum" sz="quarter" idx="5"/>
          </p:nvPr>
        </p:nvSpPr>
        <p:spPr/>
        <p:txBody>
          <a:bodyPr/>
          <a:lstStyle/>
          <a:p>
            <a:fld id="{4957A7B8-EAD2-9846-9761-91C91B5D58B6}" type="slidenum">
              <a:rPr lang="en-US" smtClean="0"/>
              <a:t>20</a:t>
            </a:fld>
            <a:endParaRPr lang="en-US" dirty="0"/>
          </a:p>
        </p:txBody>
      </p:sp>
    </p:spTree>
    <p:extLst>
      <p:ext uri="{BB962C8B-B14F-4D97-AF65-F5344CB8AC3E}">
        <p14:creationId xmlns:p14="http://schemas.microsoft.com/office/powerpoint/2010/main" val="2707828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4196D-48A1-6C5C-9BBF-2BCB6E9FA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036A5-EEF1-26FD-9990-E8DE5B7046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FB157B-853D-573B-57F0-55CD12D3C7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4B99BC-3825-2A13-CEF7-25BC2343F6AA}"/>
              </a:ext>
            </a:extLst>
          </p:cNvPr>
          <p:cNvSpPr>
            <a:spLocks noGrp="1"/>
          </p:cNvSpPr>
          <p:nvPr>
            <p:ph type="sldNum" sz="quarter" idx="5"/>
          </p:nvPr>
        </p:nvSpPr>
        <p:spPr/>
        <p:txBody>
          <a:bodyPr/>
          <a:lstStyle/>
          <a:p>
            <a:fld id="{4957A7B8-EAD2-9846-9761-91C91B5D58B6}" type="slidenum">
              <a:rPr lang="en-US" smtClean="0"/>
              <a:t>21</a:t>
            </a:fld>
            <a:endParaRPr lang="en-US" dirty="0"/>
          </a:p>
        </p:txBody>
      </p:sp>
    </p:spTree>
    <p:extLst>
      <p:ext uri="{BB962C8B-B14F-4D97-AF65-F5344CB8AC3E}">
        <p14:creationId xmlns:p14="http://schemas.microsoft.com/office/powerpoint/2010/main" val="2491789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CCB4B-5851-D96D-59FD-839F9E487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262A7-713F-9E5C-B8CF-352D6616A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356A12-6036-06BA-57AB-C54C4AB632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424128-8EDF-F4F5-4295-6E4DBFCBF2C6}"/>
              </a:ext>
            </a:extLst>
          </p:cNvPr>
          <p:cNvSpPr>
            <a:spLocks noGrp="1"/>
          </p:cNvSpPr>
          <p:nvPr>
            <p:ph type="sldNum" sz="quarter" idx="5"/>
          </p:nvPr>
        </p:nvSpPr>
        <p:spPr/>
        <p:txBody>
          <a:bodyPr/>
          <a:lstStyle/>
          <a:p>
            <a:fld id="{4957A7B8-EAD2-9846-9761-91C91B5D58B6}" type="slidenum">
              <a:rPr lang="en-US" smtClean="0"/>
              <a:t>22</a:t>
            </a:fld>
            <a:endParaRPr lang="en-US" dirty="0"/>
          </a:p>
        </p:txBody>
      </p:sp>
    </p:spTree>
    <p:extLst>
      <p:ext uri="{BB962C8B-B14F-4D97-AF65-F5344CB8AC3E}">
        <p14:creationId xmlns:p14="http://schemas.microsoft.com/office/powerpoint/2010/main" val="1412084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9EC5F-2D10-D2EE-4E46-6C326385B8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E941B-4642-6836-C3C0-73E8BBE74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92AC0D-EE15-A106-BCAB-2B3FE67B99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C9BCE0-A4E2-5E60-7155-8CCB44FF4CEB}"/>
              </a:ext>
            </a:extLst>
          </p:cNvPr>
          <p:cNvSpPr>
            <a:spLocks noGrp="1"/>
          </p:cNvSpPr>
          <p:nvPr>
            <p:ph type="sldNum" sz="quarter" idx="5"/>
          </p:nvPr>
        </p:nvSpPr>
        <p:spPr/>
        <p:txBody>
          <a:bodyPr/>
          <a:lstStyle/>
          <a:p>
            <a:fld id="{4957A7B8-EAD2-9846-9761-91C91B5D58B6}" type="slidenum">
              <a:rPr lang="en-US" smtClean="0"/>
              <a:t>23</a:t>
            </a:fld>
            <a:endParaRPr lang="en-US" dirty="0"/>
          </a:p>
        </p:txBody>
      </p:sp>
    </p:spTree>
    <p:extLst>
      <p:ext uri="{BB962C8B-B14F-4D97-AF65-F5344CB8AC3E}">
        <p14:creationId xmlns:p14="http://schemas.microsoft.com/office/powerpoint/2010/main" val="2328669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DEF7A-A202-D8BB-D586-A29558F03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E0562-EF04-5C54-2514-727BCD7898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42A78-7FA7-F4A9-0204-6EAFDB959E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45FA43-8D01-A686-AF3C-C81E3683EE7E}"/>
              </a:ext>
            </a:extLst>
          </p:cNvPr>
          <p:cNvSpPr>
            <a:spLocks noGrp="1"/>
          </p:cNvSpPr>
          <p:nvPr>
            <p:ph type="sldNum" sz="quarter" idx="5"/>
          </p:nvPr>
        </p:nvSpPr>
        <p:spPr/>
        <p:txBody>
          <a:bodyPr/>
          <a:lstStyle/>
          <a:p>
            <a:fld id="{4957A7B8-EAD2-9846-9761-91C91B5D58B6}" type="slidenum">
              <a:rPr lang="en-US" smtClean="0"/>
              <a:t>24</a:t>
            </a:fld>
            <a:endParaRPr lang="en-US" dirty="0"/>
          </a:p>
        </p:txBody>
      </p:sp>
    </p:spTree>
    <p:extLst>
      <p:ext uri="{BB962C8B-B14F-4D97-AF65-F5344CB8AC3E}">
        <p14:creationId xmlns:p14="http://schemas.microsoft.com/office/powerpoint/2010/main" val="2358685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FD5D8-8E40-8730-92AE-A3B794F90A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57D79-65BC-0D9D-D8C7-FA39BE928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893DC4-9114-5CA4-4801-B7C21139C3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585376-B2C1-68C0-012D-EC1A50807C18}"/>
              </a:ext>
            </a:extLst>
          </p:cNvPr>
          <p:cNvSpPr>
            <a:spLocks noGrp="1"/>
          </p:cNvSpPr>
          <p:nvPr>
            <p:ph type="sldNum" sz="quarter" idx="5"/>
          </p:nvPr>
        </p:nvSpPr>
        <p:spPr/>
        <p:txBody>
          <a:bodyPr/>
          <a:lstStyle/>
          <a:p>
            <a:fld id="{4957A7B8-EAD2-9846-9761-91C91B5D58B6}" type="slidenum">
              <a:rPr lang="en-US" smtClean="0"/>
              <a:t>25</a:t>
            </a:fld>
            <a:endParaRPr lang="en-US" dirty="0"/>
          </a:p>
        </p:txBody>
      </p:sp>
    </p:spTree>
    <p:extLst>
      <p:ext uri="{BB962C8B-B14F-4D97-AF65-F5344CB8AC3E}">
        <p14:creationId xmlns:p14="http://schemas.microsoft.com/office/powerpoint/2010/main" val="3442535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E7F8C-887C-446B-7EF6-0103E557E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17B7A-45A9-C0D0-2EB4-8BFEA00C7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E1296-B6B0-A775-6549-9013061615B1}"/>
              </a:ext>
            </a:extLst>
          </p:cNvPr>
          <p:cNvSpPr>
            <a:spLocks noGrp="1"/>
          </p:cNvSpPr>
          <p:nvPr>
            <p:ph type="body" idx="1"/>
          </p:nvPr>
        </p:nvSpPr>
        <p:spPr/>
        <p:txBody>
          <a:bodyPr/>
          <a:lstStyle/>
          <a:p>
            <a:r>
              <a:rPr lang="en-US" dirty="0"/>
              <a:t>STG – chart and text updated</a:t>
            </a:r>
          </a:p>
        </p:txBody>
      </p:sp>
      <p:sp>
        <p:nvSpPr>
          <p:cNvPr id="4" name="Slide Number Placeholder 3">
            <a:extLst>
              <a:ext uri="{FF2B5EF4-FFF2-40B4-BE49-F238E27FC236}">
                <a16:creationId xmlns:a16="http://schemas.microsoft.com/office/drawing/2014/main" id="{448191B4-B0D7-C88D-F850-0ED304CA2129}"/>
              </a:ext>
            </a:extLst>
          </p:cNvPr>
          <p:cNvSpPr>
            <a:spLocks noGrp="1"/>
          </p:cNvSpPr>
          <p:nvPr>
            <p:ph type="sldNum" sz="quarter" idx="5"/>
          </p:nvPr>
        </p:nvSpPr>
        <p:spPr/>
        <p:txBody>
          <a:bodyPr/>
          <a:lstStyle/>
          <a:p>
            <a:fld id="{4957A7B8-EAD2-9846-9761-91C91B5D58B6}" type="slidenum">
              <a:rPr lang="en-US" smtClean="0"/>
              <a:t>26</a:t>
            </a:fld>
            <a:endParaRPr lang="en-US" dirty="0"/>
          </a:p>
        </p:txBody>
      </p:sp>
    </p:spTree>
    <p:extLst>
      <p:ext uri="{BB962C8B-B14F-4D97-AF65-F5344CB8AC3E}">
        <p14:creationId xmlns:p14="http://schemas.microsoft.com/office/powerpoint/2010/main" val="772303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F60B9-6630-BA35-419B-5B60A5F6A7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A81D3-8120-0674-3B9B-D2BD6746F1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1F78E-77E4-EC66-2DE7-585CD23632A9}"/>
              </a:ext>
            </a:extLst>
          </p:cNvPr>
          <p:cNvSpPr>
            <a:spLocks noGrp="1"/>
          </p:cNvSpPr>
          <p:nvPr>
            <p:ph type="body" idx="1"/>
          </p:nvPr>
        </p:nvSpPr>
        <p:spPr/>
        <p:txBody>
          <a:bodyPr/>
          <a:lstStyle/>
          <a:p>
            <a:endParaRPr lang="en-US" b="1" dirty="0">
              <a:solidFill>
                <a:srgbClr val="FF0000"/>
              </a:solidFill>
            </a:endParaRPr>
          </a:p>
        </p:txBody>
      </p:sp>
      <p:sp>
        <p:nvSpPr>
          <p:cNvPr id="4" name="Slide Number Placeholder 3">
            <a:extLst>
              <a:ext uri="{FF2B5EF4-FFF2-40B4-BE49-F238E27FC236}">
                <a16:creationId xmlns:a16="http://schemas.microsoft.com/office/drawing/2014/main" id="{6E525D84-5BD5-3071-34CD-ACD8C2D37C92}"/>
              </a:ext>
            </a:extLst>
          </p:cNvPr>
          <p:cNvSpPr>
            <a:spLocks noGrp="1"/>
          </p:cNvSpPr>
          <p:nvPr>
            <p:ph type="sldNum" sz="quarter" idx="5"/>
          </p:nvPr>
        </p:nvSpPr>
        <p:spPr/>
        <p:txBody>
          <a:bodyPr/>
          <a:lstStyle/>
          <a:p>
            <a:fld id="{4957A7B8-EAD2-9846-9761-91C91B5D58B6}" type="slidenum">
              <a:rPr lang="en-US" smtClean="0"/>
              <a:t>27</a:t>
            </a:fld>
            <a:endParaRPr lang="en-US" dirty="0"/>
          </a:p>
        </p:txBody>
      </p:sp>
    </p:spTree>
    <p:extLst>
      <p:ext uri="{BB962C8B-B14F-4D97-AF65-F5344CB8AC3E}">
        <p14:creationId xmlns:p14="http://schemas.microsoft.com/office/powerpoint/2010/main" val="456226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82BE8-5061-93E4-56CC-50419F76A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DA6B8-82EE-6695-FD90-3E077681B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CED8D-E3AA-2620-4D38-26D7EFA4B16A}"/>
              </a:ext>
            </a:extLst>
          </p:cNvPr>
          <p:cNvSpPr>
            <a:spLocks noGrp="1"/>
          </p:cNvSpPr>
          <p:nvPr>
            <p:ph type="body" idx="1"/>
          </p:nvPr>
        </p:nvSpPr>
        <p:spPr/>
        <p:txBody>
          <a:bodyPr/>
          <a:lstStyle/>
          <a:p>
            <a:endParaRPr lang="en-US" b="1" dirty="0">
              <a:solidFill>
                <a:srgbClr val="FF0000"/>
              </a:solidFill>
            </a:endParaRPr>
          </a:p>
        </p:txBody>
      </p:sp>
      <p:sp>
        <p:nvSpPr>
          <p:cNvPr id="4" name="Slide Number Placeholder 3">
            <a:extLst>
              <a:ext uri="{FF2B5EF4-FFF2-40B4-BE49-F238E27FC236}">
                <a16:creationId xmlns:a16="http://schemas.microsoft.com/office/drawing/2014/main" id="{F2ABE9EB-6649-C7BB-592A-2645423CB1D4}"/>
              </a:ext>
            </a:extLst>
          </p:cNvPr>
          <p:cNvSpPr>
            <a:spLocks noGrp="1"/>
          </p:cNvSpPr>
          <p:nvPr>
            <p:ph type="sldNum" sz="quarter" idx="5"/>
          </p:nvPr>
        </p:nvSpPr>
        <p:spPr/>
        <p:txBody>
          <a:bodyPr/>
          <a:lstStyle/>
          <a:p>
            <a:fld id="{4957A7B8-EAD2-9846-9761-91C91B5D58B6}" type="slidenum">
              <a:rPr lang="en-US" smtClean="0"/>
              <a:t>28</a:t>
            </a:fld>
            <a:endParaRPr lang="en-US" dirty="0"/>
          </a:p>
        </p:txBody>
      </p:sp>
    </p:spTree>
    <p:extLst>
      <p:ext uri="{BB962C8B-B14F-4D97-AF65-F5344CB8AC3E}">
        <p14:creationId xmlns:p14="http://schemas.microsoft.com/office/powerpoint/2010/main" val="110046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AF6620-93EE-4CE6-8F7C-5AC85C44C901}" type="slidenum">
              <a:rPr lang="en-GB" smtClean="0"/>
              <a:t>29</a:t>
            </a:fld>
            <a:endParaRPr lang="en-GB" dirty="0"/>
          </a:p>
        </p:txBody>
      </p:sp>
    </p:spTree>
    <p:extLst>
      <p:ext uri="{BB962C8B-B14F-4D97-AF65-F5344CB8AC3E}">
        <p14:creationId xmlns:p14="http://schemas.microsoft.com/office/powerpoint/2010/main" val="408345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53E68-DC44-25E2-159C-6803974E3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FD026-D292-2B02-3726-EB1807302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AF8A4-DF6B-770D-2E85-1C237ACC37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2588FE-C087-990E-FFDC-0A193CF5CE9C}"/>
              </a:ext>
            </a:extLst>
          </p:cNvPr>
          <p:cNvSpPr>
            <a:spLocks noGrp="1"/>
          </p:cNvSpPr>
          <p:nvPr>
            <p:ph type="sldNum" sz="quarter" idx="5"/>
          </p:nvPr>
        </p:nvSpPr>
        <p:spPr/>
        <p:txBody>
          <a:bodyPr/>
          <a:lstStyle/>
          <a:p>
            <a:fld id="{4957A7B8-EAD2-9846-9761-91C91B5D58B6}" type="slidenum">
              <a:rPr lang="en-US" smtClean="0"/>
              <a:t>3</a:t>
            </a:fld>
            <a:endParaRPr lang="en-US" dirty="0"/>
          </a:p>
        </p:txBody>
      </p:sp>
    </p:spTree>
    <p:extLst>
      <p:ext uri="{BB962C8B-B14F-4D97-AF65-F5344CB8AC3E}">
        <p14:creationId xmlns:p14="http://schemas.microsoft.com/office/powerpoint/2010/main" val="344093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7A7B8-EAD2-9846-9761-91C91B5D58B6}" type="slidenum">
              <a:rPr lang="en-US" smtClean="0"/>
              <a:t>4</a:t>
            </a:fld>
            <a:endParaRPr lang="en-US" dirty="0"/>
          </a:p>
        </p:txBody>
      </p:sp>
    </p:spTree>
    <p:extLst>
      <p:ext uri="{BB962C8B-B14F-4D97-AF65-F5344CB8AC3E}">
        <p14:creationId xmlns:p14="http://schemas.microsoft.com/office/powerpoint/2010/main" val="247947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7A7B8-EAD2-9846-9761-91C91B5D58B6}" type="slidenum">
              <a:rPr lang="en-US" smtClean="0"/>
              <a:t>5</a:t>
            </a:fld>
            <a:endParaRPr lang="en-US" dirty="0"/>
          </a:p>
        </p:txBody>
      </p:sp>
    </p:spTree>
    <p:extLst>
      <p:ext uri="{BB962C8B-B14F-4D97-AF65-F5344CB8AC3E}">
        <p14:creationId xmlns:p14="http://schemas.microsoft.com/office/powerpoint/2010/main" val="3270013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7A7B8-EAD2-9846-9761-91C91B5D58B6}" type="slidenum">
              <a:rPr lang="en-US" smtClean="0"/>
              <a:t>6</a:t>
            </a:fld>
            <a:endParaRPr lang="en-US" dirty="0"/>
          </a:p>
        </p:txBody>
      </p:sp>
    </p:spTree>
    <p:extLst>
      <p:ext uri="{BB962C8B-B14F-4D97-AF65-F5344CB8AC3E}">
        <p14:creationId xmlns:p14="http://schemas.microsoft.com/office/powerpoint/2010/main" val="29669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7A7B8-EAD2-9846-9761-91C91B5D58B6}" type="slidenum">
              <a:rPr lang="en-US" smtClean="0"/>
              <a:t>7</a:t>
            </a:fld>
            <a:endParaRPr lang="en-US" dirty="0"/>
          </a:p>
        </p:txBody>
      </p:sp>
    </p:spTree>
    <p:extLst>
      <p:ext uri="{BB962C8B-B14F-4D97-AF65-F5344CB8AC3E}">
        <p14:creationId xmlns:p14="http://schemas.microsoft.com/office/powerpoint/2010/main" val="26267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7A7B8-EAD2-9846-9761-91C91B5D58B6}" type="slidenum">
              <a:rPr lang="en-US" smtClean="0"/>
              <a:t>8</a:t>
            </a:fld>
            <a:endParaRPr lang="en-US" dirty="0"/>
          </a:p>
        </p:txBody>
      </p:sp>
    </p:spTree>
    <p:extLst>
      <p:ext uri="{BB962C8B-B14F-4D97-AF65-F5344CB8AC3E}">
        <p14:creationId xmlns:p14="http://schemas.microsoft.com/office/powerpoint/2010/main" val="104787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4957A7B8-EAD2-9846-9761-91C91B5D58B6}" type="slidenum">
              <a:rPr lang="en-US" smtClean="0"/>
              <a:t>9</a:t>
            </a:fld>
            <a:endParaRPr lang="en-US" dirty="0"/>
          </a:p>
        </p:txBody>
      </p:sp>
    </p:spTree>
    <p:extLst>
      <p:ext uri="{BB962C8B-B14F-4D97-AF65-F5344CB8AC3E}">
        <p14:creationId xmlns:p14="http://schemas.microsoft.com/office/powerpoint/2010/main" val="3726035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_Pi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244" y="251795"/>
            <a:ext cx="1326516" cy="687597"/>
          </a:xfrm>
          <a:prstGeom prst="rect">
            <a:avLst/>
          </a:prstGeom>
        </p:spPr>
      </p:pic>
      <p:sp>
        <p:nvSpPr>
          <p:cNvPr id="20" name="Picture Placeholder 18"/>
          <p:cNvSpPr>
            <a:spLocks noGrp="1"/>
          </p:cNvSpPr>
          <p:nvPr>
            <p:ph type="pic" sz="quarter" idx="10" hasCustomPrompt="1"/>
          </p:nvPr>
        </p:nvSpPr>
        <p:spPr>
          <a:xfrm>
            <a:off x="5040313" y="2121230"/>
            <a:ext cx="6851316" cy="4736770"/>
          </a:xfrm>
          <a:prstGeom prst="rect">
            <a:avLst/>
          </a:prstGeom>
        </p:spPr>
        <p:txBody>
          <a:bodyPr/>
          <a:lstStyle>
            <a:lvl1pPr>
              <a:defRPr>
                <a:solidFill>
                  <a:schemeClr val="tx1"/>
                </a:solidFill>
              </a:defRPr>
            </a:lvl1pPr>
          </a:lstStyle>
          <a:p>
            <a:r>
              <a:rPr lang="en-GB" dirty="0"/>
              <a:t>Insert Image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34" name="Holder 2"/>
          <p:cNvSpPr>
            <a:spLocks noGrp="1"/>
          </p:cNvSpPr>
          <p:nvPr>
            <p:ph type="ctrTitle" hasCustomPrompt="1"/>
          </p:nvPr>
        </p:nvSpPr>
        <p:spPr>
          <a:xfrm>
            <a:off x="291820" y="2104658"/>
            <a:ext cx="4443692" cy="3610342"/>
          </a:xfrm>
          <a:prstGeom prst="rect">
            <a:avLst/>
          </a:prstGeom>
        </p:spPr>
        <p:txBody>
          <a:bodyPr wrap="square" lIns="0" tIns="0" rIns="0" bIns="0">
            <a:noAutofit/>
          </a:bodyPr>
          <a:lstStyle>
            <a:lvl1pPr marL="12700" marR="0" indent="0" algn="l" defTabSz="914400" rtl="0" eaLnBrk="1" fontAlgn="auto" latinLnBrk="0" hangingPunct="1">
              <a:lnSpc>
                <a:spcPct val="100000"/>
              </a:lnSpc>
              <a:spcBef>
                <a:spcPts val="100"/>
              </a:spcBef>
              <a:spcAft>
                <a:spcPts val="0"/>
              </a:spcAft>
              <a:buClrTx/>
              <a:buSzTx/>
              <a:buFontTx/>
              <a:buNone/>
              <a:tabLst/>
              <a:defRPr sz="1200" kern="1200" spc="-5" dirty="0">
                <a:solidFill>
                  <a:schemeClr val="tx1"/>
                </a:solidFill>
                <a:latin typeface="+mn-lt"/>
                <a:ea typeface="+mn-ea"/>
                <a:cs typeface="Helvetica"/>
              </a:defRPr>
            </a:lvl1pPr>
          </a:lstStyle>
          <a:p>
            <a:pPr marL="12700">
              <a:spcBef>
                <a:spcPts val="100"/>
              </a:spcBef>
            </a:pPr>
            <a:r>
              <a:rPr lang="en-GB" sz="1200" spc="-5" dirty="0">
                <a:solidFill>
                  <a:srgbClr val="425563"/>
                </a:solidFill>
                <a:cs typeface="Helvetica"/>
              </a:rPr>
              <a:t>Supporting</a:t>
            </a:r>
            <a:r>
              <a:rPr lang="en-GB" sz="1200" spc="-50" dirty="0">
                <a:solidFill>
                  <a:srgbClr val="425563"/>
                </a:solidFill>
                <a:cs typeface="Helvetica"/>
              </a:rPr>
              <a:t> </a:t>
            </a:r>
            <a:r>
              <a:rPr lang="en-GB" sz="1200" spc="-10" dirty="0">
                <a:solidFill>
                  <a:srgbClr val="425563"/>
                </a:solidFill>
                <a:cs typeface="Helvetica"/>
              </a:rPr>
              <a:t>text</a:t>
            </a:r>
            <a:br>
              <a:rPr lang="en-GB" sz="1200" dirty="0">
                <a:solidFill>
                  <a:prstClr val="black"/>
                </a:solidFill>
                <a:cs typeface="Helvetica"/>
              </a:rPr>
            </a:br>
            <a:endParaRPr dirty="0"/>
          </a:p>
        </p:txBody>
      </p:sp>
      <p:sp>
        <p:nvSpPr>
          <p:cNvPr id="38" name="Text Placeholder 32"/>
          <p:cNvSpPr>
            <a:spLocks noGrp="1"/>
          </p:cNvSpPr>
          <p:nvPr>
            <p:ph type="body" sz="quarter" idx="11" hasCustomPrompt="1"/>
          </p:nvPr>
        </p:nvSpPr>
        <p:spPr>
          <a:xfrm>
            <a:off x="291819" y="6418560"/>
            <a:ext cx="2685351" cy="287039"/>
          </a:xfrm>
          <a:prstGeom prst="rect">
            <a:avLst/>
          </a:prstGeom>
        </p:spPr>
        <p:txBody>
          <a:bodyPr lIns="0" tIns="0" rIns="0" bIns="0"/>
          <a:lstStyle>
            <a:lvl1pPr marL="12700" algn="l" defTabSz="914400" rtl="0" eaLnBrk="1" latinLnBrk="0" hangingPunct="1">
              <a:lnSpc>
                <a:spcPts val="1265"/>
              </a:lnSpc>
              <a:defRPr lang="en-GB" sz="1200" kern="1200" spc="-20" dirty="0">
                <a:solidFill>
                  <a:schemeClr val="tx1"/>
                </a:solidFill>
                <a:latin typeface="+mn-lt"/>
                <a:ea typeface="+mn-ea"/>
                <a:cs typeface="Helvetica"/>
              </a:defRPr>
            </a:lvl1pPr>
          </a:lstStyle>
          <a:p>
            <a:pPr marL="12700">
              <a:lnSpc>
                <a:spcPts val="1265"/>
              </a:lnSpc>
            </a:pPr>
            <a:r>
              <a:rPr lang="en-GB" sz="1200" spc="-20" dirty="0">
                <a:solidFill>
                  <a:srgbClr val="425563"/>
                </a:solidFill>
                <a:cs typeface="Helvetica"/>
              </a:rPr>
              <a:t>Dat</a:t>
            </a:r>
            <a:r>
              <a:rPr lang="en-GB" sz="1200" dirty="0">
                <a:solidFill>
                  <a:srgbClr val="425563"/>
                </a:solidFill>
                <a:cs typeface="Helvetica"/>
              </a:rPr>
              <a:t>e</a:t>
            </a:r>
            <a:endParaRPr lang="en-GB" sz="1200" dirty="0">
              <a:solidFill>
                <a:prstClr val="black"/>
              </a:solidFill>
              <a:cs typeface="Helvetica"/>
            </a:endParaRPr>
          </a:p>
        </p:txBody>
      </p:sp>
      <p:sp>
        <p:nvSpPr>
          <p:cNvPr id="43" name="Text Placeholder 39"/>
          <p:cNvSpPr>
            <a:spLocks noGrp="1"/>
          </p:cNvSpPr>
          <p:nvPr>
            <p:ph type="body" sz="quarter" idx="12" hasCustomPrompt="1"/>
          </p:nvPr>
        </p:nvSpPr>
        <p:spPr>
          <a:xfrm>
            <a:off x="291815" y="5885008"/>
            <a:ext cx="4443695" cy="163661"/>
          </a:xfrm>
          <a:prstGeom prst="rect">
            <a:avLst/>
          </a:prstGeom>
        </p:spPr>
        <p:txBody>
          <a:bodyPr lIns="0" tIns="0" rIns="0" bIns="0"/>
          <a:lstStyle>
            <a:lvl1pPr marL="12700" algn="l" defTabSz="914400" rtl="0" eaLnBrk="1" latinLnBrk="0" hangingPunct="1">
              <a:lnSpc>
                <a:spcPts val="1245"/>
              </a:lnSpc>
              <a:defRPr lang="en-US" sz="1200" b="1" kern="1200" spc="-5" dirty="0" smtClean="0">
                <a:solidFill>
                  <a:schemeClr val="tx1"/>
                </a:solidFill>
                <a:latin typeface="+mn-lt"/>
                <a:ea typeface="+mn-ea"/>
                <a:cs typeface="Helvetica"/>
              </a:defRPr>
            </a:lvl1pPr>
          </a:lstStyle>
          <a:p>
            <a:r>
              <a:rPr lang="en-GB" dirty="0" err="1"/>
              <a:t>Firstname</a:t>
            </a:r>
            <a:r>
              <a:rPr lang="en-GB" spc="-50" dirty="0"/>
              <a:t> </a:t>
            </a:r>
            <a:r>
              <a:rPr lang="en-GB" dirty="0"/>
              <a:t>Surname</a:t>
            </a:r>
          </a:p>
        </p:txBody>
      </p:sp>
      <p:sp>
        <p:nvSpPr>
          <p:cNvPr id="44" name="Text Placeholder 41"/>
          <p:cNvSpPr>
            <a:spLocks noGrp="1"/>
          </p:cNvSpPr>
          <p:nvPr>
            <p:ph type="body" sz="quarter" idx="13" hasCustomPrompt="1"/>
          </p:nvPr>
        </p:nvSpPr>
        <p:spPr>
          <a:xfrm>
            <a:off x="291818" y="6050227"/>
            <a:ext cx="4443693" cy="366775"/>
          </a:xfrm>
          <a:prstGeom prst="rect">
            <a:avLst/>
          </a:prstGeom>
        </p:spPr>
        <p:txBody>
          <a:bodyPr lIns="0" tIns="0" rIns="0" bIns="0"/>
          <a:lstStyle>
            <a:lvl1pPr>
              <a:defRPr lang="en-US" sz="1200" kern="1200" spc="-5" dirty="0" smtClean="0">
                <a:solidFill>
                  <a:schemeClr val="tx1"/>
                </a:solidFill>
                <a:latin typeface="+mn-lt"/>
                <a:ea typeface="+mn-ea"/>
                <a:cs typeface="Helvetica"/>
              </a:defRPr>
            </a:lvl1pPr>
          </a:lstStyle>
          <a:p>
            <a:r>
              <a:rPr lang="en-GB" dirty="0"/>
              <a:t>Job title</a:t>
            </a:r>
          </a:p>
        </p:txBody>
      </p:sp>
      <p:sp>
        <p:nvSpPr>
          <p:cNvPr id="23" name="Text Placeholder 3"/>
          <p:cNvSpPr>
            <a:spLocks noGrp="1"/>
          </p:cNvSpPr>
          <p:nvPr>
            <p:ph type="body" sz="quarter" idx="15" hasCustomPrompt="1"/>
          </p:nvPr>
        </p:nvSpPr>
        <p:spPr>
          <a:xfrm>
            <a:off x="286193" y="1251761"/>
            <a:ext cx="3951157" cy="658518"/>
          </a:xfrm>
          <a:prstGeom prst="rect">
            <a:avLst/>
          </a:prstGeom>
        </p:spPr>
        <p:txBody>
          <a:bodyPr lIns="0" tIns="0" rIns="0" bIns="0"/>
          <a:lstStyle>
            <a:lvl1pPr marL="12700" marR="5080">
              <a:lnSpc>
                <a:spcPts val="2400"/>
              </a:lnSpc>
              <a:spcBef>
                <a:spcPts val="380"/>
              </a:spcBef>
              <a:defRPr lang="en-US" sz="2200" b="0" i="0" spc="-20" dirty="0" smtClean="0">
                <a:solidFill>
                  <a:schemeClr val="accent5"/>
                </a:solidFill>
                <a:latin typeface="Helvetica"/>
                <a:ea typeface="+mj-ea"/>
                <a:cs typeface="Helvetica"/>
              </a:defRPr>
            </a:lvl1pPr>
          </a:lstStyle>
          <a:p>
            <a:pPr lvl="0"/>
            <a:r>
              <a:rPr kumimoji="0" lang="en-GB" sz="2200" b="0" i="0" u="none" strike="noStrike" kern="0" cap="none" spc="-20" normalizeH="0" baseline="0" noProof="0" dirty="0">
                <a:ln>
                  <a:noFill/>
                </a:ln>
                <a:solidFill>
                  <a:srgbClr val="AE2573"/>
                </a:solidFill>
                <a:effectLst/>
                <a:uLnTx/>
                <a:uFillTx/>
                <a:latin typeface="Helvetica"/>
                <a:ea typeface="+mj-ea"/>
              </a:rPr>
              <a:t>Secondary </a:t>
            </a:r>
            <a:r>
              <a:rPr kumimoji="0" lang="en-GB" sz="2200" b="0" i="0" u="none" strike="noStrike" kern="0" cap="none" spc="-30" normalizeH="0" baseline="0" noProof="0" dirty="0">
                <a:ln>
                  <a:noFill/>
                </a:ln>
                <a:solidFill>
                  <a:srgbClr val="AE2573"/>
                </a:solidFill>
                <a:effectLst/>
                <a:uLnTx/>
                <a:uFillTx/>
                <a:latin typeface="Helvetica"/>
                <a:ea typeface="+mj-ea"/>
              </a:rPr>
              <a:t>Pink presentation  </a:t>
            </a:r>
            <a:r>
              <a:rPr kumimoji="0" lang="en-GB" sz="2200" b="0" i="0" u="none" strike="noStrike" kern="0" cap="none" spc="-25" normalizeH="0" baseline="0" noProof="0" dirty="0">
                <a:ln>
                  <a:noFill/>
                </a:ln>
                <a:solidFill>
                  <a:srgbClr val="AE2573"/>
                </a:solidFill>
                <a:effectLst/>
                <a:uLnTx/>
                <a:uFillTx/>
                <a:latin typeface="Helvetica"/>
                <a:ea typeface="+mj-ea"/>
              </a:rPr>
              <a:t>title</a:t>
            </a:r>
            <a:r>
              <a:rPr kumimoji="0" lang="en-GB" sz="2200" b="0" i="0" u="none" strike="noStrike" kern="0" cap="none" spc="-30" normalizeH="0" baseline="0" noProof="0" dirty="0">
                <a:ln>
                  <a:noFill/>
                </a:ln>
                <a:solidFill>
                  <a:srgbClr val="AE2573"/>
                </a:solidFill>
                <a:effectLst/>
                <a:uLnTx/>
                <a:uFillTx/>
                <a:latin typeface="Helvetica"/>
                <a:ea typeface="+mj-ea"/>
              </a:rPr>
              <a:t> </a:t>
            </a:r>
            <a:r>
              <a:rPr kumimoji="0" lang="en-GB" sz="2200" b="0" i="0" u="none" strike="noStrike" kern="0" cap="none" spc="-25" normalizeH="0" baseline="0" noProof="0" dirty="0">
                <a:ln>
                  <a:noFill/>
                </a:ln>
                <a:solidFill>
                  <a:srgbClr val="AE2573"/>
                </a:solidFill>
                <a:effectLst/>
                <a:uLnTx/>
                <a:uFillTx/>
                <a:latin typeface="Helvetica"/>
                <a:ea typeface="+mj-ea"/>
              </a:rPr>
              <a:t>slide</a:t>
            </a:r>
            <a:endParaRPr lang="en-US" dirty="0"/>
          </a:p>
        </p:txBody>
      </p:sp>
      <p:sp>
        <p:nvSpPr>
          <p:cNvPr id="11" name="object 8"/>
          <p:cNvSpPr/>
          <p:nvPr userDrawn="1"/>
        </p:nvSpPr>
        <p:spPr>
          <a:xfrm>
            <a:off x="11891631" y="2121230"/>
            <a:ext cx="304799" cy="4736770"/>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16587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Quote and content box">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2984786" cy="4139977"/>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lvl="0" indent="0" algn="l" defTabSz="914400" rtl="0" eaLnBrk="1" fontAlgn="auto" latinLnBrk="0" hangingPunct="1">
              <a:lnSpc>
                <a:spcPts val="1400"/>
              </a:lnSpc>
              <a:spcBef>
                <a:spcPts val="869"/>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sed</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dui.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Suspendisse</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dictum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lobortis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In semper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posuere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Etiam</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non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neque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fringilla</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ultrices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ac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vestibulum</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Etiam</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risus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sapien</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pellentesque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sodales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semper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porttitor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sollicitudin</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eros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10" normalizeH="0" baseline="0" noProof="0" dirty="0">
              <a:ln>
                <a:noFill/>
              </a:ln>
              <a:solidFill>
                <a:srgbClr val="425563"/>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1" name="Text Placeholder 2"/>
          <p:cNvSpPr>
            <a:spLocks noGrp="1"/>
          </p:cNvSpPr>
          <p:nvPr>
            <p:ph type="body" sz="quarter" idx="18" hasCustomPrompt="1"/>
          </p:nvPr>
        </p:nvSpPr>
        <p:spPr>
          <a:xfrm>
            <a:off x="291815" y="1230306"/>
            <a:ext cx="2984785"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0" name="object 11"/>
          <p:cNvSpPr txBox="1"/>
          <p:nvPr userDrawn="1"/>
        </p:nvSpPr>
        <p:spPr>
          <a:xfrm>
            <a:off x="6095300" y="969949"/>
            <a:ext cx="596900" cy="1397000"/>
          </a:xfrm>
          <a:prstGeom prst="rect">
            <a:avLst/>
          </a:prstGeom>
        </p:spPr>
        <p:txBody>
          <a:bodyPr vert="horz" wrap="square" lIns="0" tIns="12700" rIns="0" bIns="0" rtlCol="0">
            <a:spAutoFit/>
          </a:bodyPr>
          <a:lstStyle/>
          <a:p>
            <a:pPr marL="12700">
              <a:lnSpc>
                <a:spcPct val="100000"/>
              </a:lnSpc>
              <a:spcBef>
                <a:spcPts val="100"/>
              </a:spcBef>
            </a:pPr>
            <a:r>
              <a:rPr sz="9000" b="1" dirty="0">
                <a:solidFill>
                  <a:schemeClr val="accent5"/>
                </a:solidFill>
                <a:latin typeface="Helvetica"/>
                <a:cs typeface="Helvetica"/>
              </a:rPr>
              <a:t>“</a:t>
            </a:r>
            <a:endParaRPr sz="9000" dirty="0">
              <a:solidFill>
                <a:schemeClr val="accent5"/>
              </a:solidFill>
              <a:latin typeface="Helvetica"/>
              <a:cs typeface="Helvetica"/>
            </a:endParaRPr>
          </a:p>
        </p:txBody>
      </p:sp>
      <p:sp>
        <p:nvSpPr>
          <p:cNvPr id="13" name="Text Placeholder 3"/>
          <p:cNvSpPr>
            <a:spLocks noGrp="1"/>
          </p:cNvSpPr>
          <p:nvPr>
            <p:ph type="body" sz="quarter" idx="21" hasCustomPrompt="1"/>
          </p:nvPr>
        </p:nvSpPr>
        <p:spPr>
          <a:xfrm>
            <a:off x="6160057" y="4920000"/>
            <a:ext cx="5063127" cy="749845"/>
          </a:xfrm>
          <a:prstGeom prst="rect">
            <a:avLst/>
          </a:prstGeom>
        </p:spPr>
        <p:txBody>
          <a:bodyPr lIns="0" tIns="0" rIns="0" bIns="0"/>
          <a:lstStyle>
            <a:lvl1pPr marL="12700" algn="l" defTabSz="914400" rtl="0" eaLnBrk="1" latinLnBrk="0" hangingPunct="1">
              <a:lnSpc>
                <a:spcPts val="1420"/>
              </a:lnSpc>
              <a:spcBef>
                <a:spcPts val="100"/>
              </a:spcBef>
              <a:defRPr lang="en-US" sz="1200" b="1" kern="1200" dirty="0" smtClean="0">
                <a:solidFill>
                  <a:schemeClr val="accent5"/>
                </a:solidFill>
                <a:latin typeface="Helvetica"/>
                <a:ea typeface="+mn-ea"/>
                <a:cs typeface="Helvetica"/>
              </a:defRPr>
            </a:lvl1pPr>
          </a:lstStyle>
          <a:p>
            <a:pPr lvl="0"/>
            <a:r>
              <a:rPr lang="en-US" dirty="0"/>
              <a:t>Name Surname</a:t>
            </a:r>
          </a:p>
          <a:p>
            <a:pPr lvl="0"/>
            <a:r>
              <a:rPr lang="en-US" dirty="0"/>
              <a:t>Title</a:t>
            </a:r>
          </a:p>
        </p:txBody>
      </p:sp>
      <p:sp>
        <p:nvSpPr>
          <p:cNvPr id="22" name="Text Placeholder 3"/>
          <p:cNvSpPr>
            <a:spLocks noGrp="1"/>
          </p:cNvSpPr>
          <p:nvPr>
            <p:ph type="body" sz="quarter" idx="20" hasCustomPrompt="1"/>
          </p:nvPr>
        </p:nvSpPr>
        <p:spPr>
          <a:xfrm>
            <a:off x="6160058" y="1753335"/>
            <a:ext cx="5105400" cy="2465942"/>
          </a:xfrm>
          <a:prstGeom prst="rect">
            <a:avLst/>
          </a:prstGeom>
        </p:spPr>
        <p:txBody>
          <a:bodyPr lIns="0" tIns="0" rIns="0" bIns="0"/>
          <a:lstStyle>
            <a:lvl1pPr marL="12700" marR="5080">
              <a:lnSpc>
                <a:spcPts val="2400"/>
              </a:lnSpc>
              <a:spcBef>
                <a:spcPts val="380"/>
              </a:spcBef>
              <a:defRPr lang="en-US" sz="2200" b="0" i="0" spc="-25" dirty="0" smtClean="0">
                <a:solidFill>
                  <a:srgbClr val="768692"/>
                </a:solidFill>
                <a:latin typeface="Helvetica"/>
                <a:ea typeface="+mn-ea"/>
                <a:cs typeface="Helvetica"/>
              </a:defRPr>
            </a:lvl1pPr>
          </a:lstStyle>
          <a:p>
            <a:pPr marL="12700" marR="5080">
              <a:lnSpc>
                <a:spcPts val="2400"/>
              </a:lnSpc>
              <a:spcBef>
                <a:spcPts val="380"/>
              </a:spcBef>
            </a:pPr>
            <a:r>
              <a:rPr lang="en-GB" spc="-25" dirty="0"/>
              <a:t>Lorem ipsum </a:t>
            </a:r>
            <a:r>
              <a:rPr lang="en-GB" spc="-25" dirty="0" err="1"/>
              <a:t>dolor</a:t>
            </a:r>
            <a:r>
              <a:rPr lang="en-GB" spc="-25" dirty="0"/>
              <a:t> sit </a:t>
            </a:r>
            <a:r>
              <a:rPr lang="en-GB" spc="-25" dirty="0" err="1"/>
              <a:t>amet</a:t>
            </a:r>
            <a:r>
              <a:rPr lang="en-GB" spc="-25" dirty="0"/>
              <a:t>, </a:t>
            </a:r>
            <a:r>
              <a:rPr lang="en-GB" spc="-25" dirty="0" err="1"/>
              <a:t>consectetur</a:t>
            </a:r>
            <a:r>
              <a:rPr lang="en-GB" spc="-25" dirty="0"/>
              <a:t> </a:t>
            </a:r>
            <a:r>
              <a:rPr lang="en-GB" spc="-25" dirty="0" err="1"/>
              <a:t>adipiscing</a:t>
            </a:r>
            <a:r>
              <a:rPr lang="en-GB" spc="-25" dirty="0"/>
              <a:t> </a:t>
            </a:r>
            <a:r>
              <a:rPr lang="en-GB" spc="-30" dirty="0" err="1"/>
              <a:t>elit</a:t>
            </a:r>
            <a:r>
              <a:rPr lang="en-GB" spc="-30" dirty="0"/>
              <a:t>. </a:t>
            </a:r>
            <a:r>
              <a:rPr lang="en-GB" spc="-25" dirty="0" err="1"/>
              <a:t>Quisque</a:t>
            </a:r>
            <a:r>
              <a:rPr lang="en-GB" spc="-25" dirty="0"/>
              <a:t> </a:t>
            </a:r>
            <a:r>
              <a:rPr lang="en-GB" spc="-20" dirty="0" err="1"/>
              <a:t>eu</a:t>
            </a:r>
            <a:r>
              <a:rPr lang="en-GB" spc="-20" dirty="0"/>
              <a:t> </a:t>
            </a:r>
            <a:r>
              <a:rPr lang="en-GB" spc="-30" dirty="0" err="1"/>
              <a:t>hendrerit</a:t>
            </a:r>
            <a:r>
              <a:rPr lang="en-GB" spc="-30" dirty="0"/>
              <a:t> </a:t>
            </a:r>
            <a:r>
              <a:rPr lang="en-GB" spc="-45" dirty="0" err="1"/>
              <a:t>tortor</a:t>
            </a:r>
            <a:r>
              <a:rPr lang="en-GB" spc="-45" dirty="0"/>
              <a:t>,  </a:t>
            </a:r>
            <a:r>
              <a:rPr lang="en-GB" spc="-15" dirty="0" err="1"/>
              <a:t>sed</a:t>
            </a:r>
            <a:r>
              <a:rPr lang="en-GB" spc="-15" dirty="0"/>
              <a:t> </a:t>
            </a:r>
            <a:r>
              <a:rPr lang="en-GB" spc="-30" dirty="0" err="1"/>
              <a:t>consectetur</a:t>
            </a:r>
            <a:r>
              <a:rPr lang="en-GB" spc="-30" dirty="0"/>
              <a:t> </a:t>
            </a:r>
            <a:r>
              <a:rPr lang="en-GB" spc="-35" dirty="0"/>
              <a:t>dui. </a:t>
            </a:r>
            <a:r>
              <a:rPr lang="en-GB" spc="-25" dirty="0" err="1"/>
              <a:t>Suspendisse</a:t>
            </a:r>
            <a:r>
              <a:rPr lang="en-GB" spc="-25" dirty="0"/>
              <a:t> dictum  </a:t>
            </a:r>
            <a:r>
              <a:rPr lang="en-GB" spc="-15" dirty="0" err="1"/>
              <a:t>lobortis</a:t>
            </a:r>
            <a:r>
              <a:rPr lang="en-GB" spc="-15" dirty="0"/>
              <a:t> </a:t>
            </a:r>
            <a:r>
              <a:rPr lang="en-GB" spc="-35" dirty="0" err="1"/>
              <a:t>tellus</a:t>
            </a:r>
            <a:r>
              <a:rPr lang="en-GB" spc="-35" dirty="0"/>
              <a:t>. </a:t>
            </a:r>
            <a:r>
              <a:rPr lang="en-GB" spc="-20" dirty="0"/>
              <a:t>In </a:t>
            </a:r>
            <a:r>
              <a:rPr lang="en-GB" spc="-25" dirty="0"/>
              <a:t>semper </a:t>
            </a:r>
            <a:r>
              <a:rPr lang="en-GB" spc="-30" dirty="0" err="1"/>
              <a:t>posuere</a:t>
            </a:r>
            <a:r>
              <a:rPr lang="en-GB" spc="-30" dirty="0"/>
              <a:t> </a:t>
            </a:r>
            <a:r>
              <a:rPr lang="en-GB" spc="-40" dirty="0" err="1"/>
              <a:t>consectetur</a:t>
            </a:r>
            <a:r>
              <a:rPr lang="en-GB" spc="-40" dirty="0"/>
              <a:t>.  </a:t>
            </a:r>
            <a:r>
              <a:rPr lang="en-GB" spc="-35" dirty="0" err="1"/>
              <a:t>Etiam</a:t>
            </a:r>
            <a:r>
              <a:rPr lang="en-GB" spc="-35" dirty="0"/>
              <a:t> </a:t>
            </a:r>
            <a:r>
              <a:rPr lang="en-GB" spc="-20" dirty="0"/>
              <a:t>non </a:t>
            </a:r>
            <a:r>
              <a:rPr lang="en-GB" spc="-35" dirty="0" err="1"/>
              <a:t>tellus</a:t>
            </a:r>
            <a:r>
              <a:rPr lang="en-GB" spc="-35" dirty="0"/>
              <a:t> </a:t>
            </a:r>
            <a:r>
              <a:rPr lang="en-GB" spc="-30" dirty="0" err="1"/>
              <a:t>quis</a:t>
            </a:r>
            <a:r>
              <a:rPr lang="en-GB" spc="-30" dirty="0"/>
              <a:t> </a:t>
            </a:r>
            <a:r>
              <a:rPr lang="en-GB" spc="-25" dirty="0" err="1"/>
              <a:t>neque</a:t>
            </a:r>
            <a:r>
              <a:rPr lang="en-GB" spc="-25" dirty="0"/>
              <a:t> </a:t>
            </a:r>
            <a:r>
              <a:rPr lang="en-GB" spc="-30" dirty="0" err="1"/>
              <a:t>fringilla</a:t>
            </a:r>
            <a:r>
              <a:rPr lang="en-GB" spc="-30" dirty="0"/>
              <a:t> </a:t>
            </a:r>
            <a:r>
              <a:rPr lang="en-GB" spc="-25" dirty="0" err="1"/>
              <a:t>ultrices</a:t>
            </a:r>
            <a:r>
              <a:rPr lang="en-GB" spc="-25" dirty="0"/>
              <a:t>  </a:t>
            </a:r>
            <a:r>
              <a:rPr lang="en-GB" spc="-20" dirty="0"/>
              <a:t>ac </a:t>
            </a:r>
            <a:r>
              <a:rPr lang="en-GB" spc="-35" dirty="0" err="1"/>
              <a:t>vestibulum</a:t>
            </a:r>
            <a:r>
              <a:rPr lang="en-GB" spc="-35" dirty="0"/>
              <a:t> </a:t>
            </a:r>
            <a:r>
              <a:rPr lang="en-GB" spc="-35" dirty="0" err="1"/>
              <a:t>tellus</a:t>
            </a:r>
            <a:r>
              <a:rPr lang="en-GB" spc="-35" dirty="0"/>
              <a:t>. </a:t>
            </a:r>
            <a:r>
              <a:rPr lang="en-GB" spc="-35" dirty="0" err="1"/>
              <a:t>Etiam</a:t>
            </a:r>
            <a:r>
              <a:rPr lang="en-GB" spc="-35" dirty="0"/>
              <a:t> </a:t>
            </a:r>
            <a:r>
              <a:rPr lang="en-GB" spc="-25" dirty="0" err="1"/>
              <a:t>risus</a:t>
            </a:r>
            <a:r>
              <a:rPr lang="en-GB" spc="-25" dirty="0"/>
              <a:t> </a:t>
            </a:r>
            <a:r>
              <a:rPr lang="en-GB" spc="-25" dirty="0" err="1"/>
              <a:t>sapien</a:t>
            </a:r>
            <a:r>
              <a:rPr lang="en-GB" spc="-25" dirty="0"/>
              <a:t>,  </a:t>
            </a:r>
            <a:r>
              <a:rPr lang="en-GB" spc="-35" dirty="0" err="1"/>
              <a:t>pellentesque</a:t>
            </a:r>
            <a:r>
              <a:rPr lang="en-GB" spc="-35" dirty="0"/>
              <a:t> </a:t>
            </a:r>
            <a:r>
              <a:rPr lang="en-GB" spc="-25" dirty="0" err="1"/>
              <a:t>sodales</a:t>
            </a:r>
            <a:r>
              <a:rPr lang="en-GB" spc="-25" dirty="0"/>
              <a:t> semper</a:t>
            </a:r>
            <a:r>
              <a:rPr lang="en-GB" spc="-15" dirty="0"/>
              <a:t> </a:t>
            </a:r>
            <a:r>
              <a:rPr lang="en-GB" spc="-35" dirty="0" err="1"/>
              <a:t>porttitor</a:t>
            </a:r>
            <a:r>
              <a:rPr lang="en-GB" spc="-35" dirty="0"/>
              <a:t>.</a:t>
            </a:r>
          </a:p>
        </p:txBody>
      </p:sp>
      <p:sp>
        <p:nvSpPr>
          <p:cNvPr id="12" name="object 9"/>
          <p:cNvSpPr/>
          <p:nvPr userDrawn="1"/>
        </p:nvSpPr>
        <p:spPr>
          <a:xfrm>
            <a:off x="6026749"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9" name="TextBox 18"/>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417970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3x Content + 1x image box">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00200"/>
            <a:ext cx="2815559" cy="4139977"/>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1" name="Text Placeholder 2"/>
          <p:cNvSpPr>
            <a:spLocks noGrp="1"/>
          </p:cNvSpPr>
          <p:nvPr>
            <p:ph type="body" sz="quarter" idx="18" hasCustomPrompt="1"/>
          </p:nvPr>
        </p:nvSpPr>
        <p:spPr>
          <a:xfrm>
            <a:off x="291816" y="1232453"/>
            <a:ext cx="2815558"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4" name="Picture Placeholder 3"/>
          <p:cNvSpPr>
            <a:spLocks noGrp="1"/>
          </p:cNvSpPr>
          <p:nvPr>
            <p:ph type="pic" sz="quarter" idx="20" hasCustomPrompt="1"/>
          </p:nvPr>
        </p:nvSpPr>
        <p:spPr>
          <a:xfrm>
            <a:off x="9106800" y="1295400"/>
            <a:ext cx="2781987" cy="4648200"/>
          </a:xfrm>
          <a:prstGeom prst="rect">
            <a:avLst/>
          </a:prstGeom>
        </p:spPr>
        <p:txBody>
          <a:bodyPr/>
          <a:lstStyle>
            <a:lvl1pPr>
              <a:defRPr>
                <a:solidFill>
                  <a:schemeClr val="tx1"/>
                </a:solidFill>
              </a:defRPr>
            </a:lvl1pPr>
          </a:lstStyle>
          <a:p>
            <a:r>
              <a:rPr lang="en-GB" dirty="0"/>
              <a:t>Insert Image</a:t>
            </a:r>
          </a:p>
        </p:txBody>
      </p:sp>
      <p:sp>
        <p:nvSpPr>
          <p:cNvPr id="33" name="Text Placeholder 2"/>
          <p:cNvSpPr>
            <a:spLocks noGrp="1"/>
          </p:cNvSpPr>
          <p:nvPr>
            <p:ph type="body" sz="quarter" idx="21" hasCustomPrompt="1"/>
          </p:nvPr>
        </p:nvSpPr>
        <p:spPr>
          <a:xfrm>
            <a:off x="3222574" y="1600200"/>
            <a:ext cx="2721026" cy="4174451"/>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a:lnSpc>
                <a:spcPts val="1400"/>
              </a:lnSpc>
              <a:spcBef>
                <a:spcPts val="180"/>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10795">
              <a:lnSpc>
                <a:spcPts val="1400"/>
              </a:lnSpc>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10795">
              <a:lnSpc>
                <a:spcPts val="1400"/>
              </a:lnSpc>
            </a:pPr>
            <a:endParaRPr lang="en-GB" sz="1200" spc="-10" dirty="0">
              <a:solidFill>
                <a:srgbClr val="425563"/>
              </a:solidFill>
              <a:latin typeface="Helvetica"/>
              <a:cs typeface="Helvetica"/>
            </a:endParaRPr>
          </a:p>
          <a:p>
            <a:pPr marL="12700" marR="5080">
              <a:lnSpc>
                <a:spcPts val="1400"/>
              </a:lnSpc>
              <a:spcBef>
                <a:spcPts val="180"/>
              </a:spcBef>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a:t>
            </a:r>
            <a:r>
              <a:rPr lang="en-GB" sz="1200" spc="-10" dirty="0">
                <a:solidFill>
                  <a:srgbClr val="425563"/>
                </a:solidFill>
                <a:latin typeface="Helvetica"/>
                <a:cs typeface="Helvetica"/>
              </a:rPr>
              <a:t>et.</a:t>
            </a:r>
            <a:endParaRPr lang="en-GB" sz="1200" dirty="0">
              <a:latin typeface="Helvetica"/>
              <a:cs typeface="Helvetica"/>
            </a:endParaRPr>
          </a:p>
          <a:p>
            <a:pPr marL="12700" marR="10795">
              <a:lnSpc>
                <a:spcPts val="1400"/>
              </a:lnSpc>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4" name="Text Placeholder 2"/>
          <p:cNvSpPr>
            <a:spLocks noGrp="1"/>
          </p:cNvSpPr>
          <p:nvPr>
            <p:ph type="body" sz="quarter" idx="22" hasCustomPrompt="1"/>
          </p:nvPr>
        </p:nvSpPr>
        <p:spPr>
          <a:xfrm>
            <a:off x="3222575" y="1250224"/>
            <a:ext cx="2721026" cy="29832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5" name="Text Placeholder 2"/>
          <p:cNvSpPr>
            <a:spLocks noGrp="1"/>
          </p:cNvSpPr>
          <p:nvPr>
            <p:ph type="body" sz="quarter" idx="23" hasCustomPrompt="1"/>
          </p:nvPr>
        </p:nvSpPr>
        <p:spPr>
          <a:xfrm>
            <a:off x="6206109" y="1600200"/>
            <a:ext cx="2785491" cy="1066803"/>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5"/>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45" dirty="0">
                <a:solidFill>
                  <a:srgbClr val="425563"/>
                </a:solidFill>
                <a:latin typeface="Helvetica"/>
                <a:cs typeface="Helvetica"/>
              </a:rPr>
              <a:t> </a:t>
            </a:r>
            <a:r>
              <a:rPr lang="en-GB" sz="1200" spc="-15" dirty="0" err="1">
                <a:solidFill>
                  <a:srgbClr val="425563"/>
                </a:solidFill>
                <a:latin typeface="Helvetica"/>
                <a:cs typeface="Helvetica"/>
              </a:rPr>
              <a:t>neque</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6" name="Text Placeholder 2"/>
          <p:cNvSpPr>
            <a:spLocks noGrp="1"/>
          </p:cNvSpPr>
          <p:nvPr>
            <p:ph type="body" sz="quarter" idx="24" hasCustomPrompt="1"/>
          </p:nvPr>
        </p:nvSpPr>
        <p:spPr>
          <a:xfrm>
            <a:off x="6206110" y="1230306"/>
            <a:ext cx="2785489" cy="2936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37" name="Text Placeholder 2"/>
          <p:cNvSpPr>
            <a:spLocks noGrp="1"/>
          </p:cNvSpPr>
          <p:nvPr>
            <p:ph type="body" sz="quarter" idx="25" hasCustomPrompt="1"/>
          </p:nvPr>
        </p:nvSpPr>
        <p:spPr>
          <a:xfrm>
            <a:off x="6206108" y="2743200"/>
            <a:ext cx="2785491" cy="3031451"/>
          </a:xfrm>
          <a:prstGeom prst="rect">
            <a:avLst/>
          </a:prstGeom>
        </p:spPr>
        <p:txBody>
          <a:bodyPr lIns="0" tIns="0" rIns="0" bIns="0"/>
          <a:lstStyle>
            <a:lvl1pPr marL="139700" marR="5080" indent="-127635" algn="l" defTabSz="914400" rtl="0" eaLnBrk="1" fontAlgn="auto" latinLnBrk="0" hangingPunct="1">
              <a:lnSpc>
                <a:spcPts val="1400"/>
              </a:lnSpc>
              <a:spcBef>
                <a:spcPts val="600"/>
              </a:spcBef>
              <a:spcAft>
                <a:spcPts val="1200"/>
              </a:spcAft>
              <a:buClr>
                <a:schemeClr val="tx1"/>
              </a:buClr>
              <a:buSzTx/>
              <a:buFont typeface="Arial" panose="020B0604020202020204" pitchFamily="34" charset="0"/>
              <a:buChar char="•"/>
              <a:tabLst/>
              <a:defRPr lang="en-GB" sz="1200" kern="1200" spc="-15" noProof="0" dirty="0" smtClean="0">
                <a:solidFill>
                  <a:srgbClr val="425563"/>
                </a:solidFill>
                <a:latin typeface="Helvetica"/>
                <a:ea typeface="+mn-ea"/>
                <a:cs typeface="Helvetica"/>
              </a:defRPr>
            </a:lvl1pPr>
          </a:lstStyle>
          <a:p>
            <a:pPr marL="139700" marR="5080" indent="-127635">
              <a:lnSpc>
                <a:spcPts val="1400"/>
              </a:lnSpc>
              <a:spcBef>
                <a:spcPts val="180"/>
              </a:spcBef>
            </a:pPr>
            <a:r>
              <a:rPr lang="en-GB" sz="1200" spc="-15" dirty="0">
                <a:solidFill>
                  <a:srgbClr val="425563"/>
                </a:solidFill>
                <a:latin typeface="Helvetica"/>
                <a:cs typeface="Helvetica"/>
              </a:rPr>
              <a:t>Etiam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a:t>
            </a:r>
            <a:r>
              <a:rPr lang="en-GB" sz="1200" spc="-25"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6" name="object 14"/>
          <p:cNvSpPr/>
          <p:nvPr userDrawn="1"/>
        </p:nvSpPr>
        <p:spPr>
          <a:xfrm>
            <a:off x="31794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17" name="object 15"/>
          <p:cNvSpPr/>
          <p:nvPr userDrawn="1"/>
        </p:nvSpPr>
        <p:spPr>
          <a:xfrm>
            <a:off x="61134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2" name="TextBox 2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11930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6_6x Title and Image boxes">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1" name="Text Placeholder 2"/>
          <p:cNvSpPr>
            <a:spLocks noGrp="1"/>
          </p:cNvSpPr>
          <p:nvPr>
            <p:ph type="body" sz="quarter" idx="18" hasCustomPrompt="1"/>
          </p:nvPr>
        </p:nvSpPr>
        <p:spPr>
          <a:xfrm>
            <a:off x="291815" y="1232453"/>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34" name="Text Placeholder 2"/>
          <p:cNvSpPr>
            <a:spLocks noGrp="1"/>
          </p:cNvSpPr>
          <p:nvPr>
            <p:ph type="body" sz="quarter" idx="22" hasCustomPrompt="1"/>
          </p:nvPr>
        </p:nvSpPr>
        <p:spPr>
          <a:xfrm>
            <a:off x="4216792" y="1250224"/>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6" name="Text Placeholder 2"/>
          <p:cNvSpPr>
            <a:spLocks noGrp="1"/>
          </p:cNvSpPr>
          <p:nvPr>
            <p:ph type="body" sz="quarter" idx="24" hasCustomPrompt="1"/>
          </p:nvPr>
        </p:nvSpPr>
        <p:spPr>
          <a:xfrm>
            <a:off x="8129810" y="1230306"/>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27" name="Text Placeholder 2"/>
          <p:cNvSpPr>
            <a:spLocks noGrp="1"/>
          </p:cNvSpPr>
          <p:nvPr>
            <p:ph type="body" sz="quarter" idx="25" hasCustomPrompt="1"/>
          </p:nvPr>
        </p:nvSpPr>
        <p:spPr>
          <a:xfrm>
            <a:off x="291815" y="3735947"/>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4</a:t>
            </a:r>
          </a:p>
        </p:txBody>
      </p:sp>
      <p:sp>
        <p:nvSpPr>
          <p:cNvPr id="28" name="Text Placeholder 2"/>
          <p:cNvSpPr>
            <a:spLocks noGrp="1"/>
          </p:cNvSpPr>
          <p:nvPr>
            <p:ph type="body" sz="quarter" idx="26" hasCustomPrompt="1"/>
          </p:nvPr>
        </p:nvSpPr>
        <p:spPr>
          <a:xfrm>
            <a:off x="4216792" y="3753718"/>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5</a:t>
            </a:r>
          </a:p>
        </p:txBody>
      </p:sp>
      <p:sp>
        <p:nvSpPr>
          <p:cNvPr id="29" name="Text Placeholder 2"/>
          <p:cNvSpPr>
            <a:spLocks noGrp="1"/>
          </p:cNvSpPr>
          <p:nvPr>
            <p:ph type="body" sz="quarter" idx="27" hasCustomPrompt="1"/>
          </p:nvPr>
        </p:nvSpPr>
        <p:spPr>
          <a:xfrm>
            <a:off x="8129810" y="3733800"/>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6</a:t>
            </a:r>
          </a:p>
        </p:txBody>
      </p:sp>
      <p:sp>
        <p:nvSpPr>
          <p:cNvPr id="5" name="Picture Placeholder 4"/>
          <p:cNvSpPr>
            <a:spLocks noGrp="1"/>
          </p:cNvSpPr>
          <p:nvPr>
            <p:ph type="pic" sz="quarter" idx="28" hasCustomPrompt="1"/>
          </p:nvPr>
        </p:nvSpPr>
        <p:spPr>
          <a:xfrm>
            <a:off x="304800" y="1625600"/>
            <a:ext cx="3759200" cy="1816100"/>
          </a:xfrm>
          <a:prstGeom prst="rect">
            <a:avLst/>
          </a:prstGeom>
        </p:spPr>
        <p:txBody>
          <a:bodyPr/>
          <a:lstStyle>
            <a:lvl1pPr>
              <a:defRPr baseline="0">
                <a:solidFill>
                  <a:schemeClr val="tx1"/>
                </a:solidFill>
              </a:defRPr>
            </a:lvl1pPr>
          </a:lstStyle>
          <a:p>
            <a:r>
              <a:rPr lang="en-GB" dirty="0"/>
              <a:t>Insert image</a:t>
            </a:r>
          </a:p>
        </p:txBody>
      </p:sp>
      <p:sp>
        <p:nvSpPr>
          <p:cNvPr id="46" name="Picture Placeholder 4"/>
          <p:cNvSpPr>
            <a:spLocks noGrp="1"/>
          </p:cNvSpPr>
          <p:nvPr>
            <p:ph type="pic" sz="quarter" idx="29" hasCustomPrompt="1"/>
          </p:nvPr>
        </p:nvSpPr>
        <p:spPr>
          <a:xfrm>
            <a:off x="4216158" y="16353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47" name="Picture Placeholder 4"/>
          <p:cNvSpPr>
            <a:spLocks noGrp="1"/>
          </p:cNvSpPr>
          <p:nvPr>
            <p:ph type="pic" sz="quarter" idx="30" hasCustomPrompt="1"/>
          </p:nvPr>
        </p:nvSpPr>
        <p:spPr>
          <a:xfrm>
            <a:off x="8129434" y="16256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1" name="Picture Placeholder 4"/>
          <p:cNvSpPr>
            <a:spLocks noGrp="1"/>
          </p:cNvSpPr>
          <p:nvPr>
            <p:ph type="pic" sz="quarter" idx="31" hasCustomPrompt="1"/>
          </p:nvPr>
        </p:nvSpPr>
        <p:spPr>
          <a:xfrm>
            <a:off x="308113" y="41148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2" name="Picture Placeholder 4"/>
          <p:cNvSpPr>
            <a:spLocks noGrp="1"/>
          </p:cNvSpPr>
          <p:nvPr>
            <p:ph type="pic" sz="quarter" idx="32" hasCustomPrompt="1"/>
          </p:nvPr>
        </p:nvSpPr>
        <p:spPr>
          <a:xfrm>
            <a:off x="4219471" y="41245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3" name="Picture Placeholder 4"/>
          <p:cNvSpPr>
            <a:spLocks noGrp="1"/>
          </p:cNvSpPr>
          <p:nvPr>
            <p:ph type="pic" sz="quarter" idx="33" hasCustomPrompt="1"/>
          </p:nvPr>
        </p:nvSpPr>
        <p:spPr>
          <a:xfrm>
            <a:off x="8132747" y="41148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4" name="object 10"/>
          <p:cNvSpPr/>
          <p:nvPr userDrawn="1"/>
        </p:nvSpPr>
        <p:spPr>
          <a:xfrm>
            <a:off x="4140599" y="1295400"/>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5" name="object 11"/>
          <p:cNvSpPr/>
          <p:nvPr userDrawn="1"/>
        </p:nvSpPr>
        <p:spPr>
          <a:xfrm>
            <a:off x="4140599" y="3771901"/>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6" name="object 12"/>
          <p:cNvSpPr/>
          <p:nvPr userDrawn="1"/>
        </p:nvSpPr>
        <p:spPr>
          <a:xfrm>
            <a:off x="8052599" y="1295400"/>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7" name="object 13"/>
          <p:cNvSpPr/>
          <p:nvPr userDrawn="1"/>
        </p:nvSpPr>
        <p:spPr>
          <a:xfrm>
            <a:off x="8052599" y="3771901"/>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32" name="TextBox 3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465812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3x Content + Images sections">
    <p:spTree>
      <p:nvGrpSpPr>
        <p:cNvPr id="1" name=""/>
        <p:cNvGrpSpPr/>
        <p:nvPr/>
      </p:nvGrpSpPr>
      <p:grpSpPr>
        <a:xfrm>
          <a:off x="0" y="0"/>
          <a:ext cx="0" cy="0"/>
          <a:chOff x="0" y="0"/>
          <a:chExt cx="0" cy="0"/>
        </a:xfrm>
      </p:grpSpPr>
      <p:sp>
        <p:nvSpPr>
          <p:cNvPr id="23" name="Text Placeholder 2"/>
          <p:cNvSpPr>
            <a:spLocks noGrp="1"/>
          </p:cNvSpPr>
          <p:nvPr>
            <p:ph type="body" sz="quarter" idx="31" hasCustomPrompt="1"/>
          </p:nvPr>
        </p:nvSpPr>
        <p:spPr>
          <a:xfrm>
            <a:off x="291814" y="3589376"/>
            <a:ext cx="3771793" cy="2389316"/>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2700" marR="5080">
              <a:lnSpc>
                <a:spcPts val="1400"/>
              </a:lnSpc>
              <a:spcBef>
                <a:spcPts val="1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ultrices</a:t>
            </a:r>
            <a:r>
              <a:rPr lang="en-GB" sz="1200" spc="-10" dirty="0">
                <a:solidFill>
                  <a:srgbClr val="425563"/>
                </a:solidFill>
                <a:latin typeface="Helvetica"/>
                <a:cs typeface="Helvetica"/>
              </a:rPr>
              <a:t> </a:t>
            </a:r>
            <a:r>
              <a:rPr lang="en-GB" sz="1200" spc="-5" dirty="0">
                <a:solidFill>
                  <a:srgbClr val="425563"/>
                </a:solidFill>
                <a:latin typeface="Helvetica"/>
                <a:cs typeface="Helvetica"/>
              </a:rPr>
              <a:t>ac </a:t>
            </a:r>
            <a:r>
              <a:rPr lang="en-GB" sz="1200" spc="-10" dirty="0" err="1">
                <a:solidFill>
                  <a:srgbClr val="425563"/>
                </a:solidFill>
                <a:latin typeface="Helvetica"/>
                <a:cs typeface="Helvetica"/>
              </a:rPr>
              <a:t>vestibulum</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1" name="Text Placeholder 2"/>
          <p:cNvSpPr>
            <a:spLocks noGrp="1"/>
          </p:cNvSpPr>
          <p:nvPr>
            <p:ph type="body" sz="quarter" idx="18" hasCustomPrompt="1"/>
          </p:nvPr>
        </p:nvSpPr>
        <p:spPr>
          <a:xfrm>
            <a:off x="291815" y="1232453"/>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34" name="Text Placeholder 2"/>
          <p:cNvSpPr>
            <a:spLocks noGrp="1"/>
          </p:cNvSpPr>
          <p:nvPr>
            <p:ph type="body" sz="quarter" idx="22" hasCustomPrompt="1"/>
          </p:nvPr>
        </p:nvSpPr>
        <p:spPr>
          <a:xfrm>
            <a:off x="4216792" y="1250224"/>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6" name="Text Placeholder 2"/>
          <p:cNvSpPr>
            <a:spLocks noGrp="1"/>
          </p:cNvSpPr>
          <p:nvPr>
            <p:ph type="body" sz="quarter" idx="24" hasCustomPrompt="1"/>
          </p:nvPr>
        </p:nvSpPr>
        <p:spPr>
          <a:xfrm>
            <a:off x="8129810" y="1230306"/>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5" name="Picture Placeholder 4"/>
          <p:cNvSpPr>
            <a:spLocks noGrp="1"/>
          </p:cNvSpPr>
          <p:nvPr>
            <p:ph type="pic" sz="quarter" idx="28" hasCustomPrompt="1"/>
          </p:nvPr>
        </p:nvSpPr>
        <p:spPr>
          <a:xfrm>
            <a:off x="304800" y="1625600"/>
            <a:ext cx="3759200" cy="1816100"/>
          </a:xfrm>
          <a:prstGeom prst="rect">
            <a:avLst/>
          </a:prstGeom>
        </p:spPr>
        <p:txBody>
          <a:bodyPr/>
          <a:lstStyle>
            <a:lvl1pPr>
              <a:defRPr baseline="0">
                <a:solidFill>
                  <a:schemeClr val="tx1"/>
                </a:solidFill>
              </a:defRPr>
            </a:lvl1pPr>
          </a:lstStyle>
          <a:p>
            <a:r>
              <a:rPr lang="en-GB" dirty="0"/>
              <a:t>Insert image</a:t>
            </a:r>
          </a:p>
        </p:txBody>
      </p:sp>
      <p:sp>
        <p:nvSpPr>
          <p:cNvPr id="46" name="Picture Placeholder 4"/>
          <p:cNvSpPr>
            <a:spLocks noGrp="1"/>
          </p:cNvSpPr>
          <p:nvPr>
            <p:ph type="pic" sz="quarter" idx="29" hasCustomPrompt="1"/>
          </p:nvPr>
        </p:nvSpPr>
        <p:spPr>
          <a:xfrm>
            <a:off x="4216158" y="16353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47" name="Picture Placeholder 4"/>
          <p:cNvSpPr>
            <a:spLocks noGrp="1"/>
          </p:cNvSpPr>
          <p:nvPr>
            <p:ph type="pic" sz="quarter" idx="30" hasCustomPrompt="1"/>
          </p:nvPr>
        </p:nvSpPr>
        <p:spPr>
          <a:xfrm>
            <a:off x="8129434" y="16256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19" name="Text Placeholder 2"/>
          <p:cNvSpPr>
            <a:spLocks noGrp="1"/>
          </p:cNvSpPr>
          <p:nvPr>
            <p:ph type="body" sz="quarter" idx="23" hasCustomPrompt="1"/>
          </p:nvPr>
        </p:nvSpPr>
        <p:spPr>
          <a:xfrm>
            <a:off x="4216158" y="3572811"/>
            <a:ext cx="3759200" cy="836351"/>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5"/>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45" dirty="0">
                <a:solidFill>
                  <a:srgbClr val="425563"/>
                </a:solidFill>
                <a:latin typeface="Helvetica"/>
                <a:cs typeface="Helvetica"/>
              </a:rPr>
              <a:t> </a:t>
            </a:r>
            <a:r>
              <a:rPr lang="en-GB" sz="1200" spc="-15" dirty="0" err="1">
                <a:solidFill>
                  <a:srgbClr val="425563"/>
                </a:solidFill>
                <a:latin typeface="Helvetica"/>
                <a:cs typeface="Helvetica"/>
              </a:rPr>
              <a:t>neque</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0" name="Text Placeholder 2"/>
          <p:cNvSpPr>
            <a:spLocks noGrp="1"/>
          </p:cNvSpPr>
          <p:nvPr>
            <p:ph type="body" sz="quarter" idx="25" hasCustomPrompt="1"/>
          </p:nvPr>
        </p:nvSpPr>
        <p:spPr>
          <a:xfrm>
            <a:off x="4216157" y="4476675"/>
            <a:ext cx="3759200" cy="1502017"/>
          </a:xfrm>
          <a:prstGeom prst="rect">
            <a:avLst/>
          </a:prstGeom>
        </p:spPr>
        <p:txBody>
          <a:bodyPr lIns="0" tIns="0" rIns="0" bIns="0"/>
          <a:lstStyle>
            <a:lvl1pPr marL="139700" marR="5080" indent="-127635" algn="l" defTabSz="914400" rtl="0" eaLnBrk="1" fontAlgn="auto" latinLnBrk="0" hangingPunct="1">
              <a:lnSpc>
                <a:spcPts val="1400"/>
              </a:lnSpc>
              <a:spcBef>
                <a:spcPts val="600"/>
              </a:spcBef>
              <a:spcAft>
                <a:spcPts val="1200"/>
              </a:spcAft>
              <a:buClr>
                <a:schemeClr val="tx1"/>
              </a:buClr>
              <a:buSzTx/>
              <a:buFont typeface="Arial" panose="020B0604020202020204" pitchFamily="34" charset="0"/>
              <a:buChar char="•"/>
              <a:tabLst/>
              <a:defRPr lang="en-GB" sz="1200" kern="1200" spc="-15" noProof="0" dirty="0" smtClean="0">
                <a:solidFill>
                  <a:srgbClr val="425563"/>
                </a:solidFill>
                <a:latin typeface="Helvetica"/>
                <a:ea typeface="+mn-ea"/>
                <a:cs typeface="Helvetica"/>
              </a:defRPr>
            </a:lvl1pPr>
          </a:lstStyle>
          <a:p>
            <a:r>
              <a:rPr lang="en-GB" dirty="0" err="1"/>
              <a:t>Etiam</a:t>
            </a:r>
            <a:r>
              <a:rPr lang="en-GB" dirty="0"/>
              <a:t> </a:t>
            </a:r>
            <a:r>
              <a:rPr lang="en-GB" dirty="0" err="1"/>
              <a:t>risus</a:t>
            </a:r>
            <a:r>
              <a:rPr lang="en-GB" dirty="0"/>
              <a:t> </a:t>
            </a:r>
            <a:r>
              <a:rPr lang="en-GB" dirty="0" err="1"/>
              <a:t>sapien</a:t>
            </a:r>
            <a:r>
              <a:rPr lang="en-GB" dirty="0"/>
              <a:t>, </a:t>
            </a:r>
            <a:r>
              <a:rPr lang="en-GB" dirty="0" err="1"/>
              <a:t>pellentesque</a:t>
            </a:r>
            <a:r>
              <a:rPr lang="en-GB" dirty="0"/>
              <a:t>  </a:t>
            </a:r>
            <a:r>
              <a:rPr lang="en-GB" dirty="0" err="1"/>
              <a:t>sodales</a:t>
            </a:r>
            <a:r>
              <a:rPr lang="en-GB" dirty="0"/>
              <a:t> semper </a:t>
            </a:r>
            <a:r>
              <a:rPr lang="en-GB" dirty="0" err="1"/>
              <a:t>porttitor</a:t>
            </a:r>
            <a:r>
              <a:rPr lang="en-GB" dirty="0"/>
              <a:t>, </a:t>
            </a:r>
            <a:r>
              <a:rPr lang="en-GB" dirty="0" err="1"/>
              <a:t>sollicitudin</a:t>
            </a:r>
            <a:r>
              <a:rPr lang="en-GB" dirty="0"/>
              <a:t>.</a:t>
            </a:r>
          </a:p>
          <a:p>
            <a:r>
              <a:rPr lang="en-GB" dirty="0" err="1"/>
              <a:t>Donec</a:t>
            </a:r>
            <a:r>
              <a:rPr lang="en-GB" dirty="0"/>
              <a:t> semper </a:t>
            </a:r>
            <a:r>
              <a:rPr lang="en-GB" dirty="0" err="1"/>
              <a:t>neque</a:t>
            </a:r>
            <a:r>
              <a:rPr lang="en-GB" dirty="0"/>
              <a:t> </a:t>
            </a:r>
            <a:r>
              <a:rPr lang="en-GB" dirty="0" err="1"/>
              <a:t>vel</a:t>
            </a:r>
            <a:r>
              <a:rPr lang="en-GB" dirty="0"/>
              <a:t> </a:t>
            </a:r>
            <a:r>
              <a:rPr lang="en-GB" dirty="0" err="1"/>
              <a:t>venenatis</a:t>
            </a:r>
            <a:r>
              <a:rPr lang="en-GB" dirty="0"/>
              <a:t>.</a:t>
            </a:r>
          </a:p>
          <a:p>
            <a:r>
              <a:rPr lang="en-GB" dirty="0" err="1"/>
              <a:t>Suspendisse</a:t>
            </a:r>
            <a:r>
              <a:rPr lang="en-GB" dirty="0"/>
              <a:t> </a:t>
            </a:r>
            <a:r>
              <a:rPr lang="en-GB" dirty="0" err="1"/>
              <a:t>euismod</a:t>
            </a:r>
            <a:r>
              <a:rPr lang="en-GB" dirty="0"/>
              <a:t> </a:t>
            </a:r>
            <a:r>
              <a:rPr lang="en-GB" dirty="0" err="1"/>
              <a:t>est</a:t>
            </a:r>
            <a:r>
              <a:rPr lang="en-GB" dirty="0"/>
              <a:t> </a:t>
            </a:r>
            <a:r>
              <a:rPr lang="en-GB" dirty="0" err="1"/>
              <a:t>nec</a:t>
            </a:r>
            <a:r>
              <a:rPr lang="en-GB" dirty="0"/>
              <a:t> </a:t>
            </a:r>
            <a:r>
              <a:rPr lang="en-GB" dirty="0" err="1"/>
              <a:t>massa</a:t>
            </a:r>
            <a:r>
              <a:rPr lang="en-GB" dirty="0"/>
              <a:t>  </a:t>
            </a:r>
            <a:r>
              <a:rPr lang="en-GB" dirty="0" err="1"/>
              <a:t>tristique</a:t>
            </a:r>
            <a:r>
              <a:rPr lang="en-GB" dirty="0"/>
              <a:t>, a </a:t>
            </a:r>
            <a:r>
              <a:rPr lang="en-GB" dirty="0" err="1"/>
              <a:t>bibendum</a:t>
            </a:r>
            <a:r>
              <a:rPr lang="en-GB" dirty="0"/>
              <a:t> </a:t>
            </a:r>
            <a:r>
              <a:rPr lang="en-GB" dirty="0" err="1"/>
              <a:t>nibh</a:t>
            </a:r>
            <a:r>
              <a:rPr lang="en-GB" dirty="0"/>
              <a:t> </a:t>
            </a:r>
            <a:r>
              <a:rPr lang="en-GB" dirty="0" err="1"/>
              <a:t>varius</a:t>
            </a:r>
            <a:r>
              <a:rPr lang="en-GB" dirty="0"/>
              <a:t>.</a:t>
            </a:r>
          </a:p>
        </p:txBody>
      </p:sp>
      <p:sp>
        <p:nvSpPr>
          <p:cNvPr id="24" name="Text Placeholder 2"/>
          <p:cNvSpPr>
            <a:spLocks noGrp="1"/>
          </p:cNvSpPr>
          <p:nvPr>
            <p:ph type="body" sz="quarter" idx="32" hasCustomPrompt="1"/>
          </p:nvPr>
        </p:nvSpPr>
        <p:spPr>
          <a:xfrm>
            <a:off x="8127907" y="3572811"/>
            <a:ext cx="3771793" cy="2405881"/>
          </a:xfrm>
          <a:prstGeom prst="rect">
            <a:avLst/>
          </a:prstGeom>
        </p:spPr>
        <p:txBody>
          <a:bodyPr lIns="0" tIns="0" rIns="0" bIns="0"/>
          <a:lstStyle>
            <a:lvl1pPr marL="0" marR="5080" indent="0" algn="l" defTabSz="914400" rtl="0" eaLnBrk="1" fontAlgn="auto" latinLnBrk="0" hangingPunct="1">
              <a:lnSpc>
                <a:spcPts val="1400"/>
              </a:lnSpc>
              <a:spcBef>
                <a:spcPts val="600"/>
              </a:spcBef>
              <a:spcAft>
                <a:spcPts val="1200"/>
              </a:spcAft>
              <a:buClr>
                <a:schemeClr val="tx1"/>
              </a:buClr>
              <a:buSzTx/>
              <a:buFont typeface="Helvetica" pitchFamily="2" charset="0"/>
              <a:buNone/>
              <a:tabLst/>
              <a:defRPr lang="en-GB" sz="1200" kern="1200" spc="-15" noProof="0" dirty="0" smtClean="0">
                <a:solidFill>
                  <a:srgbClr val="425563"/>
                </a:solidFill>
                <a:latin typeface="Helvetica"/>
                <a:ea typeface="+mn-ea"/>
                <a:cs typeface="Helvetica"/>
              </a:defRPr>
            </a:lvl1pPr>
          </a:lstStyle>
          <a:p>
            <a:pPr marL="12700" marR="5080">
              <a:lnSpc>
                <a:spcPts val="1400"/>
              </a:lnSpc>
              <a:spcBef>
                <a:spcPts val="1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a:t>
            </a:r>
          </a:p>
          <a:p>
            <a:pPr marL="12700" marR="5080">
              <a:lnSpc>
                <a:spcPts val="1400"/>
              </a:lnSpc>
              <a:spcBef>
                <a:spcPts val="180"/>
              </a:spcBef>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5" name="object 6"/>
          <p:cNvSpPr/>
          <p:nvPr userDrawn="1"/>
        </p:nvSpPr>
        <p:spPr>
          <a:xfrm>
            <a:off x="4140599"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26" name="object 7"/>
          <p:cNvSpPr/>
          <p:nvPr userDrawn="1"/>
        </p:nvSpPr>
        <p:spPr>
          <a:xfrm>
            <a:off x="8052599"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8" name="TextBox 2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227455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8_Statistics + Charts slide">
    <p:spTree>
      <p:nvGrpSpPr>
        <p:cNvPr id="1" name=""/>
        <p:cNvGrpSpPr/>
        <p:nvPr/>
      </p:nvGrpSpPr>
      <p:grpSpPr>
        <a:xfrm>
          <a:off x="0" y="0"/>
          <a:ext cx="0" cy="0"/>
          <a:chOff x="0" y="0"/>
          <a:chExt cx="0" cy="0"/>
        </a:xfrm>
      </p:grpSpPr>
      <p:sp>
        <p:nvSpPr>
          <p:cNvPr id="23" name="Text Placeholder 3"/>
          <p:cNvSpPr>
            <a:spLocks noGrp="1"/>
          </p:cNvSpPr>
          <p:nvPr>
            <p:ph type="body" sz="quarter" idx="27" hasCustomPrompt="1"/>
          </p:nvPr>
        </p:nvSpPr>
        <p:spPr>
          <a:xfrm>
            <a:off x="8116106" y="1249980"/>
            <a:ext cx="2756535" cy="28034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baseline="0" dirty="0" smtClean="0">
                <a:solidFill>
                  <a:schemeClr val="accent5"/>
                </a:solidFill>
                <a:latin typeface="Helvetica"/>
                <a:ea typeface="+mn-ea"/>
                <a:cs typeface="Helvetica"/>
              </a:defRPr>
            </a:lvl1pPr>
          </a:lstStyle>
          <a:p>
            <a:pPr marL="12700">
              <a:lnSpc>
                <a:spcPct val="100000"/>
              </a:lnSpc>
              <a:spcBef>
                <a:spcPts val="100"/>
              </a:spcBef>
            </a:pPr>
            <a:r>
              <a:rPr lang="en-GB" sz="1600" spc="-10" dirty="0">
                <a:solidFill>
                  <a:srgbClr val="00A499"/>
                </a:solidFill>
                <a:latin typeface="Helvetica"/>
                <a:cs typeface="Helvetica"/>
              </a:rPr>
              <a:t>Graph title</a:t>
            </a:r>
            <a:r>
              <a:rPr lang="en-GB" sz="1600" spc="-65" dirty="0">
                <a:solidFill>
                  <a:srgbClr val="00A499"/>
                </a:solidFill>
                <a:latin typeface="Helvetica"/>
                <a:cs typeface="Helvetica"/>
              </a:rPr>
              <a:t> </a:t>
            </a:r>
            <a:r>
              <a:rPr lang="en-GB" sz="1600" dirty="0">
                <a:solidFill>
                  <a:srgbClr val="00A499"/>
                </a:solidFill>
                <a:latin typeface="Helvetica"/>
                <a:cs typeface="Helvetica"/>
              </a:rPr>
              <a:t>2</a:t>
            </a:r>
            <a:endParaRPr lang="en-GB" sz="1600" dirty="0">
              <a:latin typeface="Helvetica"/>
              <a:cs typeface="Helvetica"/>
            </a:endParaRPr>
          </a:p>
        </p:txBody>
      </p:sp>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chemeClr val="tx1"/>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chemeClr val="tx1"/>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4" name="Text Placeholder 3"/>
          <p:cNvSpPr>
            <a:spLocks noGrp="1"/>
          </p:cNvSpPr>
          <p:nvPr>
            <p:ph type="body" sz="quarter" idx="29" hasCustomPrompt="1"/>
          </p:nvPr>
        </p:nvSpPr>
        <p:spPr>
          <a:xfrm>
            <a:off x="4204099" y="3048000"/>
            <a:ext cx="1766364" cy="36277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baseline="0" dirty="0" smtClean="0">
                <a:solidFill>
                  <a:schemeClr val="accent5"/>
                </a:solidFill>
                <a:latin typeface="Helvetica"/>
                <a:ea typeface="+mn-ea"/>
                <a:cs typeface="Helvetica"/>
              </a:defRPr>
            </a:lvl1pPr>
          </a:lstStyle>
          <a:p>
            <a:pPr marL="12700">
              <a:lnSpc>
                <a:spcPct val="100000"/>
              </a:lnSpc>
              <a:spcBef>
                <a:spcPts val="100"/>
              </a:spcBef>
            </a:pPr>
            <a:r>
              <a:rPr lang="en-GB" sz="1600" spc="-10" dirty="0">
                <a:solidFill>
                  <a:srgbClr val="00A499"/>
                </a:solidFill>
                <a:latin typeface="Helvetica"/>
                <a:cs typeface="Helvetica"/>
              </a:rPr>
              <a:t>Graph title</a:t>
            </a:r>
            <a:r>
              <a:rPr lang="en-GB" sz="1600" spc="-65" dirty="0">
                <a:solidFill>
                  <a:srgbClr val="00A499"/>
                </a:solidFill>
                <a:latin typeface="Helvetica"/>
                <a:cs typeface="Helvetica"/>
              </a:rPr>
              <a:t> </a:t>
            </a:r>
            <a:r>
              <a:rPr lang="en-GB" sz="1600" dirty="0">
                <a:solidFill>
                  <a:srgbClr val="00A499"/>
                </a:solidFill>
                <a:latin typeface="Helvetica"/>
                <a:cs typeface="Helvetica"/>
              </a:rPr>
              <a:t>1</a:t>
            </a:r>
            <a:endParaRPr lang="en-GB" sz="1600" dirty="0">
              <a:latin typeface="Helvetica"/>
              <a:cs typeface="Helvetica"/>
            </a:endParaRPr>
          </a:p>
        </p:txBody>
      </p:sp>
      <p:sp>
        <p:nvSpPr>
          <p:cNvPr id="27" name="Text Placeholder 3"/>
          <p:cNvSpPr>
            <a:spLocks noGrp="1"/>
          </p:cNvSpPr>
          <p:nvPr>
            <p:ph type="body" sz="quarter" idx="30" hasCustomPrompt="1"/>
          </p:nvPr>
        </p:nvSpPr>
        <p:spPr>
          <a:xfrm>
            <a:off x="6176664" y="2203902"/>
            <a:ext cx="1688501" cy="793085"/>
          </a:xfrm>
          <a:prstGeom prst="rect">
            <a:avLst/>
          </a:prstGeom>
        </p:spPr>
        <p:txBody>
          <a:bodyPr lIns="0" tIns="0" rIns="0" bIns="0"/>
          <a:lstStyle>
            <a:lvl1pPr marL="12700" marR="5080" indent="0" algn="l" defTabSz="914400" rtl="0" eaLnBrk="1" fontAlgn="auto" latinLnBrk="0" hangingPunct="1">
              <a:lnSpc>
                <a:spcPts val="1400"/>
              </a:lnSpc>
              <a:spcBef>
                <a:spcPts val="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168275" lvl="0" indent="0" algn="l" defTabSz="914400" rtl="0" eaLnBrk="1" fontAlgn="auto" latinLnBrk="0" hangingPunct="1">
              <a:lnSpc>
                <a:spcPts val="1400"/>
              </a:lnSpc>
              <a:spcBef>
                <a:spcPts val="180"/>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r>
              <a:rPr kumimoji="0" lang="en-GB" sz="1200" b="0" i="0" u="none" strike="noStrike" kern="1200" cap="none" spc="-4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0"/>
              </a:spcBef>
              <a:spcAft>
                <a:spcPts val="0"/>
              </a:spcAft>
              <a:buClrTx/>
              <a:buSzTx/>
              <a:buFontTx/>
              <a:buNone/>
              <a:tabLst/>
              <a:defRPr/>
            </a:pP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9" name="Text Placeholder 3"/>
          <p:cNvSpPr>
            <a:spLocks noGrp="1"/>
          </p:cNvSpPr>
          <p:nvPr>
            <p:ph type="body" sz="quarter" idx="23" hasCustomPrompt="1"/>
          </p:nvPr>
        </p:nvSpPr>
        <p:spPr>
          <a:xfrm>
            <a:off x="6160099" y="1320111"/>
            <a:ext cx="1705066" cy="793085"/>
          </a:xfrm>
          <a:prstGeom prst="rect">
            <a:avLst/>
          </a:prstGeom>
        </p:spPr>
        <p:txBody>
          <a:bodyPr lIns="0" tIns="0" rIns="0" bIns="0"/>
          <a:lstStyle>
            <a:lvl1pPr marL="12700" marR="5080" indent="0" algn="l" defTabSz="914400" rtl="0" eaLnBrk="1" fontAlgn="auto" latinLnBrk="0" hangingPunct="1">
              <a:lnSpc>
                <a:spcPts val="1400"/>
              </a:lnSpc>
              <a:spcBef>
                <a:spcPts val="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168275" lvl="0" indent="0" algn="l" defTabSz="914400" rtl="0" eaLnBrk="1" fontAlgn="auto" latinLnBrk="0" hangingPunct="1">
              <a:lnSpc>
                <a:spcPts val="1400"/>
              </a:lnSpc>
              <a:spcBef>
                <a:spcPts val="180"/>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r>
              <a:rPr kumimoji="0" lang="en-GB" sz="1200" b="0" i="0" u="none" strike="noStrike" kern="1200" cap="none" spc="-4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0"/>
              </a:spcBef>
              <a:spcAft>
                <a:spcPts val="0"/>
              </a:spcAft>
              <a:buClrTx/>
              <a:buSzTx/>
              <a:buFontTx/>
              <a:buNone/>
              <a:tabLst/>
              <a:defRPr/>
            </a:pP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5" name="Chart Placeholder 4"/>
          <p:cNvSpPr>
            <a:spLocks noGrp="1"/>
          </p:cNvSpPr>
          <p:nvPr>
            <p:ph type="chart" sz="quarter" idx="32" hasCustomPrompt="1"/>
          </p:nvPr>
        </p:nvSpPr>
        <p:spPr>
          <a:xfrm>
            <a:off x="8128000" y="1716088"/>
            <a:ext cx="3378200" cy="3617912"/>
          </a:xfrm>
          <a:prstGeom prst="rect">
            <a:avLst/>
          </a:prstGeom>
        </p:spPr>
        <p:txBody>
          <a:bodyPr/>
          <a:lstStyle>
            <a:lvl1pPr>
              <a:defRPr baseline="0">
                <a:solidFill>
                  <a:schemeClr val="tx1"/>
                </a:solidFill>
              </a:defRPr>
            </a:lvl1pPr>
          </a:lstStyle>
          <a:p>
            <a:r>
              <a:rPr lang="en-GB" dirty="0"/>
              <a:t>Insert chart</a:t>
            </a:r>
          </a:p>
        </p:txBody>
      </p:sp>
      <p:sp>
        <p:nvSpPr>
          <p:cNvPr id="35" name="Chart Placeholder 4"/>
          <p:cNvSpPr>
            <a:spLocks noGrp="1"/>
          </p:cNvSpPr>
          <p:nvPr>
            <p:ph type="chart" sz="quarter" idx="33" hasCustomPrompt="1"/>
          </p:nvPr>
        </p:nvSpPr>
        <p:spPr>
          <a:xfrm>
            <a:off x="4197294" y="3621665"/>
            <a:ext cx="2508306" cy="2314100"/>
          </a:xfrm>
          <a:prstGeom prst="rect">
            <a:avLst/>
          </a:prstGeom>
        </p:spPr>
        <p:txBody>
          <a:bodyPr/>
          <a:lstStyle>
            <a:lvl1pPr>
              <a:defRPr baseline="0">
                <a:solidFill>
                  <a:schemeClr val="tx1"/>
                </a:solidFill>
              </a:defRPr>
            </a:lvl1pPr>
          </a:lstStyle>
          <a:p>
            <a:r>
              <a:rPr lang="en-GB" dirty="0"/>
              <a:t>Insert chart</a:t>
            </a:r>
          </a:p>
        </p:txBody>
      </p:sp>
      <p:sp>
        <p:nvSpPr>
          <p:cNvPr id="36" name="Text Placeholder 6"/>
          <p:cNvSpPr>
            <a:spLocks noGrp="1"/>
          </p:cNvSpPr>
          <p:nvPr>
            <p:ph type="body" sz="quarter" idx="35" hasCustomPrompt="1"/>
          </p:nvPr>
        </p:nvSpPr>
        <p:spPr>
          <a:xfrm>
            <a:off x="282773" y="2839235"/>
            <a:ext cx="3682998" cy="3096529"/>
          </a:xfrm>
          <a:prstGeom prst="rect">
            <a:avLst/>
          </a:prstGeom>
        </p:spPr>
        <p:txBody>
          <a:bodyPr lIns="0" tIns="0" rIns="0" bIns="0"/>
          <a:lstStyle>
            <a:lvl1pPr marL="12700" marR="5080">
              <a:lnSpc>
                <a:spcPts val="1400"/>
              </a:lnSpc>
              <a:spcBef>
                <a:spcPts val="180"/>
              </a:spcBef>
              <a:defRPr lang="en-GB" sz="1200" kern="1200" spc="-10" dirty="0" smtClean="0">
                <a:solidFill>
                  <a:srgbClr val="425563"/>
                </a:solidFill>
                <a:latin typeface="+mn-lt"/>
                <a:ea typeface="+mn-ea"/>
                <a:cs typeface="Helvetica"/>
              </a:defRPr>
            </a:lvl1pPr>
          </a:lstStyle>
          <a:p>
            <a:pPr marL="12700" marR="5080">
              <a:lnSpc>
                <a:spcPts val="1400"/>
              </a:lnSpc>
              <a:spcBef>
                <a:spcPts val="180"/>
              </a:spcBef>
            </a:pPr>
            <a:r>
              <a:rPr lang="en-GB" sz="1200" spc="-10" dirty="0">
                <a:solidFill>
                  <a:srgbClr val="425563"/>
                </a:solidFill>
                <a:latin typeface="+mn-lt"/>
                <a:cs typeface="Helvetica"/>
              </a:rPr>
              <a:t>Lorem ipsum </a:t>
            </a:r>
            <a:r>
              <a:rPr lang="en-GB" sz="1200" spc="-5" dirty="0" err="1">
                <a:solidFill>
                  <a:srgbClr val="425563"/>
                </a:solidFill>
                <a:latin typeface="+mn-lt"/>
                <a:cs typeface="Helvetica"/>
              </a:rPr>
              <a:t>dolor</a:t>
            </a:r>
            <a:r>
              <a:rPr lang="en-GB" sz="1200" spc="-5" dirty="0">
                <a:solidFill>
                  <a:srgbClr val="425563"/>
                </a:solidFill>
                <a:latin typeface="+mn-lt"/>
                <a:cs typeface="Helvetica"/>
              </a:rPr>
              <a:t> sit </a:t>
            </a:r>
            <a:r>
              <a:rPr lang="en-GB" sz="1200" spc="-10" dirty="0" err="1">
                <a:solidFill>
                  <a:srgbClr val="425563"/>
                </a:solidFill>
                <a:latin typeface="+mn-lt"/>
                <a:cs typeface="Helvetica"/>
              </a:rPr>
              <a:t>amet</a:t>
            </a:r>
            <a:r>
              <a:rPr lang="en-GB" sz="1200" spc="-10" dirty="0">
                <a:solidFill>
                  <a:srgbClr val="425563"/>
                </a:solidFill>
                <a:latin typeface="+mn-lt"/>
                <a:cs typeface="Helvetica"/>
              </a:rPr>
              <a:t>, </a:t>
            </a:r>
            <a:r>
              <a:rPr lang="en-GB" sz="1200" spc="-10" dirty="0" err="1">
                <a:solidFill>
                  <a:srgbClr val="425563"/>
                </a:solidFill>
                <a:latin typeface="+mn-lt"/>
                <a:cs typeface="Helvetica"/>
              </a:rPr>
              <a:t>consectetur</a:t>
            </a:r>
            <a:r>
              <a:rPr lang="en-GB" sz="1200" spc="-10" dirty="0">
                <a:solidFill>
                  <a:srgbClr val="425563"/>
                </a:solidFill>
                <a:latin typeface="+mn-lt"/>
                <a:cs typeface="Helvetica"/>
              </a:rPr>
              <a:t> </a:t>
            </a:r>
            <a:r>
              <a:rPr lang="en-GB" sz="1200" spc="-5" dirty="0" err="1">
                <a:solidFill>
                  <a:srgbClr val="425563"/>
                </a:solidFill>
                <a:latin typeface="+mn-lt"/>
                <a:cs typeface="Helvetica"/>
              </a:rPr>
              <a:t>adipiscing</a:t>
            </a:r>
            <a:r>
              <a:rPr lang="en-GB" sz="1200" spc="-5" dirty="0">
                <a:solidFill>
                  <a:srgbClr val="425563"/>
                </a:solidFill>
                <a:latin typeface="+mn-lt"/>
                <a:cs typeface="Helvetica"/>
              </a:rPr>
              <a:t>  </a:t>
            </a:r>
            <a:r>
              <a:rPr lang="en-GB" sz="1200" spc="-10" dirty="0" err="1">
                <a:solidFill>
                  <a:srgbClr val="425563"/>
                </a:solidFill>
                <a:latin typeface="+mn-lt"/>
                <a:cs typeface="Helvetica"/>
              </a:rPr>
              <a:t>elit</a:t>
            </a:r>
            <a:r>
              <a:rPr lang="en-GB" sz="1200" spc="-10" dirty="0">
                <a:solidFill>
                  <a:srgbClr val="425563"/>
                </a:solidFill>
                <a:latin typeface="+mn-lt"/>
                <a:cs typeface="Helvetica"/>
              </a:rPr>
              <a:t>. </a:t>
            </a:r>
            <a:r>
              <a:rPr lang="en-GB" sz="1200" spc="-10" dirty="0" err="1">
                <a:solidFill>
                  <a:srgbClr val="425563"/>
                </a:solidFill>
                <a:latin typeface="+mn-lt"/>
                <a:cs typeface="Helvetica"/>
              </a:rPr>
              <a:t>Quisque</a:t>
            </a:r>
            <a:r>
              <a:rPr lang="en-GB" sz="1200" spc="-10" dirty="0">
                <a:solidFill>
                  <a:srgbClr val="425563"/>
                </a:solidFill>
                <a:latin typeface="+mn-lt"/>
                <a:cs typeface="Helvetica"/>
              </a:rPr>
              <a:t> </a:t>
            </a:r>
            <a:r>
              <a:rPr lang="en-GB" sz="1200" spc="-10" dirty="0" err="1">
                <a:solidFill>
                  <a:srgbClr val="425563"/>
                </a:solidFill>
                <a:latin typeface="+mn-lt"/>
                <a:cs typeface="Helvetica"/>
              </a:rPr>
              <a:t>eu</a:t>
            </a:r>
            <a:r>
              <a:rPr lang="en-GB" sz="1200" spc="-10" dirty="0">
                <a:solidFill>
                  <a:srgbClr val="425563"/>
                </a:solidFill>
                <a:latin typeface="+mn-lt"/>
                <a:cs typeface="Helvetica"/>
              </a:rPr>
              <a:t> </a:t>
            </a:r>
            <a:r>
              <a:rPr lang="en-GB" sz="1200" spc="-10" dirty="0" err="1">
                <a:solidFill>
                  <a:srgbClr val="425563"/>
                </a:solidFill>
                <a:latin typeface="+mn-lt"/>
                <a:cs typeface="Helvetica"/>
              </a:rPr>
              <a:t>hendrerit</a:t>
            </a:r>
            <a:r>
              <a:rPr lang="en-GB" sz="1200" spc="-10" dirty="0">
                <a:solidFill>
                  <a:srgbClr val="425563"/>
                </a:solidFill>
                <a:latin typeface="+mn-lt"/>
                <a:cs typeface="Helvetica"/>
              </a:rPr>
              <a:t> </a:t>
            </a:r>
            <a:r>
              <a:rPr lang="en-GB" sz="1200" spc="-20" dirty="0" err="1">
                <a:solidFill>
                  <a:srgbClr val="425563"/>
                </a:solidFill>
                <a:latin typeface="+mn-lt"/>
                <a:cs typeface="Helvetica"/>
              </a:rPr>
              <a:t>tortor</a:t>
            </a:r>
            <a:r>
              <a:rPr lang="en-GB" sz="1200" spc="-20" dirty="0">
                <a:solidFill>
                  <a:srgbClr val="425563"/>
                </a:solidFill>
                <a:latin typeface="+mn-lt"/>
                <a:cs typeface="Helvetica"/>
              </a:rPr>
              <a:t>, </a:t>
            </a:r>
            <a:r>
              <a:rPr lang="en-GB" sz="1200" spc="-5" dirty="0" err="1">
                <a:solidFill>
                  <a:srgbClr val="425563"/>
                </a:solidFill>
                <a:latin typeface="+mn-lt"/>
                <a:cs typeface="Helvetica"/>
              </a:rPr>
              <a:t>sed</a:t>
            </a:r>
            <a:r>
              <a:rPr lang="en-GB" sz="1200" spc="-5" dirty="0">
                <a:solidFill>
                  <a:srgbClr val="425563"/>
                </a:solidFill>
                <a:latin typeface="+mn-lt"/>
                <a:cs typeface="Helvetica"/>
              </a:rPr>
              <a:t> </a:t>
            </a:r>
            <a:r>
              <a:rPr lang="en-GB" sz="1200" spc="-10" dirty="0" err="1">
                <a:solidFill>
                  <a:srgbClr val="425563"/>
                </a:solidFill>
                <a:latin typeface="+mn-lt"/>
                <a:cs typeface="Helvetica"/>
              </a:rPr>
              <a:t>consectetur</a:t>
            </a:r>
            <a:r>
              <a:rPr lang="en-GB" sz="1200" spc="-10" dirty="0">
                <a:solidFill>
                  <a:srgbClr val="425563"/>
                </a:solidFill>
                <a:latin typeface="+mn-lt"/>
                <a:cs typeface="Helvetica"/>
              </a:rPr>
              <a:t> </a:t>
            </a:r>
            <a:r>
              <a:rPr lang="en-GB" sz="1200" spc="-15" dirty="0">
                <a:solidFill>
                  <a:srgbClr val="425563"/>
                </a:solidFill>
                <a:latin typeface="+mn-lt"/>
                <a:cs typeface="Helvetica"/>
              </a:rPr>
              <a:t>dui.  </a:t>
            </a:r>
            <a:r>
              <a:rPr lang="en-GB" sz="1200" spc="-5" dirty="0" err="1">
                <a:solidFill>
                  <a:srgbClr val="425563"/>
                </a:solidFill>
                <a:latin typeface="+mn-lt"/>
                <a:cs typeface="Helvetica"/>
              </a:rPr>
              <a:t>Suspendisse</a:t>
            </a:r>
            <a:r>
              <a:rPr lang="en-GB" sz="1200" spc="-5" dirty="0">
                <a:solidFill>
                  <a:srgbClr val="425563"/>
                </a:solidFill>
                <a:latin typeface="+mn-lt"/>
                <a:cs typeface="Helvetica"/>
              </a:rPr>
              <a:t> </a:t>
            </a:r>
            <a:r>
              <a:rPr lang="en-GB" sz="1200" spc="-10" dirty="0">
                <a:solidFill>
                  <a:srgbClr val="425563"/>
                </a:solidFill>
                <a:latin typeface="+mn-lt"/>
                <a:cs typeface="Helvetica"/>
              </a:rPr>
              <a:t>dictum </a:t>
            </a:r>
            <a:r>
              <a:rPr lang="en-GB" sz="1200" dirty="0" err="1">
                <a:solidFill>
                  <a:srgbClr val="425563"/>
                </a:solidFill>
                <a:latin typeface="+mn-lt"/>
                <a:cs typeface="Helvetica"/>
              </a:rPr>
              <a:t>lobortis</a:t>
            </a:r>
            <a:r>
              <a:rPr lang="en-GB" sz="1200" dirty="0">
                <a:solidFill>
                  <a:srgbClr val="425563"/>
                </a:solidFill>
                <a:latin typeface="+mn-lt"/>
                <a:cs typeface="Helvetica"/>
              </a:rPr>
              <a:t>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5" dirty="0">
                <a:solidFill>
                  <a:srgbClr val="425563"/>
                </a:solidFill>
                <a:latin typeface="+mn-lt"/>
                <a:cs typeface="Helvetica"/>
              </a:rPr>
              <a:t>In semper </a:t>
            </a:r>
            <a:r>
              <a:rPr lang="en-GB" sz="1200" spc="-10" dirty="0" err="1">
                <a:solidFill>
                  <a:srgbClr val="425563"/>
                </a:solidFill>
                <a:latin typeface="+mn-lt"/>
                <a:cs typeface="Helvetica"/>
              </a:rPr>
              <a:t>posuere</a:t>
            </a:r>
            <a:r>
              <a:rPr lang="en-GB" sz="1200" spc="-10" dirty="0">
                <a:solidFill>
                  <a:srgbClr val="425563"/>
                </a:solidFill>
                <a:latin typeface="+mn-lt"/>
                <a:cs typeface="Helvetica"/>
              </a:rPr>
              <a:t>  </a:t>
            </a:r>
            <a:r>
              <a:rPr lang="en-GB" sz="1200" spc="-15" dirty="0" err="1">
                <a:solidFill>
                  <a:srgbClr val="425563"/>
                </a:solidFill>
                <a:latin typeface="+mn-lt"/>
                <a:cs typeface="Helvetica"/>
              </a:rPr>
              <a:t>consectetur</a:t>
            </a:r>
            <a:r>
              <a:rPr lang="en-GB" sz="1200" spc="-15" dirty="0">
                <a:solidFill>
                  <a:srgbClr val="425563"/>
                </a:solidFill>
                <a:latin typeface="+mn-lt"/>
                <a:cs typeface="Helvetica"/>
              </a:rPr>
              <a:t>. </a:t>
            </a:r>
            <a:r>
              <a:rPr lang="en-GB" sz="1200" spc="-15" dirty="0" err="1">
                <a:solidFill>
                  <a:srgbClr val="425563"/>
                </a:solidFill>
                <a:latin typeface="+mn-lt"/>
                <a:cs typeface="Helvetica"/>
              </a:rPr>
              <a:t>Etiam</a:t>
            </a:r>
            <a:r>
              <a:rPr lang="en-GB" sz="1200" spc="-15" dirty="0">
                <a:solidFill>
                  <a:srgbClr val="425563"/>
                </a:solidFill>
                <a:latin typeface="+mn-lt"/>
                <a:cs typeface="Helvetica"/>
              </a:rPr>
              <a:t> </a:t>
            </a:r>
            <a:r>
              <a:rPr lang="en-GB" sz="1200" spc="-5" dirty="0">
                <a:solidFill>
                  <a:srgbClr val="425563"/>
                </a:solidFill>
                <a:latin typeface="+mn-lt"/>
                <a:cs typeface="Helvetica"/>
              </a:rPr>
              <a:t>non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10" dirty="0" err="1">
                <a:solidFill>
                  <a:srgbClr val="425563"/>
                </a:solidFill>
                <a:latin typeface="+mn-lt"/>
                <a:cs typeface="Helvetica"/>
              </a:rPr>
              <a:t>quis</a:t>
            </a:r>
            <a:r>
              <a:rPr lang="en-GB" sz="1200" spc="-10" dirty="0">
                <a:solidFill>
                  <a:srgbClr val="425563"/>
                </a:solidFill>
                <a:latin typeface="+mn-lt"/>
                <a:cs typeface="Helvetica"/>
              </a:rPr>
              <a:t> </a:t>
            </a:r>
            <a:r>
              <a:rPr lang="en-GB" sz="1200" spc="-10" dirty="0" err="1">
                <a:solidFill>
                  <a:srgbClr val="425563"/>
                </a:solidFill>
                <a:latin typeface="+mn-lt"/>
                <a:cs typeface="Helvetica"/>
              </a:rPr>
              <a:t>neque</a:t>
            </a:r>
            <a:r>
              <a:rPr lang="en-GB" sz="1200" spc="-10" dirty="0">
                <a:solidFill>
                  <a:srgbClr val="425563"/>
                </a:solidFill>
                <a:latin typeface="+mn-lt"/>
                <a:cs typeface="Helvetica"/>
              </a:rPr>
              <a:t> </a:t>
            </a:r>
            <a:r>
              <a:rPr lang="en-GB" sz="1200" spc="-10" dirty="0" err="1">
                <a:solidFill>
                  <a:srgbClr val="425563"/>
                </a:solidFill>
                <a:latin typeface="+mn-lt"/>
                <a:cs typeface="Helvetica"/>
              </a:rPr>
              <a:t>fringilla</a:t>
            </a:r>
            <a:r>
              <a:rPr lang="en-GB" sz="1200" spc="-10" dirty="0">
                <a:solidFill>
                  <a:srgbClr val="425563"/>
                </a:solidFill>
                <a:latin typeface="+mn-lt"/>
                <a:cs typeface="Helvetica"/>
              </a:rPr>
              <a:t>  </a:t>
            </a:r>
            <a:r>
              <a:rPr lang="en-GB" sz="1200" spc="-10" dirty="0" err="1">
                <a:solidFill>
                  <a:srgbClr val="425563"/>
                </a:solidFill>
                <a:latin typeface="+mn-lt"/>
                <a:cs typeface="Helvetica"/>
              </a:rPr>
              <a:t>ultrices</a:t>
            </a:r>
            <a:r>
              <a:rPr lang="en-GB" sz="1200" spc="-10" dirty="0">
                <a:solidFill>
                  <a:srgbClr val="425563"/>
                </a:solidFill>
                <a:latin typeface="+mn-lt"/>
                <a:cs typeface="Helvetica"/>
              </a:rPr>
              <a:t> </a:t>
            </a:r>
            <a:r>
              <a:rPr lang="en-GB" sz="1200" spc="-5" dirty="0">
                <a:solidFill>
                  <a:srgbClr val="425563"/>
                </a:solidFill>
                <a:latin typeface="+mn-lt"/>
                <a:cs typeface="Helvetica"/>
              </a:rPr>
              <a:t>ac </a:t>
            </a:r>
            <a:r>
              <a:rPr lang="en-GB" sz="1200" spc="-10" dirty="0" err="1">
                <a:solidFill>
                  <a:srgbClr val="425563"/>
                </a:solidFill>
                <a:latin typeface="+mn-lt"/>
                <a:cs typeface="Helvetica"/>
              </a:rPr>
              <a:t>vestibulum</a:t>
            </a:r>
            <a:r>
              <a:rPr lang="en-GB" sz="1200" spc="-10" dirty="0">
                <a:solidFill>
                  <a:srgbClr val="425563"/>
                </a:solidFill>
                <a:latin typeface="+mn-lt"/>
                <a:cs typeface="Helvetica"/>
              </a:rPr>
              <a:t>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15" dirty="0" err="1">
                <a:solidFill>
                  <a:srgbClr val="425563"/>
                </a:solidFill>
                <a:latin typeface="+mn-lt"/>
                <a:cs typeface="Helvetica"/>
              </a:rPr>
              <a:t>Etiam</a:t>
            </a:r>
            <a:r>
              <a:rPr lang="en-GB" sz="1200" spc="-15" dirty="0">
                <a:solidFill>
                  <a:srgbClr val="425563"/>
                </a:solidFill>
                <a:latin typeface="+mn-lt"/>
                <a:cs typeface="Helvetica"/>
              </a:rPr>
              <a:t> </a:t>
            </a:r>
            <a:r>
              <a:rPr lang="en-GB" sz="1200" spc="-10" dirty="0" err="1">
                <a:solidFill>
                  <a:srgbClr val="425563"/>
                </a:solidFill>
                <a:latin typeface="+mn-lt"/>
                <a:cs typeface="Helvetica"/>
              </a:rPr>
              <a:t>risus</a:t>
            </a:r>
            <a:r>
              <a:rPr lang="en-GB" sz="1200" spc="-10" dirty="0">
                <a:solidFill>
                  <a:srgbClr val="425563"/>
                </a:solidFill>
                <a:latin typeface="+mn-lt"/>
                <a:cs typeface="Helvetica"/>
              </a:rPr>
              <a:t> </a:t>
            </a:r>
            <a:r>
              <a:rPr lang="en-GB" sz="1200" spc="-10" dirty="0" err="1">
                <a:solidFill>
                  <a:srgbClr val="425563"/>
                </a:solidFill>
                <a:latin typeface="+mn-lt"/>
                <a:cs typeface="Helvetica"/>
              </a:rPr>
              <a:t>sapien</a:t>
            </a:r>
            <a:r>
              <a:rPr lang="en-GB" sz="1200" spc="-10" dirty="0">
                <a:solidFill>
                  <a:srgbClr val="425563"/>
                </a:solidFill>
                <a:latin typeface="+mn-lt"/>
                <a:cs typeface="Helvetica"/>
              </a:rPr>
              <a:t>,  </a:t>
            </a:r>
            <a:r>
              <a:rPr lang="en-GB" sz="1200" spc="-10" dirty="0" err="1">
                <a:solidFill>
                  <a:srgbClr val="425563"/>
                </a:solidFill>
                <a:latin typeface="+mn-lt"/>
                <a:cs typeface="Helvetica"/>
              </a:rPr>
              <a:t>pellentesque</a:t>
            </a:r>
            <a:r>
              <a:rPr lang="en-GB" sz="1200" spc="-10" dirty="0">
                <a:solidFill>
                  <a:srgbClr val="425563"/>
                </a:solidFill>
                <a:latin typeface="+mn-lt"/>
                <a:cs typeface="Helvetica"/>
              </a:rPr>
              <a:t> </a:t>
            </a:r>
            <a:r>
              <a:rPr lang="en-GB" sz="1200" spc="-5" dirty="0" err="1">
                <a:solidFill>
                  <a:srgbClr val="425563"/>
                </a:solidFill>
                <a:latin typeface="+mn-lt"/>
                <a:cs typeface="Helvetica"/>
              </a:rPr>
              <a:t>sodales</a:t>
            </a:r>
            <a:r>
              <a:rPr lang="en-GB" sz="1200" spc="-5" dirty="0">
                <a:solidFill>
                  <a:srgbClr val="425563"/>
                </a:solidFill>
                <a:latin typeface="+mn-lt"/>
                <a:cs typeface="Helvetica"/>
              </a:rPr>
              <a:t> semper </a:t>
            </a:r>
            <a:r>
              <a:rPr lang="en-GB" sz="1200" spc="-10" dirty="0" err="1">
                <a:solidFill>
                  <a:srgbClr val="425563"/>
                </a:solidFill>
                <a:latin typeface="+mn-lt"/>
                <a:cs typeface="Helvetica"/>
              </a:rPr>
              <a:t>porttitor</a:t>
            </a:r>
            <a:r>
              <a:rPr lang="en-GB" sz="1200" spc="-10" dirty="0">
                <a:solidFill>
                  <a:srgbClr val="425563"/>
                </a:solidFill>
                <a:latin typeface="+mn-lt"/>
                <a:cs typeface="Helvetica"/>
              </a:rPr>
              <a:t>,</a:t>
            </a:r>
            <a:r>
              <a:rPr lang="en-GB" sz="1200" spc="10" dirty="0">
                <a:solidFill>
                  <a:srgbClr val="425563"/>
                </a:solidFill>
                <a:latin typeface="+mn-lt"/>
                <a:cs typeface="Helvetica"/>
              </a:rPr>
              <a:t> </a:t>
            </a:r>
            <a:r>
              <a:rPr lang="en-GB" sz="1200" spc="-10" dirty="0" err="1">
                <a:solidFill>
                  <a:srgbClr val="425563"/>
                </a:solidFill>
                <a:latin typeface="+mn-lt"/>
                <a:cs typeface="Helvetica"/>
              </a:rPr>
              <a:t>sollicitudin</a:t>
            </a:r>
            <a:r>
              <a:rPr lang="en-GB" sz="1200" spc="-10" dirty="0">
                <a:solidFill>
                  <a:srgbClr val="425563"/>
                </a:solidFill>
                <a:latin typeface="+mn-lt"/>
                <a:cs typeface="Helvetica"/>
              </a:rPr>
              <a:t>.</a:t>
            </a:r>
            <a:endParaRPr lang="en-GB" sz="1200" dirty="0">
              <a:latin typeface="+mn-lt"/>
              <a:cs typeface="Helvetica"/>
            </a:endParaRPr>
          </a:p>
        </p:txBody>
      </p:sp>
      <p:sp>
        <p:nvSpPr>
          <p:cNvPr id="38" name="Text Placeholder 6"/>
          <p:cNvSpPr>
            <a:spLocks noGrp="1"/>
          </p:cNvSpPr>
          <p:nvPr>
            <p:ph type="body" sz="quarter" idx="34" hasCustomPrompt="1"/>
          </p:nvPr>
        </p:nvSpPr>
        <p:spPr>
          <a:xfrm>
            <a:off x="4306164" y="1215552"/>
            <a:ext cx="1664299" cy="797935"/>
          </a:xfrm>
          <a:prstGeom prst="rect">
            <a:avLst/>
          </a:prstGeom>
        </p:spPr>
        <p:txBody>
          <a:bodyPr lIns="0" tIns="0" rIns="0" bIns="0"/>
          <a:lstStyle>
            <a:lvl1pPr>
              <a:defRPr kumimoji="0" lang="en-GB" sz="6000" b="0" i="0" u="none" strike="noStrike" kern="1200" cap="none" spc="-75" normalizeH="0" baseline="0" dirty="0" smtClean="0">
                <a:ln>
                  <a:noFill/>
                </a:ln>
                <a:solidFill>
                  <a:schemeClr val="accent5"/>
                </a:solidFill>
                <a:effectLst/>
                <a:uLnTx/>
                <a:uFillTx/>
                <a:latin typeface="Helvetica"/>
                <a:ea typeface="+mn-ea"/>
                <a:cs typeface="Helvetica"/>
              </a:defRPr>
            </a:lvl1pPr>
          </a:lstStyle>
          <a:p>
            <a:pPr marL="19050">
              <a:lnSpc>
                <a:spcPts val="6995"/>
              </a:lnSpc>
              <a:spcBef>
                <a:spcPts val="100"/>
              </a:spcBef>
            </a:pPr>
            <a:r>
              <a:rPr lang="en-GB" sz="6000" spc="-75" dirty="0">
                <a:solidFill>
                  <a:srgbClr val="00A499"/>
                </a:solidFill>
                <a:latin typeface="Helvetica"/>
                <a:cs typeface="Helvetica"/>
              </a:rPr>
              <a:t>00%</a:t>
            </a:r>
            <a:endParaRPr lang="en-GB" sz="6000" dirty="0">
              <a:latin typeface="Helvetica"/>
              <a:cs typeface="Helvetica"/>
            </a:endParaRPr>
          </a:p>
        </p:txBody>
      </p:sp>
      <p:sp>
        <p:nvSpPr>
          <p:cNvPr id="40" name="Text Placeholder 6"/>
          <p:cNvSpPr>
            <a:spLocks noGrp="1"/>
          </p:cNvSpPr>
          <p:nvPr>
            <p:ph type="body" sz="quarter" idx="36" hasCustomPrompt="1"/>
          </p:nvPr>
        </p:nvSpPr>
        <p:spPr>
          <a:xfrm>
            <a:off x="4289021" y="2049557"/>
            <a:ext cx="1802975" cy="797935"/>
          </a:xfrm>
          <a:prstGeom prst="rect">
            <a:avLst/>
          </a:prstGeom>
        </p:spPr>
        <p:txBody>
          <a:bodyPr lIns="0" tIns="0" rIns="0" bIns="0"/>
          <a:lstStyle>
            <a:lvl1pPr>
              <a:defRPr kumimoji="0" lang="en-GB" sz="6000" b="0" i="0" u="none" strike="noStrike" kern="1200" cap="none" spc="-75" normalizeH="0" baseline="0" dirty="0" smtClean="0">
                <a:ln>
                  <a:noFill/>
                </a:ln>
                <a:solidFill>
                  <a:schemeClr val="accent5"/>
                </a:solidFill>
                <a:effectLst/>
                <a:uLnTx/>
                <a:uFillTx/>
                <a:latin typeface="Helvetica"/>
                <a:ea typeface="+mn-ea"/>
                <a:cs typeface="Helvetica"/>
              </a:defRPr>
            </a:lvl1pPr>
          </a:lstStyle>
          <a:p>
            <a:pPr marL="19050">
              <a:lnSpc>
                <a:spcPts val="6995"/>
              </a:lnSpc>
              <a:spcBef>
                <a:spcPts val="100"/>
              </a:spcBef>
            </a:pPr>
            <a:r>
              <a:rPr lang="en-GB" sz="6000" spc="-75" dirty="0">
                <a:solidFill>
                  <a:srgbClr val="00A499"/>
                </a:solidFill>
                <a:latin typeface="Helvetica"/>
                <a:cs typeface="Helvetica"/>
              </a:rPr>
              <a:t>0.0m</a:t>
            </a:r>
            <a:endParaRPr lang="en-GB" sz="6000" dirty="0">
              <a:latin typeface="Helvetica"/>
              <a:cs typeface="Helvetica"/>
            </a:endParaRPr>
          </a:p>
        </p:txBody>
      </p:sp>
      <p:sp>
        <p:nvSpPr>
          <p:cNvPr id="42" name="object 5"/>
          <p:cNvSpPr/>
          <p:nvPr userDrawn="1"/>
        </p:nvSpPr>
        <p:spPr>
          <a:xfrm>
            <a:off x="805517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43" name="object 8"/>
          <p:cNvSpPr/>
          <p:nvPr userDrawn="1"/>
        </p:nvSpPr>
        <p:spPr>
          <a:xfrm flipV="1">
            <a:off x="4109536" y="2971800"/>
            <a:ext cx="3881884" cy="45720"/>
          </a:xfrm>
          <a:custGeom>
            <a:avLst/>
            <a:gdLst/>
            <a:ahLst/>
            <a:cxnLst/>
            <a:rect l="l" t="t" r="r" b="b"/>
            <a:pathLst>
              <a:path w="3759834">
                <a:moveTo>
                  <a:pt x="0" y="0"/>
                </a:moveTo>
                <a:lnTo>
                  <a:pt x="3759593" y="0"/>
                </a:lnTo>
              </a:path>
            </a:pathLst>
          </a:custGeom>
          <a:ln w="12700">
            <a:solidFill>
              <a:srgbClr val="E8EDEE"/>
            </a:solidFill>
          </a:ln>
        </p:spPr>
        <p:txBody>
          <a:bodyPr wrap="square" lIns="0" tIns="0" rIns="0" bIns="0" rtlCol="0"/>
          <a:lstStyle/>
          <a:p>
            <a:endParaRPr dirty="0"/>
          </a:p>
        </p:txBody>
      </p:sp>
      <p:sp>
        <p:nvSpPr>
          <p:cNvPr id="45" name="object 5"/>
          <p:cNvSpPr/>
          <p:nvPr userDrawn="1"/>
        </p:nvSpPr>
        <p:spPr>
          <a:xfrm>
            <a:off x="40386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5" name="TextBox 24"/>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0225316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2_Thank you_pi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23" name="object 6"/>
          <p:cNvSpPr txBox="1">
            <a:spLocks/>
          </p:cNvSpPr>
          <p:nvPr userDrawn="1"/>
        </p:nvSpPr>
        <p:spPr>
          <a:xfrm>
            <a:off x="291824" y="2038350"/>
            <a:ext cx="1302385" cy="360680"/>
          </a:xfrm>
          <a:prstGeom prst="rect">
            <a:avLst/>
          </a:prstGeom>
        </p:spPr>
        <p:txBody>
          <a:bodyPr vert="horz" wrap="square" lIns="0" tIns="12700" rIns="0" bIns="0" rtlCol="0">
            <a:spAutoFit/>
          </a:bodyPr>
          <a:lstStyle>
            <a:lvl1pPr>
              <a:defRPr sz="2200" b="0" i="0">
                <a:solidFill>
                  <a:srgbClr val="AE2573"/>
                </a:solidFill>
                <a:latin typeface="Helvetica"/>
                <a:ea typeface="+mj-ea"/>
                <a:cs typeface="Helvetica"/>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200" b="0" i="0" u="none" strike="noStrike" kern="0" cap="none" spc="-25" normalizeH="0" baseline="0" noProof="0" dirty="0">
                <a:ln>
                  <a:noFill/>
                </a:ln>
                <a:solidFill>
                  <a:schemeClr val="accent5"/>
                </a:solidFill>
                <a:effectLst/>
                <a:uLnTx/>
                <a:uFillTx/>
                <a:latin typeface="Helvetica"/>
                <a:ea typeface="+mj-ea"/>
              </a:rPr>
              <a:t>Thank</a:t>
            </a:r>
            <a:r>
              <a:rPr kumimoji="0" lang="en-GB" sz="2200" b="0" i="0" u="none" strike="noStrike" kern="0" cap="none" spc="-105" normalizeH="0" baseline="0" noProof="0" dirty="0">
                <a:ln>
                  <a:noFill/>
                </a:ln>
                <a:solidFill>
                  <a:schemeClr val="accent5"/>
                </a:solidFill>
                <a:effectLst/>
                <a:uLnTx/>
                <a:uFillTx/>
                <a:latin typeface="Helvetica"/>
                <a:ea typeface="+mj-ea"/>
              </a:rPr>
              <a:t> </a:t>
            </a:r>
            <a:r>
              <a:rPr kumimoji="0" lang="en-GB" sz="2200" b="0" i="0" u="none" strike="noStrike" kern="0" cap="none" spc="-30" normalizeH="0" baseline="0" noProof="0" dirty="0">
                <a:ln>
                  <a:noFill/>
                </a:ln>
                <a:solidFill>
                  <a:schemeClr val="accent5"/>
                </a:solidFill>
                <a:effectLst/>
                <a:uLnTx/>
                <a:uFillTx/>
                <a:latin typeface="Helvetica"/>
                <a:ea typeface="+mj-ea"/>
              </a:rPr>
              <a:t>you</a:t>
            </a:r>
          </a:p>
        </p:txBody>
      </p:sp>
      <p:sp>
        <p:nvSpPr>
          <p:cNvPr id="3" name="Text Placeholder 2"/>
          <p:cNvSpPr>
            <a:spLocks noGrp="1"/>
          </p:cNvSpPr>
          <p:nvPr>
            <p:ph type="body" sz="quarter" idx="13" hasCustomPrompt="1"/>
          </p:nvPr>
        </p:nvSpPr>
        <p:spPr>
          <a:xfrm>
            <a:off x="313854" y="3138726"/>
            <a:ext cx="6467946" cy="290274"/>
          </a:xfrm>
          <a:prstGeom prst="rect">
            <a:avLst/>
          </a:prstGeom>
        </p:spPr>
        <p:txBody>
          <a:bodyPr lIns="0" tIns="0" rIns="0" bIns="0"/>
          <a:lstStyle>
            <a:lvl1pPr marL="12700" algn="l" defTabSz="914400" rtl="0" eaLnBrk="1" latinLnBrk="0" hangingPunct="1">
              <a:lnSpc>
                <a:spcPts val="1245"/>
              </a:lnSpc>
              <a:defRPr kumimoji="0" lang="en-US" sz="1200" b="0" i="0" u="none" strike="noStrike" kern="1200" cap="none" spc="-5" normalizeH="0" baseline="0" dirty="0" smtClean="0">
                <a:ln>
                  <a:noFill/>
                </a:ln>
                <a:solidFill>
                  <a:srgbClr val="425563"/>
                </a:solidFill>
                <a:effectLst/>
                <a:uLnTx/>
                <a:uFillTx/>
                <a:latin typeface="+mn-lt"/>
                <a:ea typeface="+mn-ea"/>
                <a:cs typeface="Helvetica"/>
              </a:defRPr>
            </a:lvl1pPr>
          </a:lstStyle>
          <a:p>
            <a:r>
              <a:rPr kumimoji="0" lang="en-GB" sz="1200" b="0" i="0" u="none" strike="noStrike" kern="1200" cap="none" spc="-5" normalizeH="0" baseline="0" noProof="0" dirty="0">
                <a:ln>
                  <a:noFill/>
                </a:ln>
                <a:solidFill>
                  <a:srgbClr val="425563"/>
                </a:solidFill>
                <a:effectLst/>
                <a:uLnTx/>
                <a:uFillTx/>
                <a:latin typeface="+mn-lt"/>
                <a:ea typeface="+mn-ea"/>
                <a:cs typeface="Helvetica"/>
              </a:rPr>
              <a:t>020 </a:t>
            </a:r>
            <a:r>
              <a:rPr kumimoji="0" lang="en-GB" sz="1200" b="0" i="0" u="none" strike="noStrike" kern="1200" cap="none" spc="5" normalizeH="0" baseline="0" noProof="0" dirty="0">
                <a:ln>
                  <a:noFill/>
                </a:ln>
                <a:solidFill>
                  <a:srgbClr val="425563"/>
                </a:solidFill>
                <a:effectLst/>
                <a:uLnTx/>
                <a:uFillTx/>
                <a:latin typeface="+mn-lt"/>
                <a:ea typeface="+mn-ea"/>
                <a:cs typeface="Helvetica"/>
              </a:rPr>
              <a:t>0000 0000  |  example@stgeorges.nhs.uk</a:t>
            </a:r>
            <a:endParaRPr lang="en-GB" dirty="0"/>
          </a:p>
        </p:txBody>
      </p:sp>
      <p:sp>
        <p:nvSpPr>
          <p:cNvPr id="10" name="object 7"/>
          <p:cNvSpPr txBox="1"/>
          <p:nvPr userDrawn="1"/>
        </p:nvSpPr>
        <p:spPr>
          <a:xfrm>
            <a:off x="291824" y="2719924"/>
            <a:ext cx="402526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25563"/>
                </a:solidFill>
                <a:latin typeface="Helvetica"/>
                <a:cs typeface="Helvetica"/>
              </a:rPr>
              <a:t>St </a:t>
            </a:r>
            <a:r>
              <a:rPr sz="1200" b="1" spc="-10" dirty="0">
                <a:solidFill>
                  <a:srgbClr val="425563"/>
                </a:solidFill>
                <a:latin typeface="Helvetica"/>
                <a:cs typeface="Helvetica"/>
              </a:rPr>
              <a:t>George’s </a:t>
            </a:r>
            <a:r>
              <a:rPr sz="1200" b="1" spc="-5" dirty="0">
                <a:solidFill>
                  <a:srgbClr val="425563"/>
                </a:solidFill>
                <a:latin typeface="Helvetica"/>
                <a:cs typeface="Helvetica"/>
              </a:rPr>
              <a:t>University Hospitals </a:t>
            </a:r>
            <a:r>
              <a:rPr sz="1200" b="1" dirty="0">
                <a:solidFill>
                  <a:srgbClr val="425563"/>
                </a:solidFill>
                <a:latin typeface="Helvetica"/>
                <a:cs typeface="Helvetica"/>
              </a:rPr>
              <a:t>NHS </a:t>
            </a:r>
            <a:r>
              <a:rPr sz="1200" b="1" spc="-5" dirty="0">
                <a:solidFill>
                  <a:srgbClr val="425563"/>
                </a:solidFill>
                <a:latin typeface="Helvetica"/>
                <a:cs typeface="Helvetica"/>
              </a:rPr>
              <a:t>Foundation</a:t>
            </a:r>
            <a:r>
              <a:rPr sz="1200" b="1" spc="-30" dirty="0">
                <a:solidFill>
                  <a:srgbClr val="425563"/>
                </a:solidFill>
                <a:latin typeface="Helvetica"/>
                <a:cs typeface="Helvetica"/>
              </a:rPr>
              <a:t> </a:t>
            </a:r>
            <a:r>
              <a:rPr sz="1200" b="1" spc="-25" dirty="0">
                <a:solidFill>
                  <a:srgbClr val="425563"/>
                </a:solidFill>
                <a:latin typeface="Helvetica"/>
                <a:cs typeface="Helvetica"/>
              </a:rPr>
              <a:t>Trust</a:t>
            </a:r>
            <a:endParaRPr sz="1200" dirty="0">
              <a:latin typeface="Helvetica"/>
              <a:cs typeface="Helvetica"/>
            </a:endParaRPr>
          </a:p>
        </p:txBody>
      </p:sp>
      <p:sp>
        <p:nvSpPr>
          <p:cNvPr id="11" name="object 7"/>
          <p:cNvSpPr txBox="1"/>
          <p:nvPr userDrawn="1"/>
        </p:nvSpPr>
        <p:spPr>
          <a:xfrm>
            <a:off x="313854" y="3435626"/>
            <a:ext cx="4025265" cy="933589"/>
          </a:xfrm>
          <a:prstGeom prst="rect">
            <a:avLst/>
          </a:prstGeom>
        </p:spPr>
        <p:txBody>
          <a:bodyPr vert="horz" wrap="square" lIns="0" tIns="12700" rIns="0" bIns="0" rtlCol="0">
            <a:spAutoFit/>
          </a:bodyPr>
          <a:lstStyle/>
          <a:p>
            <a:pPr marL="12700" marR="914400">
              <a:lnSpc>
                <a:spcPct val="100000"/>
              </a:lnSpc>
            </a:pPr>
            <a:r>
              <a:rPr sz="1200" spc="-10" dirty="0">
                <a:solidFill>
                  <a:srgbClr val="425563"/>
                </a:solidFill>
                <a:latin typeface="Helvetica"/>
                <a:cs typeface="Helvetica"/>
              </a:rPr>
              <a:t>Blackshaw Road</a:t>
            </a:r>
            <a:r>
              <a:rPr lang="en-GB" sz="1200" spc="-10" dirty="0">
                <a:solidFill>
                  <a:srgbClr val="425563"/>
                </a:solidFill>
                <a:latin typeface="Helvetica"/>
                <a:cs typeface="Helvetica"/>
              </a:rPr>
              <a:t> </a:t>
            </a:r>
          </a:p>
          <a:p>
            <a:pPr marL="12700" marR="914400">
              <a:lnSpc>
                <a:spcPct val="100000"/>
              </a:lnSpc>
            </a:pPr>
            <a:r>
              <a:rPr sz="1200" spc="-25" dirty="0">
                <a:solidFill>
                  <a:srgbClr val="425563"/>
                </a:solidFill>
                <a:latin typeface="Helvetica"/>
                <a:cs typeface="Helvetica"/>
              </a:rPr>
              <a:t>Tooting</a:t>
            </a:r>
            <a:r>
              <a:rPr sz="1200" spc="-70" dirty="0">
                <a:solidFill>
                  <a:srgbClr val="425563"/>
                </a:solidFill>
                <a:latin typeface="Helvetica"/>
                <a:cs typeface="Helvetica"/>
              </a:rPr>
              <a:t> </a:t>
            </a:r>
            <a:r>
              <a:rPr sz="1200" spc="-5" dirty="0">
                <a:solidFill>
                  <a:srgbClr val="425563"/>
                </a:solidFill>
                <a:latin typeface="Helvetica"/>
                <a:cs typeface="Helvetica"/>
              </a:rPr>
              <a:t>London  </a:t>
            </a:r>
            <a:endParaRPr lang="en-GB" sz="1200" spc="-5" dirty="0">
              <a:solidFill>
                <a:srgbClr val="425563"/>
              </a:solidFill>
              <a:latin typeface="Helvetica"/>
              <a:cs typeface="Helvetica"/>
            </a:endParaRPr>
          </a:p>
          <a:p>
            <a:pPr marL="12700" marR="914400">
              <a:lnSpc>
                <a:spcPct val="100000"/>
              </a:lnSpc>
            </a:pPr>
            <a:r>
              <a:rPr sz="1200" spc="-45" dirty="0">
                <a:solidFill>
                  <a:srgbClr val="425563"/>
                </a:solidFill>
                <a:latin typeface="Helvetica"/>
                <a:cs typeface="Helvetica"/>
              </a:rPr>
              <a:t>SW17</a:t>
            </a:r>
            <a:r>
              <a:rPr sz="1200" spc="-15" dirty="0">
                <a:solidFill>
                  <a:srgbClr val="425563"/>
                </a:solidFill>
                <a:latin typeface="Helvetica"/>
                <a:cs typeface="Helvetica"/>
              </a:rPr>
              <a:t> </a:t>
            </a:r>
            <a:r>
              <a:rPr sz="1200" spc="-10" dirty="0">
                <a:solidFill>
                  <a:srgbClr val="425563"/>
                </a:solidFill>
                <a:latin typeface="Helvetica"/>
                <a:cs typeface="Helvetica"/>
              </a:rPr>
              <a:t>0QT</a:t>
            </a:r>
            <a:endParaRPr sz="1200" dirty="0">
              <a:latin typeface="Helvetica"/>
              <a:cs typeface="Helvetica"/>
            </a:endParaRPr>
          </a:p>
          <a:p>
            <a:pPr>
              <a:lnSpc>
                <a:spcPct val="100000"/>
              </a:lnSpc>
              <a:spcBef>
                <a:spcPts val="55"/>
              </a:spcBef>
            </a:pPr>
            <a:endParaRPr sz="1100" dirty="0">
              <a:solidFill>
                <a:schemeClr val="accent5"/>
              </a:solidFill>
              <a:latin typeface="Times New Roman"/>
              <a:cs typeface="Times New Roman"/>
            </a:endParaRPr>
          </a:p>
          <a:p>
            <a:pPr marL="12700">
              <a:lnSpc>
                <a:spcPct val="100000"/>
              </a:lnSpc>
            </a:pPr>
            <a:r>
              <a:rPr sz="1200" b="1" spc="-5" dirty="0">
                <a:solidFill>
                  <a:schemeClr val="accent5"/>
                </a:solidFill>
                <a:latin typeface="Helvetica"/>
                <a:cs typeface="Helvetica"/>
              </a:rPr>
              <a:t>stgeorges.nhs.uk</a:t>
            </a:r>
            <a:endParaRPr sz="1200" dirty="0">
              <a:solidFill>
                <a:schemeClr val="accent5"/>
              </a:solidFill>
              <a:latin typeface="Helvetica"/>
              <a:cs typeface="Helvetica"/>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244" y="251795"/>
            <a:ext cx="1326516" cy="687597"/>
          </a:xfrm>
          <a:prstGeom prst="rect">
            <a:avLst/>
          </a:prstGeom>
        </p:spPr>
      </p:pic>
    </p:spTree>
    <p:extLst>
      <p:ext uri="{BB962C8B-B14F-4D97-AF65-F5344CB8AC3E}">
        <p14:creationId xmlns:p14="http://schemas.microsoft.com/office/powerpoint/2010/main" val="2513212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541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016D6BC-21CE-9D46-BC9F-EF95D3A20907}"/>
              </a:ext>
            </a:extLst>
          </p:cNvPr>
          <p:cNvSpPr>
            <a:spLocks noGrp="1"/>
          </p:cNvSpPr>
          <p:nvPr>
            <p:ph type="sldNum" sz="quarter" idx="4"/>
          </p:nvPr>
        </p:nvSpPr>
        <p:spPr>
          <a:xfrm>
            <a:off x="8719125" y="5982112"/>
            <a:ext cx="28448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Tree>
    <p:extLst>
      <p:ext uri="{BB962C8B-B14F-4D97-AF65-F5344CB8AC3E}">
        <p14:creationId xmlns:p14="http://schemas.microsoft.com/office/powerpoint/2010/main" val="2260921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Master slide_pi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8" name="Text Placeholder 2"/>
          <p:cNvSpPr>
            <a:spLocks noGrp="1"/>
          </p:cNvSpPr>
          <p:nvPr>
            <p:ph type="body" sz="quarter" idx="14" hasCustomPrompt="1"/>
          </p:nvPr>
        </p:nvSpPr>
        <p:spPr>
          <a:xfrm>
            <a:off x="291817" y="563690"/>
            <a:ext cx="6870983" cy="378804"/>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Slide title </a:t>
            </a:r>
            <a:r>
              <a:rPr kumimoji="0" lang="en-GB" sz="2200" b="0" i="0" u="none" strike="noStrike" kern="0" cap="none" spc="-20" normalizeH="0" baseline="0" noProof="0" dirty="0">
                <a:ln>
                  <a:noFill/>
                </a:ln>
                <a:solidFill>
                  <a:srgbClr val="768692"/>
                </a:solidFill>
                <a:effectLst/>
                <a:uLnTx/>
                <a:uFillTx/>
                <a:latin typeface="Helvetica"/>
                <a:ea typeface="+mj-ea"/>
              </a:rPr>
              <a:t>second</a:t>
            </a:r>
            <a:r>
              <a:rPr kumimoji="0" lang="en-GB" sz="2200" b="0" i="0" u="none" strike="noStrike" kern="0" cap="none" spc="-75" normalizeH="0" baseline="0" noProof="0" dirty="0">
                <a:ln>
                  <a:noFill/>
                </a:ln>
                <a:solidFill>
                  <a:srgbClr val="768692"/>
                </a:solidFill>
                <a:effectLst/>
                <a:uLnTx/>
                <a:uFillTx/>
                <a:latin typeface="Helvetica"/>
                <a:ea typeface="+mj-ea"/>
              </a:rPr>
              <a:t> </a:t>
            </a:r>
            <a:r>
              <a:rPr kumimoji="0" lang="en-GB" sz="2200" b="0" i="0" u="none" strike="noStrike" kern="0" cap="none" spc="-25" normalizeH="0" baseline="0" noProof="0" dirty="0">
                <a:ln>
                  <a:noFill/>
                </a:ln>
                <a:solidFill>
                  <a:srgbClr val="768692"/>
                </a:solidFill>
                <a:effectLst/>
                <a:uLnTx/>
                <a:uFillTx/>
                <a:latin typeface="Helvetica"/>
                <a:ea typeface="+mj-ea"/>
              </a:rPr>
              <a:t>line</a:t>
            </a:r>
          </a:p>
        </p:txBody>
      </p:sp>
      <p:sp>
        <p:nvSpPr>
          <p:cNvPr id="10" name="Text Placeholder 2"/>
          <p:cNvSpPr>
            <a:spLocks noGrp="1"/>
          </p:cNvSpPr>
          <p:nvPr>
            <p:ph type="body" sz="quarter" idx="15" hasCustomPrompt="1"/>
          </p:nvPr>
        </p:nvSpPr>
        <p:spPr>
          <a:xfrm>
            <a:off x="291817" y="271730"/>
            <a:ext cx="6870983" cy="337870"/>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US" dirty="0"/>
              <a:t>Master slide pink</a:t>
            </a:r>
            <a:endParaRPr lang="en-GB" dirty="0"/>
          </a:p>
        </p:txBody>
      </p:sp>
      <p:sp>
        <p:nvSpPr>
          <p:cNvPr id="11" name="Text Placeholder 5"/>
          <p:cNvSpPr>
            <a:spLocks noGrp="1"/>
          </p:cNvSpPr>
          <p:nvPr>
            <p:ph type="body" sz="quarter" idx="16"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12" name="Text Placeholder 5"/>
          <p:cNvSpPr>
            <a:spLocks noGrp="1"/>
          </p:cNvSpPr>
          <p:nvPr>
            <p:ph type="body" sz="quarter" idx="17"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Tree>
    <p:extLst>
      <p:ext uri="{BB962C8B-B14F-4D97-AF65-F5344CB8AC3E}">
        <p14:creationId xmlns:p14="http://schemas.microsoft.com/office/powerpoint/2010/main" val="801502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Pattern divider_pink_1">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0646" y="1300364"/>
            <a:ext cx="7958344" cy="4611633"/>
          </a:xfrm>
          <a:prstGeom prst="rect">
            <a:avLst/>
          </a:prstGeom>
        </p:spPr>
      </p:pic>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chemeClr val="accent5"/>
                </a:solidFill>
                <a:latin typeface="Helvetica"/>
                <a:ea typeface="+mj-ea"/>
                <a:cs typeface="Helvetica"/>
              </a:defRPr>
            </a:lvl1pPr>
          </a:lstStyle>
          <a:p>
            <a:pPr lvl="0"/>
            <a:r>
              <a:rPr lang="en-US" dirty="0"/>
              <a:t>Section title</a:t>
            </a:r>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8062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Pattern divider_pink_2">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chemeClr val="accent5"/>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7598" y="1286607"/>
            <a:ext cx="7961392" cy="461163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180843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Pattern divider_pink_3">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chemeClr val="accent5"/>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0655" y="1290820"/>
            <a:ext cx="7958344" cy="461163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98415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Master slide_blue">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Image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US" dirty="0"/>
              <a:t>Section title</a:t>
            </a:r>
            <a:endParaRPr lang="en-GB" dirty="0"/>
          </a:p>
        </p:txBody>
      </p:sp>
      <p:sp>
        <p:nvSpPr>
          <p:cNvPr id="13" name="Picture Placeholder 3"/>
          <p:cNvSpPr>
            <a:spLocks noGrp="1"/>
          </p:cNvSpPr>
          <p:nvPr>
            <p:ph type="pic" sz="quarter" idx="20" hasCustomPrompt="1"/>
          </p:nvPr>
        </p:nvSpPr>
        <p:spPr>
          <a:xfrm>
            <a:off x="304800" y="1295400"/>
            <a:ext cx="11584190" cy="4595285"/>
          </a:xfrm>
          <a:prstGeom prst="rect">
            <a:avLst/>
          </a:prstGeom>
        </p:spPr>
        <p:txBody>
          <a:bodyPr/>
          <a:lstStyle>
            <a:lvl1pPr>
              <a:defRPr baseline="0">
                <a:solidFill>
                  <a:schemeClr val="tx1"/>
                </a:solidFill>
              </a:defRPr>
            </a:lvl1pPr>
          </a:lstStyle>
          <a:p>
            <a:r>
              <a:rPr lang="en-GB" dirty="0"/>
              <a:t>Insert Image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2" name="TextBox 1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56109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Content + right image box">
    <p:spTree>
      <p:nvGrpSpPr>
        <p:cNvPr id="1" name=""/>
        <p:cNvGrpSpPr/>
        <p:nvPr/>
      </p:nvGrpSpPr>
      <p:grpSpPr>
        <a:xfrm>
          <a:off x="0" y="0"/>
          <a:ext cx="0" cy="0"/>
          <a:chOff x="0" y="0"/>
          <a:chExt cx="0" cy="0"/>
        </a:xfrm>
      </p:grpSpPr>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6" name="Text Placeholder 2"/>
          <p:cNvSpPr>
            <a:spLocks noGrp="1"/>
          </p:cNvSpPr>
          <p:nvPr>
            <p:ph type="body" sz="quarter" idx="22" hasCustomPrompt="1"/>
          </p:nvPr>
        </p:nvSpPr>
        <p:spPr>
          <a:xfrm>
            <a:off x="291814" y="2856919"/>
            <a:ext cx="3642645" cy="3033766"/>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pellentesque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sodales</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porttitor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sollicitudin</a:t>
            </a:r>
            <a:r>
              <a:rPr lang="en-GB" sz="1600" kern="1200" spc="-25" dirty="0">
                <a:solidFill>
                  <a:srgbClr val="425563"/>
                </a:solidFill>
                <a:latin typeface="+mn-lt"/>
                <a:ea typeface="+mn-ea"/>
                <a:cs typeface="Arial"/>
              </a:rPr>
              <a:t> at </a:t>
            </a:r>
            <a:r>
              <a:rPr lang="en-GB" sz="1600" kern="1200" spc="-25" dirty="0" err="1">
                <a:solidFill>
                  <a:srgbClr val="425563"/>
                </a:solidFill>
                <a:latin typeface="+mn-lt"/>
                <a:ea typeface="+mn-ea"/>
                <a:cs typeface="Arial"/>
              </a:rPr>
              <a:t>eros</a:t>
            </a:r>
            <a:r>
              <a:rPr lang="en-GB" sz="1600" kern="1200" spc="-25" dirty="0">
                <a:solidFill>
                  <a:srgbClr val="425563"/>
                </a:solidFill>
                <a:latin typeface="+mn-lt"/>
                <a:ea typeface="+mn-ea"/>
                <a:cs typeface="Arial"/>
              </a:rPr>
              <a:t>.</a:t>
            </a:r>
          </a:p>
          <a:p>
            <a:pPr marL="12700" marR="15240">
              <a:lnSpc>
                <a:spcPts val="1800"/>
              </a:lnSpc>
            </a:pPr>
            <a:r>
              <a:rPr lang="en-GB" sz="1600" kern="1200" spc="-25" dirty="0" err="1">
                <a:solidFill>
                  <a:srgbClr val="425563"/>
                </a:solidFill>
                <a:latin typeface="+mn-lt"/>
                <a:ea typeface="+mn-ea"/>
                <a:cs typeface="Arial"/>
              </a:rPr>
              <a:t>Donec</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neque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venenatis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pulvinar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euismod</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est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nec</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massa</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tristique</a:t>
            </a:r>
            <a:r>
              <a:rPr lang="en-GB" sz="1600" kern="1200" spc="-25" dirty="0">
                <a:solidFill>
                  <a:srgbClr val="425563"/>
                </a:solidFill>
                <a:latin typeface="+mn-lt"/>
                <a:ea typeface="+mn-ea"/>
                <a:cs typeface="Arial"/>
              </a:rPr>
              <a:t>, a </a:t>
            </a:r>
            <a:r>
              <a:rPr lang="en-GB" sz="1600" kern="1200" spc="-25" dirty="0" err="1">
                <a:solidFill>
                  <a:srgbClr val="425563"/>
                </a:solidFill>
                <a:latin typeface="+mn-lt"/>
                <a:ea typeface="+mn-ea"/>
                <a:cs typeface="Arial"/>
              </a:rPr>
              <a:t>bibendum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varius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finibus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efficitur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laoreet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tincidunt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tempor</a:t>
            </a:r>
            <a:r>
              <a:rPr lang="en-GB" sz="1600" kern="1200" spc="-25" dirty="0">
                <a:solidFill>
                  <a:srgbClr val="425563"/>
                </a:solidFill>
                <a:latin typeface="+mn-lt"/>
                <a:ea typeface="+mn-ea"/>
                <a:cs typeface="Arial"/>
              </a:rPr>
              <a:t> et. </a:t>
            </a: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gravida </a:t>
            </a:r>
            <a:r>
              <a:rPr lang="en-GB" sz="1600" kern="1200" spc="-25" dirty="0" err="1">
                <a:solidFill>
                  <a:srgbClr val="425563"/>
                </a:solidFill>
                <a:latin typeface="+mn-lt"/>
                <a:ea typeface="+mn-ea"/>
                <a:cs typeface="Arial"/>
              </a:rPr>
              <a:t>eget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sem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iaculis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viverra</a:t>
            </a:r>
            <a:r>
              <a:rPr lang="en-GB" sz="1600" kern="1200" spc="-25" dirty="0">
                <a:solidFill>
                  <a:srgbClr val="425563"/>
                </a:solidFill>
                <a:latin typeface="+mn-lt"/>
                <a:ea typeface="+mn-ea"/>
                <a:cs typeface="Arial"/>
              </a:rPr>
              <a:t> ipsum.</a:t>
            </a: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9" name="Picture Placeholder 3"/>
          <p:cNvSpPr>
            <a:spLocks noGrp="1"/>
          </p:cNvSpPr>
          <p:nvPr>
            <p:ph type="pic" sz="quarter" idx="20" hasCustomPrompt="1"/>
          </p:nvPr>
        </p:nvSpPr>
        <p:spPr>
          <a:xfrm>
            <a:off x="5039601" y="1295400"/>
            <a:ext cx="6849389" cy="4595285"/>
          </a:xfrm>
          <a:prstGeom prst="rect">
            <a:avLst/>
          </a:prstGeom>
        </p:spPr>
        <p:txBody>
          <a:bodyPr/>
          <a:lstStyle>
            <a:lvl1pPr>
              <a:defRPr baseline="0">
                <a:solidFill>
                  <a:schemeClr val="tx1"/>
                </a:solidFill>
              </a:defRPr>
            </a:lvl1pPr>
          </a:lstStyle>
          <a:p>
            <a:r>
              <a:rPr lang="en-GB" dirty="0"/>
              <a:t>Insert Image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4" name="TextBox 13"/>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241152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Content_multiple text box">
    <p:spTree>
      <p:nvGrpSpPr>
        <p:cNvPr id="1" name=""/>
        <p:cNvGrpSpPr/>
        <p:nvPr/>
      </p:nvGrpSpPr>
      <p:grpSpPr>
        <a:xfrm>
          <a:off x="0" y="0"/>
          <a:ext cx="0" cy="0"/>
          <a:chOff x="0" y="0"/>
          <a:chExt cx="0" cy="0"/>
        </a:xfrm>
      </p:grpSpPr>
      <p:sp>
        <p:nvSpPr>
          <p:cNvPr id="22" name="Text Placeholder 3"/>
          <p:cNvSpPr>
            <a:spLocks noGrp="1"/>
          </p:cNvSpPr>
          <p:nvPr>
            <p:ph type="body" sz="quarter" idx="26" hasCustomPrompt="1"/>
          </p:nvPr>
        </p:nvSpPr>
        <p:spPr>
          <a:xfrm>
            <a:off x="9083611" y="1570886"/>
            <a:ext cx="2756535" cy="4319799"/>
          </a:xfrm>
          <a:prstGeom prst="rect">
            <a:avLst/>
          </a:prstGeom>
        </p:spPr>
        <p:txBody>
          <a:bodyPr lIns="0" tIns="0" rIns="0" bIns="0"/>
          <a:lstStyle>
            <a:lvl1pPr marL="12700" marR="10795" algn="l" defTabSz="914400" rtl="0" eaLnBrk="1" latinLnBrk="0" hangingPunct="1">
              <a:lnSpc>
                <a:spcPts val="1400"/>
              </a:lnSpc>
              <a:spcBef>
                <a:spcPts val="180"/>
              </a:spcBef>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180"/>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10795">
              <a:lnSpc>
                <a:spcPts val="1400"/>
              </a:lnSpc>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a:t>
            </a:r>
            <a:r>
              <a:rPr lang="en-GB" sz="1200" spc="-10" dirty="0">
                <a:solidFill>
                  <a:srgbClr val="425563"/>
                </a:solidFill>
                <a:latin typeface="Helvetica"/>
                <a:cs typeface="Helvetica"/>
              </a:rPr>
              <a:t>et.</a:t>
            </a:r>
            <a:endParaRPr lang="en-GB" sz="1200" dirty="0">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3" name="Text Placeholder 3"/>
          <p:cNvSpPr>
            <a:spLocks noGrp="1"/>
          </p:cNvSpPr>
          <p:nvPr>
            <p:ph type="body" sz="quarter" idx="27" hasCustomPrompt="1"/>
          </p:nvPr>
        </p:nvSpPr>
        <p:spPr>
          <a:xfrm>
            <a:off x="9083611" y="1249980"/>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2</a:t>
            </a:r>
          </a:p>
        </p:txBody>
      </p:sp>
      <p:sp>
        <p:nvSpPr>
          <p:cNvPr id="4" name="Text Placeholder 3"/>
          <p:cNvSpPr>
            <a:spLocks noGrp="1"/>
          </p:cNvSpPr>
          <p:nvPr>
            <p:ph type="body" sz="quarter" idx="23" hasCustomPrompt="1"/>
          </p:nvPr>
        </p:nvSpPr>
        <p:spPr>
          <a:xfrm>
            <a:off x="6160099" y="1569115"/>
            <a:ext cx="2756535" cy="4321570"/>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180"/>
              </a:spcBef>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0" name="Text Placeholder 3"/>
          <p:cNvSpPr>
            <a:spLocks noGrp="1"/>
          </p:cNvSpPr>
          <p:nvPr>
            <p:ph type="body" sz="quarter" idx="25" hasCustomPrompt="1"/>
          </p:nvPr>
        </p:nvSpPr>
        <p:spPr>
          <a:xfrm>
            <a:off x="6160099" y="1248209"/>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1</a:t>
            </a:r>
          </a:p>
        </p:txBody>
      </p:sp>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6" name="Text Placeholder 2"/>
          <p:cNvSpPr>
            <a:spLocks noGrp="1"/>
          </p:cNvSpPr>
          <p:nvPr>
            <p:ph type="body" sz="quarter" idx="22" hasCustomPrompt="1"/>
          </p:nvPr>
        </p:nvSpPr>
        <p:spPr>
          <a:xfrm>
            <a:off x="291814" y="2856919"/>
            <a:ext cx="3642645" cy="3033766"/>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pellentesque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sodales</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porttitor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sollicitudin</a:t>
            </a:r>
            <a:r>
              <a:rPr lang="en-GB" sz="1600" kern="1200" spc="-25" dirty="0">
                <a:solidFill>
                  <a:srgbClr val="425563"/>
                </a:solidFill>
                <a:latin typeface="+mn-lt"/>
                <a:ea typeface="+mn-ea"/>
                <a:cs typeface="Arial"/>
              </a:rPr>
              <a:t> at </a:t>
            </a:r>
            <a:r>
              <a:rPr lang="en-GB" sz="1600" kern="1200" spc="-25" dirty="0" err="1">
                <a:solidFill>
                  <a:srgbClr val="425563"/>
                </a:solidFill>
                <a:latin typeface="+mn-lt"/>
                <a:ea typeface="+mn-ea"/>
                <a:cs typeface="Arial"/>
              </a:rPr>
              <a:t>eros</a:t>
            </a:r>
            <a:r>
              <a:rPr lang="en-GB" sz="1600" kern="1200" spc="-25" dirty="0">
                <a:solidFill>
                  <a:srgbClr val="425563"/>
                </a:solidFill>
                <a:latin typeface="+mn-lt"/>
                <a:ea typeface="+mn-ea"/>
                <a:cs typeface="Arial"/>
              </a:rPr>
              <a:t>.</a:t>
            </a:r>
          </a:p>
          <a:p>
            <a:pPr marL="12700" marR="15240">
              <a:lnSpc>
                <a:spcPts val="1800"/>
              </a:lnSpc>
            </a:pPr>
            <a:r>
              <a:rPr lang="en-GB" sz="1600" kern="1200" spc="-25" dirty="0" err="1">
                <a:solidFill>
                  <a:srgbClr val="425563"/>
                </a:solidFill>
                <a:latin typeface="+mn-lt"/>
                <a:ea typeface="+mn-ea"/>
                <a:cs typeface="Arial"/>
              </a:rPr>
              <a:t>Donec</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neque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venenatis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pulvinar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euismod</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est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nec</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massa</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tristique</a:t>
            </a:r>
            <a:r>
              <a:rPr lang="en-GB" sz="1600" kern="1200" spc="-25" dirty="0">
                <a:solidFill>
                  <a:srgbClr val="425563"/>
                </a:solidFill>
                <a:latin typeface="+mn-lt"/>
                <a:ea typeface="+mn-ea"/>
                <a:cs typeface="Arial"/>
              </a:rPr>
              <a:t>, a </a:t>
            </a:r>
            <a:r>
              <a:rPr lang="en-GB" sz="1600" kern="1200" spc="-25" dirty="0" err="1">
                <a:solidFill>
                  <a:srgbClr val="425563"/>
                </a:solidFill>
                <a:latin typeface="+mn-lt"/>
                <a:ea typeface="+mn-ea"/>
                <a:cs typeface="Arial"/>
              </a:rPr>
              <a:t>bibendum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varius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finibus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efficitur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laoreet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tincidunt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tempor</a:t>
            </a:r>
            <a:r>
              <a:rPr lang="en-GB" sz="1600" kern="1200" spc="-25" dirty="0">
                <a:solidFill>
                  <a:srgbClr val="425563"/>
                </a:solidFill>
                <a:latin typeface="+mn-lt"/>
                <a:ea typeface="+mn-ea"/>
                <a:cs typeface="Arial"/>
              </a:rPr>
              <a:t> et. </a:t>
            </a: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gravida </a:t>
            </a:r>
            <a:r>
              <a:rPr lang="en-GB" sz="1600" kern="1200" spc="-25" dirty="0" err="1">
                <a:solidFill>
                  <a:srgbClr val="425563"/>
                </a:solidFill>
                <a:latin typeface="+mn-lt"/>
                <a:ea typeface="+mn-ea"/>
                <a:cs typeface="Arial"/>
              </a:rPr>
              <a:t>eget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sem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iaculis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viverra</a:t>
            </a:r>
            <a:r>
              <a:rPr lang="en-GB" sz="1600" kern="1200" spc="-25" dirty="0">
                <a:solidFill>
                  <a:srgbClr val="425563"/>
                </a:solidFill>
                <a:latin typeface="+mn-lt"/>
                <a:ea typeface="+mn-ea"/>
                <a:cs typeface="Arial"/>
              </a:rPr>
              <a:t> ipsum.</a:t>
            </a: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3" name="object 10"/>
          <p:cNvSpPr/>
          <p:nvPr userDrawn="1"/>
        </p:nvSpPr>
        <p:spPr>
          <a:xfrm>
            <a:off x="6115080" y="1295400"/>
            <a:ext cx="0" cy="3632200"/>
          </a:xfrm>
          <a:custGeom>
            <a:avLst/>
            <a:gdLst/>
            <a:ahLst/>
            <a:cxnLst/>
            <a:rect l="l" t="t" r="r" b="b"/>
            <a:pathLst>
              <a:path h="3632200">
                <a:moveTo>
                  <a:pt x="0" y="3632200"/>
                </a:moveTo>
                <a:lnTo>
                  <a:pt x="0" y="0"/>
                </a:lnTo>
              </a:path>
            </a:pathLst>
          </a:custGeom>
          <a:ln w="12700">
            <a:solidFill>
              <a:srgbClr val="E8EDEE"/>
            </a:solidFill>
          </a:ln>
        </p:spPr>
        <p:txBody>
          <a:bodyPr wrap="square" lIns="0" tIns="0" rIns="0" bIns="0" rtlCol="0"/>
          <a:lstStyle/>
          <a:p>
            <a:endParaRPr dirty="0"/>
          </a:p>
        </p:txBody>
      </p:sp>
      <p:sp>
        <p:nvSpPr>
          <p:cNvPr id="14" name="object 11"/>
          <p:cNvSpPr/>
          <p:nvPr userDrawn="1"/>
        </p:nvSpPr>
        <p:spPr>
          <a:xfrm>
            <a:off x="9047399" y="1295400"/>
            <a:ext cx="0" cy="3632200"/>
          </a:xfrm>
          <a:custGeom>
            <a:avLst/>
            <a:gdLst/>
            <a:ahLst/>
            <a:cxnLst/>
            <a:rect l="l" t="t" r="r" b="b"/>
            <a:pathLst>
              <a:path h="3632200">
                <a:moveTo>
                  <a:pt x="0" y="3632200"/>
                </a:moveTo>
                <a:lnTo>
                  <a:pt x="0" y="0"/>
                </a:lnTo>
              </a:path>
            </a:pathLst>
          </a:custGeom>
          <a:ln w="12700">
            <a:solidFill>
              <a:srgbClr val="E8EDEE"/>
            </a:solidFill>
          </a:ln>
        </p:spPr>
        <p:txBody>
          <a:bodyPr wrap="square" lIns="0" tIns="0" rIns="0" bIns="0" rtlCol="0"/>
          <a:lstStyle/>
          <a:p>
            <a:endParaRPr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4" name="TextBox 23"/>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744610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Content_bulleted boxes">
    <p:spTree>
      <p:nvGrpSpPr>
        <p:cNvPr id="1" name=""/>
        <p:cNvGrpSpPr/>
        <p:nvPr/>
      </p:nvGrpSpPr>
      <p:grpSpPr>
        <a:xfrm>
          <a:off x="0" y="0"/>
          <a:ext cx="0" cy="0"/>
          <a:chOff x="0" y="0"/>
          <a:chExt cx="0" cy="0"/>
        </a:xfrm>
      </p:grpSpPr>
      <p:sp>
        <p:nvSpPr>
          <p:cNvPr id="28" name="Text Placeholder 3"/>
          <p:cNvSpPr>
            <a:spLocks noGrp="1"/>
          </p:cNvSpPr>
          <p:nvPr>
            <p:ph type="body" sz="quarter" idx="29" hasCustomPrompt="1"/>
          </p:nvPr>
        </p:nvSpPr>
        <p:spPr>
          <a:xfrm>
            <a:off x="9094105" y="2783758"/>
            <a:ext cx="2746042" cy="2438400"/>
          </a:xfrm>
          <a:prstGeom prst="rect">
            <a:avLst/>
          </a:prstGeom>
        </p:spPr>
        <p:txBody>
          <a:bodyPr lIns="0" tIns="0" rIns="0" bIns="0"/>
          <a:lstStyle>
            <a:lvl1pPr marL="215900" marR="5080" indent="-203200" algn="l" defTabSz="914400" rtl="0" eaLnBrk="1" fontAlgn="auto" latinLnBrk="0" hangingPunct="1">
              <a:lnSpc>
                <a:spcPct val="100000"/>
              </a:lnSpc>
              <a:spcBef>
                <a:spcPts val="760"/>
              </a:spcBef>
              <a:spcAft>
                <a:spcPts val="0"/>
              </a:spcAft>
              <a:buClrTx/>
              <a:buSzTx/>
              <a:buFontTx/>
              <a:buChar char="•"/>
              <a:tabLst>
                <a:tab pos="215900" algn="l"/>
                <a:tab pos="216535" algn="l"/>
              </a:tabLst>
              <a:defRPr lang="en-US" sz="1200" kern="1200" spc="-10" dirty="0" smtClean="0">
                <a:solidFill>
                  <a:srgbClr val="425563"/>
                </a:solidFill>
                <a:latin typeface="Helvetica"/>
                <a:ea typeface="+mn-ea"/>
                <a:cs typeface="Helvetica"/>
              </a:defRPr>
            </a:lvl1pPr>
          </a:lstStyle>
          <a:p>
            <a:pPr marL="215900" indent="-203200">
              <a:lnSpc>
                <a:spcPct val="100000"/>
              </a:lnSpc>
              <a:spcBef>
                <a:spcPts val="8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one </a:t>
            </a:r>
            <a:r>
              <a:rPr lang="en-GB" sz="1200" spc="-15" dirty="0">
                <a:solidFill>
                  <a:srgbClr val="425563"/>
                </a:solidFill>
                <a:latin typeface="Arial"/>
                <a:cs typeface="Arial"/>
              </a:rPr>
              <a:t>lorem</a:t>
            </a:r>
            <a:r>
              <a:rPr lang="en-GB" sz="1200" spc="-3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two </a:t>
            </a:r>
            <a:r>
              <a:rPr lang="en-GB" sz="1200" spc="-15" dirty="0">
                <a:solidFill>
                  <a:srgbClr val="425563"/>
                </a:solidFill>
                <a:latin typeface="Arial"/>
                <a:cs typeface="Arial"/>
              </a:rPr>
              <a:t>lorem</a:t>
            </a:r>
            <a:r>
              <a:rPr lang="en-GB" sz="1200" spc="-3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marR="5080" indent="-203200">
              <a:lnSpc>
                <a:spcPts val="1400"/>
              </a:lnSpc>
              <a:spcBef>
                <a:spcPts val="835"/>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three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four 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Helvetica"/>
                <a:cs typeface="Helvetica"/>
              </a:rPr>
              <a:t>Bullet </a:t>
            </a:r>
            <a:r>
              <a:rPr lang="en-GB" sz="1200" spc="-5" dirty="0">
                <a:solidFill>
                  <a:srgbClr val="425563"/>
                </a:solidFill>
                <a:latin typeface="Helvetica"/>
                <a:cs typeface="Helvetica"/>
              </a:rPr>
              <a:t>point </a:t>
            </a:r>
            <a:r>
              <a:rPr lang="en-GB" sz="1200" spc="-10" dirty="0">
                <a:solidFill>
                  <a:srgbClr val="425563"/>
                </a:solidFill>
                <a:latin typeface="Helvetica"/>
                <a:cs typeface="Helvetica"/>
              </a:rPr>
              <a:t>five </a:t>
            </a:r>
            <a:r>
              <a:rPr lang="en-GB" sz="1200" spc="-15" dirty="0">
                <a:solidFill>
                  <a:srgbClr val="425563"/>
                </a:solidFill>
                <a:latin typeface="Helvetica"/>
                <a:cs typeface="Helvetica"/>
              </a:rPr>
              <a:t>lorem</a:t>
            </a:r>
            <a:r>
              <a:rPr lang="en-GB" sz="1200" spc="-30" dirty="0">
                <a:solidFill>
                  <a:srgbClr val="425563"/>
                </a:solidFill>
                <a:latin typeface="Helvetica"/>
                <a:cs typeface="Helvetica"/>
              </a:rPr>
              <a:t> </a:t>
            </a:r>
            <a:r>
              <a:rPr lang="en-GB" sz="1200" spc="-5" dirty="0">
                <a:solidFill>
                  <a:srgbClr val="425563"/>
                </a:solidFill>
                <a:latin typeface="Helvetica"/>
                <a:cs typeface="Helvetica"/>
              </a:rPr>
              <a:t>ipsum</a:t>
            </a:r>
            <a:endParaRPr lang="en-GB" sz="1200" dirty="0">
              <a:latin typeface="Helvetica"/>
              <a:cs typeface="Helvetica"/>
            </a:endParaRPr>
          </a:p>
        </p:txBody>
      </p:sp>
      <p:sp>
        <p:nvSpPr>
          <p:cNvPr id="25" name="Text Placeholder 3"/>
          <p:cNvSpPr>
            <a:spLocks noGrp="1"/>
          </p:cNvSpPr>
          <p:nvPr>
            <p:ph type="body" sz="quarter" idx="28" hasCustomPrompt="1"/>
          </p:nvPr>
        </p:nvSpPr>
        <p:spPr>
          <a:xfrm>
            <a:off x="6159313" y="2235266"/>
            <a:ext cx="2756535" cy="3022534"/>
          </a:xfrm>
          <a:prstGeom prst="rect">
            <a:avLst/>
          </a:prstGeom>
        </p:spPr>
        <p:txBody>
          <a:bodyPr lIns="0" tIns="0" rIns="0" bIns="0"/>
          <a:lstStyle>
            <a:lvl1pPr marL="215900" marR="161290" indent="-203200" algn="l" defTabSz="914400" rtl="0" eaLnBrk="1" fontAlgn="auto" latinLnBrk="0" hangingPunct="1">
              <a:lnSpc>
                <a:spcPct val="100000"/>
              </a:lnSpc>
              <a:spcBef>
                <a:spcPts val="760"/>
              </a:spcBef>
              <a:spcAft>
                <a:spcPts val="0"/>
              </a:spcAft>
              <a:buClrTx/>
              <a:buSzTx/>
              <a:buFontTx/>
              <a:buChar char="•"/>
              <a:tabLst>
                <a:tab pos="215900" algn="l"/>
                <a:tab pos="216535" algn="l"/>
              </a:tabLst>
              <a:defRPr lang="en-US" sz="1200" kern="1200" spc="-10" dirty="0" smtClean="0">
                <a:solidFill>
                  <a:srgbClr val="425563"/>
                </a:solidFill>
                <a:latin typeface="Helvetica"/>
                <a:ea typeface="+mn-ea"/>
                <a:cs typeface="Helvetica"/>
              </a:defRPr>
            </a:lvl1pPr>
          </a:lstStyle>
          <a:p>
            <a:pPr marL="215900" indent="-203200">
              <a:lnSpc>
                <a:spcPct val="100000"/>
              </a:lnSpc>
              <a:spcBef>
                <a:spcPts val="8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one </a:t>
            </a:r>
            <a:r>
              <a:rPr lang="en-GB" sz="1200" spc="-15" dirty="0">
                <a:solidFill>
                  <a:srgbClr val="425563"/>
                </a:solidFill>
                <a:latin typeface="Arial"/>
                <a:cs typeface="Arial"/>
              </a:rPr>
              <a:t>lorem</a:t>
            </a:r>
            <a:r>
              <a:rPr lang="en-GB" sz="1200" spc="-3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two </a:t>
            </a:r>
            <a:r>
              <a:rPr lang="en-GB" sz="1200" spc="-15" dirty="0">
                <a:solidFill>
                  <a:srgbClr val="425563"/>
                </a:solidFill>
                <a:latin typeface="Arial"/>
                <a:cs typeface="Arial"/>
              </a:rPr>
              <a:t>lorem</a:t>
            </a:r>
            <a:r>
              <a:rPr lang="en-GB" sz="1200" spc="-3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marR="5080" indent="-203200">
              <a:lnSpc>
                <a:spcPts val="1400"/>
              </a:lnSpc>
              <a:spcBef>
                <a:spcPts val="835"/>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three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four 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Helvetica"/>
                <a:cs typeface="Helvetica"/>
              </a:rPr>
              <a:t>Bullet </a:t>
            </a:r>
            <a:r>
              <a:rPr lang="en-GB" sz="1200" spc="-5" dirty="0">
                <a:solidFill>
                  <a:srgbClr val="425563"/>
                </a:solidFill>
                <a:latin typeface="Helvetica"/>
                <a:cs typeface="Helvetica"/>
              </a:rPr>
              <a:t>point </a:t>
            </a:r>
            <a:r>
              <a:rPr lang="en-GB" sz="1200" spc="-10" dirty="0">
                <a:solidFill>
                  <a:srgbClr val="425563"/>
                </a:solidFill>
                <a:latin typeface="Helvetica"/>
                <a:cs typeface="Helvetica"/>
              </a:rPr>
              <a:t>five </a:t>
            </a:r>
            <a:r>
              <a:rPr lang="en-GB" sz="1200" spc="-15" dirty="0">
                <a:solidFill>
                  <a:srgbClr val="425563"/>
                </a:solidFill>
                <a:latin typeface="Helvetica"/>
                <a:cs typeface="Helvetica"/>
              </a:rPr>
              <a:t>lorem</a:t>
            </a:r>
            <a:r>
              <a:rPr lang="en-GB" sz="1200" spc="-30" dirty="0">
                <a:solidFill>
                  <a:srgbClr val="425563"/>
                </a:solidFill>
                <a:latin typeface="Helvetica"/>
                <a:cs typeface="Helvetica"/>
              </a:rPr>
              <a:t> </a:t>
            </a:r>
            <a:r>
              <a:rPr lang="en-GB" sz="1200" spc="-5" dirty="0">
                <a:solidFill>
                  <a:srgbClr val="425563"/>
                </a:solidFill>
                <a:latin typeface="Helvetica"/>
                <a:cs typeface="Helvetica"/>
              </a:rPr>
              <a:t>ipsum</a:t>
            </a:r>
            <a:endParaRPr lang="en-GB" sz="1200" dirty="0">
              <a:latin typeface="Helvetica"/>
              <a:cs typeface="Helvetica"/>
            </a:endParaRPr>
          </a:p>
          <a:p>
            <a:pPr marL="215900" marR="161290" indent="-203200">
              <a:lnSpc>
                <a:spcPts val="1400"/>
              </a:lnSpc>
              <a:spcBef>
                <a:spcPts val="84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six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seven </a:t>
            </a:r>
            <a:r>
              <a:rPr lang="en-GB" sz="1200" spc="-15" dirty="0">
                <a:solidFill>
                  <a:srgbClr val="425563"/>
                </a:solidFill>
                <a:latin typeface="Arial"/>
                <a:cs typeface="Arial"/>
              </a:rPr>
              <a:t>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eight </a:t>
            </a:r>
            <a:r>
              <a:rPr lang="en-GB" sz="1200" spc="-15" dirty="0">
                <a:solidFill>
                  <a:srgbClr val="425563"/>
                </a:solidFill>
                <a:latin typeface="Arial"/>
                <a:cs typeface="Arial"/>
              </a:rPr>
              <a:t>lorem</a:t>
            </a:r>
            <a:r>
              <a:rPr lang="en-GB" sz="1200" spc="2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p:txBody>
      </p:sp>
      <p:sp>
        <p:nvSpPr>
          <p:cNvPr id="22" name="Text Placeholder 3"/>
          <p:cNvSpPr>
            <a:spLocks noGrp="1"/>
          </p:cNvSpPr>
          <p:nvPr>
            <p:ph type="body" sz="quarter" idx="26" hasCustomPrompt="1"/>
          </p:nvPr>
        </p:nvSpPr>
        <p:spPr>
          <a:xfrm>
            <a:off x="9083611" y="1570887"/>
            <a:ext cx="2756535" cy="1172313"/>
          </a:xfrm>
          <a:prstGeom prst="rect">
            <a:avLst/>
          </a:prstGeom>
        </p:spPr>
        <p:txBody>
          <a:bodyPr lIns="0" tIns="0" rIns="0" bIns="0"/>
          <a:lstStyle>
            <a:lvl1pPr marL="17145" marR="5080" algn="l" defTabSz="914400" rtl="0" eaLnBrk="1" latinLnBrk="0" hangingPunct="1">
              <a:lnSpc>
                <a:spcPts val="1400"/>
              </a:lnSpc>
              <a:spcBef>
                <a:spcPts val="869"/>
              </a:spcBef>
              <a:defRPr lang="en-US" sz="1200" kern="1200" spc="-10" dirty="0" smtClean="0">
                <a:solidFill>
                  <a:srgbClr val="425563"/>
                </a:solidFill>
                <a:latin typeface="Helvetica"/>
                <a:ea typeface="+mn-ea"/>
                <a:cs typeface="Helvetica"/>
              </a:defRPr>
            </a:lvl1pPr>
          </a:lstStyle>
          <a:p>
            <a:pPr marL="17145" marR="508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3" name="Text Placeholder 3"/>
          <p:cNvSpPr>
            <a:spLocks noGrp="1"/>
          </p:cNvSpPr>
          <p:nvPr>
            <p:ph type="body" sz="quarter" idx="27" hasCustomPrompt="1"/>
          </p:nvPr>
        </p:nvSpPr>
        <p:spPr>
          <a:xfrm>
            <a:off x="9083611" y="1249980"/>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2</a:t>
            </a:r>
          </a:p>
        </p:txBody>
      </p:sp>
      <p:sp>
        <p:nvSpPr>
          <p:cNvPr id="4" name="Text Placeholder 3"/>
          <p:cNvSpPr>
            <a:spLocks noGrp="1"/>
          </p:cNvSpPr>
          <p:nvPr>
            <p:ph type="body" sz="quarter" idx="23" hasCustomPrompt="1"/>
          </p:nvPr>
        </p:nvSpPr>
        <p:spPr>
          <a:xfrm>
            <a:off x="6160099" y="1569115"/>
            <a:ext cx="2756535" cy="625594"/>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endParaRPr lang="en-GB" sz="1200" dirty="0">
              <a:latin typeface="Helvetica"/>
              <a:cs typeface="Helvetica"/>
            </a:endParaRPr>
          </a:p>
        </p:txBody>
      </p:sp>
      <p:sp>
        <p:nvSpPr>
          <p:cNvPr id="20" name="Text Placeholder 3"/>
          <p:cNvSpPr>
            <a:spLocks noGrp="1"/>
          </p:cNvSpPr>
          <p:nvPr>
            <p:ph type="body" sz="quarter" idx="25" hasCustomPrompt="1"/>
          </p:nvPr>
        </p:nvSpPr>
        <p:spPr>
          <a:xfrm>
            <a:off x="6160099" y="1248209"/>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1</a:t>
            </a:r>
          </a:p>
        </p:txBody>
      </p:sp>
      <p:sp>
        <p:nvSpPr>
          <p:cNvPr id="3" name="Text Placeholder 2"/>
          <p:cNvSpPr>
            <a:spLocks noGrp="1"/>
          </p:cNvSpPr>
          <p:nvPr>
            <p:ph type="body" sz="quarter" idx="21" hasCustomPrompt="1"/>
          </p:nvPr>
        </p:nvSpPr>
        <p:spPr>
          <a:xfrm>
            <a:off x="291814" y="1239976"/>
            <a:ext cx="3642645" cy="893624"/>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endParaRPr lang="en-GB" sz="1600" dirty="0">
              <a:latin typeface="+mn-lt"/>
              <a:cs typeface="Arial"/>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7" name="Text Placeholder 2"/>
          <p:cNvSpPr>
            <a:spLocks noGrp="1"/>
          </p:cNvSpPr>
          <p:nvPr>
            <p:ph type="body" sz="quarter" idx="22" hasCustomPrompt="1"/>
          </p:nvPr>
        </p:nvSpPr>
        <p:spPr>
          <a:xfrm>
            <a:off x="291814" y="2261443"/>
            <a:ext cx="3642645" cy="3629241"/>
          </a:xfrm>
          <a:prstGeom prst="rect">
            <a:avLst/>
          </a:prstGeom>
        </p:spPr>
        <p:txBody>
          <a:bodyPr lIns="0" tIns="0" rIns="0" bIns="0"/>
          <a:lstStyle>
            <a:lvl1pPr marL="283210" marR="212725" indent="-270510" algn="l" defTabSz="914400" rtl="0" eaLnBrk="1" latinLnBrk="0" hangingPunct="1">
              <a:lnSpc>
                <a:spcPct val="100000"/>
              </a:lnSpc>
              <a:spcBef>
                <a:spcPts val="680"/>
              </a:spcBef>
              <a:buClr>
                <a:schemeClr val="accent5"/>
              </a:buClr>
              <a:buFont typeface="Arial"/>
              <a:buChar char="•"/>
              <a:tabLst>
                <a:tab pos="283210" algn="l"/>
                <a:tab pos="283845" algn="l"/>
              </a:tabLst>
              <a:defRPr lang="en-GB" sz="1600" kern="1200" spc="-25" dirty="0">
                <a:solidFill>
                  <a:srgbClr val="425563"/>
                </a:solidFill>
                <a:latin typeface="Arial"/>
                <a:ea typeface="+mn-ea"/>
                <a:cs typeface="Arial"/>
              </a:defRPr>
            </a:lvl1pPr>
          </a:lstStyle>
          <a:p>
            <a:pPr marL="283210" indent="-270510">
              <a:lnSpc>
                <a:spcPct val="100000"/>
              </a:lnSpc>
              <a:spcBef>
                <a:spcPts val="7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15" dirty="0">
                <a:solidFill>
                  <a:srgbClr val="425563"/>
                </a:solidFill>
                <a:latin typeface="Arial"/>
                <a:cs typeface="Arial"/>
              </a:rPr>
              <a:t>one </a:t>
            </a:r>
            <a:r>
              <a:rPr lang="en-GB" sz="1600" spc="-25" dirty="0">
                <a:solidFill>
                  <a:srgbClr val="425563"/>
                </a:solidFill>
                <a:latin typeface="Arial"/>
                <a:cs typeface="Arial"/>
              </a:rPr>
              <a:t>lorem</a:t>
            </a:r>
            <a:r>
              <a:rPr lang="en-GB" sz="1600"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two </a:t>
            </a:r>
            <a:r>
              <a:rPr lang="en-GB" sz="1600" spc="-25" dirty="0">
                <a:solidFill>
                  <a:srgbClr val="425563"/>
                </a:solidFill>
                <a:latin typeface="Arial"/>
                <a:cs typeface="Arial"/>
              </a:rPr>
              <a:t>lorem</a:t>
            </a:r>
            <a:r>
              <a:rPr lang="en-GB" sz="1600" spc="-10" dirty="0">
                <a:solidFill>
                  <a:srgbClr val="425563"/>
                </a:solidFill>
                <a:latin typeface="Arial"/>
                <a:cs typeface="Arial"/>
              </a:rPr>
              <a:t> ipsum</a:t>
            </a:r>
            <a:endParaRPr lang="en-GB" sz="1600" dirty="0">
              <a:latin typeface="Arial"/>
              <a:cs typeface="Arial"/>
            </a:endParaRPr>
          </a:p>
          <a:p>
            <a:pPr marL="283210" marR="5080" indent="-270510">
              <a:lnSpc>
                <a:spcPts val="1800"/>
              </a:lnSpc>
              <a:spcBef>
                <a:spcPts val="8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5" dirty="0">
                <a:solidFill>
                  <a:srgbClr val="425563"/>
                </a:solidFill>
                <a:latin typeface="Arial"/>
                <a:cs typeface="Arial"/>
              </a:rPr>
              <a:t>three </a:t>
            </a:r>
            <a:r>
              <a:rPr lang="en-GB" sz="1600" spc="10" dirty="0">
                <a:solidFill>
                  <a:srgbClr val="425563"/>
                </a:solidFill>
                <a:latin typeface="Arial"/>
                <a:cs typeface="Arial"/>
              </a:rPr>
              <a:t>going </a:t>
            </a:r>
            <a:r>
              <a:rPr lang="en-GB" sz="1600" spc="-30" dirty="0">
                <a:solidFill>
                  <a:srgbClr val="425563"/>
                </a:solidFill>
                <a:latin typeface="Arial"/>
                <a:cs typeface="Arial"/>
              </a:rPr>
              <a:t>over </a:t>
            </a:r>
            <a:r>
              <a:rPr lang="en-GB" sz="1600" spc="-5" dirty="0">
                <a:solidFill>
                  <a:srgbClr val="425563"/>
                </a:solidFill>
                <a:latin typeface="Arial"/>
                <a:cs typeface="Arial"/>
              </a:rPr>
              <a:t>two </a:t>
            </a:r>
            <a:r>
              <a:rPr lang="en-GB" sz="1600" spc="-25" dirty="0">
                <a:solidFill>
                  <a:srgbClr val="425563"/>
                </a:solidFill>
                <a:latin typeface="Arial"/>
                <a:cs typeface="Arial"/>
              </a:rPr>
              <a:t>lines  lorem </a:t>
            </a:r>
            <a:r>
              <a:rPr lang="en-GB" sz="1600" spc="-10" dirty="0">
                <a:solidFill>
                  <a:srgbClr val="425563"/>
                </a:solidFill>
                <a:latin typeface="Arial"/>
                <a:cs typeface="Arial"/>
              </a:rPr>
              <a:t>ipsum </a:t>
            </a:r>
            <a:r>
              <a:rPr lang="en-GB" sz="1600" dirty="0" err="1">
                <a:solidFill>
                  <a:srgbClr val="425563"/>
                </a:solidFill>
                <a:latin typeface="Arial"/>
                <a:cs typeface="Arial"/>
              </a:rPr>
              <a:t>dolor</a:t>
            </a:r>
            <a:r>
              <a:rPr lang="en-GB" sz="1600" dirty="0">
                <a:solidFill>
                  <a:srgbClr val="425563"/>
                </a:solidFill>
                <a:latin typeface="Arial"/>
                <a:cs typeface="Arial"/>
              </a:rPr>
              <a:t> </a:t>
            </a:r>
            <a:r>
              <a:rPr lang="en-GB" sz="1600" spc="-20" dirty="0">
                <a:solidFill>
                  <a:srgbClr val="425563"/>
                </a:solidFill>
                <a:latin typeface="Arial"/>
                <a:cs typeface="Arial"/>
              </a:rPr>
              <a:t>sit</a:t>
            </a:r>
            <a:r>
              <a:rPr lang="en-GB" sz="1600" spc="30" dirty="0">
                <a:solidFill>
                  <a:srgbClr val="425563"/>
                </a:solidFill>
                <a:latin typeface="Arial"/>
                <a:cs typeface="Arial"/>
              </a:rPr>
              <a:t> </a:t>
            </a:r>
            <a:r>
              <a:rPr lang="en-GB" sz="1600" spc="-20" dirty="0" err="1">
                <a:solidFill>
                  <a:srgbClr val="425563"/>
                </a:solidFill>
                <a:latin typeface="Arial"/>
                <a:cs typeface="Arial"/>
              </a:rPr>
              <a:t>amet</a:t>
            </a:r>
            <a:endParaRPr lang="en-GB" sz="1600" dirty="0">
              <a:latin typeface="Arial"/>
              <a:cs typeface="Arial"/>
            </a:endParaRPr>
          </a:p>
          <a:p>
            <a:pPr marL="283210" indent="-270510">
              <a:lnSpc>
                <a:spcPct val="100000"/>
              </a:lnSpc>
              <a:spcBef>
                <a:spcPts val="6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0" dirty="0">
                <a:solidFill>
                  <a:srgbClr val="425563"/>
                </a:solidFill>
                <a:latin typeface="Arial"/>
                <a:cs typeface="Arial"/>
              </a:rPr>
              <a:t>four </a:t>
            </a:r>
            <a:r>
              <a:rPr lang="en-GB" sz="1600" spc="-25" dirty="0">
                <a:solidFill>
                  <a:srgbClr val="425563"/>
                </a:solidFill>
                <a:latin typeface="Arial"/>
                <a:cs typeface="Arial"/>
              </a:rPr>
              <a:t>lorem</a:t>
            </a:r>
            <a:r>
              <a:rPr lang="en-GB" sz="1600" spc="5"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Font typeface="Arial"/>
              <a:buChar char="•"/>
              <a:tabLst>
                <a:tab pos="283210" algn="l"/>
                <a:tab pos="283845" algn="l"/>
              </a:tabLst>
            </a:pPr>
            <a:r>
              <a:rPr lang="en-GB" sz="1600" spc="-25" dirty="0">
                <a:solidFill>
                  <a:srgbClr val="425563"/>
                </a:solidFill>
                <a:latin typeface="Helvetica"/>
                <a:cs typeface="Helvetica"/>
              </a:rPr>
              <a:t>Bullet </a:t>
            </a:r>
            <a:r>
              <a:rPr lang="en-GB" sz="1600" spc="-5" dirty="0">
                <a:solidFill>
                  <a:srgbClr val="425563"/>
                </a:solidFill>
                <a:latin typeface="Helvetica"/>
                <a:cs typeface="Helvetica"/>
              </a:rPr>
              <a:t>point </a:t>
            </a:r>
            <a:r>
              <a:rPr lang="en-GB" sz="1600" spc="-15" dirty="0">
                <a:solidFill>
                  <a:srgbClr val="425563"/>
                </a:solidFill>
                <a:latin typeface="Helvetica"/>
                <a:cs typeface="Helvetica"/>
              </a:rPr>
              <a:t>five </a:t>
            </a:r>
            <a:r>
              <a:rPr lang="en-GB" sz="1600" spc="-25" dirty="0">
                <a:solidFill>
                  <a:srgbClr val="425563"/>
                </a:solidFill>
                <a:latin typeface="Helvetica"/>
                <a:cs typeface="Helvetica"/>
              </a:rPr>
              <a:t>lorem</a:t>
            </a:r>
            <a:r>
              <a:rPr lang="en-GB" sz="1600" spc="35" dirty="0">
                <a:solidFill>
                  <a:srgbClr val="425563"/>
                </a:solidFill>
                <a:latin typeface="Helvetica"/>
                <a:cs typeface="Helvetica"/>
              </a:rPr>
              <a:t> </a:t>
            </a:r>
            <a:r>
              <a:rPr lang="en-GB" sz="1600" spc="-10" dirty="0">
                <a:solidFill>
                  <a:srgbClr val="425563"/>
                </a:solidFill>
                <a:latin typeface="Helvetica"/>
                <a:cs typeface="Helvetica"/>
              </a:rPr>
              <a:t>ipsum</a:t>
            </a:r>
            <a:endParaRPr lang="en-GB" sz="1600" dirty="0">
              <a:latin typeface="Helvetica"/>
              <a:cs typeface="Helvetica"/>
            </a:endParaRPr>
          </a:p>
          <a:p>
            <a:pPr marL="283210" marR="212725" indent="-270510">
              <a:lnSpc>
                <a:spcPts val="1800"/>
              </a:lnSpc>
              <a:spcBef>
                <a:spcPts val="8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0" dirty="0">
                <a:solidFill>
                  <a:srgbClr val="425563"/>
                </a:solidFill>
                <a:latin typeface="Arial"/>
                <a:cs typeface="Arial"/>
              </a:rPr>
              <a:t>six </a:t>
            </a:r>
            <a:r>
              <a:rPr lang="en-GB" sz="1600" spc="10" dirty="0">
                <a:solidFill>
                  <a:srgbClr val="425563"/>
                </a:solidFill>
                <a:latin typeface="Arial"/>
                <a:cs typeface="Arial"/>
              </a:rPr>
              <a:t>going </a:t>
            </a:r>
            <a:r>
              <a:rPr lang="en-GB" sz="1600" spc="-30" dirty="0">
                <a:solidFill>
                  <a:srgbClr val="425563"/>
                </a:solidFill>
                <a:latin typeface="Arial"/>
                <a:cs typeface="Arial"/>
              </a:rPr>
              <a:t>over </a:t>
            </a:r>
            <a:r>
              <a:rPr lang="en-GB" sz="1600" spc="-5" dirty="0">
                <a:solidFill>
                  <a:srgbClr val="425563"/>
                </a:solidFill>
                <a:latin typeface="Arial"/>
                <a:cs typeface="Arial"/>
              </a:rPr>
              <a:t>two </a:t>
            </a:r>
            <a:r>
              <a:rPr lang="en-GB" sz="1600" spc="-25" dirty="0">
                <a:solidFill>
                  <a:srgbClr val="425563"/>
                </a:solidFill>
                <a:latin typeface="Arial"/>
                <a:cs typeface="Arial"/>
              </a:rPr>
              <a:t>lines  lorem </a:t>
            </a:r>
            <a:r>
              <a:rPr lang="en-GB" sz="1600" spc="-10" dirty="0">
                <a:solidFill>
                  <a:srgbClr val="425563"/>
                </a:solidFill>
                <a:latin typeface="Arial"/>
                <a:cs typeface="Arial"/>
              </a:rPr>
              <a:t>ipsum </a:t>
            </a:r>
            <a:r>
              <a:rPr lang="en-GB" sz="1600" dirty="0" err="1">
                <a:solidFill>
                  <a:srgbClr val="425563"/>
                </a:solidFill>
                <a:latin typeface="Arial"/>
                <a:cs typeface="Arial"/>
              </a:rPr>
              <a:t>dolor</a:t>
            </a:r>
            <a:r>
              <a:rPr lang="en-GB" sz="1600" dirty="0">
                <a:solidFill>
                  <a:srgbClr val="425563"/>
                </a:solidFill>
                <a:latin typeface="Arial"/>
                <a:cs typeface="Arial"/>
              </a:rPr>
              <a:t> </a:t>
            </a:r>
            <a:r>
              <a:rPr lang="en-GB" sz="1600" spc="-20" dirty="0">
                <a:solidFill>
                  <a:srgbClr val="425563"/>
                </a:solidFill>
                <a:latin typeface="Arial"/>
                <a:cs typeface="Arial"/>
              </a:rPr>
              <a:t>sit</a:t>
            </a:r>
            <a:r>
              <a:rPr lang="en-GB" sz="1600" spc="30" dirty="0">
                <a:solidFill>
                  <a:srgbClr val="425563"/>
                </a:solidFill>
                <a:latin typeface="Arial"/>
                <a:cs typeface="Arial"/>
              </a:rPr>
              <a:t> </a:t>
            </a:r>
            <a:r>
              <a:rPr lang="en-GB" sz="1600" spc="-20" dirty="0" err="1">
                <a:solidFill>
                  <a:srgbClr val="425563"/>
                </a:solidFill>
                <a:latin typeface="Arial"/>
                <a:cs typeface="Arial"/>
              </a:rPr>
              <a:t>amet</a:t>
            </a:r>
            <a:endParaRPr lang="en-GB" sz="1600" dirty="0">
              <a:latin typeface="Arial"/>
              <a:cs typeface="Arial"/>
            </a:endParaRPr>
          </a:p>
          <a:p>
            <a:pPr marL="283210" indent="-270510">
              <a:lnSpc>
                <a:spcPct val="100000"/>
              </a:lnSpc>
              <a:spcBef>
                <a:spcPts val="6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30" dirty="0">
                <a:solidFill>
                  <a:srgbClr val="425563"/>
                </a:solidFill>
                <a:latin typeface="Arial"/>
                <a:cs typeface="Arial"/>
              </a:rPr>
              <a:t>seven </a:t>
            </a:r>
            <a:r>
              <a:rPr lang="en-GB" sz="1600" spc="-25" dirty="0">
                <a:solidFill>
                  <a:srgbClr val="425563"/>
                </a:solidFill>
                <a:latin typeface="Arial"/>
                <a:cs typeface="Arial"/>
              </a:rPr>
              <a:t>lorem</a:t>
            </a:r>
            <a:r>
              <a:rPr lang="en-GB" sz="1600" spc="50"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10" dirty="0">
                <a:solidFill>
                  <a:srgbClr val="425563"/>
                </a:solidFill>
                <a:latin typeface="Arial"/>
                <a:cs typeface="Arial"/>
              </a:rPr>
              <a:t>eight </a:t>
            </a:r>
            <a:r>
              <a:rPr lang="en-GB" sz="1600" spc="-25" dirty="0">
                <a:solidFill>
                  <a:srgbClr val="425563"/>
                </a:solidFill>
                <a:latin typeface="Arial"/>
                <a:cs typeface="Arial"/>
              </a:rPr>
              <a:t>lorem</a:t>
            </a:r>
            <a:r>
              <a:rPr lang="en-GB" sz="1600" spc="25"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p:txBody>
      </p:sp>
      <p:sp>
        <p:nvSpPr>
          <p:cNvPr id="16" name="object 10"/>
          <p:cNvSpPr/>
          <p:nvPr userDrawn="1"/>
        </p:nvSpPr>
        <p:spPr>
          <a:xfrm>
            <a:off x="6115080"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sp>
        <p:nvSpPr>
          <p:cNvPr id="19" name="object 11"/>
          <p:cNvSpPr/>
          <p:nvPr userDrawn="1"/>
        </p:nvSpPr>
        <p:spPr>
          <a:xfrm>
            <a:off x="9047399"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7" name="TextBox 26"/>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15518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31433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0.jpg"/><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42.emf"/><Relationship Id="rId4" Type="http://schemas.openxmlformats.org/officeDocument/2006/relationships/image" Target="../media/image41.emf"/></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emf"/><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chart" Target="../charts/chart4.xml"/><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chart" Target="../charts/chart3.xml"/><Relationship Id="rId2" Type="http://schemas.openxmlformats.org/officeDocument/2006/relationships/notesSlide" Target="../notesSlides/notesSlide14.xml"/><Relationship Id="rId16" Type="http://schemas.openxmlformats.org/officeDocument/2006/relationships/image" Target="../media/image48.png"/><Relationship Id="rId1" Type="http://schemas.openxmlformats.org/officeDocument/2006/relationships/slideLayout" Target="../slideLayouts/slideLayout17.xml"/><Relationship Id="rId6" Type="http://schemas.microsoft.com/office/2007/relationships/hdphoto" Target="../media/hdphoto1.wdp"/><Relationship Id="rId11" Type="http://schemas.openxmlformats.org/officeDocument/2006/relationships/image" Target="../media/image10.jpg"/><Relationship Id="rId5" Type="http://schemas.openxmlformats.org/officeDocument/2006/relationships/image" Target="../media/image15.png"/><Relationship Id="rId15" Type="http://schemas.openxmlformats.org/officeDocument/2006/relationships/image" Target="../media/image47.png"/><Relationship Id="rId10" Type="http://schemas.openxmlformats.org/officeDocument/2006/relationships/image" Target="../media/image45.svg"/><Relationship Id="rId4" Type="http://schemas.openxmlformats.org/officeDocument/2006/relationships/image" Target="../media/image14.svg"/><Relationship Id="rId9" Type="http://schemas.openxmlformats.org/officeDocument/2006/relationships/image" Target="../media/image44.pn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emf"/><Relationship Id="rId5" Type="http://schemas.openxmlformats.org/officeDocument/2006/relationships/image" Target="../media/image12.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66.emf"/><Relationship Id="rId4" Type="http://schemas.openxmlformats.org/officeDocument/2006/relationships/image" Target="../media/image65.emf"/></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67.png"/><Relationship Id="rId5" Type="http://schemas.openxmlformats.org/officeDocument/2006/relationships/image" Target="../media/image10.jpg"/><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10.jpg"/><Relationship Id="rId18" Type="http://schemas.openxmlformats.org/officeDocument/2006/relationships/image" Target="../media/image69.png"/><Relationship Id="rId3" Type="http://schemas.openxmlformats.org/officeDocument/2006/relationships/image" Target="../media/image13.png"/><Relationship Id="rId7" Type="http://schemas.openxmlformats.org/officeDocument/2006/relationships/image" Target="../media/image44.png"/><Relationship Id="rId12" Type="http://schemas.openxmlformats.org/officeDocument/2006/relationships/image" Target="../media/image22.svg"/><Relationship Id="rId17" Type="http://schemas.openxmlformats.org/officeDocument/2006/relationships/image" Target="../media/image68.png"/><Relationship Id="rId2" Type="http://schemas.openxmlformats.org/officeDocument/2006/relationships/notesSlide" Target="../notesSlides/notesSlide24.xml"/><Relationship Id="rId20" Type="http://schemas.openxmlformats.org/officeDocument/2006/relationships/image" Target="../media/image71.png"/><Relationship Id="rId1" Type="http://schemas.openxmlformats.org/officeDocument/2006/relationships/slideLayout" Target="../slideLayouts/slideLayout17.xml"/><Relationship Id="rId6" Type="http://schemas.microsoft.com/office/2007/relationships/hdphoto" Target="../media/hdphoto1.wdp"/><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chart" Target="../charts/chart6.xml"/><Relationship Id="rId10" Type="http://schemas.microsoft.com/office/2007/relationships/hdphoto" Target="../media/hdphoto2.wdp"/><Relationship Id="rId19" Type="http://schemas.openxmlformats.org/officeDocument/2006/relationships/image" Target="../media/image70.png"/><Relationship Id="rId4" Type="http://schemas.openxmlformats.org/officeDocument/2006/relationships/image" Target="../media/image14.svg"/><Relationship Id="rId9" Type="http://schemas.openxmlformats.org/officeDocument/2006/relationships/image" Target="../media/image16.png"/><Relationship Id="rId1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77.png"/><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79.png"/><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image" Target="../media/image81.png"/><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18" Type="http://schemas.openxmlformats.org/officeDocument/2006/relationships/image" Target="../media/image23.png"/><Relationship Id="rId3" Type="http://schemas.openxmlformats.org/officeDocument/2006/relationships/chart" Target="../charts/chart1.xml"/><Relationship Id="rId21" Type="http://schemas.openxmlformats.org/officeDocument/2006/relationships/image" Target="../media/image26.png"/><Relationship Id="rId7" Type="http://schemas.microsoft.com/office/2007/relationships/hdphoto" Target="../media/hdphoto1.wdp"/><Relationship Id="rId12" Type="http://schemas.openxmlformats.org/officeDocument/2006/relationships/image" Target="../media/image18.svg"/><Relationship Id="rId17" Type="http://schemas.openxmlformats.org/officeDocument/2006/relationships/image" Target="../media/image10.jpg"/><Relationship Id="rId2" Type="http://schemas.openxmlformats.org/officeDocument/2006/relationships/notesSlide" Target="../notesSlides/notesSlide5.xml"/><Relationship Id="rId16" Type="http://schemas.openxmlformats.org/officeDocument/2006/relationships/image" Target="../media/image22.svg"/><Relationship Id="rId20" Type="http://schemas.openxmlformats.org/officeDocument/2006/relationships/image" Target="../media/image25.pn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image" Target="../media/image17.png"/><Relationship Id="rId5" Type="http://schemas.openxmlformats.org/officeDocument/2006/relationships/image" Target="../media/image14.svg"/><Relationship Id="rId15" Type="http://schemas.openxmlformats.org/officeDocument/2006/relationships/image" Target="../media/image21.png"/><Relationship Id="rId10" Type="http://schemas.openxmlformats.org/officeDocument/2006/relationships/chart" Target="../charts/chart2.xml"/><Relationship Id="rId19" Type="http://schemas.openxmlformats.org/officeDocument/2006/relationships/image" Target="../media/image24.png"/><Relationship Id="rId4" Type="http://schemas.openxmlformats.org/officeDocument/2006/relationships/image" Target="../media/image13.png"/><Relationship Id="rId9" Type="http://schemas.microsoft.com/office/2007/relationships/hdphoto" Target="../media/hdphoto2.wdp"/><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 bubble chart&#10;&#10;Description automatically generated">
            <a:extLst>
              <a:ext uri="{FF2B5EF4-FFF2-40B4-BE49-F238E27FC236}">
                <a16:creationId xmlns:a16="http://schemas.microsoft.com/office/drawing/2014/main" id="{FCD8EF0D-9A5D-75CF-7DBD-C0573AA17468}"/>
              </a:ext>
            </a:extLst>
          </p:cNvPr>
          <p:cNvPicPr>
            <a:picLocks noChangeAspect="1"/>
          </p:cNvPicPr>
          <p:nvPr/>
        </p:nvPicPr>
        <p:blipFill>
          <a:blip r:embed="rId3"/>
          <a:stretch>
            <a:fillRect/>
          </a:stretch>
        </p:blipFill>
        <p:spPr>
          <a:xfrm>
            <a:off x="2572106" y="-1"/>
            <a:ext cx="6858000" cy="6858000"/>
          </a:xfrm>
          <a:prstGeom prst="rect">
            <a:avLst/>
          </a:prstGeom>
        </p:spPr>
      </p:pic>
      <p:pic>
        <p:nvPicPr>
          <p:cNvPr id="2" name="Picture 1">
            <a:extLst>
              <a:ext uri="{FF2B5EF4-FFF2-40B4-BE49-F238E27FC236}">
                <a16:creationId xmlns:a16="http://schemas.microsoft.com/office/drawing/2014/main" id="{694535A2-CCA5-ED4A-8AF6-72C30A47E79A}"/>
              </a:ext>
            </a:extLst>
          </p:cNvPr>
          <p:cNvPicPr>
            <a:picLocks noChangeAspect="1"/>
          </p:cNvPicPr>
          <p:nvPr/>
        </p:nvPicPr>
        <p:blipFill>
          <a:blip r:embed="rId4"/>
          <a:stretch>
            <a:fillRect/>
          </a:stretch>
        </p:blipFill>
        <p:spPr>
          <a:xfrm>
            <a:off x="480243" y="379434"/>
            <a:ext cx="2587903" cy="981287"/>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E0AAB278-E43C-B9FC-B941-88238D022EDE}"/>
              </a:ext>
            </a:extLst>
          </p:cNvPr>
          <p:cNvPicPr>
            <a:picLocks noChangeAspect="1"/>
          </p:cNvPicPr>
          <p:nvPr/>
        </p:nvPicPr>
        <p:blipFill>
          <a:blip r:embed="rId5"/>
          <a:stretch>
            <a:fillRect/>
          </a:stretch>
        </p:blipFill>
        <p:spPr>
          <a:xfrm>
            <a:off x="8651031" y="573931"/>
            <a:ext cx="2849204" cy="786789"/>
          </a:xfrm>
          <a:prstGeom prst="rect">
            <a:avLst/>
          </a:prstGeom>
        </p:spPr>
      </p:pic>
      <p:sp>
        <p:nvSpPr>
          <p:cNvPr id="12" name="Title 24">
            <a:extLst>
              <a:ext uri="{FF2B5EF4-FFF2-40B4-BE49-F238E27FC236}">
                <a16:creationId xmlns:a16="http://schemas.microsoft.com/office/drawing/2014/main" id="{DA984C65-1B62-7B10-1841-4A4FC521BE4B}"/>
              </a:ext>
            </a:extLst>
          </p:cNvPr>
          <p:cNvSpPr txBox="1">
            <a:spLocks/>
          </p:cNvSpPr>
          <p:nvPr/>
        </p:nvSpPr>
        <p:spPr>
          <a:xfrm>
            <a:off x="476048" y="2590800"/>
            <a:ext cx="10039552"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3200" dirty="0">
                <a:solidFill>
                  <a:srgbClr val="0F0148"/>
                </a:solidFill>
                <a:latin typeface="Arial" panose="020B0604020202020204" pitchFamily="34" charset="0"/>
                <a:cs typeface="Arial" panose="020B0604020202020204" pitchFamily="34" charset="0"/>
              </a:rPr>
              <a:t>Pay Gap Report – Gender, Ethnicity &amp; Disability</a:t>
            </a:r>
            <a:endParaRPr lang="en-US" sz="3200" dirty="0">
              <a:solidFill>
                <a:srgbClr val="0F0148"/>
              </a:solidFill>
              <a:latin typeface="Arial" panose="020B0604020202020204" pitchFamily="34" charset="0"/>
              <a:cs typeface="Arial" panose="020B0604020202020204" pitchFamily="34" charset="0"/>
            </a:endParaRPr>
          </a:p>
        </p:txBody>
      </p:sp>
      <p:sp>
        <p:nvSpPr>
          <p:cNvPr id="13" name="Title 24">
            <a:extLst>
              <a:ext uri="{FF2B5EF4-FFF2-40B4-BE49-F238E27FC236}">
                <a16:creationId xmlns:a16="http://schemas.microsoft.com/office/drawing/2014/main" id="{D9E54862-FAE7-9D47-FE9E-2A9E74FD43BC}"/>
              </a:ext>
            </a:extLst>
          </p:cNvPr>
          <p:cNvSpPr txBox="1">
            <a:spLocks/>
          </p:cNvSpPr>
          <p:nvPr/>
        </p:nvSpPr>
        <p:spPr>
          <a:xfrm>
            <a:off x="506808" y="3277563"/>
            <a:ext cx="7587681"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US" sz="2400" b="0" dirty="0">
                <a:solidFill>
                  <a:srgbClr val="0F0148"/>
                </a:solidFill>
              </a:rPr>
              <a:t>Snapshot Date: 31 March 2025</a:t>
            </a:r>
          </a:p>
        </p:txBody>
      </p:sp>
      <p:sp>
        <p:nvSpPr>
          <p:cNvPr id="3" name="TextBox 2">
            <a:extLst>
              <a:ext uri="{FF2B5EF4-FFF2-40B4-BE49-F238E27FC236}">
                <a16:creationId xmlns:a16="http://schemas.microsoft.com/office/drawing/2014/main" id="{1677A3A3-27F9-8AFE-75B7-CD2709EF7711}"/>
              </a:ext>
            </a:extLst>
          </p:cNvPr>
          <p:cNvSpPr txBox="1"/>
          <p:nvPr/>
        </p:nvSpPr>
        <p:spPr>
          <a:xfrm>
            <a:off x="440659" y="6008683"/>
            <a:ext cx="80772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Features: ESR data </a:t>
            </a:r>
            <a:r>
              <a:rPr lang="en-GB" sz="1000" dirty="0">
                <a:solidFill>
                  <a:srgbClr val="425563"/>
                </a:solidFill>
                <a:latin typeface="Helvetica"/>
              </a:rPr>
              <a:t>on 31/03/2025 (extracted on 30 April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Published: 31 March 2026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425563"/>
                </a:solidFill>
                <a:latin typeface="Helvetica"/>
              </a:rPr>
              <a:t>By: Workforce Systems &amp; Intelligence and Equality, Diversity and Inclusion teams</a:t>
            </a:r>
            <a:endParaRPr kumimoji="0" lang="en-GB" sz="1000" b="0" i="0" u="none" strike="noStrike" kern="1200" cap="none" spc="0" normalizeH="0" baseline="0" noProof="0" dirty="0">
              <a:ln>
                <a:noFill/>
              </a:ln>
              <a:solidFill>
                <a:srgbClr val="425563"/>
              </a:solidFill>
              <a:effectLst/>
              <a:uLnTx/>
              <a:uFillTx/>
              <a:latin typeface="Helvetica"/>
              <a:ea typeface="+mn-ea"/>
              <a:cs typeface="+mn-cs"/>
            </a:endParaRPr>
          </a:p>
        </p:txBody>
      </p:sp>
    </p:spTree>
    <p:extLst>
      <p:ext uri="{BB962C8B-B14F-4D97-AF65-F5344CB8AC3E}">
        <p14:creationId xmlns:p14="http://schemas.microsoft.com/office/powerpoint/2010/main" val="3925779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CEEC5-3A7B-A34D-0047-40972DB5E015}"/>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24F37174-BADF-0B93-299A-57DA42FDF43B}"/>
              </a:ext>
            </a:extLst>
          </p:cNvPr>
          <p:cNvSpPr txBox="1"/>
          <p:nvPr/>
        </p:nvSpPr>
        <p:spPr>
          <a:xfrm>
            <a:off x="148830" y="5029200"/>
            <a:ext cx="5819206" cy="178510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r>
              <a:rPr lang="en-GB" sz="1100" dirty="0"/>
              <a:t>The largest pay gap in favour of male staff was seen within Estates and Ancillary roles, with a </a:t>
            </a:r>
            <a:r>
              <a:rPr lang="en-GB" sz="1100" b="1" dirty="0"/>
              <a:t>mean gap of 15.1%</a:t>
            </a:r>
            <a:r>
              <a:rPr lang="en-GB" sz="1100" dirty="0"/>
              <a:t> (up from 10.6% in 2024) and a </a:t>
            </a:r>
            <a:r>
              <a:rPr lang="en-GB" sz="1100" b="1" dirty="0"/>
              <a:t>median gap of 16.2%</a:t>
            </a:r>
            <a:r>
              <a:rPr lang="en-GB" sz="1100" dirty="0"/>
              <a:t> (up from 13.7%). Admin and Clerical roles followed, with a </a:t>
            </a:r>
            <a:r>
              <a:rPr lang="en-GB" sz="1100" b="1" dirty="0"/>
              <a:t>mean gap of 10.7%. </a:t>
            </a:r>
            <a:r>
              <a:rPr lang="en-GB" sz="1100" dirty="0"/>
              <a:t>Smaller mean gaps were reported in Healthcare Scientists (</a:t>
            </a:r>
            <a:r>
              <a:rPr lang="en-GB" sz="1100" b="1" dirty="0"/>
              <a:t>2.4%</a:t>
            </a:r>
            <a:r>
              <a:rPr lang="en-GB" sz="1100" dirty="0"/>
              <a:t>), Qualified Nursing staff (</a:t>
            </a:r>
            <a:r>
              <a:rPr lang="en-GB" sz="1100" b="1" dirty="0"/>
              <a:t>0.7%</a:t>
            </a:r>
            <a:r>
              <a:rPr lang="en-GB" sz="1100" dirty="0"/>
              <a:t>) and Allied Health Professionals (</a:t>
            </a:r>
            <a:r>
              <a:rPr lang="en-GB" sz="1100" b="1" dirty="0"/>
              <a:t>0.4%</a:t>
            </a:r>
            <a:r>
              <a:rPr lang="en-GB" sz="1100" dirty="0"/>
              <a:t>).</a:t>
            </a:r>
          </a:p>
          <a:p>
            <a:endParaRPr lang="en-GB" sz="1100" dirty="0"/>
          </a:p>
          <a:p>
            <a:r>
              <a:rPr lang="en-GB" sz="1100" dirty="0"/>
              <a:t>In contrast, pay gaps in favour of female staff was seen within Additional Professional Scientific and Technical, with a </a:t>
            </a:r>
            <a:r>
              <a:rPr lang="en-GB" sz="1100" b="1" dirty="0"/>
              <a:t>mean gap of -4.6%</a:t>
            </a:r>
            <a:r>
              <a:rPr lang="en-GB" sz="1100" dirty="0"/>
              <a:t> and </a:t>
            </a:r>
            <a:r>
              <a:rPr lang="en-GB" sz="1100" b="1" dirty="0"/>
              <a:t>median gap of -13.0%</a:t>
            </a:r>
            <a:r>
              <a:rPr lang="en-GB" sz="1100" dirty="0"/>
              <a:t>. Additional Clinical Services also showed a small gap in favour of female staff, at </a:t>
            </a:r>
            <a:r>
              <a:rPr lang="en-GB" sz="1100" b="1" dirty="0"/>
              <a:t>-0.8% mean</a:t>
            </a:r>
            <a:r>
              <a:rPr lang="en-GB" sz="1100" dirty="0"/>
              <a:t> and </a:t>
            </a:r>
            <a:r>
              <a:rPr lang="en-GB" sz="1100" b="1" dirty="0"/>
              <a:t>0.7% median</a:t>
            </a:r>
            <a:r>
              <a:rPr lang="en-GB" sz="1100" dirty="0"/>
              <a:t>.</a:t>
            </a:r>
          </a:p>
        </p:txBody>
      </p:sp>
      <p:sp>
        <p:nvSpPr>
          <p:cNvPr id="5" name="TextBox 4">
            <a:extLst>
              <a:ext uri="{FF2B5EF4-FFF2-40B4-BE49-F238E27FC236}">
                <a16:creationId xmlns:a16="http://schemas.microsoft.com/office/drawing/2014/main" id="{A4B6C450-CE2F-D8CC-3901-C341C8017DE6}"/>
              </a:ext>
            </a:extLst>
          </p:cNvPr>
          <p:cNvSpPr txBox="1"/>
          <p:nvPr/>
        </p:nvSpPr>
        <p:spPr>
          <a:xfrm>
            <a:off x="6250184" y="5029200"/>
            <a:ext cx="5792984" cy="178510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r>
              <a:rPr lang="en-GB" sz="1100" dirty="0"/>
              <a:t>The largest pay gap in favour of male staff was observed within Admin and Clerical roles, with a </a:t>
            </a:r>
            <a:r>
              <a:rPr lang="en-GB" sz="1100" b="1" dirty="0"/>
              <a:t>mean gap of 14.8%</a:t>
            </a:r>
            <a:r>
              <a:rPr lang="en-GB" sz="1100" dirty="0"/>
              <a:t> (up from 13.9% in 2024) and a </a:t>
            </a:r>
            <a:r>
              <a:rPr lang="en-GB" sz="1100" b="1" dirty="0"/>
              <a:t>median gap of 5.7%</a:t>
            </a:r>
            <a:r>
              <a:rPr lang="en-GB" sz="1100" dirty="0"/>
              <a:t> (up from 2.5%). Smaller gaps in favour of male staff were seen in Estates and Ancillary (</a:t>
            </a:r>
            <a:r>
              <a:rPr lang="en-GB" sz="1100" b="1" dirty="0"/>
              <a:t>5.8%</a:t>
            </a:r>
            <a:r>
              <a:rPr lang="en-GB" sz="1100" dirty="0"/>
              <a:t>) and Healthcare Scientists (</a:t>
            </a:r>
            <a:r>
              <a:rPr lang="en-GB" sz="1100" b="1" dirty="0"/>
              <a:t>3.6%</a:t>
            </a:r>
            <a:r>
              <a:rPr lang="en-GB" sz="1100" dirty="0"/>
              <a:t>).</a:t>
            </a:r>
          </a:p>
          <a:p>
            <a:endParaRPr lang="en-GB" sz="1100" dirty="0"/>
          </a:p>
          <a:p>
            <a:r>
              <a:rPr lang="en-GB" sz="1100" dirty="0"/>
              <a:t>In contrast, pay gaps in favour of female staff were recorded among Allied Health Professionals, with a </a:t>
            </a:r>
            <a:r>
              <a:rPr lang="en-GB" sz="1100" b="1" dirty="0"/>
              <a:t>mean gap of -4.3%</a:t>
            </a:r>
            <a:r>
              <a:rPr lang="en-GB" sz="1100" dirty="0"/>
              <a:t> and </a:t>
            </a:r>
            <a:r>
              <a:rPr lang="en-GB" sz="1100" b="1" dirty="0"/>
              <a:t>median of -6.6%</a:t>
            </a:r>
            <a:r>
              <a:rPr lang="en-GB" sz="1100" dirty="0"/>
              <a:t>, followed by Additional Professional Scientific and Technical (</a:t>
            </a:r>
            <a:r>
              <a:rPr lang="en-GB" sz="1100" b="1" dirty="0"/>
              <a:t>-1.9% mean</a:t>
            </a:r>
            <a:r>
              <a:rPr lang="en-GB" sz="1100" dirty="0"/>
              <a:t>), Qualified Nursing staff (</a:t>
            </a:r>
            <a:r>
              <a:rPr lang="en-GB" sz="1100" b="1" dirty="0"/>
              <a:t>-1.3% mean</a:t>
            </a:r>
            <a:r>
              <a:rPr lang="en-GB" sz="1100" dirty="0"/>
              <a:t>) and Additional Clinical Services (</a:t>
            </a:r>
            <a:r>
              <a:rPr lang="en-GB" sz="1100" b="1" dirty="0"/>
              <a:t>-0.9%</a:t>
            </a:r>
            <a:r>
              <a:rPr lang="en-GB" sz="1100" dirty="0"/>
              <a:t>).</a:t>
            </a:r>
          </a:p>
          <a:p>
            <a:endParaRPr lang="en-GB" sz="1100" dirty="0"/>
          </a:p>
        </p:txBody>
      </p:sp>
      <p:sp>
        <p:nvSpPr>
          <p:cNvPr id="3" name="Title 24">
            <a:extLst>
              <a:ext uri="{FF2B5EF4-FFF2-40B4-BE49-F238E27FC236}">
                <a16:creationId xmlns:a16="http://schemas.microsoft.com/office/drawing/2014/main" id="{1AFC3040-E352-AE41-FFC9-1B66BBD64BA2}"/>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Gender Pay Gap</a:t>
            </a:r>
            <a:r>
              <a:rPr lang="en-US" sz="2200" dirty="0">
                <a:solidFill>
                  <a:srgbClr val="002060"/>
                </a:solidFill>
                <a:latin typeface="Arial" panose="020B0604020202020204" pitchFamily="34" charset="0"/>
                <a:cs typeface="Arial" panose="020B0604020202020204" pitchFamily="34" charset="0"/>
              </a:rPr>
              <a:t> </a:t>
            </a:r>
          </a:p>
        </p:txBody>
      </p:sp>
      <p:sp>
        <p:nvSpPr>
          <p:cNvPr id="6" name="Text Placeholder 1">
            <a:extLst>
              <a:ext uri="{FF2B5EF4-FFF2-40B4-BE49-F238E27FC236}">
                <a16:creationId xmlns:a16="http://schemas.microsoft.com/office/drawing/2014/main" id="{43A01A8D-84B6-50B6-4636-ECAF7D239AA7}"/>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Spotlight on Staff Group (excluding Medical and Dental)</a:t>
            </a:r>
          </a:p>
        </p:txBody>
      </p:sp>
      <p:sp>
        <p:nvSpPr>
          <p:cNvPr id="9" name="TextBox 8">
            <a:extLst>
              <a:ext uri="{FF2B5EF4-FFF2-40B4-BE49-F238E27FC236}">
                <a16:creationId xmlns:a16="http://schemas.microsoft.com/office/drawing/2014/main" id="{100BD375-3179-4D59-A2CA-8F4838E84209}"/>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12" name="TextBox 11">
            <a:extLst>
              <a:ext uri="{FF2B5EF4-FFF2-40B4-BE49-F238E27FC236}">
                <a16:creationId xmlns:a16="http://schemas.microsoft.com/office/drawing/2014/main" id="{51037725-15E9-4112-99AE-2D0AADC316E5}"/>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pic>
        <p:nvPicPr>
          <p:cNvPr id="14" name="Picture 13" descr="A picture containing text, clipart&#10;&#10;Description automatically generated">
            <a:extLst>
              <a:ext uri="{FF2B5EF4-FFF2-40B4-BE49-F238E27FC236}">
                <a16:creationId xmlns:a16="http://schemas.microsoft.com/office/drawing/2014/main" id="{A4A63D14-1D33-557F-5DE5-2853D160416D}"/>
              </a:ext>
            </a:extLst>
          </p:cNvPr>
          <p:cNvPicPr>
            <a:picLocks noChangeAspect="1"/>
          </p:cNvPicPr>
          <p:nvPr/>
        </p:nvPicPr>
        <p:blipFill>
          <a:blip r:embed="rId3"/>
          <a:stretch>
            <a:fillRect/>
          </a:stretch>
        </p:blipFill>
        <p:spPr>
          <a:xfrm>
            <a:off x="10210800" y="304800"/>
            <a:ext cx="1477604" cy="408031"/>
          </a:xfrm>
          <a:prstGeom prst="rect">
            <a:avLst/>
          </a:prstGeom>
        </p:spPr>
      </p:pic>
      <p:pic>
        <p:nvPicPr>
          <p:cNvPr id="4" name="Picture 3">
            <a:extLst>
              <a:ext uri="{FF2B5EF4-FFF2-40B4-BE49-F238E27FC236}">
                <a16:creationId xmlns:a16="http://schemas.microsoft.com/office/drawing/2014/main" id="{F9A7A4EE-6869-39BC-9C56-049963D456B1}"/>
              </a:ext>
            </a:extLst>
          </p:cNvPr>
          <p:cNvPicPr>
            <a:picLocks noChangeAspect="1"/>
          </p:cNvPicPr>
          <p:nvPr/>
        </p:nvPicPr>
        <p:blipFill>
          <a:blip r:embed="rId4"/>
          <a:stretch>
            <a:fillRect/>
          </a:stretch>
        </p:blipFill>
        <p:spPr>
          <a:xfrm>
            <a:off x="148831" y="1676401"/>
            <a:ext cx="5819206" cy="3352799"/>
          </a:xfrm>
          <a:prstGeom prst="rect">
            <a:avLst/>
          </a:prstGeom>
        </p:spPr>
      </p:pic>
      <p:pic>
        <p:nvPicPr>
          <p:cNvPr id="8" name="Picture 7">
            <a:extLst>
              <a:ext uri="{FF2B5EF4-FFF2-40B4-BE49-F238E27FC236}">
                <a16:creationId xmlns:a16="http://schemas.microsoft.com/office/drawing/2014/main" id="{9FF54DE1-B594-9E45-1A84-A185E862D3F7}"/>
              </a:ext>
            </a:extLst>
          </p:cNvPr>
          <p:cNvPicPr>
            <a:picLocks noChangeAspect="1"/>
          </p:cNvPicPr>
          <p:nvPr/>
        </p:nvPicPr>
        <p:blipFill>
          <a:blip r:embed="rId5"/>
          <a:stretch>
            <a:fillRect/>
          </a:stretch>
        </p:blipFill>
        <p:spPr>
          <a:xfrm>
            <a:off x="6250184" y="1676401"/>
            <a:ext cx="5792984" cy="3352799"/>
          </a:xfrm>
          <a:prstGeom prst="rect">
            <a:avLst/>
          </a:prstGeom>
        </p:spPr>
      </p:pic>
    </p:spTree>
    <p:extLst>
      <p:ext uri="{BB962C8B-B14F-4D97-AF65-F5344CB8AC3E}">
        <p14:creationId xmlns:p14="http://schemas.microsoft.com/office/powerpoint/2010/main" val="777758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F482D-B60E-4C9B-39E0-6B0ACEB09F18}"/>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FAA8E7EA-4323-D736-4CDC-F35F62F017A1}"/>
              </a:ext>
            </a:extLst>
          </p:cNvPr>
          <p:cNvSpPr txBox="1"/>
          <p:nvPr/>
        </p:nvSpPr>
        <p:spPr>
          <a:xfrm>
            <a:off x="175052" y="3981487"/>
            <a:ext cx="5792984" cy="1969193"/>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marL="171450" indent="-171450" algn="just">
              <a:lnSpc>
                <a:spcPct val="150000"/>
              </a:lnSpc>
              <a:spcAft>
                <a:spcPts val="600"/>
              </a:spcAft>
              <a:buFont typeface="Arial" panose="020B0604020202020204" pitchFamily="34" charset="0"/>
              <a:buChar char="•"/>
            </a:pPr>
            <a:r>
              <a:rPr lang="en-GB" sz="1100" dirty="0">
                <a:solidFill>
                  <a:schemeClr val="tx1"/>
                </a:solidFill>
              </a:rPr>
              <a:t>The mean pay gap widened by 0.6% in 2025</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median pay gap widened by 0.4% in 2025</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mean bonus gap widened by 7.4% in 2025</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median bonus gap significantly increased to 35.9%</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 of males receiving a bonus reduced to 3.3%</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 of females receiving bonus reduced to 0.7%</a:t>
            </a:r>
          </a:p>
        </p:txBody>
      </p:sp>
      <p:sp>
        <p:nvSpPr>
          <p:cNvPr id="5" name="TextBox 4">
            <a:extLst>
              <a:ext uri="{FF2B5EF4-FFF2-40B4-BE49-F238E27FC236}">
                <a16:creationId xmlns:a16="http://schemas.microsoft.com/office/drawing/2014/main" id="{AC611EEF-8E35-BBC5-4703-42E9CD80C387}"/>
              </a:ext>
            </a:extLst>
          </p:cNvPr>
          <p:cNvSpPr txBox="1"/>
          <p:nvPr/>
        </p:nvSpPr>
        <p:spPr>
          <a:xfrm>
            <a:off x="6248400" y="3975979"/>
            <a:ext cx="5792984" cy="1969193"/>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marL="171450" indent="-171450" algn="just">
              <a:lnSpc>
                <a:spcPct val="150000"/>
              </a:lnSpc>
              <a:spcAft>
                <a:spcPts val="600"/>
              </a:spcAft>
              <a:buFont typeface="Arial" panose="020B0604020202020204" pitchFamily="34" charset="0"/>
              <a:buChar char="•"/>
            </a:pPr>
            <a:r>
              <a:rPr lang="en-GB" sz="1100" dirty="0">
                <a:solidFill>
                  <a:schemeClr val="tx1"/>
                </a:solidFill>
              </a:rPr>
              <a:t>The mean pay gap widened by 1.4% in 2025</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median pay gap shifted in favour of men, now at 2.4%</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mean bonus gap reduced by 7.5% in 2025</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median bonus gap decreased by 20%</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 of males receiving a bonus reduced to 3.5%</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 of females receiving bonus reduced to 0.5%</a:t>
            </a:r>
          </a:p>
        </p:txBody>
      </p:sp>
      <p:sp>
        <p:nvSpPr>
          <p:cNvPr id="3" name="TextBox 2">
            <a:extLst>
              <a:ext uri="{FF2B5EF4-FFF2-40B4-BE49-F238E27FC236}">
                <a16:creationId xmlns:a16="http://schemas.microsoft.com/office/drawing/2014/main" id="{45E9AB12-D89B-7B5B-C580-A10BF74B9B4D}"/>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4" name="TextBox 3">
            <a:extLst>
              <a:ext uri="{FF2B5EF4-FFF2-40B4-BE49-F238E27FC236}">
                <a16:creationId xmlns:a16="http://schemas.microsoft.com/office/drawing/2014/main" id="{40E37CF8-74BA-BFC4-03BA-523216F09F68}"/>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pic>
        <p:nvPicPr>
          <p:cNvPr id="12" name="Picture 11" descr="A picture containing text, clipart&#10;&#10;Description automatically generated">
            <a:extLst>
              <a:ext uri="{FF2B5EF4-FFF2-40B4-BE49-F238E27FC236}">
                <a16:creationId xmlns:a16="http://schemas.microsoft.com/office/drawing/2014/main" id="{2F93E4A7-F912-D7B0-216C-4202774930B3}"/>
              </a:ext>
            </a:extLst>
          </p:cNvPr>
          <p:cNvPicPr>
            <a:picLocks noChangeAspect="1"/>
          </p:cNvPicPr>
          <p:nvPr/>
        </p:nvPicPr>
        <p:blipFill>
          <a:blip r:embed="rId3"/>
          <a:stretch>
            <a:fillRect/>
          </a:stretch>
        </p:blipFill>
        <p:spPr>
          <a:xfrm>
            <a:off x="10210800" y="304800"/>
            <a:ext cx="1477604" cy="408031"/>
          </a:xfrm>
          <a:prstGeom prst="rect">
            <a:avLst/>
          </a:prstGeom>
        </p:spPr>
      </p:pic>
      <p:sp>
        <p:nvSpPr>
          <p:cNvPr id="13" name="Title 24">
            <a:extLst>
              <a:ext uri="{FF2B5EF4-FFF2-40B4-BE49-F238E27FC236}">
                <a16:creationId xmlns:a16="http://schemas.microsoft.com/office/drawing/2014/main" id="{9CD9BECF-9F94-F367-8189-A18968DD8407}"/>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Gender Pay Gap</a:t>
            </a:r>
            <a:r>
              <a:rPr lang="en-US" sz="2200" dirty="0">
                <a:solidFill>
                  <a:srgbClr val="002060"/>
                </a:solidFill>
                <a:latin typeface="Arial" panose="020B0604020202020204" pitchFamily="34" charset="0"/>
                <a:cs typeface="Arial" panose="020B0604020202020204" pitchFamily="34" charset="0"/>
              </a:rPr>
              <a:t> </a:t>
            </a:r>
          </a:p>
        </p:txBody>
      </p:sp>
      <p:sp>
        <p:nvSpPr>
          <p:cNvPr id="14" name="Text Placeholder 1">
            <a:extLst>
              <a:ext uri="{FF2B5EF4-FFF2-40B4-BE49-F238E27FC236}">
                <a16:creationId xmlns:a16="http://schemas.microsoft.com/office/drawing/2014/main" id="{6DE99A0D-6B77-A655-EDD1-620F598705F9}"/>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Site Trend 2020 - 2025</a:t>
            </a:r>
          </a:p>
        </p:txBody>
      </p:sp>
      <p:pic>
        <p:nvPicPr>
          <p:cNvPr id="16" name="Picture 15">
            <a:extLst>
              <a:ext uri="{FF2B5EF4-FFF2-40B4-BE49-F238E27FC236}">
                <a16:creationId xmlns:a16="http://schemas.microsoft.com/office/drawing/2014/main" id="{4EBA9FFE-B3CB-A671-258D-D98D946F7B51}"/>
              </a:ext>
            </a:extLst>
          </p:cNvPr>
          <p:cNvPicPr>
            <a:picLocks noChangeAspect="1"/>
          </p:cNvPicPr>
          <p:nvPr/>
        </p:nvPicPr>
        <p:blipFill>
          <a:blip r:embed="rId4"/>
          <a:stretch>
            <a:fillRect/>
          </a:stretch>
        </p:blipFill>
        <p:spPr>
          <a:xfrm>
            <a:off x="148829" y="1819275"/>
            <a:ext cx="5819205" cy="1762125"/>
          </a:xfrm>
          <a:prstGeom prst="rect">
            <a:avLst/>
          </a:prstGeom>
        </p:spPr>
      </p:pic>
      <p:pic>
        <p:nvPicPr>
          <p:cNvPr id="17" name="Picture 16">
            <a:extLst>
              <a:ext uri="{FF2B5EF4-FFF2-40B4-BE49-F238E27FC236}">
                <a16:creationId xmlns:a16="http://schemas.microsoft.com/office/drawing/2014/main" id="{B126C93F-BCE1-1491-2BC3-D58982B034EB}"/>
              </a:ext>
            </a:extLst>
          </p:cNvPr>
          <p:cNvPicPr>
            <a:picLocks noChangeAspect="1"/>
          </p:cNvPicPr>
          <p:nvPr/>
        </p:nvPicPr>
        <p:blipFill>
          <a:blip r:embed="rId5"/>
          <a:stretch>
            <a:fillRect/>
          </a:stretch>
        </p:blipFill>
        <p:spPr>
          <a:xfrm>
            <a:off x="6248400" y="1819275"/>
            <a:ext cx="5792984" cy="1762125"/>
          </a:xfrm>
          <a:prstGeom prst="rect">
            <a:avLst/>
          </a:prstGeom>
        </p:spPr>
      </p:pic>
      <p:sp>
        <p:nvSpPr>
          <p:cNvPr id="2" name="TextBox 1">
            <a:extLst>
              <a:ext uri="{FF2B5EF4-FFF2-40B4-BE49-F238E27FC236}">
                <a16:creationId xmlns:a16="http://schemas.microsoft.com/office/drawing/2014/main" id="{124442D4-9745-C296-ADF3-7DF9303B204C}"/>
              </a:ext>
            </a:extLst>
          </p:cNvPr>
          <p:cNvSpPr txBox="1"/>
          <p:nvPr/>
        </p:nvSpPr>
        <p:spPr>
          <a:xfrm>
            <a:off x="175052" y="6035873"/>
            <a:ext cx="11866332" cy="756297"/>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Aft>
                <a:spcPts val="600"/>
              </a:spcAft>
            </a:pPr>
            <a:r>
              <a:rPr lang="en-GB" sz="1000" dirty="0">
                <a:solidFill>
                  <a:schemeClr val="tx1"/>
                </a:solidFill>
              </a:rPr>
              <a:t>In 2025, national changes to the consultant pay framework led to a significant reduction in the number of consultants eligible for bonus payments, including adjustments to the structure and criteria for clinical excellence awards. This has impacted the distribution of bonus pay across the workforce, and as such, direct comparisons with previous years should be approached with caution. In 2024 at STG, 618 consultants received a bonus, compared to 159 in 2025. At ESTH during 2024, 299 consultants received a bonus, compared to 92 in 2025.</a:t>
            </a:r>
          </a:p>
        </p:txBody>
      </p:sp>
    </p:spTree>
    <p:extLst>
      <p:ext uri="{BB962C8B-B14F-4D97-AF65-F5344CB8AC3E}">
        <p14:creationId xmlns:p14="http://schemas.microsoft.com/office/powerpoint/2010/main" val="280221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6602B-C1F3-1152-98E4-01486CB04164}"/>
            </a:ext>
          </a:extLst>
        </p:cNvPr>
        <p:cNvGrpSpPr/>
        <p:nvPr/>
      </p:nvGrpSpPr>
      <p:grpSpPr>
        <a:xfrm>
          <a:off x="0" y="0"/>
          <a:ext cx="0" cy="0"/>
          <a:chOff x="0" y="0"/>
          <a:chExt cx="0" cy="0"/>
        </a:xfrm>
      </p:grpSpPr>
      <p:pic>
        <p:nvPicPr>
          <p:cNvPr id="11" name="Picture 10" descr="Icon, bubble chart&#10;&#10;Description automatically generated">
            <a:extLst>
              <a:ext uri="{FF2B5EF4-FFF2-40B4-BE49-F238E27FC236}">
                <a16:creationId xmlns:a16="http://schemas.microsoft.com/office/drawing/2014/main" id="{82C0F556-A3CD-6B89-97FF-4B80590B9E5E}"/>
              </a:ext>
            </a:extLst>
          </p:cNvPr>
          <p:cNvPicPr>
            <a:picLocks noChangeAspect="1"/>
          </p:cNvPicPr>
          <p:nvPr/>
        </p:nvPicPr>
        <p:blipFill>
          <a:blip r:embed="rId3"/>
          <a:stretch>
            <a:fillRect/>
          </a:stretch>
        </p:blipFill>
        <p:spPr>
          <a:xfrm>
            <a:off x="2572106" y="-1"/>
            <a:ext cx="6858000" cy="6858000"/>
          </a:xfrm>
          <a:prstGeom prst="rect">
            <a:avLst/>
          </a:prstGeom>
        </p:spPr>
      </p:pic>
      <p:pic>
        <p:nvPicPr>
          <p:cNvPr id="4098" name="Picture 2" descr="Create an image with the first person's insides transparent, and the others transitioning to darker shades of blue. Include borders for each person.">
            <a:extLst>
              <a:ext uri="{FF2B5EF4-FFF2-40B4-BE49-F238E27FC236}">
                <a16:creationId xmlns:a16="http://schemas.microsoft.com/office/drawing/2014/main" id="{29A97E0D-3569-B9B8-2082-BB92C07AAD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0546" y="2069999"/>
            <a:ext cx="2718000" cy="271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51FFAA-1A12-097A-CA3C-2B03200C9DE0}"/>
              </a:ext>
            </a:extLst>
          </p:cNvPr>
          <p:cNvPicPr>
            <a:picLocks noChangeAspect="1"/>
          </p:cNvPicPr>
          <p:nvPr/>
        </p:nvPicPr>
        <p:blipFill>
          <a:blip r:embed="rId5"/>
          <a:stretch>
            <a:fillRect/>
          </a:stretch>
        </p:blipFill>
        <p:spPr>
          <a:xfrm>
            <a:off x="480243" y="379434"/>
            <a:ext cx="2587903" cy="981287"/>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0F18B4D3-A26B-50CB-1893-BE6AD26EDF8A}"/>
              </a:ext>
            </a:extLst>
          </p:cNvPr>
          <p:cNvPicPr>
            <a:picLocks noChangeAspect="1"/>
          </p:cNvPicPr>
          <p:nvPr/>
        </p:nvPicPr>
        <p:blipFill>
          <a:blip r:embed="rId6"/>
          <a:stretch>
            <a:fillRect/>
          </a:stretch>
        </p:blipFill>
        <p:spPr>
          <a:xfrm>
            <a:off x="8651031" y="573931"/>
            <a:ext cx="2849204" cy="786789"/>
          </a:xfrm>
          <a:prstGeom prst="rect">
            <a:avLst/>
          </a:prstGeom>
        </p:spPr>
      </p:pic>
      <p:sp>
        <p:nvSpPr>
          <p:cNvPr id="12" name="Title 24">
            <a:extLst>
              <a:ext uri="{FF2B5EF4-FFF2-40B4-BE49-F238E27FC236}">
                <a16:creationId xmlns:a16="http://schemas.microsoft.com/office/drawing/2014/main" id="{1C34B66F-0078-7831-4C80-44A91185BFA6}"/>
              </a:ext>
            </a:extLst>
          </p:cNvPr>
          <p:cNvSpPr txBox="1">
            <a:spLocks/>
          </p:cNvSpPr>
          <p:nvPr/>
        </p:nvSpPr>
        <p:spPr>
          <a:xfrm>
            <a:off x="476048" y="2590800"/>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3200" dirty="0">
                <a:solidFill>
                  <a:srgbClr val="0F0148"/>
                </a:solidFill>
                <a:latin typeface="Arial" panose="020B0604020202020204" pitchFamily="34" charset="0"/>
                <a:cs typeface="Arial" panose="020B0604020202020204" pitchFamily="34" charset="0"/>
              </a:rPr>
              <a:t>Ethnicity Pay Gap Report </a:t>
            </a:r>
            <a:r>
              <a:rPr lang="en-US" sz="3200" dirty="0">
                <a:solidFill>
                  <a:srgbClr val="0F0148"/>
                </a:solidFill>
                <a:latin typeface="Arial" panose="020B0604020202020204" pitchFamily="34" charset="0"/>
                <a:cs typeface="Arial" panose="020B0604020202020204" pitchFamily="34" charset="0"/>
              </a:rPr>
              <a:t> </a:t>
            </a:r>
          </a:p>
        </p:txBody>
      </p:sp>
      <p:sp>
        <p:nvSpPr>
          <p:cNvPr id="13" name="Title 24">
            <a:extLst>
              <a:ext uri="{FF2B5EF4-FFF2-40B4-BE49-F238E27FC236}">
                <a16:creationId xmlns:a16="http://schemas.microsoft.com/office/drawing/2014/main" id="{D7F6C41F-9D33-6346-03C1-3BF19874C4A4}"/>
              </a:ext>
            </a:extLst>
          </p:cNvPr>
          <p:cNvSpPr txBox="1">
            <a:spLocks/>
          </p:cNvSpPr>
          <p:nvPr/>
        </p:nvSpPr>
        <p:spPr>
          <a:xfrm>
            <a:off x="506808" y="3277563"/>
            <a:ext cx="7587681"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US" sz="2400" b="0" dirty="0">
                <a:solidFill>
                  <a:srgbClr val="0F0148"/>
                </a:solidFill>
              </a:rPr>
              <a:t>Snapshot Date: 31 March 2025</a:t>
            </a:r>
          </a:p>
        </p:txBody>
      </p:sp>
      <p:sp>
        <p:nvSpPr>
          <p:cNvPr id="3" name="TextBox 2">
            <a:extLst>
              <a:ext uri="{FF2B5EF4-FFF2-40B4-BE49-F238E27FC236}">
                <a16:creationId xmlns:a16="http://schemas.microsoft.com/office/drawing/2014/main" id="{42260FC7-B48C-A5EF-93B5-8AA7FD73A951}"/>
              </a:ext>
            </a:extLst>
          </p:cNvPr>
          <p:cNvSpPr txBox="1"/>
          <p:nvPr/>
        </p:nvSpPr>
        <p:spPr>
          <a:xfrm>
            <a:off x="440659" y="6008683"/>
            <a:ext cx="80772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Features: ESR data </a:t>
            </a:r>
            <a:r>
              <a:rPr lang="en-GB" sz="1000" dirty="0">
                <a:solidFill>
                  <a:srgbClr val="425563"/>
                </a:solidFill>
                <a:latin typeface="Helvetica"/>
              </a:rPr>
              <a:t>on 31/03/2025 (extracted on 30 April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Published</a:t>
            </a:r>
            <a:r>
              <a:rPr lang="en-GB" sz="1000" dirty="0">
                <a:solidFill>
                  <a:srgbClr val="425563"/>
                </a:solidFill>
                <a:latin typeface="Helvetica"/>
              </a:rPr>
              <a:t>: 31 March 2026</a:t>
            </a:r>
            <a:endParaRPr kumimoji="0" lang="en-GB" sz="1000" b="0" i="0" u="none" strike="noStrike" kern="1200" cap="none" spc="0" normalizeH="0" baseline="0" noProof="0" dirty="0">
              <a:ln>
                <a:noFill/>
              </a:ln>
              <a:solidFill>
                <a:srgbClr val="425563"/>
              </a:solidFill>
              <a:effectLst/>
              <a:uLnTx/>
              <a:uFillTx/>
              <a:latin typeface="Helvetica"/>
              <a:ea typeface="+mn-ea"/>
              <a:cs typeface="+mn-cs"/>
            </a:endParaRPr>
          </a:p>
          <a:p>
            <a:pPr lvl="0">
              <a:defRPr/>
            </a:pPr>
            <a:r>
              <a:rPr lang="en-GB" sz="1000" dirty="0">
                <a:solidFill>
                  <a:srgbClr val="425563"/>
                </a:solidFill>
                <a:latin typeface="Helvetica"/>
              </a:rPr>
              <a:t>By: </a:t>
            </a:r>
            <a:r>
              <a:rPr lang="en-GB" sz="1000" dirty="0">
                <a:solidFill>
                  <a:srgbClr val="425563"/>
                </a:solidFill>
              </a:rPr>
              <a:t>Workforce Systems and Intelligence / Equality, Diversity and Inclusion</a:t>
            </a:r>
            <a:endParaRPr kumimoji="0" lang="en-GB" sz="1000" b="0" i="0" u="none" strike="noStrike" kern="1200" cap="none" spc="0" normalizeH="0" baseline="0" noProof="0" dirty="0">
              <a:ln>
                <a:noFill/>
              </a:ln>
              <a:solidFill>
                <a:srgbClr val="425563"/>
              </a:solidFill>
              <a:effectLst/>
              <a:uLnTx/>
              <a:uFillTx/>
              <a:latin typeface="Helvetica"/>
              <a:ea typeface="+mn-ea"/>
              <a:cs typeface="+mn-cs"/>
            </a:endParaRPr>
          </a:p>
        </p:txBody>
      </p:sp>
    </p:spTree>
    <p:extLst>
      <p:ext uri="{BB962C8B-B14F-4D97-AF65-F5344CB8AC3E}">
        <p14:creationId xmlns:p14="http://schemas.microsoft.com/office/powerpoint/2010/main" val="127179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6FA7D-9D4E-0850-BCC8-1D79796238C7}"/>
            </a:ext>
          </a:extLst>
        </p:cNvPr>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952B4398-4875-CECD-572E-8B78A70749D7}"/>
              </a:ext>
            </a:extLst>
          </p:cNvPr>
          <p:cNvPicPr>
            <a:picLocks noChangeAspect="1"/>
          </p:cNvPicPr>
          <p:nvPr/>
        </p:nvPicPr>
        <p:blipFill>
          <a:blip r:embed="rId3"/>
          <a:stretch>
            <a:fillRect/>
          </a:stretch>
        </p:blipFill>
        <p:spPr>
          <a:xfrm>
            <a:off x="10210800" y="304800"/>
            <a:ext cx="1477604" cy="408031"/>
          </a:xfrm>
          <a:prstGeom prst="rect">
            <a:avLst/>
          </a:prstGeom>
        </p:spPr>
      </p:pic>
      <p:sp>
        <p:nvSpPr>
          <p:cNvPr id="8" name="TextBox 7">
            <a:extLst>
              <a:ext uri="{FF2B5EF4-FFF2-40B4-BE49-F238E27FC236}">
                <a16:creationId xmlns:a16="http://schemas.microsoft.com/office/drawing/2014/main" id="{C587B3E4-E288-0489-A677-E29B008C6738}"/>
              </a:ext>
            </a:extLst>
          </p:cNvPr>
          <p:cNvSpPr txBox="1"/>
          <p:nvPr/>
        </p:nvSpPr>
        <p:spPr>
          <a:xfrm>
            <a:off x="304800" y="838200"/>
            <a:ext cx="5638801" cy="5509200"/>
          </a:xfrm>
          <a:prstGeom prst="rect">
            <a:avLst/>
          </a:prstGeom>
          <a:noFill/>
        </p:spPr>
        <p:txBody>
          <a:bodyPr wrap="square" rtlCol="0">
            <a:spAutoFit/>
          </a:bodyPr>
          <a:lstStyle/>
          <a:p>
            <a:pPr algn="just"/>
            <a:r>
              <a:rPr lang="en-GB" sz="1100" dirty="0"/>
              <a:t>While public sector organisations are legally required to report and publish their gender pay gap annually under the Equality Act 2010 and Gender Pay Gap Information Regulations 2017, there is currently no mandatory requirement to report on the ethnicity pay gap.</a:t>
            </a:r>
          </a:p>
          <a:p>
            <a:pPr algn="just"/>
            <a:endParaRPr lang="en-GB" sz="1100" dirty="0"/>
          </a:p>
          <a:p>
            <a:pPr algn="just"/>
            <a:r>
              <a:rPr lang="en-GB" sz="1100" dirty="0"/>
              <a:t>Despite this, St George’s, Epsom and St Helier University Hospitals and Health Group (gesh) has chosen to examine pay disparities between employees who have declared their ethnicity using a snapshot data from </a:t>
            </a:r>
            <a:r>
              <a:rPr lang="en-GB" sz="1100" b="1" dirty="0"/>
              <a:t>31 March 2025</a:t>
            </a:r>
            <a:r>
              <a:rPr lang="en-GB" sz="1100" dirty="0"/>
              <a:t>. This voluntary analysis reflects our commitment to equity, transparency, and better understanding workforce experiences.</a:t>
            </a:r>
          </a:p>
          <a:p>
            <a:pPr algn="just"/>
            <a:endParaRPr lang="en-GB" sz="1100" dirty="0"/>
          </a:p>
          <a:p>
            <a:pPr algn="just"/>
            <a:r>
              <a:rPr lang="en-GB" sz="1100" dirty="0"/>
              <a:t>As of the snapshot date, the Group employed 18,147 staff, with 10,826 at St George’s University Hospitals (STG) and 7,321 at Epsom and St Helier Hospitals (ESTH).</a:t>
            </a:r>
          </a:p>
          <a:p>
            <a:pPr algn="just"/>
            <a:endParaRPr lang="en-GB" sz="1100" dirty="0"/>
          </a:p>
          <a:p>
            <a:pPr algn="just"/>
            <a:r>
              <a:rPr lang="en-GB" sz="1100" dirty="0"/>
              <a:t>At STG, all staff excluding Medical and Very Senior Management (VSM) roles are on Agenda for Change (</a:t>
            </a:r>
            <a:r>
              <a:rPr lang="en-GB" sz="1100" dirty="0" err="1"/>
              <a:t>AfC</a:t>
            </a:r>
            <a:r>
              <a:rPr lang="en-GB" sz="1100" dirty="0"/>
              <a:t>) pay scales. At ESTH, in addition to Medical, VSM and </a:t>
            </a:r>
            <a:r>
              <a:rPr lang="en-GB" sz="1100" dirty="0" err="1"/>
              <a:t>AfC</a:t>
            </a:r>
            <a:r>
              <a:rPr lang="en-GB" sz="1100" dirty="0"/>
              <a:t> staff, 570 Estates and Facilities staff are employed on locally agreed pay frameworks. Non-Executive Directors have been excluded from this analysis due to the nature of their roles and impact on comparative averages.</a:t>
            </a:r>
          </a:p>
          <a:p>
            <a:pPr algn="just"/>
            <a:endParaRPr lang="en-GB" sz="1100" dirty="0"/>
          </a:p>
          <a:p>
            <a:pPr algn="just"/>
            <a:r>
              <a:rPr lang="en-GB" sz="1100" b="1" i="1" dirty="0"/>
              <a:t>What is the ethnicity pay gap? </a:t>
            </a:r>
          </a:p>
          <a:p>
            <a:pPr algn="just"/>
            <a:r>
              <a:rPr lang="en-GB" sz="1100" dirty="0"/>
              <a:t>The Ethnicity Pay Gap reflects differences in average hourly earnings between White employees and BME employees.</a:t>
            </a:r>
          </a:p>
          <a:p>
            <a:pPr algn="just"/>
            <a:endParaRPr lang="en-GB" sz="1100" dirty="0"/>
          </a:p>
          <a:p>
            <a:pPr algn="just"/>
            <a:r>
              <a:rPr lang="en-GB" sz="1100" dirty="0"/>
              <a:t>For instance, if BME employees are underrepresented in higher-paid roles, or more frequently work in part-time or lower-banded positions, their average hourly earnings may be lower.</a:t>
            </a:r>
          </a:p>
          <a:p>
            <a:pPr algn="just"/>
            <a:endParaRPr lang="en-GB" sz="1100" dirty="0"/>
          </a:p>
          <a:p>
            <a:pPr algn="just"/>
            <a:r>
              <a:rPr lang="en-GB" sz="1100" dirty="0"/>
              <a:t>It is important to note that the Ethnicity Pay Gap is not the same as equal pay. Equal pay ensures that employees doing the same or similar jobs receive equal pay, regardless of ethnicity. It is unlawful to pay someone differently because of their ethnicity.</a:t>
            </a:r>
          </a:p>
        </p:txBody>
      </p:sp>
      <p:sp>
        <p:nvSpPr>
          <p:cNvPr id="11" name="TextBox 10">
            <a:extLst>
              <a:ext uri="{FF2B5EF4-FFF2-40B4-BE49-F238E27FC236}">
                <a16:creationId xmlns:a16="http://schemas.microsoft.com/office/drawing/2014/main" id="{D2793777-76A5-12F2-8D56-617208B2557B}"/>
              </a:ext>
            </a:extLst>
          </p:cNvPr>
          <p:cNvSpPr txBox="1"/>
          <p:nvPr/>
        </p:nvSpPr>
        <p:spPr>
          <a:xfrm>
            <a:off x="6248401" y="767750"/>
            <a:ext cx="5638801" cy="5847755"/>
          </a:xfrm>
          <a:prstGeom prst="rect">
            <a:avLst/>
          </a:prstGeom>
          <a:noFill/>
        </p:spPr>
        <p:txBody>
          <a:bodyPr wrap="square" rtlCol="0">
            <a:spAutoFit/>
          </a:bodyPr>
          <a:lstStyle/>
          <a:p>
            <a:pPr algn="just"/>
            <a:r>
              <a:rPr lang="en-GB" sz="1100" b="1" i="1" dirty="0"/>
              <a:t>What do we have to report on? </a:t>
            </a:r>
          </a:p>
          <a:p>
            <a:r>
              <a:rPr lang="en-GB" sz="1100" dirty="0"/>
              <a:t>Unlike the statutory requirements for Gender Pay Gap reporting, there is currently no legal obligation for public sector organisations to report on the Ethnicity Pay Gap. However, gesh has voluntarily undertaken this analysis, focusing on pay differences between staff who have declared their ethnicity as White and those who have declared a Black or Minority Ethnic (BME) background. This reflects our commitment to transparency, workforce equity, and a clearer understanding of staff experience across ethnic groups.</a:t>
            </a:r>
          </a:p>
          <a:p>
            <a:pPr marL="628650" lvl="1" indent="-171450" algn="just">
              <a:buFont typeface="Arial" panose="020B0604020202020204" pitchFamily="34" charset="0"/>
              <a:buChar char="•"/>
            </a:pPr>
            <a:r>
              <a:rPr lang="en-GB" sz="1100" dirty="0"/>
              <a:t>The mean basic ethnicity pay gap</a:t>
            </a:r>
          </a:p>
          <a:p>
            <a:pPr marL="628650" lvl="1" indent="-171450" algn="just">
              <a:buFont typeface="Arial" panose="020B0604020202020204" pitchFamily="34" charset="0"/>
              <a:buChar char="•"/>
            </a:pPr>
            <a:r>
              <a:rPr lang="en-GB" sz="1100" dirty="0"/>
              <a:t>The median basic ethnicity pay gap</a:t>
            </a:r>
          </a:p>
          <a:p>
            <a:pPr marL="628650" lvl="1" indent="-171450" algn="just">
              <a:buFont typeface="Arial" panose="020B0604020202020204" pitchFamily="34" charset="0"/>
              <a:buChar char="•"/>
            </a:pPr>
            <a:r>
              <a:rPr lang="en-GB" sz="1100" dirty="0"/>
              <a:t>Proportion of White and BME staff in each pay quartile</a:t>
            </a:r>
          </a:p>
          <a:p>
            <a:pPr marL="628650" lvl="1" indent="-171450" algn="just">
              <a:buFont typeface="Arial" panose="020B0604020202020204" pitchFamily="34" charset="0"/>
              <a:buChar char="•"/>
            </a:pPr>
            <a:r>
              <a:rPr lang="en-GB" sz="1100" dirty="0"/>
              <a:t>The mean bonus ethnicity pay gap</a:t>
            </a:r>
          </a:p>
          <a:p>
            <a:pPr marL="628650" lvl="1" indent="-171450" algn="just">
              <a:buFont typeface="Arial" panose="020B0604020202020204" pitchFamily="34" charset="0"/>
              <a:buChar char="•"/>
            </a:pPr>
            <a:r>
              <a:rPr lang="en-GB" sz="1100" dirty="0"/>
              <a:t>The median bonus ethnicity pay gap</a:t>
            </a:r>
          </a:p>
          <a:p>
            <a:pPr marL="628650" lvl="1" indent="-171450" algn="just">
              <a:buFont typeface="Arial" panose="020B0604020202020204" pitchFamily="34" charset="0"/>
              <a:buChar char="•"/>
            </a:pPr>
            <a:r>
              <a:rPr lang="en-GB" sz="1100" dirty="0"/>
              <a:t>Proportion of White and BME staff receiving a bonus payment</a:t>
            </a:r>
          </a:p>
          <a:p>
            <a:pPr marL="628650" lvl="1" indent="-171450" algn="just">
              <a:buFont typeface="Arial" panose="020B0604020202020204" pitchFamily="34" charset="0"/>
              <a:buChar char="•"/>
            </a:pPr>
            <a:endParaRPr lang="en-GB" sz="1100" dirty="0"/>
          </a:p>
          <a:p>
            <a:pPr algn="just"/>
            <a:r>
              <a:rPr lang="en-GB" sz="1100" b="1" i="1" dirty="0"/>
              <a:t>Who is included? </a:t>
            </a:r>
          </a:p>
          <a:p>
            <a:pPr algn="just"/>
            <a:r>
              <a:rPr lang="en-GB" sz="1100" dirty="0"/>
              <a:t>All staff who were employed across the gesh Group on full pay as of 31st March 2025, with the exception of Non-Executive Directors. Bank staff who worked a shift on the snapshot date are included, as are Consultant Additional Programmed Activities. </a:t>
            </a:r>
            <a:r>
              <a:rPr lang="en-GB" sz="1100" b="1" i="1" dirty="0"/>
              <a:t>Excluded categories include:</a:t>
            </a:r>
          </a:p>
          <a:p>
            <a:pPr marL="628650" lvl="1" indent="-171450">
              <a:buFont typeface="Arial" panose="020B0604020202020204" pitchFamily="34" charset="0"/>
              <a:buChar char="•"/>
            </a:pPr>
            <a:r>
              <a:rPr lang="en-GB" sz="1100" dirty="0"/>
              <a:t>Employees on half or nil pay due to absence or maternity leave</a:t>
            </a:r>
          </a:p>
          <a:p>
            <a:pPr marL="628650" lvl="1" indent="-171450">
              <a:buFont typeface="Arial" panose="020B0604020202020204" pitchFamily="34" charset="0"/>
              <a:buChar char="•"/>
            </a:pPr>
            <a:r>
              <a:rPr lang="en-GB" sz="1100" dirty="0"/>
              <a:t>Hosted staff (e.g. GP Trainees)</a:t>
            </a:r>
          </a:p>
          <a:p>
            <a:pPr marL="628650" lvl="1" indent="-171450">
              <a:buFont typeface="Arial" panose="020B0604020202020204" pitchFamily="34" charset="0"/>
              <a:buChar char="•"/>
            </a:pPr>
            <a:r>
              <a:rPr lang="en-GB" sz="1100" dirty="0"/>
              <a:t>Agency staff</a:t>
            </a:r>
          </a:p>
          <a:p>
            <a:pPr marL="628650" lvl="1" indent="-171450">
              <a:buFont typeface="Arial" panose="020B0604020202020204" pitchFamily="34" charset="0"/>
              <a:buChar char="•"/>
            </a:pPr>
            <a:r>
              <a:rPr lang="en-GB" sz="1100" dirty="0"/>
              <a:t>General overtime pay and expenses</a:t>
            </a:r>
          </a:p>
          <a:p>
            <a:pPr algn="just"/>
            <a:endParaRPr lang="en-GB" sz="1100" dirty="0"/>
          </a:p>
          <a:p>
            <a:pPr algn="just"/>
            <a:r>
              <a:rPr lang="en-GB" sz="1100" b="1" i="1" dirty="0"/>
              <a:t>What pay is covered? </a:t>
            </a:r>
          </a:p>
          <a:p>
            <a:pPr algn="just"/>
            <a:r>
              <a:rPr lang="en-GB" sz="1100" dirty="0"/>
              <a:t>The report covers both basic pay and bonus pay. Bonus pay is defined as any remuneration that is in the form of money, vouchers, securities or options and relates to profit sharing, productivity, performance, incentive or commission. This includes Clinical Excellence Awards and Distinction Awards. Recruitment &amp; retention payments (RRPs) are only included if they are one-off payments at the start of recruitment. Ongoing RRPs are excluded. Workplace vouchers paid in addition to basic salary are included, unless provided via salary sacrifice arrangements. </a:t>
            </a:r>
            <a:r>
              <a:rPr lang="en-GB" sz="1100" b="1" dirty="0"/>
              <a:t>For detailed information on how the pay gap is calculated please see Appendix A.</a:t>
            </a:r>
          </a:p>
        </p:txBody>
      </p:sp>
      <p:sp>
        <p:nvSpPr>
          <p:cNvPr id="3" name="Title 24">
            <a:extLst>
              <a:ext uri="{FF2B5EF4-FFF2-40B4-BE49-F238E27FC236}">
                <a16:creationId xmlns:a16="http://schemas.microsoft.com/office/drawing/2014/main" id="{8584C7BC-87F0-3594-107A-89842A10F89B}"/>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Ethnicity Pay Gap</a:t>
            </a:r>
            <a:r>
              <a:rPr lang="en-US" sz="2200" dirty="0">
                <a:solidFill>
                  <a:srgbClr val="002060"/>
                </a:solidFill>
                <a:latin typeface="Arial" panose="020B0604020202020204" pitchFamily="34" charset="0"/>
                <a:cs typeface="Arial" panose="020B0604020202020204" pitchFamily="34" charset="0"/>
              </a:rPr>
              <a:t> </a:t>
            </a:r>
          </a:p>
        </p:txBody>
      </p:sp>
      <p:sp>
        <p:nvSpPr>
          <p:cNvPr id="4" name="Text Placeholder 1">
            <a:extLst>
              <a:ext uri="{FF2B5EF4-FFF2-40B4-BE49-F238E27FC236}">
                <a16:creationId xmlns:a16="http://schemas.microsoft.com/office/drawing/2014/main" id="{846096A3-E7F2-28F4-A0DD-7C3802FDEF18}"/>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1086822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6AE58-D023-B91D-3AD4-2F792AC1AF00}"/>
            </a:ext>
          </a:extLst>
        </p:cNvPr>
        <p:cNvGrpSpPr/>
        <p:nvPr/>
      </p:nvGrpSpPr>
      <p:grpSpPr>
        <a:xfrm>
          <a:off x="0" y="0"/>
          <a:ext cx="0" cy="0"/>
          <a:chOff x="0" y="0"/>
          <a:chExt cx="0" cy="0"/>
        </a:xfrm>
      </p:grpSpPr>
      <p:pic>
        <p:nvPicPr>
          <p:cNvPr id="6" name="Graphic 5" descr="Harvey Balls 100% with solid fill">
            <a:extLst>
              <a:ext uri="{FF2B5EF4-FFF2-40B4-BE49-F238E27FC236}">
                <a16:creationId xmlns:a16="http://schemas.microsoft.com/office/drawing/2014/main" id="{11BACD57-9EA6-DCF1-BDCB-E459BF56BF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0" y="4803040"/>
            <a:ext cx="2064906" cy="2054960"/>
          </a:xfrm>
          <a:prstGeom prst="rect">
            <a:avLst/>
          </a:prstGeom>
        </p:spPr>
      </p:pic>
      <p:pic>
        <p:nvPicPr>
          <p:cNvPr id="16" name="Picture 15">
            <a:extLst>
              <a:ext uri="{FF2B5EF4-FFF2-40B4-BE49-F238E27FC236}">
                <a16:creationId xmlns:a16="http://schemas.microsoft.com/office/drawing/2014/main" id="{1F4DF6EE-0836-85DE-0009-64272ED77816}"/>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1296141" y="5277085"/>
            <a:ext cx="854817" cy="682170"/>
          </a:xfrm>
          <a:prstGeom prst="rect">
            <a:avLst/>
          </a:prstGeom>
        </p:spPr>
      </p:pic>
      <p:sp>
        <p:nvSpPr>
          <p:cNvPr id="17" name="TextBox 16">
            <a:extLst>
              <a:ext uri="{FF2B5EF4-FFF2-40B4-BE49-F238E27FC236}">
                <a16:creationId xmlns:a16="http://schemas.microsoft.com/office/drawing/2014/main" id="{2A2509E0-AACD-E046-761A-7F19EC64A171}"/>
              </a:ext>
            </a:extLst>
          </p:cNvPr>
          <p:cNvSpPr txBox="1"/>
          <p:nvPr/>
        </p:nvSpPr>
        <p:spPr>
          <a:xfrm>
            <a:off x="1070875" y="5830038"/>
            <a:ext cx="1283820" cy="492443"/>
          </a:xfrm>
          <a:prstGeom prst="rect">
            <a:avLst/>
          </a:prstGeom>
          <a:noFill/>
        </p:spPr>
        <p:txBody>
          <a:bodyPr wrap="square" rtlCol="0">
            <a:spAutoFit/>
          </a:bodyPr>
          <a:lstStyle/>
          <a:p>
            <a:pPr algn="ctr"/>
            <a:r>
              <a:rPr lang="en-GB" sz="1600" dirty="0">
                <a:solidFill>
                  <a:schemeClr val="bg1"/>
                </a:solidFill>
              </a:rPr>
              <a:t>14.6%</a:t>
            </a:r>
          </a:p>
          <a:p>
            <a:pPr algn="ctr"/>
            <a:r>
              <a:rPr lang="en-GB" sz="1000" dirty="0">
                <a:solidFill>
                  <a:schemeClr val="bg1"/>
                </a:solidFill>
              </a:rPr>
              <a:t>Mean Pay Gap</a:t>
            </a:r>
          </a:p>
        </p:txBody>
      </p:sp>
      <p:pic>
        <p:nvPicPr>
          <p:cNvPr id="18" name="Graphic 17" descr="Harvey Balls 100% with solid fill">
            <a:extLst>
              <a:ext uri="{FF2B5EF4-FFF2-40B4-BE49-F238E27FC236}">
                <a16:creationId xmlns:a16="http://schemas.microsoft.com/office/drawing/2014/main" id="{7A5D56EB-AA36-137D-A63A-BB1AA1E096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497695" y="4800062"/>
            <a:ext cx="2064905" cy="2054960"/>
          </a:xfrm>
          <a:prstGeom prst="rect">
            <a:avLst/>
          </a:prstGeom>
        </p:spPr>
      </p:pic>
      <p:pic>
        <p:nvPicPr>
          <p:cNvPr id="19" name="Picture 18">
            <a:extLst>
              <a:ext uri="{FF2B5EF4-FFF2-40B4-BE49-F238E27FC236}">
                <a16:creationId xmlns:a16="http://schemas.microsoft.com/office/drawing/2014/main" id="{C5D6EC63-72BE-69F4-53DA-53B51608855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1875" y1="37552" x2="41875" y2="37552"/>
                        <a14:foregroundMark x1="41875" y1="37552" x2="41875" y2="37552"/>
                        <a14:foregroundMark x1="41875" y1="37552" x2="57813" y2="26927"/>
                        <a14:foregroundMark x1="45833" y1="37552" x2="45833" y2="37552"/>
                        <a14:foregroundMark x1="45833" y1="37552" x2="45833" y2="37552"/>
                        <a14:foregroundMark x1="51198" y1="41510" x2="48490" y2="48177"/>
                        <a14:foregroundMark x1="48490" y1="48177" x2="48490" y2="48177"/>
                        <a14:foregroundMark x1="44531" y1="44167" x2="43177" y2="48177"/>
                        <a14:foregroundMark x1="49844" y1="60104" x2="49844" y2="60104"/>
                        <a14:foregroundMark x1="55156" y1="73438" x2="67135" y2="69427"/>
                        <a14:foregroundMark x1="61823" y1="50833" x2="61823" y2="50833"/>
                        <a14:foregroundMark x1="57813" y1="48177" x2="45833" y2="48177"/>
                        <a14:foregroundMark x1="45833" y1="48177" x2="45833" y2="48177"/>
                        <a14:foregroundMark x1="45833" y1="48177" x2="45833" y2="48177"/>
                        <a14:foregroundMark x1="53854" y1="44167" x2="53854" y2="44167"/>
                        <a14:foregroundMark x1="71094" y1="57448" x2="45833" y2="28229"/>
                        <a14:foregroundMark x1="45833" y1="28229" x2="45833" y2="28229"/>
                        <a14:foregroundMark x1="40521" y1="50833" x2="40521" y2="50833"/>
                        <a14:foregroundMark x1="40521" y1="50833" x2="56510" y2="65417"/>
                        <a14:foregroundMark x1="57813" y1="64115" x2="52500" y2="50833"/>
                        <a14:foregroundMark x1="47188" y1="57448" x2="47188" y2="57448"/>
                        <a14:foregroundMark x1="44531" y1="57448" x2="39219" y2="57448"/>
                        <a14:foregroundMark x1="39219" y1="57448" x2="35208" y2="57448"/>
                        <a14:foregroundMark x1="32552" y1="57448" x2="32552" y2="57448"/>
                        <a14:foregroundMark x1="27240" y1="69427" x2="45833" y2="74740"/>
                        <a14:foregroundMark x1="47188" y1="74740" x2="55156" y2="74740"/>
                        <a14:foregroundMark x1="60469" y1="78750" x2="60469" y2="78750"/>
                        <a14:foregroundMark x1="43177" y1="78750" x2="39219" y2="78750"/>
                        <a14:foregroundMark x1="37865" y1="78750" x2="37865" y2="78750"/>
                      </a14:backgroundRemoval>
                    </a14:imgEffect>
                    <a14:imgEffect>
                      <a14:brightnessContrast bright="20000" contrast="20000"/>
                    </a14:imgEffect>
                  </a14:imgLayer>
                </a14:imgProps>
              </a:ext>
            </a:extLst>
          </a:blip>
          <a:stretch>
            <a:fillRect/>
          </a:stretch>
        </p:blipFill>
        <p:spPr>
          <a:xfrm>
            <a:off x="4202478" y="5303920"/>
            <a:ext cx="655335" cy="655335"/>
          </a:xfrm>
          <a:prstGeom prst="rect">
            <a:avLst/>
          </a:prstGeom>
        </p:spPr>
      </p:pic>
      <p:sp>
        <p:nvSpPr>
          <p:cNvPr id="20" name="TextBox 19">
            <a:extLst>
              <a:ext uri="{FF2B5EF4-FFF2-40B4-BE49-F238E27FC236}">
                <a16:creationId xmlns:a16="http://schemas.microsoft.com/office/drawing/2014/main" id="{591808CD-9260-7C4A-E535-6DE9CDB6737E}"/>
              </a:ext>
            </a:extLst>
          </p:cNvPr>
          <p:cNvSpPr txBox="1"/>
          <p:nvPr/>
        </p:nvSpPr>
        <p:spPr>
          <a:xfrm>
            <a:off x="3888236" y="5827542"/>
            <a:ext cx="1283820" cy="492443"/>
          </a:xfrm>
          <a:prstGeom prst="rect">
            <a:avLst/>
          </a:prstGeom>
          <a:noFill/>
        </p:spPr>
        <p:txBody>
          <a:bodyPr wrap="square" rtlCol="0">
            <a:spAutoFit/>
          </a:bodyPr>
          <a:lstStyle/>
          <a:p>
            <a:pPr algn="ctr"/>
            <a:r>
              <a:rPr lang="en-GB" sz="1600" dirty="0">
                <a:solidFill>
                  <a:schemeClr val="bg1"/>
                </a:solidFill>
              </a:rPr>
              <a:t>17.2%</a:t>
            </a:r>
          </a:p>
          <a:p>
            <a:pPr algn="ctr"/>
            <a:r>
              <a:rPr lang="en-GB" sz="1000" dirty="0">
                <a:solidFill>
                  <a:schemeClr val="bg1"/>
                </a:solidFill>
              </a:rPr>
              <a:t>Median Pay Gap</a:t>
            </a:r>
          </a:p>
        </p:txBody>
      </p:sp>
      <p:sp>
        <p:nvSpPr>
          <p:cNvPr id="10" name="Title 24">
            <a:extLst>
              <a:ext uri="{FF2B5EF4-FFF2-40B4-BE49-F238E27FC236}">
                <a16:creationId xmlns:a16="http://schemas.microsoft.com/office/drawing/2014/main" id="{3238AF20-426A-2767-0D41-2ED958C65DCF}"/>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Ethnicity Pay Gap</a:t>
            </a:r>
            <a:r>
              <a:rPr lang="en-US" sz="2200" dirty="0">
                <a:solidFill>
                  <a:srgbClr val="002060"/>
                </a:solidFill>
                <a:latin typeface="Arial" panose="020B0604020202020204" pitchFamily="34" charset="0"/>
                <a:cs typeface="Arial" panose="020B0604020202020204" pitchFamily="34" charset="0"/>
              </a:rPr>
              <a:t> </a:t>
            </a:r>
          </a:p>
        </p:txBody>
      </p:sp>
      <p:sp>
        <p:nvSpPr>
          <p:cNvPr id="15" name="Text Placeholder 1">
            <a:extLst>
              <a:ext uri="{FF2B5EF4-FFF2-40B4-BE49-F238E27FC236}">
                <a16:creationId xmlns:a16="http://schemas.microsoft.com/office/drawing/2014/main" id="{168583B8-2877-7649-1BD9-2662BAC3EA08}"/>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Site Overview  </a:t>
            </a:r>
          </a:p>
        </p:txBody>
      </p:sp>
      <p:sp>
        <p:nvSpPr>
          <p:cNvPr id="8" name="TextBox 7">
            <a:extLst>
              <a:ext uri="{FF2B5EF4-FFF2-40B4-BE49-F238E27FC236}">
                <a16:creationId xmlns:a16="http://schemas.microsoft.com/office/drawing/2014/main" id="{474F1E08-EAA4-DFC5-071F-B2C516317900}"/>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11" name="TextBox 10">
            <a:extLst>
              <a:ext uri="{FF2B5EF4-FFF2-40B4-BE49-F238E27FC236}">
                <a16:creationId xmlns:a16="http://schemas.microsoft.com/office/drawing/2014/main" id="{1B5B003F-B52A-71BC-3442-84C0B740B9C7}"/>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sp>
        <p:nvSpPr>
          <p:cNvPr id="29" name="TextBox 28">
            <a:extLst>
              <a:ext uri="{FF2B5EF4-FFF2-40B4-BE49-F238E27FC236}">
                <a16:creationId xmlns:a16="http://schemas.microsoft.com/office/drawing/2014/main" id="{56D5593B-CD82-87FB-6FBF-A4F514EF65E8}"/>
              </a:ext>
            </a:extLst>
          </p:cNvPr>
          <p:cNvSpPr txBox="1"/>
          <p:nvPr/>
        </p:nvSpPr>
        <p:spPr>
          <a:xfrm>
            <a:off x="148830" y="1752600"/>
            <a:ext cx="5819206" cy="307777"/>
          </a:xfrm>
          <a:prstGeom prst="rect">
            <a:avLst/>
          </a:prstGeom>
          <a:noFill/>
        </p:spPr>
        <p:txBody>
          <a:bodyPr wrap="square" rtlCol="0">
            <a:spAutoFit/>
          </a:bodyPr>
          <a:lstStyle/>
          <a:p>
            <a:pPr algn="ctr"/>
            <a:r>
              <a:rPr lang="en-GB" sz="1400" b="1" dirty="0"/>
              <a:t>Substantive Staff</a:t>
            </a:r>
          </a:p>
        </p:txBody>
      </p:sp>
      <p:cxnSp>
        <p:nvCxnSpPr>
          <p:cNvPr id="4" name="Straight Connector 3">
            <a:extLst>
              <a:ext uri="{FF2B5EF4-FFF2-40B4-BE49-F238E27FC236}">
                <a16:creationId xmlns:a16="http://schemas.microsoft.com/office/drawing/2014/main" id="{F81842B6-6A84-B803-DFB9-3052251833DF}"/>
              </a:ext>
            </a:extLst>
          </p:cNvPr>
          <p:cNvCxnSpPr/>
          <p:nvPr/>
        </p:nvCxnSpPr>
        <p:spPr>
          <a:xfrm>
            <a:off x="5891836" y="963238"/>
            <a:ext cx="76200" cy="57150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07ED82C1-90AE-F660-0AE8-E03CCFEC35F3}"/>
              </a:ext>
            </a:extLst>
          </p:cNvPr>
          <p:cNvSpPr txBox="1"/>
          <p:nvPr/>
        </p:nvSpPr>
        <p:spPr>
          <a:xfrm>
            <a:off x="148830" y="4552640"/>
            <a:ext cx="5743006" cy="307777"/>
          </a:xfrm>
          <a:prstGeom prst="rect">
            <a:avLst/>
          </a:prstGeom>
          <a:noFill/>
        </p:spPr>
        <p:txBody>
          <a:bodyPr wrap="square" rtlCol="0">
            <a:spAutoFit/>
          </a:bodyPr>
          <a:lstStyle/>
          <a:p>
            <a:pPr algn="ctr"/>
            <a:r>
              <a:rPr lang="en-GB" sz="1400" b="1" dirty="0"/>
              <a:t>Pay Gap</a:t>
            </a:r>
          </a:p>
        </p:txBody>
      </p:sp>
      <p:sp>
        <p:nvSpPr>
          <p:cNvPr id="3" name="TextBox 2">
            <a:extLst>
              <a:ext uri="{FF2B5EF4-FFF2-40B4-BE49-F238E27FC236}">
                <a16:creationId xmlns:a16="http://schemas.microsoft.com/office/drawing/2014/main" id="{CDEC6CCA-4604-C3FA-C7F4-248FD7D8467E}"/>
              </a:ext>
            </a:extLst>
          </p:cNvPr>
          <p:cNvSpPr txBox="1"/>
          <p:nvPr/>
        </p:nvSpPr>
        <p:spPr>
          <a:xfrm>
            <a:off x="10650061" y="1835916"/>
            <a:ext cx="1393109" cy="646331"/>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900" b="1" dirty="0">
                <a:solidFill>
                  <a:srgbClr val="425563"/>
                </a:solidFill>
                <a:latin typeface="Helvetica"/>
              </a:rPr>
              <a:t>Key</a:t>
            </a:r>
            <a:r>
              <a:rPr kumimoji="0" lang="en-GB" sz="900" b="1" i="0" u="none" strike="noStrike" kern="1200" cap="none" spc="0" normalizeH="0" baseline="0" noProof="0" dirty="0">
                <a:ln>
                  <a:noFill/>
                </a:ln>
                <a:solidFill>
                  <a:srgbClr val="425563"/>
                </a:solidFill>
                <a:effectLst/>
                <a:uLnTx/>
                <a:uFillTx/>
                <a:latin typeface="Helvetica"/>
                <a:ea typeface="+mn-ea"/>
                <a:cs typeface="+mn-cs"/>
              </a:rPr>
              <a:t>: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rgbClr val="00B050"/>
                </a:solidFill>
                <a:latin typeface="Helvetica"/>
              </a:rPr>
              <a:t>G</a:t>
            </a:r>
            <a:r>
              <a:rPr kumimoji="0" lang="en-GB" sz="900" i="0" u="none" strike="noStrike" kern="1200" cap="none" spc="0" normalizeH="0" baseline="0" noProof="0" dirty="0">
                <a:ln>
                  <a:noFill/>
                </a:ln>
                <a:solidFill>
                  <a:srgbClr val="00B050"/>
                </a:solidFill>
                <a:effectLst/>
                <a:uLnTx/>
                <a:uFillTx/>
                <a:latin typeface="Helvetica"/>
                <a:ea typeface="+mn-ea"/>
                <a:cs typeface="+mn-cs"/>
              </a:rPr>
              <a:t>reen</a:t>
            </a:r>
            <a:r>
              <a:rPr kumimoji="0" lang="en-GB" sz="900" i="0" u="none" strike="noStrike" kern="1200" cap="none" spc="0" normalizeH="0" baseline="0" noProof="0" dirty="0">
                <a:ln>
                  <a:noFill/>
                </a:ln>
                <a:solidFill>
                  <a:srgbClr val="425563"/>
                </a:solidFill>
                <a:effectLst/>
                <a:uLnTx/>
                <a:uFillTx/>
                <a:latin typeface="Helvetica"/>
                <a:ea typeface="+mn-ea"/>
                <a:cs typeface="+mn-cs"/>
              </a:rPr>
              <a:t> +/- 0-3%</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chemeClr val="accent3"/>
                </a:solidFill>
                <a:latin typeface="Helvetica"/>
              </a:rPr>
              <a:t>A</a:t>
            </a:r>
            <a:r>
              <a:rPr kumimoji="0" lang="en-GB" sz="900" i="0" u="none" strike="noStrike" kern="1200" cap="none" spc="0" normalizeH="0" baseline="0" noProof="0" dirty="0">
                <a:ln>
                  <a:noFill/>
                </a:ln>
                <a:solidFill>
                  <a:schemeClr val="accent3"/>
                </a:solidFill>
                <a:effectLst/>
                <a:uLnTx/>
                <a:uFillTx/>
                <a:latin typeface="Helvetica"/>
                <a:ea typeface="+mn-ea"/>
                <a:cs typeface="+mn-cs"/>
              </a:rPr>
              <a:t>mber</a:t>
            </a:r>
            <a:r>
              <a:rPr lang="en-GB" sz="900" dirty="0">
                <a:solidFill>
                  <a:srgbClr val="425563"/>
                </a:solidFill>
                <a:latin typeface="Helvetica"/>
              </a:rPr>
              <a:t> </a:t>
            </a:r>
            <a:r>
              <a:rPr kumimoji="0" lang="en-GB" sz="900" i="0" u="none" strike="noStrike" kern="1200" cap="none" spc="0" normalizeH="0" baseline="0" noProof="0" dirty="0">
                <a:ln>
                  <a:noFill/>
                </a:ln>
                <a:solidFill>
                  <a:srgbClr val="425563"/>
                </a:solidFill>
                <a:effectLst/>
                <a:uLnTx/>
                <a:uFillTx/>
                <a:latin typeface="Helvetica"/>
                <a:ea typeface="+mn-ea"/>
                <a:cs typeface="+mn-cs"/>
              </a:rPr>
              <a:t>+/-3-5%</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rgbClr val="FF0000"/>
                </a:solidFill>
                <a:latin typeface="Helvetica"/>
              </a:rPr>
              <a:t>Red</a:t>
            </a:r>
            <a:r>
              <a:rPr kumimoji="0" lang="en-GB" sz="900" i="0" u="none" strike="noStrike" kern="1200" cap="none" spc="0" normalizeH="0" baseline="0" noProof="0" dirty="0">
                <a:ln>
                  <a:noFill/>
                </a:ln>
                <a:solidFill>
                  <a:srgbClr val="425563"/>
                </a:solidFill>
                <a:effectLst/>
                <a:uLnTx/>
                <a:uFillTx/>
                <a:latin typeface="Helvetica"/>
                <a:ea typeface="+mn-ea"/>
                <a:cs typeface="+mn-cs"/>
              </a:rPr>
              <a:t> +/- 5%</a:t>
            </a:r>
            <a:r>
              <a:rPr lang="en-GB" sz="900" dirty="0">
                <a:solidFill>
                  <a:srgbClr val="425563"/>
                </a:solidFill>
                <a:latin typeface="Helvetica"/>
              </a:rPr>
              <a:t> &amp; above</a:t>
            </a:r>
            <a:r>
              <a:rPr kumimoji="0" lang="en-GB" sz="900" i="0" u="none" strike="noStrike" kern="1200" cap="none" spc="0" normalizeH="0" baseline="0" noProof="0" dirty="0">
                <a:ln>
                  <a:noFill/>
                </a:ln>
                <a:solidFill>
                  <a:srgbClr val="425563"/>
                </a:solidFill>
                <a:effectLst/>
                <a:uLnTx/>
                <a:uFillTx/>
                <a:latin typeface="Helvetica"/>
                <a:ea typeface="+mn-ea"/>
                <a:cs typeface="+mn-cs"/>
              </a:rPr>
              <a:t> </a:t>
            </a:r>
          </a:p>
        </p:txBody>
      </p:sp>
      <p:sp>
        <p:nvSpPr>
          <p:cNvPr id="25" name="TextBox 24">
            <a:extLst>
              <a:ext uri="{FF2B5EF4-FFF2-40B4-BE49-F238E27FC236}">
                <a16:creationId xmlns:a16="http://schemas.microsoft.com/office/drawing/2014/main" id="{4023EBB5-DB39-4CCB-CB4B-2D68311C1D9A}"/>
              </a:ext>
            </a:extLst>
          </p:cNvPr>
          <p:cNvSpPr txBox="1"/>
          <p:nvPr/>
        </p:nvSpPr>
        <p:spPr>
          <a:xfrm>
            <a:off x="6250186" y="1749623"/>
            <a:ext cx="5713214" cy="307777"/>
          </a:xfrm>
          <a:prstGeom prst="rect">
            <a:avLst/>
          </a:prstGeom>
          <a:noFill/>
        </p:spPr>
        <p:txBody>
          <a:bodyPr wrap="square" rtlCol="0">
            <a:spAutoFit/>
          </a:bodyPr>
          <a:lstStyle/>
          <a:p>
            <a:pPr algn="ctr"/>
            <a:r>
              <a:rPr lang="en-GB" sz="1400" b="1" dirty="0"/>
              <a:t>Substantive Staff</a:t>
            </a:r>
          </a:p>
        </p:txBody>
      </p:sp>
      <p:sp>
        <p:nvSpPr>
          <p:cNvPr id="26" name="TextBox 25">
            <a:extLst>
              <a:ext uri="{FF2B5EF4-FFF2-40B4-BE49-F238E27FC236}">
                <a16:creationId xmlns:a16="http://schemas.microsoft.com/office/drawing/2014/main" id="{B92E7C3C-F47C-F5F2-88E9-CA0CE7CBD453}"/>
              </a:ext>
            </a:extLst>
          </p:cNvPr>
          <p:cNvSpPr txBox="1"/>
          <p:nvPr/>
        </p:nvSpPr>
        <p:spPr>
          <a:xfrm>
            <a:off x="6250186" y="4549126"/>
            <a:ext cx="5743006" cy="307777"/>
          </a:xfrm>
          <a:prstGeom prst="rect">
            <a:avLst/>
          </a:prstGeom>
          <a:noFill/>
        </p:spPr>
        <p:txBody>
          <a:bodyPr wrap="square" rtlCol="0">
            <a:spAutoFit/>
          </a:bodyPr>
          <a:lstStyle/>
          <a:p>
            <a:pPr algn="ctr"/>
            <a:r>
              <a:rPr lang="en-GB" sz="1400" b="1" dirty="0"/>
              <a:t>Pay Gap</a:t>
            </a:r>
          </a:p>
        </p:txBody>
      </p:sp>
      <p:pic>
        <p:nvPicPr>
          <p:cNvPr id="34" name="Graphic 33" descr="Harvey Balls 100% with solid fill">
            <a:extLst>
              <a:ext uri="{FF2B5EF4-FFF2-40B4-BE49-F238E27FC236}">
                <a16:creationId xmlns:a16="http://schemas.microsoft.com/office/drawing/2014/main" id="{B8AF0F67-4282-29BD-AF5C-D690400650B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705600" y="4803040"/>
            <a:ext cx="2064906" cy="2054960"/>
          </a:xfrm>
          <a:prstGeom prst="rect">
            <a:avLst/>
          </a:prstGeom>
        </p:spPr>
      </p:pic>
      <p:pic>
        <p:nvPicPr>
          <p:cNvPr id="35" name="Picture 34">
            <a:extLst>
              <a:ext uri="{FF2B5EF4-FFF2-40B4-BE49-F238E27FC236}">
                <a16:creationId xmlns:a16="http://schemas.microsoft.com/office/drawing/2014/main" id="{B285E6A1-BBB5-646E-59F2-3306B44D9372}"/>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7310585" y="5277085"/>
            <a:ext cx="854817" cy="682170"/>
          </a:xfrm>
          <a:prstGeom prst="rect">
            <a:avLst/>
          </a:prstGeom>
        </p:spPr>
      </p:pic>
      <p:sp>
        <p:nvSpPr>
          <p:cNvPr id="36" name="TextBox 35">
            <a:extLst>
              <a:ext uri="{FF2B5EF4-FFF2-40B4-BE49-F238E27FC236}">
                <a16:creationId xmlns:a16="http://schemas.microsoft.com/office/drawing/2014/main" id="{2BD295BC-2573-687D-5197-CBEFC3C19FB4}"/>
              </a:ext>
            </a:extLst>
          </p:cNvPr>
          <p:cNvSpPr txBox="1"/>
          <p:nvPr/>
        </p:nvSpPr>
        <p:spPr>
          <a:xfrm>
            <a:off x="7096083" y="5827541"/>
            <a:ext cx="1283820" cy="492443"/>
          </a:xfrm>
          <a:prstGeom prst="rect">
            <a:avLst/>
          </a:prstGeom>
          <a:noFill/>
        </p:spPr>
        <p:txBody>
          <a:bodyPr wrap="square" rtlCol="0">
            <a:spAutoFit/>
          </a:bodyPr>
          <a:lstStyle/>
          <a:p>
            <a:pPr algn="ctr"/>
            <a:r>
              <a:rPr lang="en-GB" sz="1600" dirty="0">
                <a:solidFill>
                  <a:schemeClr val="bg1"/>
                </a:solidFill>
              </a:rPr>
              <a:t>-4.3%</a:t>
            </a:r>
          </a:p>
          <a:p>
            <a:pPr algn="ctr"/>
            <a:r>
              <a:rPr lang="en-GB" sz="1000" dirty="0">
                <a:solidFill>
                  <a:schemeClr val="bg1"/>
                </a:solidFill>
              </a:rPr>
              <a:t>Mean Pay Gap</a:t>
            </a:r>
          </a:p>
        </p:txBody>
      </p:sp>
      <p:pic>
        <p:nvPicPr>
          <p:cNvPr id="40" name="Graphic 39" descr="Harvey Balls 100% with solid fill">
            <a:extLst>
              <a:ext uri="{FF2B5EF4-FFF2-40B4-BE49-F238E27FC236}">
                <a16:creationId xmlns:a16="http://schemas.microsoft.com/office/drawing/2014/main" id="{74F98AC3-1C79-B95B-BCF3-A24DDBB729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517495" y="4803040"/>
            <a:ext cx="2064905" cy="2054960"/>
          </a:xfrm>
          <a:prstGeom prst="rect">
            <a:avLst/>
          </a:prstGeom>
        </p:spPr>
      </p:pic>
      <p:pic>
        <p:nvPicPr>
          <p:cNvPr id="41" name="Picture 40">
            <a:extLst>
              <a:ext uri="{FF2B5EF4-FFF2-40B4-BE49-F238E27FC236}">
                <a16:creationId xmlns:a16="http://schemas.microsoft.com/office/drawing/2014/main" id="{8C8B4009-1008-47CF-FBE7-AE14CA0ED06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1875" y1="37552" x2="41875" y2="37552"/>
                        <a14:foregroundMark x1="41875" y1="37552" x2="41875" y2="37552"/>
                        <a14:foregroundMark x1="41875" y1="37552" x2="57813" y2="26927"/>
                        <a14:foregroundMark x1="45833" y1="37552" x2="45833" y2="37552"/>
                        <a14:foregroundMark x1="45833" y1="37552" x2="45833" y2="37552"/>
                        <a14:foregroundMark x1="51198" y1="41510" x2="48490" y2="48177"/>
                        <a14:foregroundMark x1="48490" y1="48177" x2="48490" y2="48177"/>
                        <a14:foregroundMark x1="44531" y1="44167" x2="43177" y2="48177"/>
                        <a14:foregroundMark x1="49844" y1="60104" x2="49844" y2="60104"/>
                        <a14:foregroundMark x1="55156" y1="73438" x2="67135" y2="69427"/>
                        <a14:foregroundMark x1="61823" y1="50833" x2="61823" y2="50833"/>
                        <a14:foregroundMark x1="57813" y1="48177" x2="45833" y2="48177"/>
                        <a14:foregroundMark x1="45833" y1="48177" x2="45833" y2="48177"/>
                        <a14:foregroundMark x1="45833" y1="48177" x2="45833" y2="48177"/>
                        <a14:foregroundMark x1="53854" y1="44167" x2="53854" y2="44167"/>
                        <a14:foregroundMark x1="71094" y1="57448" x2="45833" y2="28229"/>
                        <a14:foregroundMark x1="45833" y1="28229" x2="45833" y2="28229"/>
                        <a14:foregroundMark x1="40521" y1="50833" x2="40521" y2="50833"/>
                        <a14:foregroundMark x1="40521" y1="50833" x2="56510" y2="65417"/>
                        <a14:foregroundMark x1="57813" y1="64115" x2="52500" y2="50833"/>
                        <a14:foregroundMark x1="47188" y1="57448" x2="47188" y2="57448"/>
                        <a14:foregroundMark x1="44531" y1="57448" x2="39219" y2="57448"/>
                        <a14:foregroundMark x1="39219" y1="57448" x2="35208" y2="57448"/>
                        <a14:foregroundMark x1="32552" y1="57448" x2="32552" y2="57448"/>
                        <a14:foregroundMark x1="27240" y1="69427" x2="45833" y2="74740"/>
                        <a14:foregroundMark x1="47188" y1="74740" x2="55156" y2="74740"/>
                        <a14:foregroundMark x1="60469" y1="78750" x2="60469" y2="78750"/>
                        <a14:foregroundMark x1="43177" y1="78750" x2="39219" y2="78750"/>
                        <a14:foregroundMark x1="37865" y1="78750" x2="37865" y2="78750"/>
                      </a14:backgroundRemoval>
                    </a14:imgEffect>
                    <a14:imgEffect>
                      <a14:brightnessContrast bright="20000" contrast="20000"/>
                    </a14:imgEffect>
                  </a14:imgLayer>
                </a14:imgProps>
              </a:ext>
            </a:extLst>
          </a:blip>
          <a:stretch>
            <a:fillRect/>
          </a:stretch>
        </p:blipFill>
        <p:spPr>
          <a:xfrm>
            <a:off x="10222278" y="5306993"/>
            <a:ext cx="655335" cy="655335"/>
          </a:xfrm>
          <a:prstGeom prst="rect">
            <a:avLst/>
          </a:prstGeom>
        </p:spPr>
      </p:pic>
      <p:sp>
        <p:nvSpPr>
          <p:cNvPr id="42" name="TextBox 41">
            <a:extLst>
              <a:ext uri="{FF2B5EF4-FFF2-40B4-BE49-F238E27FC236}">
                <a16:creationId xmlns:a16="http://schemas.microsoft.com/office/drawing/2014/main" id="{D1E6B68B-99D2-3F4A-3927-CCB5D1EDC7C5}"/>
              </a:ext>
            </a:extLst>
          </p:cNvPr>
          <p:cNvSpPr txBox="1"/>
          <p:nvPr/>
        </p:nvSpPr>
        <p:spPr>
          <a:xfrm>
            <a:off x="9908036" y="5827540"/>
            <a:ext cx="1283820" cy="492443"/>
          </a:xfrm>
          <a:prstGeom prst="rect">
            <a:avLst/>
          </a:prstGeom>
          <a:noFill/>
        </p:spPr>
        <p:txBody>
          <a:bodyPr wrap="square" rtlCol="0">
            <a:spAutoFit/>
          </a:bodyPr>
          <a:lstStyle/>
          <a:p>
            <a:pPr algn="ctr"/>
            <a:r>
              <a:rPr lang="en-GB" sz="1600" dirty="0">
                <a:solidFill>
                  <a:schemeClr val="bg1"/>
                </a:solidFill>
              </a:rPr>
              <a:t>-4.2%</a:t>
            </a:r>
          </a:p>
          <a:p>
            <a:pPr algn="ctr"/>
            <a:r>
              <a:rPr lang="en-GB" sz="1000" dirty="0">
                <a:solidFill>
                  <a:schemeClr val="bg1"/>
                </a:solidFill>
              </a:rPr>
              <a:t>Median Pay Gap</a:t>
            </a:r>
          </a:p>
        </p:txBody>
      </p:sp>
      <p:pic>
        <p:nvPicPr>
          <p:cNvPr id="43" name="Picture 42" descr="A picture containing text, clipart&#10;&#10;Description automatically generated">
            <a:extLst>
              <a:ext uri="{FF2B5EF4-FFF2-40B4-BE49-F238E27FC236}">
                <a16:creationId xmlns:a16="http://schemas.microsoft.com/office/drawing/2014/main" id="{D561393E-0DEC-7990-8AB6-6951072C799A}"/>
              </a:ext>
            </a:extLst>
          </p:cNvPr>
          <p:cNvPicPr>
            <a:picLocks noChangeAspect="1"/>
          </p:cNvPicPr>
          <p:nvPr/>
        </p:nvPicPr>
        <p:blipFill>
          <a:blip r:embed="rId11"/>
          <a:stretch>
            <a:fillRect/>
          </a:stretch>
        </p:blipFill>
        <p:spPr>
          <a:xfrm>
            <a:off x="10210800" y="304800"/>
            <a:ext cx="1477604" cy="408031"/>
          </a:xfrm>
          <a:prstGeom prst="rect">
            <a:avLst/>
          </a:prstGeom>
        </p:spPr>
      </p:pic>
      <p:graphicFrame>
        <p:nvGraphicFramePr>
          <p:cNvPr id="12" name="Chart 11">
            <a:extLst>
              <a:ext uri="{FF2B5EF4-FFF2-40B4-BE49-F238E27FC236}">
                <a16:creationId xmlns:a16="http://schemas.microsoft.com/office/drawing/2014/main" id="{E0DAF925-8CD5-483F-816C-316C589396EC}"/>
              </a:ext>
            </a:extLst>
          </p:cNvPr>
          <p:cNvGraphicFramePr>
            <a:graphicFrameLocks/>
          </p:cNvGraphicFramePr>
          <p:nvPr/>
        </p:nvGraphicFramePr>
        <p:xfrm>
          <a:off x="148830" y="2063307"/>
          <a:ext cx="5819206" cy="274320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3" name="Chart 12">
            <a:extLst>
              <a:ext uri="{FF2B5EF4-FFF2-40B4-BE49-F238E27FC236}">
                <a16:creationId xmlns:a16="http://schemas.microsoft.com/office/drawing/2014/main" id="{6C62F7CA-5EAD-4E49-AC1E-691678A3AC42}"/>
              </a:ext>
            </a:extLst>
          </p:cNvPr>
          <p:cNvGraphicFramePr>
            <a:graphicFrameLocks/>
          </p:cNvGraphicFramePr>
          <p:nvPr/>
        </p:nvGraphicFramePr>
        <p:xfrm>
          <a:off x="6250186" y="2063307"/>
          <a:ext cx="5792984" cy="2737294"/>
        </p:xfrm>
        <a:graphic>
          <a:graphicData uri="http://schemas.openxmlformats.org/drawingml/2006/chart">
            <c:chart xmlns:c="http://schemas.openxmlformats.org/drawingml/2006/chart" xmlns:r="http://schemas.openxmlformats.org/officeDocument/2006/relationships" r:id="rId13"/>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F59B3DA-EBA5-C202-DB9A-CE80E13B5438}"/>
                  </a:ext>
                </a:extLst>
              </p:cNvPr>
              <p:cNvSpPr txBox="1"/>
              <p:nvPr/>
            </p:nvSpPr>
            <p:spPr>
              <a:xfrm>
                <a:off x="802903" y="6580520"/>
                <a:ext cx="1671130" cy="276999"/>
              </a:xfrm>
              <a:prstGeom prst="rect">
                <a:avLst/>
              </a:prstGeom>
              <a:noFill/>
            </p:spPr>
            <p:txBody>
              <a:bodyPr wrap="square" rtlCol="0">
                <a:spAutoFit/>
              </a:bodyPr>
              <a:lstStyle/>
              <a:p>
                <a14:m>
                  <m:oMath xmlns:m="http://schemas.openxmlformats.org/officeDocument/2006/math">
                    <m:r>
                      <a:rPr lang="en-GB" sz="1200" i="1" smtClean="0">
                        <a:solidFill>
                          <a:srgbClr val="92D050"/>
                        </a:solidFill>
                        <a:latin typeface="Cambria Math" panose="02040503050406030204" pitchFamily="18" charset="0"/>
                        <a:ea typeface="Cambria Math" panose="02040503050406030204" pitchFamily="18" charset="0"/>
                      </a:rPr>
                      <m:t>↓</m:t>
                    </m:r>
                  </m:oMath>
                </a14:m>
                <a:r>
                  <a:rPr lang="en-GB" sz="1200" dirty="0"/>
                  <a:t> (-0.3% from 2024)</a:t>
                </a:r>
              </a:p>
            </p:txBody>
          </p:sp>
        </mc:Choice>
        <mc:Fallback xmlns="">
          <p:sp>
            <p:nvSpPr>
              <p:cNvPr id="2" name="TextBox 1">
                <a:extLst>
                  <a:ext uri="{FF2B5EF4-FFF2-40B4-BE49-F238E27FC236}">
                    <a16:creationId xmlns:a16="http://schemas.microsoft.com/office/drawing/2014/main" id="{CF59B3DA-EBA5-C202-DB9A-CE80E13B5438}"/>
                  </a:ext>
                </a:extLst>
              </p:cNvPr>
              <p:cNvSpPr txBox="1">
                <a:spLocks noRot="1" noChangeAspect="1" noMove="1" noResize="1" noEditPoints="1" noAdjustHandles="1" noChangeArrowheads="1" noChangeShapeType="1" noTextEdit="1"/>
              </p:cNvSpPr>
              <p:nvPr/>
            </p:nvSpPr>
            <p:spPr>
              <a:xfrm>
                <a:off x="802903" y="6580520"/>
                <a:ext cx="1671130" cy="276999"/>
              </a:xfrm>
              <a:prstGeom prst="rect">
                <a:avLst/>
              </a:prstGeom>
              <a:blipFill>
                <a:blip r:embed="rId14"/>
                <a:stretch>
                  <a:fillRect t="-2174" b="-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90B70E4-ECCB-50C1-BD9F-F0706174D80C}"/>
                  </a:ext>
                </a:extLst>
              </p:cNvPr>
              <p:cNvSpPr txBox="1"/>
              <p:nvPr/>
            </p:nvSpPr>
            <p:spPr>
              <a:xfrm>
                <a:off x="3735836" y="6580520"/>
                <a:ext cx="1671130" cy="276999"/>
              </a:xfrm>
              <a:prstGeom prst="rect">
                <a:avLst/>
              </a:prstGeom>
              <a:noFill/>
            </p:spPr>
            <p:txBody>
              <a:bodyPr wrap="square" rtlCol="0">
                <a:spAutoFit/>
              </a:bodyPr>
              <a:lstStyle/>
              <a:p>
                <a14:m>
                  <m:oMath xmlns:m="http://schemas.openxmlformats.org/officeDocument/2006/math">
                    <m:r>
                      <a:rPr lang="en-GB" sz="1200" i="1" smtClean="0">
                        <a:solidFill>
                          <a:srgbClr val="92D050"/>
                        </a:solidFill>
                        <a:latin typeface="Cambria Math" panose="02040503050406030204" pitchFamily="18" charset="0"/>
                        <a:ea typeface="Cambria Math" panose="02040503050406030204" pitchFamily="18" charset="0"/>
                      </a:rPr>
                      <m:t>↓</m:t>
                    </m:r>
                  </m:oMath>
                </a14:m>
                <a:r>
                  <a:rPr lang="en-GB" sz="1200" dirty="0"/>
                  <a:t> (-0.3% from 2024)</a:t>
                </a:r>
              </a:p>
            </p:txBody>
          </p:sp>
        </mc:Choice>
        <mc:Fallback xmlns="">
          <p:sp>
            <p:nvSpPr>
              <p:cNvPr id="5" name="TextBox 4">
                <a:extLst>
                  <a:ext uri="{FF2B5EF4-FFF2-40B4-BE49-F238E27FC236}">
                    <a16:creationId xmlns:a16="http://schemas.microsoft.com/office/drawing/2014/main" id="{690B70E4-ECCB-50C1-BD9F-F0706174D80C}"/>
                  </a:ext>
                </a:extLst>
              </p:cNvPr>
              <p:cNvSpPr txBox="1">
                <a:spLocks noRot="1" noChangeAspect="1" noMove="1" noResize="1" noEditPoints="1" noAdjustHandles="1" noChangeArrowheads="1" noChangeShapeType="1" noTextEdit="1"/>
              </p:cNvSpPr>
              <p:nvPr/>
            </p:nvSpPr>
            <p:spPr>
              <a:xfrm>
                <a:off x="3735836" y="6580520"/>
                <a:ext cx="1671130" cy="276999"/>
              </a:xfrm>
              <a:prstGeom prst="rect">
                <a:avLst/>
              </a:prstGeom>
              <a:blipFill>
                <a:blip r:embed="rId14"/>
                <a:stretch>
                  <a:fillRect t="-2174" b="-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B492B39-3741-B0FE-99F4-E234A6974228}"/>
                  </a:ext>
                </a:extLst>
              </p:cNvPr>
              <p:cNvSpPr txBox="1"/>
              <p:nvPr/>
            </p:nvSpPr>
            <p:spPr>
              <a:xfrm>
                <a:off x="7054887" y="6580520"/>
                <a:ext cx="1671130" cy="276999"/>
              </a:xfrm>
              <a:prstGeom prst="rect">
                <a:avLst/>
              </a:prstGeom>
              <a:noFill/>
            </p:spPr>
            <p:txBody>
              <a:bodyPr wrap="square" rtlCol="0">
                <a:spAutoFit/>
              </a:bodyPr>
              <a:lstStyle/>
              <a:p>
                <a14:m>
                  <m:oMath xmlns:m="http://schemas.openxmlformats.org/officeDocument/2006/math">
                    <m:r>
                      <a:rPr lang="en-GB" sz="1200" i="1" smtClean="0">
                        <a:solidFill>
                          <a:srgbClr val="FF0000"/>
                        </a:solidFill>
                        <a:latin typeface="Cambria Math" panose="02040503050406030204" pitchFamily="18" charset="0"/>
                        <a:ea typeface="Cambria Math" panose="02040503050406030204" pitchFamily="18" charset="0"/>
                      </a:rPr>
                      <m:t>↓</m:t>
                    </m:r>
                  </m:oMath>
                </a14:m>
                <a:r>
                  <a:rPr lang="en-GB" sz="1200" dirty="0"/>
                  <a:t> (-2.4% from 2024)</a:t>
                </a:r>
              </a:p>
            </p:txBody>
          </p:sp>
        </mc:Choice>
        <mc:Fallback xmlns="">
          <p:sp>
            <p:nvSpPr>
              <p:cNvPr id="7" name="TextBox 6">
                <a:extLst>
                  <a:ext uri="{FF2B5EF4-FFF2-40B4-BE49-F238E27FC236}">
                    <a16:creationId xmlns:a16="http://schemas.microsoft.com/office/drawing/2014/main" id="{1B492B39-3741-B0FE-99F4-E234A6974228}"/>
                  </a:ext>
                </a:extLst>
              </p:cNvPr>
              <p:cNvSpPr txBox="1">
                <a:spLocks noRot="1" noChangeAspect="1" noMove="1" noResize="1" noEditPoints="1" noAdjustHandles="1" noChangeArrowheads="1" noChangeShapeType="1" noTextEdit="1"/>
              </p:cNvSpPr>
              <p:nvPr/>
            </p:nvSpPr>
            <p:spPr>
              <a:xfrm>
                <a:off x="7054887" y="6580520"/>
                <a:ext cx="1671130" cy="276999"/>
              </a:xfrm>
              <a:prstGeom prst="rect">
                <a:avLst/>
              </a:prstGeom>
              <a:blipFill>
                <a:blip r:embed="rId15"/>
                <a:stretch>
                  <a:fillRect t="-2174" b="-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87EA419-20A8-85D4-7526-CD1F218BB861}"/>
                  </a:ext>
                </a:extLst>
              </p:cNvPr>
              <p:cNvSpPr txBox="1"/>
              <p:nvPr/>
            </p:nvSpPr>
            <p:spPr>
              <a:xfrm>
                <a:off x="9918306" y="6580520"/>
                <a:ext cx="1572798" cy="276999"/>
              </a:xfrm>
              <a:prstGeom prst="rect">
                <a:avLst/>
              </a:prstGeom>
              <a:noFill/>
            </p:spPr>
            <p:txBody>
              <a:bodyPr wrap="square" rtlCol="0">
                <a:spAutoFit/>
              </a:bodyPr>
              <a:lstStyle/>
              <a:p>
                <a14:m>
                  <m:oMath xmlns:m="http://schemas.openxmlformats.org/officeDocument/2006/math">
                    <m:r>
                      <a:rPr lang="en-GB" sz="1200" i="1">
                        <a:solidFill>
                          <a:srgbClr val="FF0000"/>
                        </a:solidFill>
                        <a:latin typeface="Cambria Math" panose="02040503050406030204" pitchFamily="18" charset="0"/>
                        <a:ea typeface="Cambria Math" panose="02040503050406030204" pitchFamily="18" charset="0"/>
                      </a:rPr>
                      <m:t>↓</m:t>
                    </m:r>
                  </m:oMath>
                </a14:m>
                <a:r>
                  <a:rPr lang="en-GB" sz="1200" dirty="0"/>
                  <a:t> (-1.9% from 2024)</a:t>
                </a:r>
              </a:p>
            </p:txBody>
          </p:sp>
        </mc:Choice>
        <mc:Fallback xmlns="">
          <p:sp>
            <p:nvSpPr>
              <p:cNvPr id="9" name="TextBox 8">
                <a:extLst>
                  <a:ext uri="{FF2B5EF4-FFF2-40B4-BE49-F238E27FC236}">
                    <a16:creationId xmlns:a16="http://schemas.microsoft.com/office/drawing/2014/main" id="{687EA419-20A8-85D4-7526-CD1F218BB861}"/>
                  </a:ext>
                </a:extLst>
              </p:cNvPr>
              <p:cNvSpPr txBox="1">
                <a:spLocks noRot="1" noChangeAspect="1" noMove="1" noResize="1" noEditPoints="1" noAdjustHandles="1" noChangeArrowheads="1" noChangeShapeType="1" noTextEdit="1"/>
              </p:cNvSpPr>
              <p:nvPr/>
            </p:nvSpPr>
            <p:spPr>
              <a:xfrm>
                <a:off x="9918306" y="6580520"/>
                <a:ext cx="1572798" cy="276999"/>
              </a:xfrm>
              <a:prstGeom prst="rect">
                <a:avLst/>
              </a:prstGeom>
              <a:blipFill>
                <a:blip r:embed="rId16"/>
                <a:stretch>
                  <a:fillRect t="-2174" b="-13043"/>
                </a:stretch>
              </a:blipFill>
            </p:spPr>
            <p:txBody>
              <a:bodyPr/>
              <a:lstStyle/>
              <a:p>
                <a:r>
                  <a:rPr lang="en-GB">
                    <a:noFill/>
                  </a:rPr>
                  <a:t> </a:t>
                </a:r>
              </a:p>
            </p:txBody>
          </p:sp>
        </mc:Fallback>
      </mc:AlternateContent>
    </p:spTree>
    <p:extLst>
      <p:ext uri="{BB962C8B-B14F-4D97-AF65-F5344CB8AC3E}">
        <p14:creationId xmlns:p14="http://schemas.microsoft.com/office/powerpoint/2010/main" val="257070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EF59B-5AFC-9E52-E384-2181D8B25F73}"/>
            </a:ext>
          </a:extLst>
        </p:cNvPr>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F8AE721C-E770-E044-6458-099AACF7DF31}"/>
              </a:ext>
            </a:extLst>
          </p:cNvPr>
          <p:cNvPicPr>
            <a:picLocks noChangeAspect="1"/>
          </p:cNvPicPr>
          <p:nvPr/>
        </p:nvPicPr>
        <p:blipFill>
          <a:blip r:embed="rId3"/>
          <a:stretch>
            <a:fillRect/>
          </a:stretch>
        </p:blipFill>
        <p:spPr>
          <a:xfrm>
            <a:off x="10210800" y="304800"/>
            <a:ext cx="1477604" cy="408031"/>
          </a:xfrm>
          <a:prstGeom prst="rect">
            <a:avLst/>
          </a:prstGeom>
        </p:spPr>
      </p:pic>
      <p:sp>
        <p:nvSpPr>
          <p:cNvPr id="27" name="TextBox 26">
            <a:extLst>
              <a:ext uri="{FF2B5EF4-FFF2-40B4-BE49-F238E27FC236}">
                <a16:creationId xmlns:a16="http://schemas.microsoft.com/office/drawing/2014/main" id="{3035CC39-8737-CA25-5E81-B3BDD82BD073}"/>
              </a:ext>
            </a:extLst>
          </p:cNvPr>
          <p:cNvSpPr txBox="1"/>
          <p:nvPr/>
        </p:nvSpPr>
        <p:spPr>
          <a:xfrm>
            <a:off x="6248396" y="5382161"/>
            <a:ext cx="5791198" cy="1292662"/>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r>
              <a:rPr lang="en-GB" sz="1000" dirty="0">
                <a:solidFill>
                  <a:schemeClr val="tx1"/>
                </a:solidFill>
              </a:rPr>
              <a:t>On 31</a:t>
            </a:r>
            <a:r>
              <a:rPr lang="en-GB" sz="1000" baseline="30000" dirty="0">
                <a:solidFill>
                  <a:schemeClr val="tx1"/>
                </a:solidFill>
              </a:rPr>
              <a:t>st</a:t>
            </a:r>
            <a:r>
              <a:rPr lang="en-GB" sz="1000" dirty="0">
                <a:solidFill>
                  <a:schemeClr val="tx1"/>
                </a:solidFill>
              </a:rPr>
              <a:t> March 2025 ESTH employed 7,321 staff – 3,501 (48%) BME staff, 3,573 (49%) white staff and 247 (3%) not declared. </a:t>
            </a:r>
            <a:r>
              <a:rPr lang="en-GB" sz="1000" dirty="0"/>
              <a:t>The mean hourly pay for BME staff was £1.08 higher than white staff, representing a pay gap of </a:t>
            </a:r>
            <a:r>
              <a:rPr lang="en-GB" sz="1000" b="1" dirty="0"/>
              <a:t>-4.3% </a:t>
            </a:r>
            <a:r>
              <a:rPr lang="en-GB" sz="1000" dirty="0"/>
              <a:t>- a further widening from -1.9% in the previous year. The median hourly rate was £0.91 higher for BME staff, resulting in a gap of </a:t>
            </a:r>
            <a:r>
              <a:rPr lang="en-GB" sz="1000" b="1" dirty="0"/>
              <a:t>-4.2%</a:t>
            </a:r>
            <a:r>
              <a:rPr lang="en-GB" sz="1000" dirty="0"/>
              <a:t>, down from -2.3% last year.</a:t>
            </a:r>
          </a:p>
          <a:p>
            <a:pPr algn="just"/>
            <a:endParaRPr lang="en-GB" sz="800" b="1" dirty="0">
              <a:solidFill>
                <a:schemeClr val="tx1"/>
              </a:solidFill>
            </a:endParaRPr>
          </a:p>
          <a:p>
            <a:pPr algn="just"/>
            <a:r>
              <a:rPr lang="en-GB" sz="1000" dirty="0">
                <a:solidFill>
                  <a:schemeClr val="tx1"/>
                </a:solidFill>
              </a:rPr>
              <a:t>For </a:t>
            </a:r>
            <a:r>
              <a:rPr lang="en-GB" sz="1000" dirty="0" err="1">
                <a:solidFill>
                  <a:schemeClr val="tx1"/>
                </a:solidFill>
              </a:rPr>
              <a:t>AfC</a:t>
            </a:r>
            <a:r>
              <a:rPr lang="en-GB" sz="1000" dirty="0">
                <a:solidFill>
                  <a:schemeClr val="tx1"/>
                </a:solidFill>
              </a:rPr>
              <a:t> (including VSM) staff, the average hourly rate for BME staff was £0.42 lower than white staff (</a:t>
            </a:r>
            <a:r>
              <a:rPr lang="en-GB" sz="1000" b="1" dirty="0">
                <a:solidFill>
                  <a:schemeClr val="tx1"/>
                </a:solidFill>
              </a:rPr>
              <a:t>1.8% </a:t>
            </a:r>
            <a:r>
              <a:rPr lang="en-GB" sz="1000" dirty="0">
                <a:solidFill>
                  <a:schemeClr val="tx1"/>
                </a:solidFill>
              </a:rPr>
              <a:t>pay gap), an increase from 1.5% in the previous year. The median hourly rate for BME staff is £0.34 higher, resulting in a pay gap of </a:t>
            </a:r>
            <a:r>
              <a:rPr lang="en-GB" sz="1000" b="1" dirty="0">
                <a:solidFill>
                  <a:schemeClr val="tx1"/>
                </a:solidFill>
              </a:rPr>
              <a:t>-1.6%</a:t>
            </a:r>
            <a:r>
              <a:rPr lang="en-GB" sz="1000" dirty="0">
                <a:solidFill>
                  <a:schemeClr val="tx1"/>
                </a:solidFill>
              </a:rPr>
              <a:t>, and a decrease from 0% last year.</a:t>
            </a:r>
          </a:p>
        </p:txBody>
      </p:sp>
      <p:sp>
        <p:nvSpPr>
          <p:cNvPr id="3" name="TextBox 2">
            <a:extLst>
              <a:ext uri="{FF2B5EF4-FFF2-40B4-BE49-F238E27FC236}">
                <a16:creationId xmlns:a16="http://schemas.microsoft.com/office/drawing/2014/main" id="{646B8EC8-4901-E4BB-39A1-0C251871C89A}"/>
              </a:ext>
            </a:extLst>
          </p:cNvPr>
          <p:cNvSpPr txBox="1"/>
          <p:nvPr/>
        </p:nvSpPr>
        <p:spPr>
          <a:xfrm>
            <a:off x="152401" y="5380672"/>
            <a:ext cx="5791200" cy="1292662"/>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r>
              <a:rPr lang="en-GB" sz="1000" dirty="0">
                <a:solidFill>
                  <a:schemeClr val="tx1"/>
                </a:solidFill>
              </a:rPr>
              <a:t>On 31</a:t>
            </a:r>
            <a:r>
              <a:rPr lang="en-GB" sz="1000" baseline="30000" dirty="0">
                <a:solidFill>
                  <a:schemeClr val="tx1"/>
                </a:solidFill>
              </a:rPr>
              <a:t>st</a:t>
            </a:r>
            <a:r>
              <a:rPr lang="en-GB" sz="1000" dirty="0">
                <a:solidFill>
                  <a:schemeClr val="tx1"/>
                </a:solidFill>
              </a:rPr>
              <a:t> March 2025 STG employed 10,826 staff – 5,921 (55%) BME staff, 4,573 (42%) white staff and 332 (3%) not declared. </a:t>
            </a:r>
            <a:r>
              <a:rPr lang="en-GB" sz="1000" dirty="0"/>
              <a:t>The mean hourly pay for BME staff was £4.47 lower than white staff, representing a pay gap of </a:t>
            </a:r>
            <a:r>
              <a:rPr lang="en-GB" sz="1000" b="1" dirty="0"/>
              <a:t>14.6%</a:t>
            </a:r>
            <a:r>
              <a:rPr lang="en-GB" sz="1000" dirty="0"/>
              <a:t> - a slight improvement from 14.9% the previous year. The median hourly rate was £4.79 lower for BME staff, resulting in a gap of </a:t>
            </a:r>
            <a:r>
              <a:rPr lang="en-GB" sz="1000" b="1" dirty="0"/>
              <a:t>17.2%</a:t>
            </a:r>
            <a:r>
              <a:rPr lang="en-GB" sz="1000" dirty="0"/>
              <a:t>, down from 17.5% last year.</a:t>
            </a:r>
          </a:p>
          <a:p>
            <a:pPr algn="just"/>
            <a:endParaRPr lang="en-GB" sz="800" b="1" dirty="0">
              <a:solidFill>
                <a:schemeClr val="tx1"/>
              </a:solidFill>
            </a:endParaRPr>
          </a:p>
          <a:p>
            <a:pPr algn="just"/>
            <a:r>
              <a:rPr lang="en-GB" sz="1000" dirty="0">
                <a:solidFill>
                  <a:schemeClr val="tx1"/>
                </a:solidFill>
              </a:rPr>
              <a:t>For </a:t>
            </a:r>
            <a:r>
              <a:rPr lang="en-GB" sz="1000" dirty="0" err="1">
                <a:solidFill>
                  <a:schemeClr val="tx1"/>
                </a:solidFill>
              </a:rPr>
              <a:t>AfC</a:t>
            </a:r>
            <a:r>
              <a:rPr lang="en-GB" sz="1000" dirty="0">
                <a:solidFill>
                  <a:schemeClr val="tx1"/>
                </a:solidFill>
              </a:rPr>
              <a:t> (including VSM) staff, the average hourly rate for BME staff was £3.11 lower than white staff (</a:t>
            </a:r>
            <a:r>
              <a:rPr lang="en-GB" sz="1000" b="1" dirty="0">
                <a:solidFill>
                  <a:schemeClr val="tx1"/>
                </a:solidFill>
              </a:rPr>
              <a:t>11.9% </a:t>
            </a:r>
            <a:r>
              <a:rPr lang="en-GB" sz="1000" dirty="0">
                <a:solidFill>
                  <a:schemeClr val="tx1"/>
                </a:solidFill>
              </a:rPr>
              <a:t>pay gap), a decrease from 12.1% in the previous year. The median hourly rate for BME staff is £3.55 lower, resulting in a pay gap of </a:t>
            </a:r>
            <a:r>
              <a:rPr lang="en-GB" sz="1000" b="1" dirty="0">
                <a:solidFill>
                  <a:schemeClr val="tx1"/>
                </a:solidFill>
              </a:rPr>
              <a:t>13.8%</a:t>
            </a:r>
            <a:r>
              <a:rPr lang="en-GB" sz="1000" dirty="0">
                <a:solidFill>
                  <a:schemeClr val="tx1"/>
                </a:solidFill>
              </a:rPr>
              <a:t>, and an improvement from 15.4% last year.</a:t>
            </a:r>
          </a:p>
        </p:txBody>
      </p:sp>
      <p:sp>
        <p:nvSpPr>
          <p:cNvPr id="21" name="Title 24">
            <a:extLst>
              <a:ext uri="{FF2B5EF4-FFF2-40B4-BE49-F238E27FC236}">
                <a16:creationId xmlns:a16="http://schemas.microsoft.com/office/drawing/2014/main" id="{48DCD8FF-7803-51F5-5EC9-A61DD7BA2F22}"/>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Ethnicity Pay Gap</a:t>
            </a:r>
            <a:r>
              <a:rPr lang="en-US" sz="2200" dirty="0">
                <a:solidFill>
                  <a:srgbClr val="002060"/>
                </a:solidFill>
                <a:latin typeface="Arial" panose="020B0604020202020204" pitchFamily="34" charset="0"/>
                <a:cs typeface="Arial" panose="020B0604020202020204" pitchFamily="34" charset="0"/>
              </a:rPr>
              <a:t> </a:t>
            </a:r>
          </a:p>
        </p:txBody>
      </p:sp>
      <p:sp>
        <p:nvSpPr>
          <p:cNvPr id="22" name="Text Placeholder 1">
            <a:extLst>
              <a:ext uri="{FF2B5EF4-FFF2-40B4-BE49-F238E27FC236}">
                <a16:creationId xmlns:a16="http://schemas.microsoft.com/office/drawing/2014/main" id="{8B17C522-6A06-3A60-8F4A-94DEFBA818FD}"/>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Basic Pay – Mean and Median Gap</a:t>
            </a:r>
          </a:p>
        </p:txBody>
      </p:sp>
      <p:sp>
        <p:nvSpPr>
          <p:cNvPr id="23" name="TextBox 22">
            <a:extLst>
              <a:ext uri="{FF2B5EF4-FFF2-40B4-BE49-F238E27FC236}">
                <a16:creationId xmlns:a16="http://schemas.microsoft.com/office/drawing/2014/main" id="{4227DB2D-D145-C117-166E-14E4830A6F47}"/>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24" name="TextBox 23">
            <a:extLst>
              <a:ext uri="{FF2B5EF4-FFF2-40B4-BE49-F238E27FC236}">
                <a16:creationId xmlns:a16="http://schemas.microsoft.com/office/drawing/2014/main" id="{71506C3B-BA97-1F2E-B663-5CD00E7DB723}"/>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sp>
        <p:nvSpPr>
          <p:cNvPr id="25" name="TextBox 24">
            <a:extLst>
              <a:ext uri="{FF2B5EF4-FFF2-40B4-BE49-F238E27FC236}">
                <a16:creationId xmlns:a16="http://schemas.microsoft.com/office/drawing/2014/main" id="{893E08C7-BC4E-6E6D-8FC9-08CE5A056043}"/>
              </a:ext>
            </a:extLst>
          </p:cNvPr>
          <p:cNvSpPr txBox="1"/>
          <p:nvPr/>
        </p:nvSpPr>
        <p:spPr>
          <a:xfrm>
            <a:off x="6248400" y="152400"/>
            <a:ext cx="5791197" cy="887679"/>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900" b="1" i="1" dirty="0">
                <a:latin typeface="Helvetica (Body)"/>
              </a:rPr>
              <a:t>Definitions of Pay Gap</a:t>
            </a:r>
          </a:p>
          <a:p>
            <a:pPr>
              <a:lnSpc>
                <a:spcPct val="115000"/>
              </a:lnSpc>
              <a:spcAft>
                <a:spcPts val="800"/>
              </a:spcAft>
            </a:pPr>
            <a:r>
              <a:rPr lang="en-GB" sz="800" kern="100" dirty="0">
                <a:effectLst/>
                <a:latin typeface="Helvetica (Body)"/>
                <a:ea typeface="Aptos" panose="020B0004020202020204" pitchFamily="34" charset="0"/>
                <a:cs typeface="Times New Roman" panose="02020603050405020304" pitchFamily="18" charset="0"/>
              </a:rPr>
              <a:t>The </a:t>
            </a:r>
            <a:r>
              <a:rPr lang="en-GB" sz="800" b="1" kern="100" dirty="0">
                <a:solidFill>
                  <a:srgbClr val="0070C0"/>
                </a:solidFill>
                <a:effectLst/>
                <a:latin typeface="Helvetica (Body)"/>
                <a:ea typeface="Aptos" panose="020B0004020202020204" pitchFamily="34" charset="0"/>
                <a:cs typeface="Times New Roman" panose="02020603050405020304" pitchFamily="18" charset="0"/>
              </a:rPr>
              <a:t>Mean ethnicity pay gap</a:t>
            </a:r>
            <a:r>
              <a:rPr lang="en-GB" sz="800" kern="100" dirty="0">
                <a:effectLst/>
                <a:latin typeface="Helvetica (Body)"/>
                <a:ea typeface="Aptos" panose="020B0004020202020204" pitchFamily="34" charset="0"/>
                <a:cs typeface="Times New Roman" panose="02020603050405020304" pitchFamily="18" charset="0"/>
              </a:rPr>
              <a:t>: The difference between the average hourly pay of all staff who identify as Black and Minority Ethnic (BME) and the average hourly pay of staff who identify as white.</a:t>
            </a:r>
          </a:p>
          <a:p>
            <a:pPr>
              <a:lnSpc>
                <a:spcPct val="115000"/>
              </a:lnSpc>
              <a:spcAft>
                <a:spcPts val="800"/>
              </a:spcAft>
            </a:pPr>
            <a:r>
              <a:rPr lang="en-GB" sz="800" kern="100" dirty="0">
                <a:effectLst/>
                <a:latin typeface="Helvetica (Body)"/>
                <a:ea typeface="Aptos" panose="020B0004020202020204" pitchFamily="34" charset="0"/>
                <a:cs typeface="Times New Roman" panose="02020603050405020304" pitchFamily="18" charset="0"/>
              </a:rPr>
              <a:t>The </a:t>
            </a:r>
            <a:r>
              <a:rPr lang="en-GB" sz="800" b="1" kern="100" dirty="0">
                <a:solidFill>
                  <a:srgbClr val="0070C0"/>
                </a:solidFill>
                <a:effectLst/>
                <a:latin typeface="Helvetica (Body)"/>
                <a:ea typeface="Aptos" panose="020B0004020202020204" pitchFamily="34" charset="0"/>
                <a:cs typeface="Times New Roman" panose="02020603050405020304" pitchFamily="18" charset="0"/>
              </a:rPr>
              <a:t>Median ethnicity pay gap</a:t>
            </a:r>
            <a:r>
              <a:rPr lang="en-GB" sz="800" kern="100" dirty="0">
                <a:effectLst/>
                <a:latin typeface="Helvetica (Body)"/>
                <a:ea typeface="Aptos" panose="020B0004020202020204" pitchFamily="34" charset="0"/>
                <a:cs typeface="Times New Roman" panose="02020603050405020304" pitchFamily="18" charset="0"/>
              </a:rPr>
              <a:t>: The difference between the hourly rate of the middle-paid BME staff member and the middle-paid white staff member, when each group is listed separately from highest to lowest paid.</a:t>
            </a:r>
          </a:p>
        </p:txBody>
      </p:sp>
      <p:pic>
        <p:nvPicPr>
          <p:cNvPr id="8" name="Picture 7">
            <a:extLst>
              <a:ext uri="{FF2B5EF4-FFF2-40B4-BE49-F238E27FC236}">
                <a16:creationId xmlns:a16="http://schemas.microsoft.com/office/drawing/2014/main" id="{C5A65D4D-359A-FEA9-7B2F-9B30C215B9D1}"/>
              </a:ext>
            </a:extLst>
          </p:cNvPr>
          <p:cNvPicPr>
            <a:picLocks noChangeAspect="1"/>
          </p:cNvPicPr>
          <p:nvPr/>
        </p:nvPicPr>
        <p:blipFill>
          <a:blip r:embed="rId4"/>
          <a:stretch>
            <a:fillRect/>
          </a:stretch>
        </p:blipFill>
        <p:spPr>
          <a:xfrm>
            <a:off x="148826" y="1625015"/>
            <a:ext cx="5819210" cy="1795681"/>
          </a:xfrm>
          <a:prstGeom prst="rect">
            <a:avLst/>
          </a:prstGeom>
        </p:spPr>
      </p:pic>
      <p:pic>
        <p:nvPicPr>
          <p:cNvPr id="9" name="Picture 8">
            <a:extLst>
              <a:ext uri="{FF2B5EF4-FFF2-40B4-BE49-F238E27FC236}">
                <a16:creationId xmlns:a16="http://schemas.microsoft.com/office/drawing/2014/main" id="{025D2352-0E08-9A01-C4AC-17AD2E071E20}"/>
              </a:ext>
            </a:extLst>
          </p:cNvPr>
          <p:cNvPicPr>
            <a:picLocks noChangeAspect="1"/>
          </p:cNvPicPr>
          <p:nvPr/>
        </p:nvPicPr>
        <p:blipFill>
          <a:blip r:embed="rId5"/>
          <a:stretch>
            <a:fillRect/>
          </a:stretch>
        </p:blipFill>
        <p:spPr>
          <a:xfrm>
            <a:off x="6248396" y="1625014"/>
            <a:ext cx="5785827" cy="1795681"/>
          </a:xfrm>
          <a:prstGeom prst="rect">
            <a:avLst/>
          </a:prstGeom>
        </p:spPr>
      </p:pic>
      <p:pic>
        <p:nvPicPr>
          <p:cNvPr id="10" name="Picture 9">
            <a:extLst>
              <a:ext uri="{FF2B5EF4-FFF2-40B4-BE49-F238E27FC236}">
                <a16:creationId xmlns:a16="http://schemas.microsoft.com/office/drawing/2014/main" id="{5AD071FF-D764-1F85-26B7-DF1BBB0290C1}"/>
              </a:ext>
            </a:extLst>
          </p:cNvPr>
          <p:cNvPicPr>
            <a:picLocks noChangeAspect="1"/>
          </p:cNvPicPr>
          <p:nvPr/>
        </p:nvPicPr>
        <p:blipFill>
          <a:blip r:embed="rId6"/>
          <a:stretch>
            <a:fillRect/>
          </a:stretch>
        </p:blipFill>
        <p:spPr>
          <a:xfrm>
            <a:off x="148826" y="3429001"/>
            <a:ext cx="5819210" cy="1951672"/>
          </a:xfrm>
          <a:prstGeom prst="rect">
            <a:avLst/>
          </a:prstGeom>
        </p:spPr>
      </p:pic>
      <p:pic>
        <p:nvPicPr>
          <p:cNvPr id="11" name="Picture 10">
            <a:extLst>
              <a:ext uri="{FF2B5EF4-FFF2-40B4-BE49-F238E27FC236}">
                <a16:creationId xmlns:a16="http://schemas.microsoft.com/office/drawing/2014/main" id="{246063D3-1268-6CE0-84DD-05C10B173F6E}"/>
              </a:ext>
            </a:extLst>
          </p:cNvPr>
          <p:cNvPicPr>
            <a:picLocks noChangeAspect="1"/>
          </p:cNvPicPr>
          <p:nvPr/>
        </p:nvPicPr>
        <p:blipFill>
          <a:blip r:embed="rId7"/>
          <a:stretch>
            <a:fillRect/>
          </a:stretch>
        </p:blipFill>
        <p:spPr>
          <a:xfrm>
            <a:off x="6248396" y="3429000"/>
            <a:ext cx="5785826" cy="1951672"/>
          </a:xfrm>
          <a:prstGeom prst="rect">
            <a:avLst/>
          </a:prstGeom>
        </p:spPr>
      </p:pic>
    </p:spTree>
    <p:extLst>
      <p:ext uri="{BB962C8B-B14F-4D97-AF65-F5344CB8AC3E}">
        <p14:creationId xmlns:p14="http://schemas.microsoft.com/office/powerpoint/2010/main" val="367941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8403B-4492-DC09-F500-42FC5A6C38F1}"/>
            </a:ext>
          </a:extLst>
        </p:cNvPr>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3AB19F75-FE9C-8CBE-4744-CFC9A2F567D8}"/>
              </a:ext>
            </a:extLst>
          </p:cNvPr>
          <p:cNvPicPr>
            <a:picLocks noChangeAspect="1"/>
          </p:cNvPicPr>
          <p:nvPr/>
        </p:nvPicPr>
        <p:blipFill>
          <a:blip r:embed="rId3"/>
          <a:stretch>
            <a:fillRect/>
          </a:stretch>
        </p:blipFill>
        <p:spPr>
          <a:xfrm>
            <a:off x="10210800" y="304800"/>
            <a:ext cx="1477604" cy="408031"/>
          </a:xfrm>
          <a:prstGeom prst="rect">
            <a:avLst/>
          </a:prstGeom>
        </p:spPr>
      </p:pic>
      <p:sp>
        <p:nvSpPr>
          <p:cNvPr id="27" name="TextBox 26">
            <a:extLst>
              <a:ext uri="{FF2B5EF4-FFF2-40B4-BE49-F238E27FC236}">
                <a16:creationId xmlns:a16="http://schemas.microsoft.com/office/drawing/2014/main" id="{A3D8F273-E22B-2D1A-C885-C751BA156E4E}"/>
              </a:ext>
            </a:extLst>
          </p:cNvPr>
          <p:cNvSpPr txBox="1"/>
          <p:nvPr/>
        </p:nvSpPr>
        <p:spPr>
          <a:xfrm>
            <a:off x="6248396" y="5423531"/>
            <a:ext cx="5791198" cy="1223412"/>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r>
              <a:rPr lang="en-GB" sz="1050" dirty="0"/>
              <a:t>ESTH employs 2,897</a:t>
            </a:r>
            <a:r>
              <a:rPr lang="en-GB" sz="1050" b="1" dirty="0"/>
              <a:t> White – British </a:t>
            </a:r>
            <a:r>
              <a:rPr lang="en-GB" sz="1050" dirty="0"/>
              <a:t>staff, earning an average of </a:t>
            </a:r>
            <a:r>
              <a:rPr lang="en-GB" sz="1050" b="1" dirty="0"/>
              <a:t>£24.74 per hour</a:t>
            </a:r>
            <a:r>
              <a:rPr lang="en-GB" sz="1050" dirty="0"/>
              <a:t>. Across the workforce, all</a:t>
            </a:r>
            <a:r>
              <a:rPr lang="en-GB" sz="1050" b="1" dirty="0"/>
              <a:t> Asian ethnic groups</a:t>
            </a:r>
            <a:r>
              <a:rPr lang="en-GB" sz="1050" dirty="0"/>
              <a:t> saw a higher average hourly rate than </a:t>
            </a:r>
            <a:r>
              <a:rPr lang="en-GB" sz="1050" b="1" dirty="0"/>
              <a:t>White – British </a:t>
            </a:r>
            <a:r>
              <a:rPr lang="en-GB" sz="1050" dirty="0"/>
              <a:t>staff, both in terms of mean and median pay.</a:t>
            </a:r>
          </a:p>
          <a:p>
            <a:endParaRPr lang="en-GB" sz="1050" dirty="0"/>
          </a:p>
          <a:p>
            <a:r>
              <a:rPr lang="en-GB" sz="1050" dirty="0"/>
              <a:t>In contrast, </a:t>
            </a:r>
            <a:r>
              <a:rPr lang="en-GB" sz="1050" b="1" dirty="0"/>
              <a:t>Black </a:t>
            </a:r>
            <a:r>
              <a:rPr lang="en-GB" sz="1050" dirty="0"/>
              <a:t>staff are earning less than </a:t>
            </a:r>
            <a:r>
              <a:rPr lang="en-GB" sz="1050" b="1" dirty="0"/>
              <a:t>White – British</a:t>
            </a:r>
            <a:r>
              <a:rPr lang="en-GB" sz="1050" dirty="0"/>
              <a:t> colleagues, with </a:t>
            </a:r>
            <a:r>
              <a:rPr lang="en-GB" sz="1050" b="1" dirty="0"/>
              <a:t>Black or Black British – Caribbean</a:t>
            </a:r>
            <a:r>
              <a:rPr lang="en-GB" sz="1050" dirty="0"/>
              <a:t> earning </a:t>
            </a:r>
            <a:r>
              <a:rPr lang="en-GB" sz="1050" b="1" dirty="0"/>
              <a:t>£20.59 </a:t>
            </a:r>
            <a:r>
              <a:rPr lang="en-GB" sz="1050" dirty="0"/>
              <a:t>per hour and </a:t>
            </a:r>
            <a:r>
              <a:rPr lang="en-GB" sz="1050" b="1" dirty="0"/>
              <a:t>Black or Black British – African</a:t>
            </a:r>
            <a:r>
              <a:rPr lang="en-GB" sz="1050" dirty="0"/>
              <a:t> earning </a:t>
            </a:r>
            <a:r>
              <a:rPr lang="en-GB" sz="1050" b="1" dirty="0"/>
              <a:t>£22.47 </a:t>
            </a:r>
            <a:r>
              <a:rPr lang="en-GB" sz="1050" dirty="0"/>
              <a:t>per hour.</a:t>
            </a:r>
            <a:endParaRPr lang="en-GB" sz="1050" dirty="0">
              <a:solidFill>
                <a:schemeClr val="tx1"/>
              </a:solidFill>
            </a:endParaRPr>
          </a:p>
        </p:txBody>
      </p:sp>
      <p:sp>
        <p:nvSpPr>
          <p:cNvPr id="3" name="TextBox 2">
            <a:extLst>
              <a:ext uri="{FF2B5EF4-FFF2-40B4-BE49-F238E27FC236}">
                <a16:creationId xmlns:a16="http://schemas.microsoft.com/office/drawing/2014/main" id="{DD349FD3-A345-A347-C6D8-4A31370CF20D}"/>
              </a:ext>
            </a:extLst>
          </p:cNvPr>
          <p:cNvSpPr txBox="1"/>
          <p:nvPr/>
        </p:nvSpPr>
        <p:spPr>
          <a:xfrm>
            <a:off x="152401" y="5423531"/>
            <a:ext cx="5791200" cy="1223412"/>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r>
              <a:rPr lang="en-GB" sz="1050" dirty="0"/>
              <a:t>STG employs 3,129 </a:t>
            </a:r>
            <a:r>
              <a:rPr lang="en-GB" sz="1050" b="1" dirty="0"/>
              <a:t>White – British </a:t>
            </a:r>
            <a:r>
              <a:rPr lang="en-GB" sz="1050" dirty="0"/>
              <a:t>staff, earning an average of </a:t>
            </a:r>
            <a:r>
              <a:rPr lang="en-GB" sz="1050" b="1" dirty="0"/>
              <a:t>£30.87 </a:t>
            </a:r>
            <a:r>
              <a:rPr lang="en-GB" sz="1050" dirty="0"/>
              <a:t>per hour. This figure is higher than all other ethnic groups, except for </a:t>
            </a:r>
            <a:r>
              <a:rPr lang="en-GB" sz="1050" b="1" dirty="0"/>
              <a:t>Chinese </a:t>
            </a:r>
            <a:r>
              <a:rPr lang="en-GB" sz="1050" dirty="0"/>
              <a:t>staff, who earn </a:t>
            </a:r>
            <a:r>
              <a:rPr lang="en-GB" sz="1050" b="1" dirty="0"/>
              <a:t>£4.89 </a:t>
            </a:r>
            <a:r>
              <a:rPr lang="en-GB" sz="1050" dirty="0"/>
              <a:t>more per hour, and </a:t>
            </a:r>
            <a:r>
              <a:rPr lang="en-GB" sz="1050" b="1" dirty="0"/>
              <a:t>White – Irish </a:t>
            </a:r>
            <a:r>
              <a:rPr lang="en-GB" sz="1050" dirty="0"/>
              <a:t>staff, whose average pay is </a:t>
            </a:r>
            <a:r>
              <a:rPr lang="en-GB" sz="1050" b="1" dirty="0"/>
              <a:t>£0.31 </a:t>
            </a:r>
            <a:r>
              <a:rPr lang="en-GB" sz="1050" dirty="0"/>
              <a:t>higher.</a:t>
            </a:r>
          </a:p>
          <a:p>
            <a:endParaRPr lang="en-GB" sz="1050" dirty="0"/>
          </a:p>
          <a:p>
            <a:r>
              <a:rPr lang="en-GB" sz="1050" dirty="0"/>
              <a:t>The lowest average hourly rates were observed among </a:t>
            </a:r>
            <a:r>
              <a:rPr lang="en-GB" sz="1050" b="1" dirty="0"/>
              <a:t>Mixed – White and Black Caribbean </a:t>
            </a:r>
            <a:r>
              <a:rPr lang="en-GB" sz="1050" dirty="0"/>
              <a:t>staff</a:t>
            </a:r>
            <a:r>
              <a:rPr lang="en-GB" sz="1050" b="1" dirty="0"/>
              <a:t> </a:t>
            </a:r>
            <a:r>
              <a:rPr lang="en-GB" sz="1050" dirty="0"/>
              <a:t>(</a:t>
            </a:r>
            <a:r>
              <a:rPr lang="en-GB" sz="1050" b="1" dirty="0"/>
              <a:t>£20.94</a:t>
            </a:r>
            <a:r>
              <a:rPr lang="en-GB" sz="1050" dirty="0"/>
              <a:t>), </a:t>
            </a:r>
            <a:r>
              <a:rPr lang="en-GB" sz="1050" b="1" dirty="0"/>
              <a:t>Black British – Caribbean staff </a:t>
            </a:r>
            <a:r>
              <a:rPr lang="en-GB" sz="1050" dirty="0"/>
              <a:t>(</a:t>
            </a:r>
            <a:r>
              <a:rPr lang="en-GB" sz="1050" b="1" dirty="0"/>
              <a:t>£22.27</a:t>
            </a:r>
            <a:r>
              <a:rPr lang="en-GB" sz="1050" dirty="0"/>
              <a:t>), and </a:t>
            </a:r>
            <a:r>
              <a:rPr lang="en-GB" sz="1050" b="1" dirty="0"/>
              <a:t>Any Other Black Background </a:t>
            </a:r>
            <a:r>
              <a:rPr lang="en-GB" sz="1050" dirty="0"/>
              <a:t>staff</a:t>
            </a:r>
            <a:r>
              <a:rPr lang="en-GB" sz="1050" b="1" dirty="0"/>
              <a:t> </a:t>
            </a:r>
            <a:r>
              <a:rPr lang="en-GB" sz="1050" dirty="0"/>
              <a:t>(</a:t>
            </a:r>
            <a:r>
              <a:rPr lang="en-GB" sz="1050" b="1" dirty="0"/>
              <a:t>£22.65</a:t>
            </a:r>
            <a:r>
              <a:rPr lang="en-GB" sz="1050" dirty="0"/>
              <a:t>).</a:t>
            </a:r>
          </a:p>
        </p:txBody>
      </p:sp>
      <p:sp>
        <p:nvSpPr>
          <p:cNvPr id="21" name="Title 24">
            <a:extLst>
              <a:ext uri="{FF2B5EF4-FFF2-40B4-BE49-F238E27FC236}">
                <a16:creationId xmlns:a16="http://schemas.microsoft.com/office/drawing/2014/main" id="{9A8D757B-0078-9724-EAF1-070E7ED6B6D8}"/>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Ethnicity Pay Gap</a:t>
            </a:r>
            <a:r>
              <a:rPr lang="en-US" sz="2200" dirty="0">
                <a:solidFill>
                  <a:srgbClr val="002060"/>
                </a:solidFill>
                <a:latin typeface="Arial" panose="020B0604020202020204" pitchFamily="34" charset="0"/>
                <a:cs typeface="Arial" panose="020B0604020202020204" pitchFamily="34" charset="0"/>
              </a:rPr>
              <a:t> </a:t>
            </a:r>
          </a:p>
        </p:txBody>
      </p:sp>
      <p:sp>
        <p:nvSpPr>
          <p:cNvPr id="22" name="Text Placeholder 1">
            <a:extLst>
              <a:ext uri="{FF2B5EF4-FFF2-40B4-BE49-F238E27FC236}">
                <a16:creationId xmlns:a16="http://schemas.microsoft.com/office/drawing/2014/main" id="{BBCAA1F3-1172-11A5-E899-DB51430663AC}"/>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Basic Pay – Mean and Median Gap (Detail)</a:t>
            </a:r>
          </a:p>
        </p:txBody>
      </p:sp>
      <p:sp>
        <p:nvSpPr>
          <p:cNvPr id="23" name="TextBox 22">
            <a:extLst>
              <a:ext uri="{FF2B5EF4-FFF2-40B4-BE49-F238E27FC236}">
                <a16:creationId xmlns:a16="http://schemas.microsoft.com/office/drawing/2014/main" id="{9E3C7FC6-9277-B8F6-EF48-B2E7114ECA34}"/>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24" name="TextBox 23">
            <a:extLst>
              <a:ext uri="{FF2B5EF4-FFF2-40B4-BE49-F238E27FC236}">
                <a16:creationId xmlns:a16="http://schemas.microsoft.com/office/drawing/2014/main" id="{4E858F95-9640-3D58-074C-91DA24AF9535}"/>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sp>
        <p:nvSpPr>
          <p:cNvPr id="25" name="TextBox 24">
            <a:extLst>
              <a:ext uri="{FF2B5EF4-FFF2-40B4-BE49-F238E27FC236}">
                <a16:creationId xmlns:a16="http://schemas.microsoft.com/office/drawing/2014/main" id="{BEDCD8A4-2571-8AFB-7358-A477FCB8B7B8}"/>
              </a:ext>
            </a:extLst>
          </p:cNvPr>
          <p:cNvSpPr txBox="1"/>
          <p:nvPr/>
        </p:nvSpPr>
        <p:spPr>
          <a:xfrm>
            <a:off x="6248400" y="152400"/>
            <a:ext cx="5791197" cy="887679"/>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900" b="1" i="1" dirty="0">
                <a:latin typeface="Helvetica (Body)"/>
              </a:rPr>
              <a:t>Definitions of Pay Gap</a:t>
            </a:r>
          </a:p>
          <a:p>
            <a:pPr>
              <a:lnSpc>
                <a:spcPct val="115000"/>
              </a:lnSpc>
              <a:spcAft>
                <a:spcPts val="800"/>
              </a:spcAft>
            </a:pPr>
            <a:r>
              <a:rPr lang="en-GB" sz="800" kern="100" dirty="0">
                <a:effectLst/>
                <a:latin typeface="Helvetica (Body)"/>
                <a:ea typeface="Aptos" panose="020B0004020202020204" pitchFamily="34" charset="0"/>
                <a:cs typeface="Times New Roman" panose="02020603050405020304" pitchFamily="18" charset="0"/>
              </a:rPr>
              <a:t>The </a:t>
            </a:r>
            <a:r>
              <a:rPr lang="en-GB" sz="800" b="1" kern="100" dirty="0">
                <a:solidFill>
                  <a:srgbClr val="0070C0"/>
                </a:solidFill>
                <a:effectLst/>
                <a:latin typeface="Helvetica (Body)"/>
                <a:ea typeface="Aptos" panose="020B0004020202020204" pitchFamily="34" charset="0"/>
                <a:cs typeface="Times New Roman" panose="02020603050405020304" pitchFamily="18" charset="0"/>
              </a:rPr>
              <a:t>Mean ethnicity pay gap</a:t>
            </a:r>
            <a:r>
              <a:rPr lang="en-GB" sz="800" kern="100" dirty="0">
                <a:effectLst/>
                <a:latin typeface="Helvetica (Body)"/>
                <a:ea typeface="Aptos" panose="020B0004020202020204" pitchFamily="34" charset="0"/>
                <a:cs typeface="Times New Roman" panose="02020603050405020304" pitchFamily="18" charset="0"/>
              </a:rPr>
              <a:t>: The difference between the average hourly pay of all staff who identify as Black and Minority Ethnic (BME) and the average hourly pay of staff who identify as white.</a:t>
            </a:r>
          </a:p>
          <a:p>
            <a:pPr>
              <a:lnSpc>
                <a:spcPct val="115000"/>
              </a:lnSpc>
              <a:spcAft>
                <a:spcPts val="800"/>
              </a:spcAft>
            </a:pPr>
            <a:r>
              <a:rPr lang="en-GB" sz="800" kern="100" dirty="0">
                <a:effectLst/>
                <a:latin typeface="Helvetica (Body)"/>
                <a:ea typeface="Aptos" panose="020B0004020202020204" pitchFamily="34" charset="0"/>
                <a:cs typeface="Times New Roman" panose="02020603050405020304" pitchFamily="18" charset="0"/>
              </a:rPr>
              <a:t>The </a:t>
            </a:r>
            <a:r>
              <a:rPr lang="en-GB" sz="800" b="1" kern="100" dirty="0">
                <a:solidFill>
                  <a:srgbClr val="0070C0"/>
                </a:solidFill>
                <a:effectLst/>
                <a:latin typeface="Helvetica (Body)"/>
                <a:ea typeface="Aptos" panose="020B0004020202020204" pitchFamily="34" charset="0"/>
                <a:cs typeface="Times New Roman" panose="02020603050405020304" pitchFamily="18" charset="0"/>
              </a:rPr>
              <a:t>Median ethnicity pay gap</a:t>
            </a:r>
            <a:r>
              <a:rPr lang="en-GB" sz="800" kern="100" dirty="0">
                <a:effectLst/>
                <a:latin typeface="Helvetica (Body)"/>
                <a:ea typeface="Aptos" panose="020B0004020202020204" pitchFamily="34" charset="0"/>
                <a:cs typeface="Times New Roman" panose="02020603050405020304" pitchFamily="18" charset="0"/>
              </a:rPr>
              <a:t>: The difference between the hourly rate of the middle-paid BME staff member and the middle-paid white staff member, when each group is listed separately from highest to lowest paid.</a:t>
            </a:r>
          </a:p>
        </p:txBody>
      </p:sp>
      <p:pic>
        <p:nvPicPr>
          <p:cNvPr id="4" name="Picture 3">
            <a:extLst>
              <a:ext uri="{FF2B5EF4-FFF2-40B4-BE49-F238E27FC236}">
                <a16:creationId xmlns:a16="http://schemas.microsoft.com/office/drawing/2014/main" id="{DE5C6CC9-1D5B-44E8-056B-5D3813968DC5}"/>
              </a:ext>
            </a:extLst>
          </p:cNvPr>
          <p:cNvPicPr>
            <a:picLocks noChangeAspect="1"/>
          </p:cNvPicPr>
          <p:nvPr/>
        </p:nvPicPr>
        <p:blipFill>
          <a:blip r:embed="rId4"/>
          <a:stretch>
            <a:fillRect/>
          </a:stretch>
        </p:blipFill>
        <p:spPr>
          <a:xfrm>
            <a:off x="157777" y="1625014"/>
            <a:ext cx="5785824" cy="3755658"/>
          </a:xfrm>
          <a:prstGeom prst="rect">
            <a:avLst/>
          </a:prstGeom>
        </p:spPr>
      </p:pic>
      <p:cxnSp>
        <p:nvCxnSpPr>
          <p:cNvPr id="13" name="Straight Connector 12">
            <a:extLst>
              <a:ext uri="{FF2B5EF4-FFF2-40B4-BE49-F238E27FC236}">
                <a16:creationId xmlns:a16="http://schemas.microsoft.com/office/drawing/2014/main" id="{E54E733D-9BD2-CB8D-EBF0-0590247FDFE1}"/>
              </a:ext>
            </a:extLst>
          </p:cNvPr>
          <p:cNvCxnSpPr>
            <a:cxnSpLocks/>
          </p:cNvCxnSpPr>
          <p:nvPr/>
        </p:nvCxnSpPr>
        <p:spPr>
          <a:xfrm flipV="1">
            <a:off x="3800474" y="1981200"/>
            <a:ext cx="0" cy="33528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2ACC1D20-247A-2E56-972B-F0409FC64695}"/>
              </a:ext>
            </a:extLst>
          </p:cNvPr>
          <p:cNvCxnSpPr>
            <a:cxnSpLocks/>
          </p:cNvCxnSpPr>
          <p:nvPr/>
        </p:nvCxnSpPr>
        <p:spPr>
          <a:xfrm flipV="1">
            <a:off x="5624511" y="1981200"/>
            <a:ext cx="0" cy="335280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C6360008-F84A-2AAA-276D-8976391C1C29}"/>
              </a:ext>
            </a:extLst>
          </p:cNvPr>
          <p:cNvPicPr>
            <a:picLocks noChangeAspect="1"/>
          </p:cNvPicPr>
          <p:nvPr/>
        </p:nvPicPr>
        <p:blipFill>
          <a:blip r:embed="rId5"/>
          <a:stretch>
            <a:fillRect/>
          </a:stretch>
        </p:blipFill>
        <p:spPr>
          <a:xfrm>
            <a:off x="6248396" y="1629326"/>
            <a:ext cx="5785824" cy="3704673"/>
          </a:xfrm>
          <a:prstGeom prst="rect">
            <a:avLst/>
          </a:prstGeom>
        </p:spPr>
      </p:pic>
      <p:cxnSp>
        <p:nvCxnSpPr>
          <p:cNvPr id="8" name="Straight Connector 7">
            <a:extLst>
              <a:ext uri="{FF2B5EF4-FFF2-40B4-BE49-F238E27FC236}">
                <a16:creationId xmlns:a16="http://schemas.microsoft.com/office/drawing/2014/main" id="{456D0AE0-8181-2F9B-6EB0-B479BB84F942}"/>
              </a:ext>
            </a:extLst>
          </p:cNvPr>
          <p:cNvCxnSpPr>
            <a:cxnSpLocks/>
          </p:cNvCxnSpPr>
          <p:nvPr/>
        </p:nvCxnSpPr>
        <p:spPr>
          <a:xfrm flipV="1">
            <a:off x="9734548" y="1905000"/>
            <a:ext cx="0" cy="32766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3790D5F-36DF-7F01-B092-4800B85B8C4B}"/>
              </a:ext>
            </a:extLst>
          </p:cNvPr>
          <p:cNvCxnSpPr>
            <a:cxnSpLocks/>
          </p:cNvCxnSpPr>
          <p:nvPr/>
        </p:nvCxnSpPr>
        <p:spPr>
          <a:xfrm flipV="1">
            <a:off x="11468100" y="1873250"/>
            <a:ext cx="0" cy="327660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005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98255-38A9-ADC8-4B4C-B8BA03E571C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55940E2-F206-389F-A90F-1E6D627200EF}"/>
              </a:ext>
            </a:extLst>
          </p:cNvPr>
          <p:cNvSpPr txBox="1"/>
          <p:nvPr/>
        </p:nvSpPr>
        <p:spPr>
          <a:xfrm>
            <a:off x="6256136" y="5044827"/>
            <a:ext cx="5791196" cy="1615827"/>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A total of 92 staff received a bonus payment during this reporting period, all of whom were consultants. Of these, 43 were BME (representing 1.2% of the BME workforce), 43 were white (representing 1.2% of the white workforce) and 6 had not declared (representing 2.4% of the not declared workforce).</a:t>
            </a:r>
          </a:p>
          <a:p>
            <a:pPr algn="just"/>
            <a:endParaRPr lang="en-GB" sz="1100" dirty="0">
              <a:solidFill>
                <a:schemeClr val="tx1"/>
              </a:solidFill>
            </a:endParaRPr>
          </a:p>
          <a:p>
            <a:pPr algn="just"/>
            <a:r>
              <a:rPr lang="en-GB" sz="1100" dirty="0">
                <a:solidFill>
                  <a:schemeClr val="tx1"/>
                </a:solidFill>
              </a:rPr>
              <a:t>The mean bonus pay for BME staff was £2,035.62 lower than white staff, resulting in a </a:t>
            </a:r>
            <a:r>
              <a:rPr lang="en-GB" sz="1100" b="1" dirty="0">
                <a:solidFill>
                  <a:schemeClr val="tx1"/>
                </a:solidFill>
              </a:rPr>
              <a:t>17.9% </a:t>
            </a:r>
            <a:r>
              <a:rPr lang="en-GB" sz="1100" dirty="0">
                <a:solidFill>
                  <a:schemeClr val="tx1"/>
                </a:solidFill>
              </a:rPr>
              <a:t>gap - down from 24.8% in 2024. The median bonus gap was £3,015.96 (resulting in a </a:t>
            </a:r>
            <a:r>
              <a:rPr lang="en-GB" sz="1100" b="1" dirty="0">
                <a:solidFill>
                  <a:schemeClr val="tx1"/>
                </a:solidFill>
              </a:rPr>
              <a:t>33.3% </a:t>
            </a:r>
            <a:r>
              <a:rPr lang="en-GB" sz="1100" dirty="0">
                <a:solidFill>
                  <a:schemeClr val="tx1"/>
                </a:solidFill>
              </a:rPr>
              <a:t>gap). Mean bonus gap decreased, while the median increased. In 2024, 299 staff received a bonus – 158 BME, 121 white and 20 not declared.</a:t>
            </a:r>
          </a:p>
        </p:txBody>
      </p:sp>
      <p:sp>
        <p:nvSpPr>
          <p:cNvPr id="27" name="TextBox 26">
            <a:extLst>
              <a:ext uri="{FF2B5EF4-FFF2-40B4-BE49-F238E27FC236}">
                <a16:creationId xmlns:a16="http://schemas.microsoft.com/office/drawing/2014/main" id="{EA13E98E-6197-0B03-8FF2-349BB1963582}"/>
              </a:ext>
            </a:extLst>
          </p:cNvPr>
          <p:cNvSpPr txBox="1"/>
          <p:nvPr/>
        </p:nvSpPr>
        <p:spPr>
          <a:xfrm>
            <a:off x="148828" y="5044827"/>
            <a:ext cx="5819206" cy="1615827"/>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A total of 159 staff received a bonus payment during this reporting period, all of whom were consultants. Of these, 48 were BME (representing 0.8% of the BME workforce), 109 were white (representing 2.4% of the white workforce) and 2 had not declared (representing 0.6% of the not declared workforce).</a:t>
            </a:r>
          </a:p>
          <a:p>
            <a:pPr algn="just"/>
            <a:endParaRPr lang="en-GB" sz="1100" dirty="0">
              <a:solidFill>
                <a:schemeClr val="tx1"/>
              </a:solidFill>
            </a:endParaRPr>
          </a:p>
          <a:p>
            <a:pPr algn="just"/>
            <a:r>
              <a:rPr lang="en-GB" sz="1100" dirty="0">
                <a:solidFill>
                  <a:schemeClr val="tx1"/>
                </a:solidFill>
              </a:rPr>
              <a:t>The mean bonus pay for BME staff was £3,438.92 lower than white staff, resulting in a </a:t>
            </a:r>
            <a:r>
              <a:rPr lang="en-GB" sz="1100" b="1" dirty="0">
                <a:solidFill>
                  <a:schemeClr val="tx1"/>
                </a:solidFill>
              </a:rPr>
              <a:t>27.2% </a:t>
            </a:r>
            <a:r>
              <a:rPr lang="en-GB" sz="1100" dirty="0">
                <a:solidFill>
                  <a:schemeClr val="tx1"/>
                </a:solidFill>
              </a:rPr>
              <a:t>gap - up from 21.8% in 2024. The median bonus gap was £721.25 (resulting in a </a:t>
            </a:r>
            <a:r>
              <a:rPr lang="en-GB" sz="1100" b="1" dirty="0">
                <a:solidFill>
                  <a:schemeClr val="tx1"/>
                </a:solidFill>
              </a:rPr>
              <a:t>10.7% </a:t>
            </a:r>
            <a:r>
              <a:rPr lang="en-GB" sz="1100" dirty="0">
                <a:solidFill>
                  <a:schemeClr val="tx1"/>
                </a:solidFill>
              </a:rPr>
              <a:t>gap). Mean and median bonus gap widened significantly. In 2024, 618 staff received a bonus – 230 BME, 351 white and 37 not declared.</a:t>
            </a:r>
          </a:p>
        </p:txBody>
      </p:sp>
      <p:sp>
        <p:nvSpPr>
          <p:cNvPr id="3" name="Title 24">
            <a:extLst>
              <a:ext uri="{FF2B5EF4-FFF2-40B4-BE49-F238E27FC236}">
                <a16:creationId xmlns:a16="http://schemas.microsoft.com/office/drawing/2014/main" id="{90AE30E3-CF48-8717-9BDB-52B13AA59454}"/>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Ethnicity Pay Gap</a:t>
            </a:r>
            <a:r>
              <a:rPr lang="en-US" sz="2200" dirty="0">
                <a:solidFill>
                  <a:srgbClr val="002060"/>
                </a:solidFill>
                <a:latin typeface="Arial" panose="020B0604020202020204" pitchFamily="34" charset="0"/>
                <a:cs typeface="Arial" panose="020B0604020202020204" pitchFamily="34" charset="0"/>
              </a:rPr>
              <a:t> </a:t>
            </a:r>
          </a:p>
        </p:txBody>
      </p:sp>
      <p:sp>
        <p:nvSpPr>
          <p:cNvPr id="12" name="Text Placeholder 1">
            <a:extLst>
              <a:ext uri="{FF2B5EF4-FFF2-40B4-BE49-F238E27FC236}">
                <a16:creationId xmlns:a16="http://schemas.microsoft.com/office/drawing/2014/main" id="{A9A1C03A-7785-2C25-B3A7-2949D2A2DEB8}"/>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Bonus Pay – Mean and Median Gap</a:t>
            </a:r>
          </a:p>
        </p:txBody>
      </p:sp>
      <p:sp>
        <p:nvSpPr>
          <p:cNvPr id="13" name="TextBox 12">
            <a:extLst>
              <a:ext uri="{FF2B5EF4-FFF2-40B4-BE49-F238E27FC236}">
                <a16:creationId xmlns:a16="http://schemas.microsoft.com/office/drawing/2014/main" id="{1EA09916-049A-3765-EB01-E82FDD04CC4E}"/>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14" name="TextBox 13">
            <a:extLst>
              <a:ext uri="{FF2B5EF4-FFF2-40B4-BE49-F238E27FC236}">
                <a16:creationId xmlns:a16="http://schemas.microsoft.com/office/drawing/2014/main" id="{8B9A47C0-AE90-BB50-DD0C-FE810E9293F8}"/>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sp>
        <p:nvSpPr>
          <p:cNvPr id="16" name="TextBox 15">
            <a:extLst>
              <a:ext uri="{FF2B5EF4-FFF2-40B4-BE49-F238E27FC236}">
                <a16:creationId xmlns:a16="http://schemas.microsoft.com/office/drawing/2014/main" id="{08BED7B7-E7F6-335E-28C6-3B13632060B3}"/>
              </a:ext>
            </a:extLst>
          </p:cNvPr>
          <p:cNvSpPr txBox="1"/>
          <p:nvPr/>
        </p:nvSpPr>
        <p:spPr>
          <a:xfrm>
            <a:off x="6248400" y="152400"/>
            <a:ext cx="5791197" cy="887679"/>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900" b="1" i="1" dirty="0">
                <a:latin typeface="Helvetica (Body)"/>
              </a:rPr>
              <a:t>Definitions of Bonus Pay Gap</a:t>
            </a:r>
          </a:p>
          <a:p>
            <a:pPr>
              <a:lnSpc>
                <a:spcPct val="115000"/>
              </a:lnSpc>
              <a:spcAft>
                <a:spcPts val="800"/>
              </a:spcAft>
            </a:pPr>
            <a:r>
              <a:rPr lang="en-GB" sz="800" kern="100" dirty="0">
                <a:effectLst/>
                <a:latin typeface="Helvetica (Body)"/>
                <a:ea typeface="Aptos" panose="020B0004020202020204" pitchFamily="34" charset="0"/>
                <a:cs typeface="Times New Roman" panose="02020603050405020304" pitchFamily="18" charset="0"/>
              </a:rPr>
              <a:t>The </a:t>
            </a:r>
            <a:r>
              <a:rPr lang="en-GB" sz="800" b="1" kern="100" dirty="0">
                <a:solidFill>
                  <a:srgbClr val="0070C0"/>
                </a:solidFill>
                <a:effectLst/>
                <a:latin typeface="Helvetica (Body)"/>
                <a:ea typeface="Aptos" panose="020B0004020202020204" pitchFamily="34" charset="0"/>
                <a:cs typeface="Times New Roman" panose="02020603050405020304" pitchFamily="18" charset="0"/>
              </a:rPr>
              <a:t>Mean ethnicity bonus gap</a:t>
            </a:r>
            <a:r>
              <a:rPr lang="en-GB" sz="800" kern="100" dirty="0">
                <a:effectLst/>
                <a:latin typeface="Helvetica (Body)"/>
                <a:ea typeface="Aptos" panose="020B0004020202020204" pitchFamily="34" charset="0"/>
                <a:cs typeface="Times New Roman" panose="02020603050405020304" pitchFamily="18" charset="0"/>
              </a:rPr>
              <a:t>: The difference between the average bonus paid to all staff who identify as Black and Minority Ethnic (BME), and the average bonus paid to those who identify as white.</a:t>
            </a:r>
          </a:p>
          <a:p>
            <a:pPr>
              <a:lnSpc>
                <a:spcPct val="115000"/>
              </a:lnSpc>
              <a:spcAft>
                <a:spcPts val="800"/>
              </a:spcAft>
            </a:pPr>
            <a:r>
              <a:rPr lang="en-GB" sz="800" kern="100" dirty="0">
                <a:solidFill>
                  <a:schemeClr val="tx1"/>
                </a:solidFill>
                <a:effectLst/>
                <a:latin typeface="Helvetica (Body)"/>
                <a:ea typeface="Aptos" panose="020B0004020202020204" pitchFamily="34" charset="0"/>
                <a:cs typeface="Times New Roman" panose="02020603050405020304" pitchFamily="18" charset="0"/>
              </a:rPr>
              <a:t>The </a:t>
            </a:r>
            <a:r>
              <a:rPr lang="en-GB" sz="800" b="1" kern="100" dirty="0">
                <a:solidFill>
                  <a:srgbClr val="0070C0"/>
                </a:solidFill>
                <a:effectLst/>
                <a:latin typeface="Helvetica (Body)"/>
                <a:ea typeface="Aptos" panose="020B0004020202020204" pitchFamily="34" charset="0"/>
                <a:cs typeface="Times New Roman" panose="02020603050405020304" pitchFamily="18" charset="0"/>
              </a:rPr>
              <a:t>Median ethnicity bonus gap</a:t>
            </a:r>
            <a:r>
              <a:rPr lang="en-GB" sz="800" kern="100" dirty="0">
                <a:effectLst/>
                <a:latin typeface="Helvetica (Body)"/>
                <a:ea typeface="Aptos" panose="020B0004020202020204" pitchFamily="34" charset="0"/>
                <a:cs typeface="Times New Roman" panose="02020603050405020304" pitchFamily="18" charset="0"/>
              </a:rPr>
              <a:t>: The difference between the bonus received by the middle-paid BME staff member and the middle-paid white staff member, when each group is ordered separately from highest to lowest bonus.</a:t>
            </a:r>
          </a:p>
        </p:txBody>
      </p:sp>
      <p:pic>
        <p:nvPicPr>
          <p:cNvPr id="5" name="Picture 4">
            <a:extLst>
              <a:ext uri="{FF2B5EF4-FFF2-40B4-BE49-F238E27FC236}">
                <a16:creationId xmlns:a16="http://schemas.microsoft.com/office/drawing/2014/main" id="{BC36E841-2130-68B1-7804-33EEC92F54AD}"/>
              </a:ext>
            </a:extLst>
          </p:cNvPr>
          <p:cNvPicPr>
            <a:picLocks noChangeAspect="1"/>
          </p:cNvPicPr>
          <p:nvPr/>
        </p:nvPicPr>
        <p:blipFill>
          <a:blip r:embed="rId3"/>
          <a:stretch>
            <a:fillRect/>
          </a:stretch>
        </p:blipFill>
        <p:spPr>
          <a:xfrm>
            <a:off x="148829" y="1655925"/>
            <a:ext cx="5819205" cy="1765734"/>
          </a:xfrm>
          <a:prstGeom prst="rect">
            <a:avLst/>
          </a:prstGeom>
        </p:spPr>
      </p:pic>
      <p:pic>
        <p:nvPicPr>
          <p:cNvPr id="6" name="Picture 5">
            <a:extLst>
              <a:ext uri="{FF2B5EF4-FFF2-40B4-BE49-F238E27FC236}">
                <a16:creationId xmlns:a16="http://schemas.microsoft.com/office/drawing/2014/main" id="{C0EDBA43-EB17-0E9A-54E6-27937A942C53}"/>
              </a:ext>
            </a:extLst>
          </p:cNvPr>
          <p:cNvPicPr>
            <a:picLocks noChangeAspect="1"/>
          </p:cNvPicPr>
          <p:nvPr/>
        </p:nvPicPr>
        <p:blipFill>
          <a:blip r:embed="rId4"/>
          <a:stretch>
            <a:fillRect/>
          </a:stretch>
        </p:blipFill>
        <p:spPr>
          <a:xfrm>
            <a:off x="6246611" y="1655925"/>
            <a:ext cx="5787799" cy="1765734"/>
          </a:xfrm>
          <a:prstGeom prst="rect">
            <a:avLst/>
          </a:prstGeom>
        </p:spPr>
      </p:pic>
      <p:pic>
        <p:nvPicPr>
          <p:cNvPr id="8" name="Picture 7">
            <a:extLst>
              <a:ext uri="{FF2B5EF4-FFF2-40B4-BE49-F238E27FC236}">
                <a16:creationId xmlns:a16="http://schemas.microsoft.com/office/drawing/2014/main" id="{215FACB1-82C9-4740-6309-B25438668CD8}"/>
              </a:ext>
            </a:extLst>
          </p:cNvPr>
          <p:cNvPicPr>
            <a:picLocks noChangeAspect="1"/>
          </p:cNvPicPr>
          <p:nvPr/>
        </p:nvPicPr>
        <p:blipFill>
          <a:blip r:embed="rId5"/>
          <a:stretch>
            <a:fillRect/>
          </a:stretch>
        </p:blipFill>
        <p:spPr>
          <a:xfrm>
            <a:off x="148828" y="3429000"/>
            <a:ext cx="5819206" cy="1615827"/>
          </a:xfrm>
          <a:prstGeom prst="rect">
            <a:avLst/>
          </a:prstGeom>
        </p:spPr>
      </p:pic>
      <p:pic>
        <p:nvPicPr>
          <p:cNvPr id="9" name="Picture 8">
            <a:extLst>
              <a:ext uri="{FF2B5EF4-FFF2-40B4-BE49-F238E27FC236}">
                <a16:creationId xmlns:a16="http://schemas.microsoft.com/office/drawing/2014/main" id="{CA4CB9E4-10E3-7177-08F0-A6F1C912340D}"/>
              </a:ext>
            </a:extLst>
          </p:cNvPr>
          <p:cNvPicPr>
            <a:picLocks noChangeAspect="1"/>
          </p:cNvPicPr>
          <p:nvPr/>
        </p:nvPicPr>
        <p:blipFill>
          <a:blip r:embed="rId6"/>
          <a:stretch>
            <a:fillRect/>
          </a:stretch>
        </p:blipFill>
        <p:spPr>
          <a:xfrm>
            <a:off x="6246611" y="3429000"/>
            <a:ext cx="5787799" cy="1615827"/>
          </a:xfrm>
          <a:prstGeom prst="rect">
            <a:avLst/>
          </a:prstGeom>
        </p:spPr>
      </p:pic>
    </p:spTree>
    <p:extLst>
      <p:ext uri="{BB962C8B-B14F-4D97-AF65-F5344CB8AC3E}">
        <p14:creationId xmlns:p14="http://schemas.microsoft.com/office/powerpoint/2010/main" val="3623519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117E1-813A-4D25-2B59-9354A88EC84F}"/>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436EEABA-5844-CB9A-478F-6796FDC44234}"/>
              </a:ext>
            </a:extLst>
          </p:cNvPr>
          <p:cNvSpPr txBox="1"/>
          <p:nvPr/>
        </p:nvSpPr>
        <p:spPr>
          <a:xfrm>
            <a:off x="148830" y="4800600"/>
            <a:ext cx="5819205" cy="178510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BME staff represent 55% of the overall workforce. Representation is broadly aligned with this figure across bands 4 and 6, ranging between 52% and 58%. Over-representation is observed in bands 2, 3 and 5, with BME staff accounting for 59% or more. The highest proportions of BME staff are seen in band 5 (71.1%) and band 2 (67.9%). Overall, BME staff was represented by 59.5% of the workforce across bands 1 to 7.</a:t>
            </a:r>
          </a:p>
          <a:p>
            <a:pPr algn="just"/>
            <a:endParaRPr lang="en-GB" sz="1100" dirty="0">
              <a:solidFill>
                <a:schemeClr val="tx1"/>
              </a:solidFill>
            </a:endParaRPr>
          </a:p>
          <a:p>
            <a:pPr algn="just"/>
            <a:r>
              <a:rPr lang="en-GB" sz="1100" dirty="0">
                <a:solidFill>
                  <a:schemeClr val="tx1"/>
                </a:solidFill>
              </a:rPr>
              <a:t>Lower representation is evident in senior grades. VSM roles show the lowest proportion of BME staff at 12.0%, followed by band 8d at 19.3% and band 8b at 28.5%.</a:t>
            </a:r>
          </a:p>
          <a:p>
            <a:pPr algn="just"/>
            <a:endParaRPr lang="en-GB" sz="1100" dirty="0">
              <a:solidFill>
                <a:schemeClr val="tx1"/>
              </a:solidFill>
            </a:endParaRPr>
          </a:p>
          <a:p>
            <a:pPr algn="just"/>
            <a:r>
              <a:rPr lang="en-GB" sz="1100" dirty="0">
                <a:solidFill>
                  <a:schemeClr val="tx1"/>
                </a:solidFill>
              </a:rPr>
              <a:t>Rates of 'Not disclosed' were highest in band 4 at 4.8% and band 8b at 4.7%.</a:t>
            </a:r>
          </a:p>
        </p:txBody>
      </p:sp>
      <p:sp>
        <p:nvSpPr>
          <p:cNvPr id="18" name="TextBox 17">
            <a:extLst>
              <a:ext uri="{FF2B5EF4-FFF2-40B4-BE49-F238E27FC236}">
                <a16:creationId xmlns:a16="http://schemas.microsoft.com/office/drawing/2014/main" id="{65C4E3AD-0654-8499-5ACA-CCDABE70851C}"/>
              </a:ext>
            </a:extLst>
          </p:cNvPr>
          <p:cNvSpPr txBox="1"/>
          <p:nvPr/>
        </p:nvSpPr>
        <p:spPr>
          <a:xfrm>
            <a:off x="6250186" y="4800600"/>
            <a:ext cx="5792984" cy="178510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BME staff represent 48% of the overall workforce. Over-representation is observed in bands 2 and 5, as well as among staff on local contracts in facilities, where BME representation reaches 52% or higher. The highest proportions of BME staff were seen in band 5 (66.5%) and band 2 (56.7%). Overall, 46.1% of staff in bands 1 to 7 are from a BME background.</a:t>
            </a:r>
          </a:p>
          <a:p>
            <a:pPr algn="just"/>
            <a:endParaRPr lang="en-GB" sz="1100" dirty="0">
              <a:solidFill>
                <a:schemeClr val="tx1"/>
              </a:solidFill>
            </a:endParaRPr>
          </a:p>
          <a:p>
            <a:pPr algn="just"/>
            <a:r>
              <a:rPr lang="en-GB" sz="1100" dirty="0">
                <a:solidFill>
                  <a:schemeClr val="tx1"/>
                </a:solidFill>
              </a:rPr>
              <a:t>Lower representation is evident in senior grades. BME staff account for 14.3% of the workforce at VSM level, 15.0% in band 8d, and 17.6% in band 9.</a:t>
            </a:r>
          </a:p>
          <a:p>
            <a:pPr algn="just"/>
            <a:endParaRPr lang="en-GB" sz="1100" dirty="0">
              <a:solidFill>
                <a:schemeClr val="tx1"/>
              </a:solidFill>
            </a:endParaRPr>
          </a:p>
          <a:p>
            <a:pPr algn="just"/>
            <a:r>
              <a:rPr lang="en-GB" sz="1100" dirty="0">
                <a:solidFill>
                  <a:schemeClr val="tx1"/>
                </a:solidFill>
              </a:rPr>
              <a:t>Rates of ‘Not disclosed’ ethnicity were highest in band 4 and band 7, both at 3.5%.</a:t>
            </a:r>
          </a:p>
        </p:txBody>
      </p:sp>
      <p:sp>
        <p:nvSpPr>
          <p:cNvPr id="3" name="Title 24">
            <a:extLst>
              <a:ext uri="{FF2B5EF4-FFF2-40B4-BE49-F238E27FC236}">
                <a16:creationId xmlns:a16="http://schemas.microsoft.com/office/drawing/2014/main" id="{3BA8E45A-4F23-8F41-7FB9-8E70B7F8E9B7}"/>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Ethnicity Pay Gap</a:t>
            </a:r>
            <a:r>
              <a:rPr lang="en-US" sz="2200" dirty="0">
                <a:solidFill>
                  <a:srgbClr val="002060"/>
                </a:solidFill>
                <a:latin typeface="Arial" panose="020B0604020202020204" pitchFamily="34" charset="0"/>
                <a:cs typeface="Arial" panose="020B0604020202020204" pitchFamily="34" charset="0"/>
              </a:rPr>
              <a:t> </a:t>
            </a:r>
          </a:p>
        </p:txBody>
      </p:sp>
      <p:sp>
        <p:nvSpPr>
          <p:cNvPr id="4" name="Text Placeholder 1">
            <a:extLst>
              <a:ext uri="{FF2B5EF4-FFF2-40B4-BE49-F238E27FC236}">
                <a16:creationId xmlns:a16="http://schemas.microsoft.com/office/drawing/2014/main" id="{387206B9-0169-58A8-AC49-F4136F1B4788}"/>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Spotlight on </a:t>
            </a:r>
            <a:r>
              <a:rPr lang="en-GB" sz="1800" dirty="0" err="1">
                <a:solidFill>
                  <a:schemeClr val="tx1"/>
                </a:solidFill>
                <a:latin typeface="Arial" panose="020B0604020202020204" pitchFamily="34" charset="0"/>
                <a:cs typeface="Arial" panose="020B0604020202020204" pitchFamily="34" charset="0"/>
              </a:rPr>
              <a:t>AfC</a:t>
            </a:r>
            <a:r>
              <a:rPr lang="en-GB" sz="1800" dirty="0">
                <a:solidFill>
                  <a:schemeClr val="tx1"/>
                </a:solidFill>
                <a:latin typeface="Arial" panose="020B0604020202020204" pitchFamily="34" charset="0"/>
                <a:cs typeface="Arial" panose="020B0604020202020204" pitchFamily="34" charset="0"/>
              </a:rPr>
              <a:t> (and local contracts)</a:t>
            </a:r>
          </a:p>
        </p:txBody>
      </p:sp>
      <p:sp>
        <p:nvSpPr>
          <p:cNvPr id="9" name="TextBox 8">
            <a:extLst>
              <a:ext uri="{FF2B5EF4-FFF2-40B4-BE49-F238E27FC236}">
                <a16:creationId xmlns:a16="http://schemas.microsoft.com/office/drawing/2014/main" id="{D2F24312-B2CC-ACDD-7E4C-A96ABB87779E}"/>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12" name="TextBox 11">
            <a:extLst>
              <a:ext uri="{FF2B5EF4-FFF2-40B4-BE49-F238E27FC236}">
                <a16:creationId xmlns:a16="http://schemas.microsoft.com/office/drawing/2014/main" id="{DAC6F01D-0E0A-FFD0-50DE-1E00BB18B37D}"/>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pic>
        <p:nvPicPr>
          <p:cNvPr id="13" name="Picture 12" descr="A picture containing text, clipart&#10;&#10;Description automatically generated">
            <a:extLst>
              <a:ext uri="{FF2B5EF4-FFF2-40B4-BE49-F238E27FC236}">
                <a16:creationId xmlns:a16="http://schemas.microsoft.com/office/drawing/2014/main" id="{1BF11D75-3186-C1D6-044E-D1032895F1C6}"/>
              </a:ext>
            </a:extLst>
          </p:cNvPr>
          <p:cNvPicPr>
            <a:picLocks noChangeAspect="1"/>
          </p:cNvPicPr>
          <p:nvPr/>
        </p:nvPicPr>
        <p:blipFill>
          <a:blip r:embed="rId3"/>
          <a:stretch>
            <a:fillRect/>
          </a:stretch>
        </p:blipFill>
        <p:spPr>
          <a:xfrm>
            <a:off x="10210800" y="304800"/>
            <a:ext cx="1477604" cy="408031"/>
          </a:xfrm>
          <a:prstGeom prst="rect">
            <a:avLst/>
          </a:prstGeom>
        </p:spPr>
      </p:pic>
      <p:pic>
        <p:nvPicPr>
          <p:cNvPr id="5" name="Picture 4">
            <a:extLst>
              <a:ext uri="{FF2B5EF4-FFF2-40B4-BE49-F238E27FC236}">
                <a16:creationId xmlns:a16="http://schemas.microsoft.com/office/drawing/2014/main" id="{18CBBA2B-0FE8-A27E-D10C-5AC0ECC8B6F0}"/>
              </a:ext>
            </a:extLst>
          </p:cNvPr>
          <p:cNvPicPr>
            <a:picLocks noChangeAspect="1"/>
          </p:cNvPicPr>
          <p:nvPr/>
        </p:nvPicPr>
        <p:blipFill>
          <a:blip r:embed="rId4"/>
          <a:stretch>
            <a:fillRect/>
          </a:stretch>
        </p:blipFill>
        <p:spPr>
          <a:xfrm>
            <a:off x="148830" y="1681174"/>
            <a:ext cx="5792984" cy="2933754"/>
          </a:xfrm>
          <a:prstGeom prst="rect">
            <a:avLst/>
          </a:prstGeom>
        </p:spPr>
      </p:pic>
      <p:pic>
        <p:nvPicPr>
          <p:cNvPr id="6" name="Picture 5">
            <a:extLst>
              <a:ext uri="{FF2B5EF4-FFF2-40B4-BE49-F238E27FC236}">
                <a16:creationId xmlns:a16="http://schemas.microsoft.com/office/drawing/2014/main" id="{1229E5C8-1ACE-F86B-3096-CDBC1D1233FA}"/>
              </a:ext>
            </a:extLst>
          </p:cNvPr>
          <p:cNvPicPr>
            <a:picLocks noChangeAspect="1"/>
          </p:cNvPicPr>
          <p:nvPr/>
        </p:nvPicPr>
        <p:blipFill>
          <a:blip r:embed="rId5"/>
          <a:stretch>
            <a:fillRect/>
          </a:stretch>
        </p:blipFill>
        <p:spPr>
          <a:xfrm>
            <a:off x="6250186" y="1681174"/>
            <a:ext cx="5792983" cy="2933754"/>
          </a:xfrm>
          <a:prstGeom prst="rect">
            <a:avLst/>
          </a:prstGeom>
        </p:spPr>
      </p:pic>
    </p:spTree>
    <p:extLst>
      <p:ext uri="{BB962C8B-B14F-4D97-AF65-F5344CB8AC3E}">
        <p14:creationId xmlns:p14="http://schemas.microsoft.com/office/powerpoint/2010/main" val="1129815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7FC3-85D9-2676-DA88-FA3D738F0F57}"/>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191DF617-97F4-65F7-460E-70110BAF3200}"/>
              </a:ext>
            </a:extLst>
          </p:cNvPr>
          <p:cNvSpPr txBox="1"/>
          <p:nvPr/>
        </p:nvSpPr>
        <p:spPr>
          <a:xfrm>
            <a:off x="148830" y="4448793"/>
            <a:ext cx="5819206" cy="1954381"/>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The Medical Staff group includes all ‘Doctor in Training’ through to ‘Consultant’ roles.</a:t>
            </a:r>
          </a:p>
          <a:p>
            <a:pPr algn="just"/>
            <a:endParaRPr lang="en-GB" sz="1100" dirty="0">
              <a:solidFill>
                <a:schemeClr val="tx1"/>
              </a:solidFill>
            </a:endParaRPr>
          </a:p>
          <a:p>
            <a:pPr algn="just"/>
            <a:r>
              <a:rPr lang="en-GB" sz="1100" dirty="0">
                <a:solidFill>
                  <a:schemeClr val="tx1"/>
                </a:solidFill>
              </a:rPr>
              <a:t>Within this group, 46.1% of staff identified as Black and Minority Ethnic (BME), 48.2% as white, and 5.8% did not declare their ethnicity.</a:t>
            </a:r>
          </a:p>
          <a:p>
            <a:pPr algn="just"/>
            <a:endParaRPr lang="en-GB" sz="1100" dirty="0">
              <a:solidFill>
                <a:schemeClr val="tx1"/>
              </a:solidFill>
            </a:endParaRPr>
          </a:p>
          <a:p>
            <a:pPr algn="just"/>
            <a:r>
              <a:rPr lang="en-GB" sz="1100" dirty="0">
                <a:solidFill>
                  <a:schemeClr val="tx1"/>
                </a:solidFill>
              </a:rPr>
              <a:t>The mean hourly pay for BME staff was £4.91 lower than for white staff, resulting in a 9.9% pay gap, down from 10.5% last year. The median pay gap stood at £9.59 in favour of white staff (18.6%), also a reduction from 19.5% in 2024.</a:t>
            </a:r>
          </a:p>
          <a:p>
            <a:pPr algn="just"/>
            <a:endParaRPr lang="en-GB" sz="1100" dirty="0">
              <a:solidFill>
                <a:schemeClr val="tx1"/>
              </a:solidFill>
            </a:endParaRPr>
          </a:p>
          <a:p>
            <a:pPr algn="just"/>
            <a:r>
              <a:rPr lang="en-GB" sz="1100" dirty="0">
                <a:solidFill>
                  <a:schemeClr val="tx1"/>
                </a:solidFill>
              </a:rPr>
              <a:t>Focusing on consultants, BME staff earned £2.53 less per hour on average than their white counterparts - a 3.9% gap, down from 4.3% in the previous year.</a:t>
            </a:r>
          </a:p>
        </p:txBody>
      </p:sp>
      <p:sp>
        <p:nvSpPr>
          <p:cNvPr id="5" name="TextBox 4">
            <a:extLst>
              <a:ext uri="{FF2B5EF4-FFF2-40B4-BE49-F238E27FC236}">
                <a16:creationId xmlns:a16="http://schemas.microsoft.com/office/drawing/2014/main" id="{23A4D454-2385-2AE6-4105-5527534DE064}"/>
              </a:ext>
            </a:extLst>
          </p:cNvPr>
          <p:cNvSpPr txBox="1"/>
          <p:nvPr/>
        </p:nvSpPr>
        <p:spPr>
          <a:xfrm>
            <a:off x="6250186" y="4448793"/>
            <a:ext cx="5792984" cy="1954381"/>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The Medical Staff group includes all ‘Doctor in Training’ through to ‘Consultant’ roles.</a:t>
            </a:r>
          </a:p>
          <a:p>
            <a:pPr algn="just"/>
            <a:endParaRPr lang="en-GB" sz="1100" dirty="0">
              <a:solidFill>
                <a:schemeClr val="tx1"/>
              </a:solidFill>
            </a:endParaRPr>
          </a:p>
          <a:p>
            <a:pPr algn="just"/>
            <a:r>
              <a:rPr lang="en-GB" sz="1100" dirty="0">
                <a:solidFill>
                  <a:schemeClr val="tx1"/>
                </a:solidFill>
              </a:rPr>
              <a:t>Within this group, 62.1% of staff identified as Black and Minority Ethnic (BME), 31.1% as white, and 6.8% did not declare their ethnicity.</a:t>
            </a:r>
          </a:p>
          <a:p>
            <a:pPr algn="just"/>
            <a:endParaRPr lang="en-GB" sz="1100" dirty="0">
              <a:solidFill>
                <a:schemeClr val="tx1"/>
              </a:solidFill>
            </a:endParaRPr>
          </a:p>
          <a:p>
            <a:pPr algn="just"/>
            <a:r>
              <a:rPr lang="en-GB" sz="1100" dirty="0">
                <a:solidFill>
                  <a:schemeClr val="tx1"/>
                </a:solidFill>
              </a:rPr>
              <a:t>The mean hourly pay for BME staff was £4.58 lower than for white staff, resulting in a 9.2% pay gap, down from 12.5% last year. The median pay gap stood at £4.74 in favour of white staff (10.1%), also a reduction from 13.5% in 2024.</a:t>
            </a:r>
          </a:p>
          <a:p>
            <a:pPr algn="just"/>
            <a:endParaRPr lang="en-GB" sz="1100" dirty="0">
              <a:solidFill>
                <a:schemeClr val="tx1"/>
              </a:solidFill>
            </a:endParaRPr>
          </a:p>
          <a:p>
            <a:pPr algn="just"/>
            <a:r>
              <a:rPr lang="en-GB" sz="1100" dirty="0">
                <a:solidFill>
                  <a:schemeClr val="tx1"/>
                </a:solidFill>
              </a:rPr>
              <a:t>Focusing on consultants, BME staff earned £4.33 less per hour on average than their white counterparts - a 6.4% gap, up from 5.3% in the previous year.</a:t>
            </a:r>
          </a:p>
        </p:txBody>
      </p:sp>
      <p:sp>
        <p:nvSpPr>
          <p:cNvPr id="3" name="Title 24">
            <a:extLst>
              <a:ext uri="{FF2B5EF4-FFF2-40B4-BE49-F238E27FC236}">
                <a16:creationId xmlns:a16="http://schemas.microsoft.com/office/drawing/2014/main" id="{95990CB7-B569-43EB-7AEE-3CE7FEB4FE84}"/>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Ethnicity Pay Gap</a:t>
            </a:r>
            <a:r>
              <a:rPr lang="en-US" sz="2200" dirty="0">
                <a:solidFill>
                  <a:srgbClr val="002060"/>
                </a:solidFill>
                <a:latin typeface="Arial" panose="020B0604020202020204" pitchFamily="34" charset="0"/>
                <a:cs typeface="Arial" panose="020B0604020202020204" pitchFamily="34" charset="0"/>
              </a:rPr>
              <a:t> </a:t>
            </a:r>
          </a:p>
        </p:txBody>
      </p:sp>
      <p:sp>
        <p:nvSpPr>
          <p:cNvPr id="6" name="Text Placeholder 1">
            <a:extLst>
              <a:ext uri="{FF2B5EF4-FFF2-40B4-BE49-F238E27FC236}">
                <a16:creationId xmlns:a16="http://schemas.microsoft.com/office/drawing/2014/main" id="{BDCBAAB9-3A0D-2620-8D67-34DCBFB142B1}"/>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Spotlight on Medical Staff</a:t>
            </a:r>
          </a:p>
        </p:txBody>
      </p:sp>
      <p:sp>
        <p:nvSpPr>
          <p:cNvPr id="9" name="TextBox 8">
            <a:extLst>
              <a:ext uri="{FF2B5EF4-FFF2-40B4-BE49-F238E27FC236}">
                <a16:creationId xmlns:a16="http://schemas.microsoft.com/office/drawing/2014/main" id="{1B0CEA53-ED79-84DF-F8EA-6D1D8C24EC70}"/>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12" name="TextBox 11">
            <a:extLst>
              <a:ext uri="{FF2B5EF4-FFF2-40B4-BE49-F238E27FC236}">
                <a16:creationId xmlns:a16="http://schemas.microsoft.com/office/drawing/2014/main" id="{2B9BB47C-E596-BA3E-9227-845E688BA5BC}"/>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pic>
        <p:nvPicPr>
          <p:cNvPr id="14" name="Picture 13" descr="A picture containing text, clipart&#10;&#10;Description automatically generated">
            <a:extLst>
              <a:ext uri="{FF2B5EF4-FFF2-40B4-BE49-F238E27FC236}">
                <a16:creationId xmlns:a16="http://schemas.microsoft.com/office/drawing/2014/main" id="{C39B3F9B-F5FE-6C05-615D-BF9CB25A5281}"/>
              </a:ext>
            </a:extLst>
          </p:cNvPr>
          <p:cNvPicPr>
            <a:picLocks noChangeAspect="1"/>
          </p:cNvPicPr>
          <p:nvPr/>
        </p:nvPicPr>
        <p:blipFill>
          <a:blip r:embed="rId3"/>
          <a:stretch>
            <a:fillRect/>
          </a:stretch>
        </p:blipFill>
        <p:spPr>
          <a:xfrm>
            <a:off x="10210800" y="304800"/>
            <a:ext cx="1477604" cy="408031"/>
          </a:xfrm>
          <a:prstGeom prst="rect">
            <a:avLst/>
          </a:prstGeom>
        </p:spPr>
      </p:pic>
      <p:pic>
        <p:nvPicPr>
          <p:cNvPr id="10" name="Picture 9">
            <a:extLst>
              <a:ext uri="{FF2B5EF4-FFF2-40B4-BE49-F238E27FC236}">
                <a16:creationId xmlns:a16="http://schemas.microsoft.com/office/drawing/2014/main" id="{C72E074B-9AC5-08DB-D1CA-1DAD27707927}"/>
              </a:ext>
            </a:extLst>
          </p:cNvPr>
          <p:cNvPicPr>
            <a:picLocks noChangeAspect="1"/>
          </p:cNvPicPr>
          <p:nvPr/>
        </p:nvPicPr>
        <p:blipFill>
          <a:blip r:embed="rId4"/>
          <a:stretch>
            <a:fillRect/>
          </a:stretch>
        </p:blipFill>
        <p:spPr>
          <a:xfrm>
            <a:off x="148830" y="1676404"/>
            <a:ext cx="5819206" cy="2584800"/>
          </a:xfrm>
          <a:prstGeom prst="rect">
            <a:avLst/>
          </a:prstGeom>
        </p:spPr>
      </p:pic>
      <p:pic>
        <p:nvPicPr>
          <p:cNvPr id="11" name="Picture 10">
            <a:extLst>
              <a:ext uri="{FF2B5EF4-FFF2-40B4-BE49-F238E27FC236}">
                <a16:creationId xmlns:a16="http://schemas.microsoft.com/office/drawing/2014/main" id="{988BF82A-A98D-6FFF-578A-DA63EB3A43F1}"/>
              </a:ext>
            </a:extLst>
          </p:cNvPr>
          <p:cNvPicPr>
            <a:picLocks noChangeAspect="1"/>
          </p:cNvPicPr>
          <p:nvPr/>
        </p:nvPicPr>
        <p:blipFill>
          <a:blip r:embed="rId5"/>
          <a:stretch>
            <a:fillRect/>
          </a:stretch>
        </p:blipFill>
        <p:spPr>
          <a:xfrm>
            <a:off x="6250186" y="1676404"/>
            <a:ext cx="5792984" cy="2584800"/>
          </a:xfrm>
          <a:prstGeom prst="rect">
            <a:avLst/>
          </a:prstGeom>
        </p:spPr>
      </p:pic>
    </p:spTree>
    <p:extLst>
      <p:ext uri="{BB962C8B-B14F-4D97-AF65-F5344CB8AC3E}">
        <p14:creationId xmlns:p14="http://schemas.microsoft.com/office/powerpoint/2010/main" val="101909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3F8FB-ADCD-2885-610D-CCE34D5EA848}"/>
            </a:ext>
          </a:extLst>
        </p:cNvPr>
        <p:cNvGrpSpPr/>
        <p:nvPr/>
      </p:nvGrpSpPr>
      <p:grpSpPr>
        <a:xfrm>
          <a:off x="0" y="0"/>
          <a:ext cx="0" cy="0"/>
          <a:chOff x="0" y="0"/>
          <a:chExt cx="0" cy="0"/>
        </a:xfrm>
      </p:grpSpPr>
      <p:pic>
        <p:nvPicPr>
          <p:cNvPr id="11" name="Picture 10" descr="Icon, bubble chart&#10;&#10;Description automatically generated">
            <a:extLst>
              <a:ext uri="{FF2B5EF4-FFF2-40B4-BE49-F238E27FC236}">
                <a16:creationId xmlns:a16="http://schemas.microsoft.com/office/drawing/2014/main" id="{EA61E6A7-7DFB-331F-7A38-E26E04E08FB7}"/>
              </a:ext>
            </a:extLst>
          </p:cNvPr>
          <p:cNvPicPr>
            <a:picLocks noChangeAspect="1"/>
          </p:cNvPicPr>
          <p:nvPr/>
        </p:nvPicPr>
        <p:blipFill>
          <a:blip r:embed="rId3"/>
          <a:stretch>
            <a:fillRect/>
          </a:stretch>
        </p:blipFill>
        <p:spPr>
          <a:xfrm>
            <a:off x="2572106" y="-1"/>
            <a:ext cx="6858000" cy="6858000"/>
          </a:xfrm>
          <a:prstGeom prst="rect">
            <a:avLst/>
          </a:prstGeom>
        </p:spPr>
      </p:pic>
      <p:pic>
        <p:nvPicPr>
          <p:cNvPr id="5" name="Graphic 4" descr="Gender outline">
            <a:extLst>
              <a:ext uri="{FF2B5EF4-FFF2-40B4-BE49-F238E27FC236}">
                <a16:creationId xmlns:a16="http://schemas.microsoft.com/office/drawing/2014/main" id="{0FF9DA1C-6936-E9E4-4307-0E7D68458F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2798" y="2070691"/>
            <a:ext cx="2716617" cy="2716617"/>
          </a:xfrm>
          <a:prstGeom prst="rect">
            <a:avLst/>
          </a:prstGeom>
        </p:spPr>
      </p:pic>
      <p:pic>
        <p:nvPicPr>
          <p:cNvPr id="2" name="Picture 1">
            <a:extLst>
              <a:ext uri="{FF2B5EF4-FFF2-40B4-BE49-F238E27FC236}">
                <a16:creationId xmlns:a16="http://schemas.microsoft.com/office/drawing/2014/main" id="{15861BF6-CD12-FDA3-3ABA-45294C6C6572}"/>
              </a:ext>
            </a:extLst>
          </p:cNvPr>
          <p:cNvPicPr>
            <a:picLocks noChangeAspect="1"/>
          </p:cNvPicPr>
          <p:nvPr/>
        </p:nvPicPr>
        <p:blipFill>
          <a:blip r:embed="rId6"/>
          <a:stretch>
            <a:fillRect/>
          </a:stretch>
        </p:blipFill>
        <p:spPr>
          <a:xfrm>
            <a:off x="480243" y="379434"/>
            <a:ext cx="2587903" cy="981287"/>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53BD166-2916-262A-FA46-E9AF2E663A45}"/>
              </a:ext>
            </a:extLst>
          </p:cNvPr>
          <p:cNvPicPr>
            <a:picLocks noChangeAspect="1"/>
          </p:cNvPicPr>
          <p:nvPr/>
        </p:nvPicPr>
        <p:blipFill>
          <a:blip r:embed="rId7"/>
          <a:stretch>
            <a:fillRect/>
          </a:stretch>
        </p:blipFill>
        <p:spPr>
          <a:xfrm>
            <a:off x="8651031" y="573931"/>
            <a:ext cx="2849204" cy="786789"/>
          </a:xfrm>
          <a:prstGeom prst="rect">
            <a:avLst/>
          </a:prstGeom>
        </p:spPr>
      </p:pic>
      <p:sp>
        <p:nvSpPr>
          <p:cNvPr id="12" name="Title 24">
            <a:extLst>
              <a:ext uri="{FF2B5EF4-FFF2-40B4-BE49-F238E27FC236}">
                <a16:creationId xmlns:a16="http://schemas.microsoft.com/office/drawing/2014/main" id="{73B8126B-BF08-375D-7BAD-69C865A5079A}"/>
              </a:ext>
            </a:extLst>
          </p:cNvPr>
          <p:cNvSpPr txBox="1">
            <a:spLocks/>
          </p:cNvSpPr>
          <p:nvPr/>
        </p:nvSpPr>
        <p:spPr>
          <a:xfrm>
            <a:off x="476048" y="2590800"/>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3200" dirty="0">
                <a:solidFill>
                  <a:srgbClr val="0F0148"/>
                </a:solidFill>
                <a:latin typeface="Arial" panose="020B0604020202020204" pitchFamily="34" charset="0"/>
                <a:cs typeface="Arial" panose="020B0604020202020204" pitchFamily="34" charset="0"/>
              </a:rPr>
              <a:t>Gender Pay Gap Report </a:t>
            </a:r>
            <a:r>
              <a:rPr lang="en-US" sz="3200" dirty="0">
                <a:solidFill>
                  <a:srgbClr val="0F0148"/>
                </a:solidFill>
                <a:latin typeface="Arial" panose="020B0604020202020204" pitchFamily="34" charset="0"/>
                <a:cs typeface="Arial" panose="020B0604020202020204" pitchFamily="34" charset="0"/>
              </a:rPr>
              <a:t> </a:t>
            </a:r>
          </a:p>
        </p:txBody>
      </p:sp>
      <p:sp>
        <p:nvSpPr>
          <p:cNvPr id="13" name="Title 24">
            <a:extLst>
              <a:ext uri="{FF2B5EF4-FFF2-40B4-BE49-F238E27FC236}">
                <a16:creationId xmlns:a16="http://schemas.microsoft.com/office/drawing/2014/main" id="{B7212BFD-A7F6-2365-B69E-3B3B4614EDB6}"/>
              </a:ext>
            </a:extLst>
          </p:cNvPr>
          <p:cNvSpPr txBox="1">
            <a:spLocks/>
          </p:cNvSpPr>
          <p:nvPr/>
        </p:nvSpPr>
        <p:spPr>
          <a:xfrm>
            <a:off x="506808" y="3277563"/>
            <a:ext cx="7587681"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US" sz="2400" b="0" dirty="0">
                <a:solidFill>
                  <a:srgbClr val="0F0148"/>
                </a:solidFill>
              </a:rPr>
              <a:t>Snapshot Date: 31 March 2025</a:t>
            </a:r>
          </a:p>
        </p:txBody>
      </p:sp>
      <p:sp>
        <p:nvSpPr>
          <p:cNvPr id="3" name="TextBox 2">
            <a:extLst>
              <a:ext uri="{FF2B5EF4-FFF2-40B4-BE49-F238E27FC236}">
                <a16:creationId xmlns:a16="http://schemas.microsoft.com/office/drawing/2014/main" id="{8A952368-670E-4070-A956-AC9006BEFA01}"/>
              </a:ext>
            </a:extLst>
          </p:cNvPr>
          <p:cNvSpPr txBox="1"/>
          <p:nvPr/>
        </p:nvSpPr>
        <p:spPr>
          <a:xfrm>
            <a:off x="440659" y="6008683"/>
            <a:ext cx="80772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Features: ESR data </a:t>
            </a:r>
            <a:r>
              <a:rPr lang="en-GB" sz="1000" dirty="0">
                <a:solidFill>
                  <a:srgbClr val="425563"/>
                </a:solidFill>
                <a:latin typeface="Helvetica"/>
              </a:rPr>
              <a:t>on 31/03/2025 (extracted on 30 April 2025)</a:t>
            </a:r>
          </a:p>
          <a:p>
            <a:pPr>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Published: </a:t>
            </a:r>
            <a:r>
              <a:rPr lang="en-GB" sz="1000" dirty="0">
                <a:solidFill>
                  <a:srgbClr val="425563"/>
                </a:solidFill>
              </a:rPr>
              <a:t>31 March 2026</a:t>
            </a:r>
            <a:endParaRPr kumimoji="0" lang="en-GB" sz="1000" b="0" i="0" u="none" strike="noStrike" kern="1200" cap="none" spc="0" normalizeH="0" baseline="0" noProof="0" dirty="0">
              <a:ln>
                <a:noFill/>
              </a:ln>
              <a:solidFill>
                <a:srgbClr val="FF0000"/>
              </a:solidFill>
              <a:effectLst/>
              <a:uLnTx/>
              <a:uFillTx/>
              <a:latin typeface="Helvetica"/>
              <a:ea typeface="+mn-ea"/>
              <a:cs typeface="+mn-cs"/>
            </a:endParaRPr>
          </a:p>
          <a:p>
            <a:pPr>
              <a:defRPr/>
            </a:pPr>
            <a:r>
              <a:rPr lang="en-GB" sz="1000" dirty="0">
                <a:solidFill>
                  <a:srgbClr val="425563"/>
                </a:solidFill>
                <a:latin typeface="Helvetica"/>
              </a:rPr>
              <a:t>By: Workforce Systems and Intelligence / Equality, Diversity and Inclusion</a:t>
            </a:r>
            <a:endParaRPr kumimoji="0" lang="en-GB" sz="1000" b="0" i="0" u="none" strike="noStrike" kern="1200" cap="none" spc="0" normalizeH="0" baseline="0" noProof="0" dirty="0">
              <a:ln>
                <a:noFill/>
              </a:ln>
              <a:solidFill>
                <a:srgbClr val="425563"/>
              </a:solidFill>
              <a:effectLst/>
              <a:uLnTx/>
              <a:uFillTx/>
              <a:latin typeface="Helvetica"/>
              <a:ea typeface="+mn-ea"/>
              <a:cs typeface="+mn-cs"/>
            </a:endParaRPr>
          </a:p>
        </p:txBody>
      </p:sp>
    </p:spTree>
    <p:extLst>
      <p:ext uri="{BB962C8B-B14F-4D97-AF65-F5344CB8AC3E}">
        <p14:creationId xmlns:p14="http://schemas.microsoft.com/office/powerpoint/2010/main" val="3111770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02796-6AD2-72CD-E989-667A5A5495E8}"/>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510E4F93-4E9B-8200-167C-D96CC858F33D}"/>
              </a:ext>
            </a:extLst>
          </p:cNvPr>
          <p:cNvSpPr txBox="1"/>
          <p:nvPr/>
        </p:nvSpPr>
        <p:spPr>
          <a:xfrm>
            <a:off x="148830" y="5029200"/>
            <a:ext cx="5819206" cy="1615827"/>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r>
              <a:rPr lang="en-GB" sz="1100" dirty="0"/>
              <a:t>The largest pay gap in favour of white staff was seen within Admin and Clerical roles, with a </a:t>
            </a:r>
            <a:r>
              <a:rPr lang="en-GB" sz="1100" b="1" dirty="0"/>
              <a:t>mean gap of 16.5%</a:t>
            </a:r>
            <a:r>
              <a:rPr lang="en-GB" sz="1100" dirty="0"/>
              <a:t> (down from 17.4% in 2024) and a </a:t>
            </a:r>
            <a:r>
              <a:rPr lang="en-GB" sz="1100" b="1" dirty="0"/>
              <a:t>median gap of 6.0%</a:t>
            </a:r>
            <a:r>
              <a:rPr lang="en-GB" sz="1100" dirty="0"/>
              <a:t> (up from 2.9% in 2024). Healthcare Scientists followed, with a </a:t>
            </a:r>
            <a:r>
              <a:rPr lang="en-GB" sz="1100" b="1" dirty="0"/>
              <a:t>mean gap of 12.8%</a:t>
            </a:r>
            <a:r>
              <a:rPr lang="en-GB" sz="1100" dirty="0"/>
              <a:t>,</a:t>
            </a:r>
            <a:r>
              <a:rPr lang="en-GB" sz="1100" b="1" dirty="0"/>
              <a:t> </a:t>
            </a:r>
            <a:r>
              <a:rPr lang="en-GB" sz="1100" dirty="0"/>
              <a:t>then Add Prof Scientific and Technic (</a:t>
            </a:r>
            <a:r>
              <a:rPr lang="en-GB" sz="1100" b="1" dirty="0"/>
              <a:t>9.8%</a:t>
            </a:r>
            <a:r>
              <a:rPr lang="en-GB" sz="1100" dirty="0"/>
              <a:t>), Qualified Nursing staff (</a:t>
            </a:r>
            <a:r>
              <a:rPr lang="en-GB" sz="1100" b="1" dirty="0"/>
              <a:t>9.3%</a:t>
            </a:r>
            <a:r>
              <a:rPr lang="en-GB" sz="1100" dirty="0"/>
              <a:t>), Allied Health Professionals (</a:t>
            </a:r>
            <a:r>
              <a:rPr lang="en-GB" sz="1100" b="1" dirty="0"/>
              <a:t>5.6%</a:t>
            </a:r>
            <a:r>
              <a:rPr lang="en-GB" sz="1100" dirty="0"/>
              <a:t>) and Additional Clinical Services (</a:t>
            </a:r>
            <a:r>
              <a:rPr lang="en-GB" sz="1100" b="1" dirty="0"/>
              <a:t>4.0%</a:t>
            </a:r>
            <a:r>
              <a:rPr lang="en-GB" sz="1100" dirty="0"/>
              <a:t>).</a:t>
            </a:r>
          </a:p>
          <a:p>
            <a:endParaRPr lang="en-GB" sz="1100" dirty="0"/>
          </a:p>
          <a:p>
            <a:r>
              <a:rPr lang="en-GB" sz="1100" dirty="0"/>
              <a:t>In contrast, pay gaps in favour of BME staff was seen within Estates and Ancillary staff, with a </a:t>
            </a:r>
            <a:r>
              <a:rPr lang="en-GB" sz="1100" b="1" dirty="0"/>
              <a:t>mean gap of -1.1%</a:t>
            </a:r>
            <a:r>
              <a:rPr lang="en-GB" sz="1100" dirty="0"/>
              <a:t> and </a:t>
            </a:r>
            <a:r>
              <a:rPr lang="en-GB" sz="1100" b="1" dirty="0"/>
              <a:t>median gap of -1.8%</a:t>
            </a:r>
            <a:r>
              <a:rPr lang="en-GB" sz="1100" dirty="0"/>
              <a:t>.</a:t>
            </a:r>
          </a:p>
          <a:p>
            <a:endParaRPr lang="en-GB" sz="1100" dirty="0"/>
          </a:p>
        </p:txBody>
      </p:sp>
      <p:sp>
        <p:nvSpPr>
          <p:cNvPr id="5" name="TextBox 4">
            <a:extLst>
              <a:ext uri="{FF2B5EF4-FFF2-40B4-BE49-F238E27FC236}">
                <a16:creationId xmlns:a16="http://schemas.microsoft.com/office/drawing/2014/main" id="{5C18F872-A712-EB7E-7091-D0F1480D1F27}"/>
              </a:ext>
            </a:extLst>
          </p:cNvPr>
          <p:cNvSpPr txBox="1"/>
          <p:nvPr/>
        </p:nvSpPr>
        <p:spPr>
          <a:xfrm>
            <a:off x="6250184" y="5029200"/>
            <a:ext cx="5792984" cy="1615827"/>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r>
              <a:rPr lang="en-GB" sz="1100" dirty="0"/>
              <a:t>The largest pay gap in favour of white staff was seen within Healthcare Scientists, with a </a:t>
            </a:r>
            <a:r>
              <a:rPr lang="en-GB" sz="1100" b="1" dirty="0"/>
              <a:t>mean gap of 12.2%</a:t>
            </a:r>
            <a:r>
              <a:rPr lang="en-GB" sz="1100" dirty="0"/>
              <a:t> (down from 13.6% in 2024) and a </a:t>
            </a:r>
            <a:r>
              <a:rPr lang="en-GB" sz="1100" b="1" dirty="0"/>
              <a:t>median gap of 11.1%</a:t>
            </a:r>
            <a:r>
              <a:rPr lang="en-GB" sz="1100" dirty="0"/>
              <a:t> (down from 11.4% in 2024). Qualified Nursing staff followed, with a </a:t>
            </a:r>
            <a:r>
              <a:rPr lang="en-GB" sz="1100" b="1" dirty="0"/>
              <a:t>mean gap of 9.7%</a:t>
            </a:r>
            <a:r>
              <a:rPr lang="en-GB" sz="1100" dirty="0"/>
              <a:t>, then Add Prof Scientific and Technic (</a:t>
            </a:r>
            <a:r>
              <a:rPr lang="en-GB" sz="1100" b="1" dirty="0"/>
              <a:t>9.2%</a:t>
            </a:r>
            <a:r>
              <a:rPr lang="en-GB" sz="1100" dirty="0"/>
              <a:t>), Estates and Ancillary (</a:t>
            </a:r>
            <a:r>
              <a:rPr lang="en-GB" sz="1100" b="1" dirty="0"/>
              <a:t>7.8%</a:t>
            </a:r>
            <a:r>
              <a:rPr lang="en-GB" sz="1100" dirty="0"/>
              <a:t>) and Allied Health Professionals (</a:t>
            </a:r>
            <a:r>
              <a:rPr lang="en-GB" sz="1100" b="1" dirty="0"/>
              <a:t>7.8%</a:t>
            </a:r>
            <a:r>
              <a:rPr lang="en-GB" sz="1100" dirty="0"/>
              <a:t>). </a:t>
            </a:r>
          </a:p>
          <a:p>
            <a:endParaRPr lang="en-GB" sz="1100" dirty="0"/>
          </a:p>
          <a:p>
            <a:r>
              <a:rPr lang="en-GB" sz="1100" dirty="0"/>
              <a:t>In contrast, pay gaps in favour of BME staff was seen within Additional Clinical Services staff, with a </a:t>
            </a:r>
            <a:r>
              <a:rPr lang="en-GB" sz="1100" b="1" dirty="0"/>
              <a:t>mean gap of -4.8%</a:t>
            </a:r>
            <a:r>
              <a:rPr lang="en-GB" sz="1100" dirty="0"/>
              <a:t> and </a:t>
            </a:r>
            <a:r>
              <a:rPr lang="en-GB" sz="1100" b="1" dirty="0"/>
              <a:t>median gap of -5.8%</a:t>
            </a:r>
            <a:r>
              <a:rPr lang="en-GB" sz="1100" dirty="0"/>
              <a:t>, followed by Admin and Clerical with a </a:t>
            </a:r>
            <a:r>
              <a:rPr lang="en-GB" sz="1100" b="1" dirty="0"/>
              <a:t>mean gap of -1.7%</a:t>
            </a:r>
            <a:r>
              <a:rPr lang="en-GB" sz="1100" dirty="0"/>
              <a:t> and a </a:t>
            </a:r>
            <a:r>
              <a:rPr lang="en-GB" sz="1100" b="1" dirty="0"/>
              <a:t>median gap of 0%</a:t>
            </a:r>
            <a:r>
              <a:rPr lang="en-GB" sz="1100" dirty="0"/>
              <a:t>.</a:t>
            </a:r>
          </a:p>
        </p:txBody>
      </p:sp>
      <p:sp>
        <p:nvSpPr>
          <p:cNvPr id="3" name="Title 24">
            <a:extLst>
              <a:ext uri="{FF2B5EF4-FFF2-40B4-BE49-F238E27FC236}">
                <a16:creationId xmlns:a16="http://schemas.microsoft.com/office/drawing/2014/main" id="{57D37C2C-55FF-89CE-1DB7-EBC742FEFEB9}"/>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Ethnicity Pay Gap</a:t>
            </a:r>
            <a:r>
              <a:rPr lang="en-US" sz="2200" dirty="0">
                <a:solidFill>
                  <a:srgbClr val="002060"/>
                </a:solidFill>
                <a:latin typeface="Arial" panose="020B0604020202020204" pitchFamily="34" charset="0"/>
                <a:cs typeface="Arial" panose="020B0604020202020204" pitchFamily="34" charset="0"/>
              </a:rPr>
              <a:t> </a:t>
            </a:r>
          </a:p>
        </p:txBody>
      </p:sp>
      <p:sp>
        <p:nvSpPr>
          <p:cNvPr id="6" name="Text Placeholder 1">
            <a:extLst>
              <a:ext uri="{FF2B5EF4-FFF2-40B4-BE49-F238E27FC236}">
                <a16:creationId xmlns:a16="http://schemas.microsoft.com/office/drawing/2014/main" id="{A2C0C90F-68E7-95EC-1AB5-8BE0E951DB60}"/>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Spotlight on Staff Group (excluding Medical and Dental)</a:t>
            </a:r>
          </a:p>
        </p:txBody>
      </p:sp>
      <p:sp>
        <p:nvSpPr>
          <p:cNvPr id="9" name="TextBox 8">
            <a:extLst>
              <a:ext uri="{FF2B5EF4-FFF2-40B4-BE49-F238E27FC236}">
                <a16:creationId xmlns:a16="http://schemas.microsoft.com/office/drawing/2014/main" id="{C932C07B-F08F-4F66-77A1-50E8B979A083}"/>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12" name="TextBox 11">
            <a:extLst>
              <a:ext uri="{FF2B5EF4-FFF2-40B4-BE49-F238E27FC236}">
                <a16:creationId xmlns:a16="http://schemas.microsoft.com/office/drawing/2014/main" id="{EAD85A9A-D00B-53F2-A1B6-028DB7027583}"/>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pic>
        <p:nvPicPr>
          <p:cNvPr id="14" name="Picture 13" descr="A picture containing text, clipart&#10;&#10;Description automatically generated">
            <a:extLst>
              <a:ext uri="{FF2B5EF4-FFF2-40B4-BE49-F238E27FC236}">
                <a16:creationId xmlns:a16="http://schemas.microsoft.com/office/drawing/2014/main" id="{B5860BF6-7726-CDC3-C08E-EABA6194033C}"/>
              </a:ext>
            </a:extLst>
          </p:cNvPr>
          <p:cNvPicPr>
            <a:picLocks noChangeAspect="1"/>
          </p:cNvPicPr>
          <p:nvPr/>
        </p:nvPicPr>
        <p:blipFill>
          <a:blip r:embed="rId3"/>
          <a:stretch>
            <a:fillRect/>
          </a:stretch>
        </p:blipFill>
        <p:spPr>
          <a:xfrm>
            <a:off x="10210800" y="304800"/>
            <a:ext cx="1477604" cy="408031"/>
          </a:xfrm>
          <a:prstGeom prst="rect">
            <a:avLst/>
          </a:prstGeom>
        </p:spPr>
      </p:pic>
      <p:pic>
        <p:nvPicPr>
          <p:cNvPr id="4" name="Picture 3">
            <a:extLst>
              <a:ext uri="{FF2B5EF4-FFF2-40B4-BE49-F238E27FC236}">
                <a16:creationId xmlns:a16="http://schemas.microsoft.com/office/drawing/2014/main" id="{63BA36C7-27D3-7751-2032-0F0438ABFABB}"/>
              </a:ext>
            </a:extLst>
          </p:cNvPr>
          <p:cNvPicPr>
            <a:picLocks noChangeAspect="1"/>
          </p:cNvPicPr>
          <p:nvPr/>
        </p:nvPicPr>
        <p:blipFill>
          <a:blip r:embed="rId4"/>
          <a:stretch>
            <a:fillRect/>
          </a:stretch>
        </p:blipFill>
        <p:spPr>
          <a:xfrm>
            <a:off x="148830" y="1676400"/>
            <a:ext cx="5819206" cy="3352798"/>
          </a:xfrm>
          <a:prstGeom prst="rect">
            <a:avLst/>
          </a:prstGeom>
        </p:spPr>
      </p:pic>
      <p:pic>
        <p:nvPicPr>
          <p:cNvPr id="7" name="Picture 6">
            <a:extLst>
              <a:ext uri="{FF2B5EF4-FFF2-40B4-BE49-F238E27FC236}">
                <a16:creationId xmlns:a16="http://schemas.microsoft.com/office/drawing/2014/main" id="{58E9CE5D-0B70-D8FE-3FB6-306256D7E9B5}"/>
              </a:ext>
            </a:extLst>
          </p:cNvPr>
          <p:cNvPicPr>
            <a:picLocks noChangeAspect="1"/>
          </p:cNvPicPr>
          <p:nvPr/>
        </p:nvPicPr>
        <p:blipFill>
          <a:blip r:embed="rId5"/>
          <a:stretch>
            <a:fillRect/>
          </a:stretch>
        </p:blipFill>
        <p:spPr>
          <a:xfrm>
            <a:off x="6250184" y="1676400"/>
            <a:ext cx="5792984" cy="3352798"/>
          </a:xfrm>
          <a:prstGeom prst="rect">
            <a:avLst/>
          </a:prstGeom>
        </p:spPr>
      </p:pic>
    </p:spTree>
    <p:extLst>
      <p:ext uri="{BB962C8B-B14F-4D97-AF65-F5344CB8AC3E}">
        <p14:creationId xmlns:p14="http://schemas.microsoft.com/office/powerpoint/2010/main" val="2378602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F4F9C-42D6-C408-D528-63BF10A53EED}"/>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1AF1B2C8-B093-4EA7-F15E-8DEED5D9D59C}"/>
              </a:ext>
            </a:extLst>
          </p:cNvPr>
          <p:cNvSpPr txBox="1"/>
          <p:nvPr/>
        </p:nvSpPr>
        <p:spPr>
          <a:xfrm>
            <a:off x="159979" y="3492719"/>
            <a:ext cx="5792984" cy="2300053"/>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marL="171450" indent="-171450" algn="just">
              <a:lnSpc>
                <a:spcPct val="150000"/>
              </a:lnSpc>
              <a:spcAft>
                <a:spcPts val="600"/>
              </a:spcAft>
              <a:buFont typeface="Arial" panose="020B0604020202020204" pitchFamily="34" charset="0"/>
              <a:buChar char="•"/>
            </a:pPr>
            <a:r>
              <a:rPr lang="en-GB" sz="1100" dirty="0">
                <a:solidFill>
                  <a:schemeClr val="tx1"/>
                </a:solidFill>
              </a:rPr>
              <a:t>The mean pay gap decreased by 0.3%</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median pay gap decreased by 0.3%</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mean bonus gap increased to 27.2%</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median bonus gap significantly increased to 10.7%</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 of white staff receiving a bonus decreased by 5.4%</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 of BME staff receiving bonus decreased by 3.4%</a:t>
            </a:r>
          </a:p>
          <a:p>
            <a:pPr algn="ctr">
              <a:lnSpc>
                <a:spcPct val="150000"/>
              </a:lnSpc>
              <a:spcAft>
                <a:spcPts val="600"/>
              </a:spcAft>
            </a:pPr>
            <a:r>
              <a:rPr lang="en-GB" sz="1000" i="1" dirty="0">
                <a:solidFill>
                  <a:schemeClr val="tx1"/>
                </a:solidFill>
              </a:rPr>
              <a:t>Unlike gender pay gap, we have two years of ethnicity pay gap data.</a:t>
            </a:r>
          </a:p>
        </p:txBody>
      </p:sp>
      <p:sp>
        <p:nvSpPr>
          <p:cNvPr id="5" name="TextBox 4">
            <a:extLst>
              <a:ext uri="{FF2B5EF4-FFF2-40B4-BE49-F238E27FC236}">
                <a16:creationId xmlns:a16="http://schemas.microsoft.com/office/drawing/2014/main" id="{9064E2CB-E768-DB64-0484-43E1D79B1D5A}"/>
              </a:ext>
            </a:extLst>
          </p:cNvPr>
          <p:cNvSpPr txBox="1"/>
          <p:nvPr/>
        </p:nvSpPr>
        <p:spPr>
          <a:xfrm>
            <a:off x="6233327" y="3492719"/>
            <a:ext cx="5792984" cy="2300053"/>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marL="171450" indent="-171450" algn="just">
              <a:lnSpc>
                <a:spcPct val="150000"/>
              </a:lnSpc>
              <a:spcAft>
                <a:spcPts val="600"/>
              </a:spcAft>
              <a:buFont typeface="Arial" panose="020B0604020202020204" pitchFamily="34" charset="0"/>
              <a:buChar char="•"/>
            </a:pPr>
            <a:r>
              <a:rPr lang="en-GB" sz="1100" dirty="0">
                <a:solidFill>
                  <a:schemeClr val="tx1"/>
                </a:solidFill>
              </a:rPr>
              <a:t>The mean pay gap widened by 2.4% and is in favour of BME staff</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median pay gap widened by 1.9% and is favour of BME staff</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mean bonus gap decreased to 17.9%</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median bonus gap significantly increased to 33.3%</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 of white staff receiving a bonus decreased by 2.1%</a:t>
            </a:r>
          </a:p>
          <a:p>
            <a:pPr marL="171450" indent="-171450" algn="just">
              <a:lnSpc>
                <a:spcPct val="150000"/>
              </a:lnSpc>
              <a:spcAft>
                <a:spcPts val="600"/>
              </a:spcAft>
              <a:buFont typeface="Arial" panose="020B0604020202020204" pitchFamily="34" charset="0"/>
              <a:buChar char="•"/>
            </a:pPr>
            <a:r>
              <a:rPr lang="en-GB" sz="1100" dirty="0">
                <a:solidFill>
                  <a:schemeClr val="tx1"/>
                </a:solidFill>
              </a:rPr>
              <a:t>The % of BME staff receiving bonus decreased by 3.6%</a:t>
            </a:r>
          </a:p>
          <a:p>
            <a:pPr algn="ctr">
              <a:lnSpc>
                <a:spcPct val="150000"/>
              </a:lnSpc>
              <a:spcAft>
                <a:spcPts val="600"/>
              </a:spcAft>
            </a:pPr>
            <a:r>
              <a:rPr lang="en-GB" sz="1000" i="1" dirty="0">
                <a:solidFill>
                  <a:schemeClr val="tx1"/>
                </a:solidFill>
              </a:rPr>
              <a:t>Unlike gender pay gap, we have two years of ethnicity pay gap data.</a:t>
            </a:r>
          </a:p>
        </p:txBody>
      </p:sp>
      <p:sp>
        <p:nvSpPr>
          <p:cNvPr id="3" name="TextBox 2">
            <a:extLst>
              <a:ext uri="{FF2B5EF4-FFF2-40B4-BE49-F238E27FC236}">
                <a16:creationId xmlns:a16="http://schemas.microsoft.com/office/drawing/2014/main" id="{35326C1C-B50D-1FE3-140A-3BD39FD0BA99}"/>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4" name="TextBox 3">
            <a:extLst>
              <a:ext uri="{FF2B5EF4-FFF2-40B4-BE49-F238E27FC236}">
                <a16:creationId xmlns:a16="http://schemas.microsoft.com/office/drawing/2014/main" id="{CFDF6C5C-1C9F-A8F8-15DB-682461849536}"/>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pic>
        <p:nvPicPr>
          <p:cNvPr id="12" name="Picture 11" descr="A picture containing text, clipart&#10;&#10;Description automatically generated">
            <a:extLst>
              <a:ext uri="{FF2B5EF4-FFF2-40B4-BE49-F238E27FC236}">
                <a16:creationId xmlns:a16="http://schemas.microsoft.com/office/drawing/2014/main" id="{2BA79033-B7DD-E775-7234-E98DE617897F}"/>
              </a:ext>
            </a:extLst>
          </p:cNvPr>
          <p:cNvPicPr>
            <a:picLocks noChangeAspect="1"/>
          </p:cNvPicPr>
          <p:nvPr/>
        </p:nvPicPr>
        <p:blipFill>
          <a:blip r:embed="rId3"/>
          <a:stretch>
            <a:fillRect/>
          </a:stretch>
        </p:blipFill>
        <p:spPr>
          <a:xfrm>
            <a:off x="10210800" y="304800"/>
            <a:ext cx="1477604" cy="408031"/>
          </a:xfrm>
          <a:prstGeom prst="rect">
            <a:avLst/>
          </a:prstGeom>
        </p:spPr>
      </p:pic>
      <p:sp>
        <p:nvSpPr>
          <p:cNvPr id="13" name="Title 24">
            <a:extLst>
              <a:ext uri="{FF2B5EF4-FFF2-40B4-BE49-F238E27FC236}">
                <a16:creationId xmlns:a16="http://schemas.microsoft.com/office/drawing/2014/main" id="{9601F0BD-3143-9951-580F-B20395940A52}"/>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Ethnicity Pay Gap</a:t>
            </a:r>
            <a:r>
              <a:rPr lang="en-US" sz="2200" dirty="0">
                <a:solidFill>
                  <a:srgbClr val="002060"/>
                </a:solidFill>
                <a:latin typeface="Arial" panose="020B0604020202020204" pitchFamily="34" charset="0"/>
                <a:cs typeface="Arial" panose="020B0604020202020204" pitchFamily="34" charset="0"/>
              </a:rPr>
              <a:t> </a:t>
            </a:r>
          </a:p>
        </p:txBody>
      </p:sp>
      <p:sp>
        <p:nvSpPr>
          <p:cNvPr id="14" name="Text Placeholder 1">
            <a:extLst>
              <a:ext uri="{FF2B5EF4-FFF2-40B4-BE49-F238E27FC236}">
                <a16:creationId xmlns:a16="http://schemas.microsoft.com/office/drawing/2014/main" id="{B285B7C7-E64E-9DBE-A4DB-14745B60BD1A}"/>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Site Trend 2024 - 2025</a:t>
            </a:r>
          </a:p>
        </p:txBody>
      </p:sp>
      <p:pic>
        <p:nvPicPr>
          <p:cNvPr id="7" name="Picture 6">
            <a:extLst>
              <a:ext uri="{FF2B5EF4-FFF2-40B4-BE49-F238E27FC236}">
                <a16:creationId xmlns:a16="http://schemas.microsoft.com/office/drawing/2014/main" id="{63FACE0B-8364-8D22-4D67-A6FA3EFA1578}"/>
              </a:ext>
            </a:extLst>
          </p:cNvPr>
          <p:cNvPicPr>
            <a:picLocks noChangeAspect="1"/>
          </p:cNvPicPr>
          <p:nvPr/>
        </p:nvPicPr>
        <p:blipFill>
          <a:blip r:embed="rId4"/>
          <a:stretch>
            <a:fillRect/>
          </a:stretch>
        </p:blipFill>
        <p:spPr>
          <a:xfrm>
            <a:off x="1457447" y="1666875"/>
            <a:ext cx="3171825" cy="1762125"/>
          </a:xfrm>
          <a:prstGeom prst="rect">
            <a:avLst/>
          </a:prstGeom>
        </p:spPr>
      </p:pic>
      <p:pic>
        <p:nvPicPr>
          <p:cNvPr id="8" name="Picture 7">
            <a:extLst>
              <a:ext uri="{FF2B5EF4-FFF2-40B4-BE49-F238E27FC236}">
                <a16:creationId xmlns:a16="http://schemas.microsoft.com/office/drawing/2014/main" id="{1B0FC272-8456-F2EB-423B-29DC37B15861}"/>
              </a:ext>
            </a:extLst>
          </p:cNvPr>
          <p:cNvPicPr>
            <a:picLocks noChangeAspect="1"/>
          </p:cNvPicPr>
          <p:nvPr/>
        </p:nvPicPr>
        <p:blipFill>
          <a:blip r:embed="rId5"/>
          <a:stretch>
            <a:fillRect/>
          </a:stretch>
        </p:blipFill>
        <p:spPr>
          <a:xfrm>
            <a:off x="7543906" y="1666874"/>
            <a:ext cx="3171825" cy="1762125"/>
          </a:xfrm>
          <a:prstGeom prst="rect">
            <a:avLst/>
          </a:prstGeom>
        </p:spPr>
      </p:pic>
      <p:sp>
        <p:nvSpPr>
          <p:cNvPr id="2" name="TextBox 1">
            <a:extLst>
              <a:ext uri="{FF2B5EF4-FFF2-40B4-BE49-F238E27FC236}">
                <a16:creationId xmlns:a16="http://schemas.microsoft.com/office/drawing/2014/main" id="{7C0CBED3-B705-AC9B-6FF4-5F5BDC799B45}"/>
              </a:ext>
            </a:extLst>
          </p:cNvPr>
          <p:cNvSpPr txBox="1"/>
          <p:nvPr/>
        </p:nvSpPr>
        <p:spPr>
          <a:xfrm>
            <a:off x="159979" y="5891660"/>
            <a:ext cx="11866332" cy="822726"/>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Aft>
                <a:spcPts val="600"/>
              </a:spcAft>
            </a:pPr>
            <a:r>
              <a:rPr lang="en-GB" sz="1100" dirty="0">
                <a:solidFill>
                  <a:schemeClr val="tx1"/>
                </a:solidFill>
              </a:rPr>
              <a:t>In 2025, national changes to the consultant pay framework led to a significant reduction in the number of consultants eligible for bonus payments, including adjustments to the structure and criteria for clinical excellence awards. This has impacted the distribution of bonus pay across the workforce, and as such, direct comparisons with previous years should be approached with caution. In 2024 at STG, 618 consultants received a bonus, compared to 159 in 2025. At ESTH during 2024, 299 consultants received a bonus, compared to 92 in 2025.</a:t>
            </a:r>
          </a:p>
        </p:txBody>
      </p:sp>
    </p:spTree>
    <p:extLst>
      <p:ext uri="{BB962C8B-B14F-4D97-AF65-F5344CB8AC3E}">
        <p14:creationId xmlns:p14="http://schemas.microsoft.com/office/powerpoint/2010/main" val="2539596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785A8-BDCF-73DB-C558-8D1CC70076AA}"/>
            </a:ext>
          </a:extLst>
        </p:cNvPr>
        <p:cNvGrpSpPr/>
        <p:nvPr/>
      </p:nvGrpSpPr>
      <p:grpSpPr>
        <a:xfrm>
          <a:off x="0" y="0"/>
          <a:ext cx="0" cy="0"/>
          <a:chOff x="0" y="0"/>
          <a:chExt cx="0" cy="0"/>
        </a:xfrm>
      </p:grpSpPr>
      <p:pic>
        <p:nvPicPr>
          <p:cNvPr id="11" name="Picture 10" descr="Icon, bubble chart&#10;&#10;Description automatically generated">
            <a:extLst>
              <a:ext uri="{FF2B5EF4-FFF2-40B4-BE49-F238E27FC236}">
                <a16:creationId xmlns:a16="http://schemas.microsoft.com/office/drawing/2014/main" id="{2F6A93A1-E8C4-B615-D6E3-9CF5ABA9D13A}"/>
              </a:ext>
            </a:extLst>
          </p:cNvPr>
          <p:cNvPicPr>
            <a:picLocks noChangeAspect="1"/>
          </p:cNvPicPr>
          <p:nvPr/>
        </p:nvPicPr>
        <p:blipFill>
          <a:blip r:embed="rId3"/>
          <a:stretch>
            <a:fillRect/>
          </a:stretch>
        </p:blipFill>
        <p:spPr>
          <a:xfrm>
            <a:off x="2572106" y="-1"/>
            <a:ext cx="6858000" cy="6858000"/>
          </a:xfrm>
          <a:prstGeom prst="rect">
            <a:avLst/>
          </a:prstGeom>
        </p:spPr>
      </p:pic>
      <p:pic>
        <p:nvPicPr>
          <p:cNvPr id="2" name="Picture 1">
            <a:extLst>
              <a:ext uri="{FF2B5EF4-FFF2-40B4-BE49-F238E27FC236}">
                <a16:creationId xmlns:a16="http://schemas.microsoft.com/office/drawing/2014/main" id="{25C91A26-A8D8-65AB-D96D-B5C03D6DEDAB}"/>
              </a:ext>
            </a:extLst>
          </p:cNvPr>
          <p:cNvPicPr>
            <a:picLocks noChangeAspect="1"/>
          </p:cNvPicPr>
          <p:nvPr/>
        </p:nvPicPr>
        <p:blipFill>
          <a:blip r:embed="rId4"/>
          <a:stretch>
            <a:fillRect/>
          </a:stretch>
        </p:blipFill>
        <p:spPr>
          <a:xfrm>
            <a:off x="480243" y="379434"/>
            <a:ext cx="2587903" cy="981287"/>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BE12BAB6-E69E-789E-A4F5-6CC83E642214}"/>
              </a:ext>
            </a:extLst>
          </p:cNvPr>
          <p:cNvPicPr>
            <a:picLocks noChangeAspect="1"/>
          </p:cNvPicPr>
          <p:nvPr/>
        </p:nvPicPr>
        <p:blipFill>
          <a:blip r:embed="rId5"/>
          <a:stretch>
            <a:fillRect/>
          </a:stretch>
        </p:blipFill>
        <p:spPr>
          <a:xfrm>
            <a:off x="8651031" y="573931"/>
            <a:ext cx="2849204" cy="786789"/>
          </a:xfrm>
          <a:prstGeom prst="rect">
            <a:avLst/>
          </a:prstGeom>
        </p:spPr>
      </p:pic>
      <p:pic>
        <p:nvPicPr>
          <p:cNvPr id="3080" name="Picture 8" descr="disability image with transparent background and logos in #BBF0F1">
            <a:extLst>
              <a:ext uri="{FF2B5EF4-FFF2-40B4-BE49-F238E27FC236}">
                <a16:creationId xmlns:a16="http://schemas.microsoft.com/office/drawing/2014/main" id="{75B6CD90-CC68-731C-FCFF-8BFAD54798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9906" y="2308200"/>
            <a:ext cx="3362399" cy="224159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4">
            <a:extLst>
              <a:ext uri="{FF2B5EF4-FFF2-40B4-BE49-F238E27FC236}">
                <a16:creationId xmlns:a16="http://schemas.microsoft.com/office/drawing/2014/main" id="{C3379967-556B-1635-96B8-DE096CC0F91C}"/>
              </a:ext>
            </a:extLst>
          </p:cNvPr>
          <p:cNvSpPr txBox="1">
            <a:spLocks/>
          </p:cNvSpPr>
          <p:nvPr/>
        </p:nvSpPr>
        <p:spPr>
          <a:xfrm>
            <a:off x="476048" y="2590800"/>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3200" dirty="0">
                <a:solidFill>
                  <a:srgbClr val="0F0148"/>
                </a:solidFill>
                <a:latin typeface="Arial" panose="020B0604020202020204" pitchFamily="34" charset="0"/>
                <a:cs typeface="Arial" panose="020B0604020202020204" pitchFamily="34" charset="0"/>
              </a:rPr>
              <a:t>Disability Pay Gap Report </a:t>
            </a:r>
            <a:r>
              <a:rPr lang="en-US" sz="3200" dirty="0">
                <a:solidFill>
                  <a:srgbClr val="0F0148"/>
                </a:solidFill>
                <a:latin typeface="Arial" panose="020B0604020202020204" pitchFamily="34" charset="0"/>
                <a:cs typeface="Arial" panose="020B0604020202020204" pitchFamily="34" charset="0"/>
              </a:rPr>
              <a:t> </a:t>
            </a:r>
          </a:p>
        </p:txBody>
      </p:sp>
      <p:sp>
        <p:nvSpPr>
          <p:cNvPr id="13" name="Title 24">
            <a:extLst>
              <a:ext uri="{FF2B5EF4-FFF2-40B4-BE49-F238E27FC236}">
                <a16:creationId xmlns:a16="http://schemas.microsoft.com/office/drawing/2014/main" id="{957B97FA-E7C3-985D-8F1A-C3A6569ECA73}"/>
              </a:ext>
            </a:extLst>
          </p:cNvPr>
          <p:cNvSpPr txBox="1">
            <a:spLocks/>
          </p:cNvSpPr>
          <p:nvPr/>
        </p:nvSpPr>
        <p:spPr>
          <a:xfrm>
            <a:off x="506808" y="3277563"/>
            <a:ext cx="7587681"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US" sz="2400" b="0" dirty="0">
                <a:solidFill>
                  <a:srgbClr val="0F0148"/>
                </a:solidFill>
              </a:rPr>
              <a:t>Snapshot Date: 31 March 2025</a:t>
            </a:r>
          </a:p>
        </p:txBody>
      </p:sp>
      <p:sp>
        <p:nvSpPr>
          <p:cNvPr id="3" name="TextBox 2">
            <a:extLst>
              <a:ext uri="{FF2B5EF4-FFF2-40B4-BE49-F238E27FC236}">
                <a16:creationId xmlns:a16="http://schemas.microsoft.com/office/drawing/2014/main" id="{C506F6F4-23B2-57A3-5E1B-E49684A7A879}"/>
              </a:ext>
            </a:extLst>
          </p:cNvPr>
          <p:cNvSpPr txBox="1"/>
          <p:nvPr/>
        </p:nvSpPr>
        <p:spPr>
          <a:xfrm>
            <a:off x="440659" y="6008683"/>
            <a:ext cx="80772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Features: ESR data </a:t>
            </a:r>
            <a:r>
              <a:rPr lang="en-GB" sz="1000" dirty="0">
                <a:solidFill>
                  <a:srgbClr val="425563"/>
                </a:solidFill>
                <a:latin typeface="Helvetica"/>
              </a:rPr>
              <a:t>on 31/03/2025 (extracted on 30 April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Published: 31 March 202</a:t>
            </a:r>
            <a:r>
              <a:rPr lang="en-GB" sz="1000" dirty="0">
                <a:solidFill>
                  <a:srgbClr val="425563"/>
                </a:solidFill>
                <a:latin typeface="Helvetica"/>
              </a:rPr>
              <a:t>6</a:t>
            </a:r>
            <a:endParaRPr kumimoji="0" lang="en-GB" sz="1000" b="0" i="0" u="none" strike="noStrike" kern="1200" cap="none" spc="0" normalizeH="0" baseline="0" noProof="0" dirty="0">
              <a:ln>
                <a:noFill/>
              </a:ln>
              <a:solidFill>
                <a:srgbClr val="FF0000"/>
              </a:solidFill>
              <a:effectLst/>
              <a:uLnTx/>
              <a:uFillTx/>
              <a:latin typeface="Helvetica"/>
              <a:ea typeface="+mn-ea"/>
              <a:cs typeface="+mn-cs"/>
            </a:endParaRPr>
          </a:p>
          <a:p>
            <a:pPr lvl="0">
              <a:defRPr/>
            </a:pPr>
            <a:r>
              <a:rPr lang="en-GB" sz="1000" dirty="0">
                <a:solidFill>
                  <a:srgbClr val="425563"/>
                </a:solidFill>
                <a:latin typeface="Helvetica"/>
              </a:rPr>
              <a:t>By: </a:t>
            </a:r>
            <a:r>
              <a:rPr lang="en-GB" sz="1000" dirty="0">
                <a:solidFill>
                  <a:srgbClr val="425563"/>
                </a:solidFill>
              </a:rPr>
              <a:t>Workforce Systems and Intelligence / Equality, Diversity and Inclusion</a:t>
            </a:r>
            <a:endParaRPr kumimoji="0" lang="en-GB" sz="1000" b="0" i="0" u="none" strike="noStrike" kern="1200" cap="none" spc="0" normalizeH="0" baseline="0" noProof="0" dirty="0">
              <a:ln>
                <a:noFill/>
              </a:ln>
              <a:solidFill>
                <a:srgbClr val="425563"/>
              </a:solidFill>
              <a:effectLst/>
              <a:uLnTx/>
              <a:uFillTx/>
              <a:latin typeface="Helvetica"/>
              <a:ea typeface="+mn-ea"/>
              <a:cs typeface="+mn-cs"/>
            </a:endParaRPr>
          </a:p>
        </p:txBody>
      </p:sp>
    </p:spTree>
    <p:extLst>
      <p:ext uri="{BB962C8B-B14F-4D97-AF65-F5344CB8AC3E}">
        <p14:creationId xmlns:p14="http://schemas.microsoft.com/office/powerpoint/2010/main" val="587857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12B49-1244-8CA4-2CDE-D7600315B019}"/>
            </a:ext>
          </a:extLst>
        </p:cNvPr>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5374FCEC-087B-3ACE-A92E-17C5B7CAE249}"/>
              </a:ext>
            </a:extLst>
          </p:cNvPr>
          <p:cNvPicPr>
            <a:picLocks noChangeAspect="1"/>
          </p:cNvPicPr>
          <p:nvPr/>
        </p:nvPicPr>
        <p:blipFill>
          <a:blip r:embed="rId3"/>
          <a:stretch>
            <a:fillRect/>
          </a:stretch>
        </p:blipFill>
        <p:spPr>
          <a:xfrm>
            <a:off x="10210800" y="304800"/>
            <a:ext cx="1477604" cy="408031"/>
          </a:xfrm>
          <a:prstGeom prst="rect">
            <a:avLst/>
          </a:prstGeom>
        </p:spPr>
      </p:pic>
      <p:sp>
        <p:nvSpPr>
          <p:cNvPr id="8" name="TextBox 7">
            <a:extLst>
              <a:ext uri="{FF2B5EF4-FFF2-40B4-BE49-F238E27FC236}">
                <a16:creationId xmlns:a16="http://schemas.microsoft.com/office/drawing/2014/main" id="{F590A679-CCE6-1CD8-E220-E15A3036E405}"/>
              </a:ext>
            </a:extLst>
          </p:cNvPr>
          <p:cNvSpPr txBox="1"/>
          <p:nvPr/>
        </p:nvSpPr>
        <p:spPr>
          <a:xfrm>
            <a:off x="304800" y="836288"/>
            <a:ext cx="5638801" cy="6017032"/>
          </a:xfrm>
          <a:prstGeom prst="rect">
            <a:avLst/>
          </a:prstGeom>
          <a:noFill/>
        </p:spPr>
        <p:txBody>
          <a:bodyPr wrap="square" rtlCol="0">
            <a:spAutoFit/>
          </a:bodyPr>
          <a:lstStyle/>
          <a:p>
            <a:pPr algn="just"/>
            <a:r>
              <a:rPr lang="en-GB" sz="1100" dirty="0"/>
              <a:t>While public sector organisations are legally required to report and publish their gender pay gap annually under the Equality Act 2010 and Gender Pay Gap Information Regulations 2017, there is currently no mandatory requirement to report on the disability pay gap.</a:t>
            </a:r>
          </a:p>
          <a:p>
            <a:pPr algn="just"/>
            <a:endParaRPr lang="en-GB" sz="1100" dirty="0"/>
          </a:p>
          <a:p>
            <a:pPr algn="just"/>
            <a:r>
              <a:rPr lang="en-GB" sz="1100" dirty="0"/>
              <a:t>Despite this, St George’s, Epsom and St Helier University Hospitals and Health Group (gesh) has chosen to examine pay disparities between employees who have declared a disability and those who have not, using snapshot data from </a:t>
            </a:r>
            <a:r>
              <a:rPr lang="en-GB" sz="1100" b="1" dirty="0"/>
              <a:t>31 March 2025</a:t>
            </a:r>
            <a:r>
              <a:rPr lang="en-GB" sz="1100" dirty="0"/>
              <a:t>. This voluntary analysis reflects our commitment to equity, transparency, and better understanding workforce experiences.</a:t>
            </a:r>
          </a:p>
          <a:p>
            <a:pPr algn="just"/>
            <a:endParaRPr lang="en-GB" sz="1100" dirty="0"/>
          </a:p>
          <a:p>
            <a:pPr algn="just"/>
            <a:r>
              <a:rPr lang="en-GB" sz="1100" dirty="0"/>
              <a:t>As of the snapshot date, the Group employed 18,147 staff, with 10,826 at St George’s University Hospitals (STG) and 7,321 at Epsom and St Helier Hospitals (ESTH).</a:t>
            </a:r>
          </a:p>
          <a:p>
            <a:pPr algn="just"/>
            <a:endParaRPr lang="en-GB" sz="1100" dirty="0"/>
          </a:p>
          <a:p>
            <a:pPr algn="just"/>
            <a:r>
              <a:rPr lang="en-GB" sz="1100" dirty="0"/>
              <a:t>At STG, all staff excluding Medical and Very Senior Management (VSM) roles are on Agenda for Change (</a:t>
            </a:r>
            <a:r>
              <a:rPr lang="en-GB" sz="1100" dirty="0" err="1"/>
              <a:t>AfC</a:t>
            </a:r>
            <a:r>
              <a:rPr lang="en-GB" sz="1100" dirty="0"/>
              <a:t>) pay scales. At ESTH, in addition to Medical, VSM and </a:t>
            </a:r>
            <a:r>
              <a:rPr lang="en-GB" sz="1100" dirty="0" err="1"/>
              <a:t>AfC</a:t>
            </a:r>
            <a:r>
              <a:rPr lang="en-GB" sz="1100" dirty="0"/>
              <a:t> staff, 570 Estates and Facilities staff are employed on locally agreed pay frameworks. Non-Executive Directors have been excluded from this analysis due to the nature of their roles and impact on comparative averages.</a:t>
            </a:r>
          </a:p>
          <a:p>
            <a:pPr algn="just"/>
            <a:endParaRPr lang="en-GB" sz="1100" dirty="0"/>
          </a:p>
          <a:p>
            <a:pPr algn="just"/>
            <a:r>
              <a:rPr lang="en-GB" sz="1100" b="1" i="1" dirty="0"/>
              <a:t>What is the disability pay gap? </a:t>
            </a:r>
          </a:p>
          <a:p>
            <a:pPr algn="just"/>
            <a:r>
              <a:rPr lang="en-GB" sz="1100" dirty="0"/>
              <a:t>The Disability Pay Gap reflects the difference in average hourly earnings between employees who have declared a disability and those who have not across the organisation.</a:t>
            </a:r>
          </a:p>
          <a:p>
            <a:pPr algn="just"/>
            <a:endParaRPr lang="en-GB" sz="1100" dirty="0"/>
          </a:p>
          <a:p>
            <a:pPr algn="just"/>
            <a:r>
              <a:rPr lang="en-GB" sz="1100" dirty="0"/>
              <a:t>For example, if staff with declared disabilities are underrepresented in higher-paid roles or work more frequently in part-time or lower-banded positions, the average hourly earnings of disabled staff may be lower than those of non-disabled staff.</a:t>
            </a:r>
          </a:p>
          <a:p>
            <a:pPr algn="just"/>
            <a:endParaRPr lang="en-GB" sz="1100" dirty="0"/>
          </a:p>
          <a:p>
            <a:pPr algn="just"/>
            <a:r>
              <a:rPr lang="en-GB" sz="1100" dirty="0"/>
              <a:t>It is important to note that the Disability Pay Gap is not the same as equal pay. Equal pay relates to ensuring that employees receive equal pay for the same or similar jobs, or for work of equal value, regardless of disability. It is unlawful to pay employees differently because of disability status.</a:t>
            </a:r>
          </a:p>
          <a:p>
            <a:pPr algn="just"/>
            <a:endParaRPr lang="en-GB" sz="1100" dirty="0"/>
          </a:p>
          <a:p>
            <a:pPr algn="just"/>
            <a:endParaRPr lang="en-GB" sz="1100" dirty="0"/>
          </a:p>
        </p:txBody>
      </p:sp>
      <p:sp>
        <p:nvSpPr>
          <p:cNvPr id="11" name="TextBox 10">
            <a:extLst>
              <a:ext uri="{FF2B5EF4-FFF2-40B4-BE49-F238E27FC236}">
                <a16:creationId xmlns:a16="http://schemas.microsoft.com/office/drawing/2014/main" id="{C8076574-674E-1211-298B-F9440752C14E}"/>
              </a:ext>
            </a:extLst>
          </p:cNvPr>
          <p:cNvSpPr txBox="1"/>
          <p:nvPr/>
        </p:nvSpPr>
        <p:spPr>
          <a:xfrm>
            <a:off x="6248399" y="767750"/>
            <a:ext cx="5638801" cy="5339923"/>
          </a:xfrm>
          <a:prstGeom prst="rect">
            <a:avLst/>
          </a:prstGeom>
          <a:noFill/>
        </p:spPr>
        <p:txBody>
          <a:bodyPr wrap="square" rtlCol="0">
            <a:spAutoFit/>
          </a:bodyPr>
          <a:lstStyle/>
          <a:p>
            <a:pPr algn="just"/>
            <a:r>
              <a:rPr lang="en-GB" sz="1100" b="1" i="1" dirty="0"/>
              <a:t>What do we have to report on? </a:t>
            </a:r>
          </a:p>
          <a:p>
            <a:pPr algn="just"/>
            <a:r>
              <a:rPr lang="en-GB" sz="1100" dirty="0"/>
              <a:t>Unlike the statutory requirements for Gender Pay Gap reporting, there is currently no legal requirement to report on the Disability Pay Gap. However, gesh has chosen to undertake this analysis voluntarily as part of our commitment to workforce equity and transparency. In line with gender pay gap methodology, we have reported:</a:t>
            </a:r>
          </a:p>
          <a:p>
            <a:pPr algn="just"/>
            <a:endParaRPr lang="en-GB" sz="1100" dirty="0"/>
          </a:p>
          <a:p>
            <a:pPr marL="628650" lvl="1" indent="-171450" algn="just">
              <a:buFont typeface="Arial" panose="020B0604020202020204" pitchFamily="34" charset="0"/>
              <a:buChar char="•"/>
            </a:pPr>
            <a:r>
              <a:rPr lang="en-GB" sz="1100" dirty="0"/>
              <a:t>The mean basic disability pay gap</a:t>
            </a:r>
          </a:p>
          <a:p>
            <a:pPr marL="628650" lvl="1" indent="-171450" algn="just">
              <a:buFont typeface="Arial" panose="020B0604020202020204" pitchFamily="34" charset="0"/>
              <a:buChar char="•"/>
            </a:pPr>
            <a:r>
              <a:rPr lang="en-GB" sz="1100" dirty="0"/>
              <a:t>The median basic disability pay gap</a:t>
            </a:r>
          </a:p>
          <a:p>
            <a:pPr marL="628650" lvl="1" indent="-171450" algn="just">
              <a:buFont typeface="Arial" panose="020B0604020202020204" pitchFamily="34" charset="0"/>
              <a:buChar char="•"/>
            </a:pPr>
            <a:r>
              <a:rPr lang="en-GB" sz="1100" dirty="0"/>
              <a:t>The proportion of disabled and non-disabled staff within each pay quartile </a:t>
            </a:r>
          </a:p>
          <a:p>
            <a:pPr marL="628650" lvl="1" indent="-171450" algn="just">
              <a:buFont typeface="Arial" panose="020B0604020202020204" pitchFamily="34" charset="0"/>
              <a:buChar char="•"/>
            </a:pPr>
            <a:r>
              <a:rPr lang="en-GB" sz="1100" dirty="0"/>
              <a:t>The mean bonus disability pay gap</a:t>
            </a:r>
          </a:p>
          <a:p>
            <a:pPr marL="628650" lvl="1" indent="-171450" algn="just">
              <a:buFont typeface="Arial" panose="020B0604020202020204" pitchFamily="34" charset="0"/>
              <a:buChar char="•"/>
            </a:pPr>
            <a:r>
              <a:rPr lang="en-GB" sz="1100" dirty="0"/>
              <a:t>The median bonus disability pay gap</a:t>
            </a:r>
          </a:p>
          <a:p>
            <a:pPr marL="628650" lvl="1" indent="-171450" algn="just">
              <a:buFont typeface="Arial" panose="020B0604020202020204" pitchFamily="34" charset="0"/>
              <a:buChar char="•"/>
            </a:pPr>
            <a:r>
              <a:rPr lang="en-GB" sz="1100" dirty="0"/>
              <a:t>The proportion of disabled and non-disabled staff receiving a bonus payment</a:t>
            </a:r>
          </a:p>
          <a:p>
            <a:pPr algn="just"/>
            <a:endParaRPr lang="en-GB" sz="1100" dirty="0"/>
          </a:p>
          <a:p>
            <a:pPr algn="just"/>
            <a:r>
              <a:rPr lang="en-GB" sz="1100" b="1" i="1" dirty="0"/>
              <a:t>Who is included? </a:t>
            </a:r>
          </a:p>
          <a:p>
            <a:pPr algn="just"/>
            <a:r>
              <a:rPr lang="en-GB" sz="1100" dirty="0"/>
              <a:t>All staff who were employed across the gesh Group on full pay as of 31st March 2025, with the exception of Non-Executive Directors. Bank staff who worked a shift on the snapshot date are included, as are Consultant Additional Programmed Activities.</a:t>
            </a:r>
          </a:p>
          <a:p>
            <a:pPr algn="just"/>
            <a:endParaRPr lang="en-GB" sz="1100" dirty="0"/>
          </a:p>
          <a:p>
            <a:r>
              <a:rPr lang="en-GB" sz="1100" b="1" i="1" dirty="0"/>
              <a:t>Excluded categories include:</a:t>
            </a:r>
          </a:p>
          <a:p>
            <a:endParaRPr lang="en-GB" sz="1100" i="1" dirty="0"/>
          </a:p>
          <a:p>
            <a:pPr marL="628650" lvl="1" indent="-171450">
              <a:buFont typeface="Arial" panose="020B0604020202020204" pitchFamily="34" charset="0"/>
              <a:buChar char="•"/>
            </a:pPr>
            <a:r>
              <a:rPr lang="en-GB" sz="1100" dirty="0"/>
              <a:t>Employees on half or nil pay due to absence or maternity leave</a:t>
            </a:r>
          </a:p>
          <a:p>
            <a:pPr marL="628650" lvl="1" indent="-171450">
              <a:buFont typeface="Arial" panose="020B0604020202020204" pitchFamily="34" charset="0"/>
              <a:buChar char="•"/>
            </a:pPr>
            <a:r>
              <a:rPr lang="en-GB" sz="1100" dirty="0"/>
              <a:t>Hosted staff (e.g. GP Trainees)</a:t>
            </a:r>
          </a:p>
          <a:p>
            <a:pPr marL="628650" lvl="1" indent="-171450">
              <a:buFont typeface="Arial" panose="020B0604020202020204" pitchFamily="34" charset="0"/>
              <a:buChar char="•"/>
            </a:pPr>
            <a:r>
              <a:rPr lang="en-GB" sz="1100" dirty="0"/>
              <a:t>Agency staff</a:t>
            </a:r>
          </a:p>
          <a:p>
            <a:pPr marL="628650" lvl="1" indent="-171450">
              <a:buFont typeface="Arial" panose="020B0604020202020204" pitchFamily="34" charset="0"/>
              <a:buChar char="•"/>
            </a:pPr>
            <a:r>
              <a:rPr lang="en-GB" sz="1100" dirty="0"/>
              <a:t>General overtime pay and expenses</a:t>
            </a:r>
          </a:p>
          <a:p>
            <a:pPr algn="just"/>
            <a:endParaRPr lang="en-GB" sz="1100" dirty="0"/>
          </a:p>
          <a:p>
            <a:pPr algn="just"/>
            <a:r>
              <a:rPr lang="en-GB" sz="1100" b="1" i="1" dirty="0"/>
              <a:t>What pay is covered? </a:t>
            </a:r>
          </a:p>
          <a:p>
            <a:pPr algn="just"/>
            <a:r>
              <a:rPr lang="en-GB" sz="1100" dirty="0"/>
              <a:t>The report covers both basic pay only. To ensure strict anonymity within our Disability pay gap report, bonus pay information has been excluded due to the small number of employees with a disability.</a:t>
            </a:r>
          </a:p>
          <a:p>
            <a:pPr algn="just"/>
            <a:endParaRPr lang="en-GB" sz="1100" b="1" dirty="0"/>
          </a:p>
          <a:p>
            <a:pPr algn="just"/>
            <a:r>
              <a:rPr lang="en-GB" sz="1100" b="1" dirty="0"/>
              <a:t>For detailed information on how the pay gap is calculated please see Appendix A.</a:t>
            </a:r>
          </a:p>
        </p:txBody>
      </p:sp>
      <p:sp>
        <p:nvSpPr>
          <p:cNvPr id="3" name="Title 24">
            <a:extLst>
              <a:ext uri="{FF2B5EF4-FFF2-40B4-BE49-F238E27FC236}">
                <a16:creationId xmlns:a16="http://schemas.microsoft.com/office/drawing/2014/main" id="{EE5D228D-B7D4-3F4F-E72E-162778E9E7F7}"/>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Disability Pay Gap</a:t>
            </a:r>
            <a:endParaRPr lang="en-US" sz="2200" dirty="0">
              <a:solidFill>
                <a:srgbClr val="002060"/>
              </a:solidFill>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2D88F075-AE95-5873-CB5D-97F02F895CFA}"/>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2914188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4969A-F573-0339-CC21-FD5B7ED967E8}"/>
            </a:ext>
          </a:extLst>
        </p:cNvPr>
        <p:cNvGrpSpPr/>
        <p:nvPr/>
      </p:nvGrpSpPr>
      <p:grpSpPr>
        <a:xfrm>
          <a:off x="0" y="0"/>
          <a:ext cx="0" cy="0"/>
          <a:chOff x="0" y="0"/>
          <a:chExt cx="0" cy="0"/>
        </a:xfrm>
      </p:grpSpPr>
      <p:pic>
        <p:nvPicPr>
          <p:cNvPr id="6" name="Graphic 5" descr="Harvey Balls 100% with solid fill">
            <a:extLst>
              <a:ext uri="{FF2B5EF4-FFF2-40B4-BE49-F238E27FC236}">
                <a16:creationId xmlns:a16="http://schemas.microsoft.com/office/drawing/2014/main" id="{7791CB1B-AC34-98BF-6CDA-334EA8FA4F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09600" y="4803040"/>
            <a:ext cx="2064906" cy="2054960"/>
          </a:xfrm>
          <a:prstGeom prst="rect">
            <a:avLst/>
          </a:prstGeom>
        </p:spPr>
      </p:pic>
      <p:pic>
        <p:nvPicPr>
          <p:cNvPr id="16" name="Picture 15">
            <a:extLst>
              <a:ext uri="{FF2B5EF4-FFF2-40B4-BE49-F238E27FC236}">
                <a16:creationId xmlns:a16="http://schemas.microsoft.com/office/drawing/2014/main" id="{FD6CE269-6CB7-3861-9FCD-FBB5D42F11B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1211058" y="5281284"/>
            <a:ext cx="854817" cy="682170"/>
          </a:xfrm>
          <a:prstGeom prst="rect">
            <a:avLst/>
          </a:prstGeom>
        </p:spPr>
      </p:pic>
      <p:sp>
        <p:nvSpPr>
          <p:cNvPr id="17" name="TextBox 16">
            <a:extLst>
              <a:ext uri="{FF2B5EF4-FFF2-40B4-BE49-F238E27FC236}">
                <a16:creationId xmlns:a16="http://schemas.microsoft.com/office/drawing/2014/main" id="{DF29FAEC-5AFF-28F1-72F6-8FCA35579F01}"/>
              </a:ext>
            </a:extLst>
          </p:cNvPr>
          <p:cNvSpPr txBox="1"/>
          <p:nvPr/>
        </p:nvSpPr>
        <p:spPr>
          <a:xfrm>
            <a:off x="996557" y="5830038"/>
            <a:ext cx="1283820" cy="492443"/>
          </a:xfrm>
          <a:prstGeom prst="rect">
            <a:avLst/>
          </a:prstGeom>
          <a:noFill/>
        </p:spPr>
        <p:txBody>
          <a:bodyPr wrap="square" rtlCol="0">
            <a:spAutoFit/>
          </a:bodyPr>
          <a:lstStyle/>
          <a:p>
            <a:pPr algn="ctr"/>
            <a:r>
              <a:rPr lang="en-GB" sz="1600" dirty="0">
                <a:solidFill>
                  <a:schemeClr val="bg1"/>
                </a:solidFill>
              </a:rPr>
              <a:t>8.2%</a:t>
            </a:r>
          </a:p>
          <a:p>
            <a:pPr algn="ctr"/>
            <a:r>
              <a:rPr lang="en-GB" sz="1000" dirty="0">
                <a:solidFill>
                  <a:schemeClr val="bg1"/>
                </a:solidFill>
              </a:rPr>
              <a:t>Mean Pay Gap</a:t>
            </a:r>
          </a:p>
        </p:txBody>
      </p:sp>
      <p:pic>
        <p:nvPicPr>
          <p:cNvPr id="18" name="Graphic 17" descr="Harvey Balls 100% with solid fill">
            <a:extLst>
              <a:ext uri="{FF2B5EF4-FFF2-40B4-BE49-F238E27FC236}">
                <a16:creationId xmlns:a16="http://schemas.microsoft.com/office/drawing/2014/main" id="{8F9CD0F2-B55F-125B-E21C-2223B63618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421495" y="4803040"/>
            <a:ext cx="2064905" cy="2054960"/>
          </a:xfrm>
          <a:prstGeom prst="rect">
            <a:avLst/>
          </a:prstGeom>
        </p:spPr>
      </p:pic>
      <p:pic>
        <p:nvPicPr>
          <p:cNvPr id="19" name="Picture 18">
            <a:extLst>
              <a:ext uri="{FF2B5EF4-FFF2-40B4-BE49-F238E27FC236}">
                <a16:creationId xmlns:a16="http://schemas.microsoft.com/office/drawing/2014/main" id="{A26BABFA-049D-F6B2-87BD-AEB441E1AAB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1875" y1="37552" x2="41875" y2="37552"/>
                        <a14:foregroundMark x1="41875" y1="37552" x2="41875" y2="37552"/>
                        <a14:foregroundMark x1="41875" y1="37552" x2="57813" y2="26927"/>
                        <a14:foregroundMark x1="45833" y1="37552" x2="45833" y2="37552"/>
                        <a14:foregroundMark x1="45833" y1="37552" x2="45833" y2="37552"/>
                        <a14:foregroundMark x1="51198" y1="41510" x2="48490" y2="48177"/>
                        <a14:foregroundMark x1="48490" y1="48177" x2="48490" y2="48177"/>
                        <a14:foregroundMark x1="44531" y1="44167" x2="43177" y2="48177"/>
                        <a14:foregroundMark x1="49844" y1="60104" x2="49844" y2="60104"/>
                        <a14:foregroundMark x1="55156" y1="73438" x2="67135" y2="69427"/>
                        <a14:foregroundMark x1="61823" y1="50833" x2="61823" y2="50833"/>
                        <a14:foregroundMark x1="57813" y1="48177" x2="45833" y2="48177"/>
                        <a14:foregroundMark x1="45833" y1="48177" x2="45833" y2="48177"/>
                        <a14:foregroundMark x1="45833" y1="48177" x2="45833" y2="48177"/>
                        <a14:foregroundMark x1="53854" y1="44167" x2="53854" y2="44167"/>
                        <a14:foregroundMark x1="71094" y1="57448" x2="45833" y2="28229"/>
                        <a14:foregroundMark x1="45833" y1="28229" x2="45833" y2="28229"/>
                        <a14:foregroundMark x1="40521" y1="50833" x2="40521" y2="50833"/>
                        <a14:foregroundMark x1="40521" y1="50833" x2="56510" y2="65417"/>
                        <a14:foregroundMark x1="57813" y1="64115" x2="52500" y2="50833"/>
                        <a14:foregroundMark x1="47188" y1="57448" x2="47188" y2="57448"/>
                        <a14:foregroundMark x1="44531" y1="57448" x2="39219" y2="57448"/>
                        <a14:foregroundMark x1="39219" y1="57448" x2="35208" y2="57448"/>
                        <a14:foregroundMark x1="32552" y1="57448" x2="32552" y2="57448"/>
                        <a14:foregroundMark x1="27240" y1="69427" x2="45833" y2="74740"/>
                        <a14:foregroundMark x1="47188" y1="74740" x2="55156" y2="74740"/>
                        <a14:foregroundMark x1="60469" y1="78750" x2="60469" y2="78750"/>
                        <a14:foregroundMark x1="43177" y1="78750" x2="39219" y2="78750"/>
                        <a14:foregroundMark x1="37865" y1="78750" x2="37865" y2="78750"/>
                      </a14:backgroundRemoval>
                    </a14:imgEffect>
                    <a14:imgEffect>
                      <a14:brightnessContrast bright="20000" contrast="20000"/>
                    </a14:imgEffect>
                  </a14:imgLayer>
                </a14:imgProps>
              </a:ext>
            </a:extLst>
          </a:blip>
          <a:stretch>
            <a:fillRect/>
          </a:stretch>
        </p:blipFill>
        <p:spPr>
          <a:xfrm>
            <a:off x="4123474" y="5305363"/>
            <a:ext cx="655335" cy="655335"/>
          </a:xfrm>
          <a:prstGeom prst="rect">
            <a:avLst/>
          </a:prstGeom>
        </p:spPr>
      </p:pic>
      <p:sp>
        <p:nvSpPr>
          <p:cNvPr id="20" name="TextBox 19">
            <a:extLst>
              <a:ext uri="{FF2B5EF4-FFF2-40B4-BE49-F238E27FC236}">
                <a16:creationId xmlns:a16="http://schemas.microsoft.com/office/drawing/2014/main" id="{9CE4F40E-9A30-56AA-7B2A-87B5A1A829FD}"/>
              </a:ext>
            </a:extLst>
          </p:cNvPr>
          <p:cNvSpPr txBox="1"/>
          <p:nvPr/>
        </p:nvSpPr>
        <p:spPr>
          <a:xfrm>
            <a:off x="3809232" y="5829429"/>
            <a:ext cx="1283820" cy="492443"/>
          </a:xfrm>
          <a:prstGeom prst="rect">
            <a:avLst/>
          </a:prstGeom>
          <a:noFill/>
        </p:spPr>
        <p:txBody>
          <a:bodyPr wrap="square" rtlCol="0">
            <a:spAutoFit/>
          </a:bodyPr>
          <a:lstStyle/>
          <a:p>
            <a:pPr algn="ctr"/>
            <a:r>
              <a:rPr lang="en-GB" sz="1600" dirty="0">
                <a:solidFill>
                  <a:schemeClr val="bg1"/>
                </a:solidFill>
              </a:rPr>
              <a:t>3.8%</a:t>
            </a:r>
          </a:p>
          <a:p>
            <a:pPr algn="ctr"/>
            <a:r>
              <a:rPr lang="en-GB" sz="1000" dirty="0">
                <a:solidFill>
                  <a:schemeClr val="bg1"/>
                </a:solidFill>
              </a:rPr>
              <a:t>Median Pay Gap</a:t>
            </a:r>
          </a:p>
        </p:txBody>
      </p:sp>
      <p:sp>
        <p:nvSpPr>
          <p:cNvPr id="10" name="Title 24">
            <a:extLst>
              <a:ext uri="{FF2B5EF4-FFF2-40B4-BE49-F238E27FC236}">
                <a16:creationId xmlns:a16="http://schemas.microsoft.com/office/drawing/2014/main" id="{6EC5EB7C-E35C-0452-890E-24D309906678}"/>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Disability Pay Gap</a:t>
            </a:r>
            <a:r>
              <a:rPr lang="en-US" sz="2200" dirty="0">
                <a:solidFill>
                  <a:srgbClr val="002060"/>
                </a:solidFill>
                <a:latin typeface="Arial" panose="020B0604020202020204" pitchFamily="34" charset="0"/>
                <a:cs typeface="Arial" panose="020B0604020202020204" pitchFamily="34" charset="0"/>
              </a:rPr>
              <a:t> </a:t>
            </a:r>
          </a:p>
        </p:txBody>
      </p:sp>
      <p:sp>
        <p:nvSpPr>
          <p:cNvPr id="15" name="Text Placeholder 1">
            <a:extLst>
              <a:ext uri="{FF2B5EF4-FFF2-40B4-BE49-F238E27FC236}">
                <a16:creationId xmlns:a16="http://schemas.microsoft.com/office/drawing/2014/main" id="{6BAD210E-006D-532B-ABF5-BCE327BA1DAD}"/>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Site Overview  </a:t>
            </a:r>
          </a:p>
        </p:txBody>
      </p:sp>
      <p:sp>
        <p:nvSpPr>
          <p:cNvPr id="8" name="TextBox 7">
            <a:extLst>
              <a:ext uri="{FF2B5EF4-FFF2-40B4-BE49-F238E27FC236}">
                <a16:creationId xmlns:a16="http://schemas.microsoft.com/office/drawing/2014/main" id="{425B6316-2441-633B-05B6-FA6EE81E47B5}"/>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11" name="TextBox 10">
            <a:extLst>
              <a:ext uri="{FF2B5EF4-FFF2-40B4-BE49-F238E27FC236}">
                <a16:creationId xmlns:a16="http://schemas.microsoft.com/office/drawing/2014/main" id="{FB8D95A5-091E-7255-CED9-08A0EAF79DB3}"/>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sp>
        <p:nvSpPr>
          <p:cNvPr id="29" name="TextBox 28">
            <a:extLst>
              <a:ext uri="{FF2B5EF4-FFF2-40B4-BE49-F238E27FC236}">
                <a16:creationId xmlns:a16="http://schemas.microsoft.com/office/drawing/2014/main" id="{384FA045-9C59-88E1-7B7D-02CE03B21E95}"/>
              </a:ext>
            </a:extLst>
          </p:cNvPr>
          <p:cNvSpPr txBox="1"/>
          <p:nvPr/>
        </p:nvSpPr>
        <p:spPr>
          <a:xfrm>
            <a:off x="148830" y="1752600"/>
            <a:ext cx="5819206" cy="307777"/>
          </a:xfrm>
          <a:prstGeom prst="rect">
            <a:avLst/>
          </a:prstGeom>
          <a:noFill/>
        </p:spPr>
        <p:txBody>
          <a:bodyPr wrap="square" rtlCol="0">
            <a:spAutoFit/>
          </a:bodyPr>
          <a:lstStyle/>
          <a:p>
            <a:pPr algn="ctr"/>
            <a:r>
              <a:rPr lang="en-GB" sz="1400" b="1" dirty="0"/>
              <a:t>Substantive Staff</a:t>
            </a:r>
          </a:p>
        </p:txBody>
      </p:sp>
      <p:cxnSp>
        <p:nvCxnSpPr>
          <p:cNvPr id="4" name="Straight Connector 3">
            <a:extLst>
              <a:ext uri="{FF2B5EF4-FFF2-40B4-BE49-F238E27FC236}">
                <a16:creationId xmlns:a16="http://schemas.microsoft.com/office/drawing/2014/main" id="{99720081-7F25-71CF-7A1E-3E9A81BA6835}"/>
              </a:ext>
            </a:extLst>
          </p:cNvPr>
          <p:cNvCxnSpPr/>
          <p:nvPr/>
        </p:nvCxnSpPr>
        <p:spPr>
          <a:xfrm>
            <a:off x="5891836" y="963238"/>
            <a:ext cx="76200" cy="57150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A9980D87-BE50-3A4C-CC4D-521BFEB75F12}"/>
              </a:ext>
            </a:extLst>
          </p:cNvPr>
          <p:cNvSpPr txBox="1"/>
          <p:nvPr/>
        </p:nvSpPr>
        <p:spPr>
          <a:xfrm>
            <a:off x="148830" y="4552640"/>
            <a:ext cx="5743006" cy="307777"/>
          </a:xfrm>
          <a:prstGeom prst="rect">
            <a:avLst/>
          </a:prstGeom>
          <a:noFill/>
        </p:spPr>
        <p:txBody>
          <a:bodyPr wrap="square" rtlCol="0">
            <a:spAutoFit/>
          </a:bodyPr>
          <a:lstStyle/>
          <a:p>
            <a:pPr algn="ctr"/>
            <a:r>
              <a:rPr lang="en-GB" sz="1400" b="1" dirty="0"/>
              <a:t>Pay Gap</a:t>
            </a:r>
          </a:p>
        </p:txBody>
      </p:sp>
      <p:sp>
        <p:nvSpPr>
          <p:cNvPr id="3" name="TextBox 2">
            <a:extLst>
              <a:ext uri="{FF2B5EF4-FFF2-40B4-BE49-F238E27FC236}">
                <a16:creationId xmlns:a16="http://schemas.microsoft.com/office/drawing/2014/main" id="{FA0A3BDD-9852-1C20-3FF1-37E42805279B}"/>
              </a:ext>
            </a:extLst>
          </p:cNvPr>
          <p:cNvSpPr txBox="1"/>
          <p:nvPr/>
        </p:nvSpPr>
        <p:spPr>
          <a:xfrm>
            <a:off x="10650061" y="1835916"/>
            <a:ext cx="1393109" cy="646331"/>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900" b="1" dirty="0">
                <a:solidFill>
                  <a:srgbClr val="425563"/>
                </a:solidFill>
                <a:latin typeface="Helvetica"/>
              </a:rPr>
              <a:t>Key</a:t>
            </a:r>
            <a:r>
              <a:rPr kumimoji="0" lang="en-GB" sz="900" b="1" i="0" u="none" strike="noStrike" kern="1200" cap="none" spc="0" normalizeH="0" baseline="0" noProof="0" dirty="0">
                <a:ln>
                  <a:noFill/>
                </a:ln>
                <a:solidFill>
                  <a:srgbClr val="425563"/>
                </a:solidFill>
                <a:effectLst/>
                <a:uLnTx/>
                <a:uFillTx/>
                <a:latin typeface="Helvetica"/>
                <a:ea typeface="+mn-ea"/>
                <a:cs typeface="+mn-cs"/>
              </a:rPr>
              <a:t>: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rgbClr val="00B050"/>
                </a:solidFill>
                <a:latin typeface="Helvetica"/>
              </a:rPr>
              <a:t>G</a:t>
            </a:r>
            <a:r>
              <a:rPr kumimoji="0" lang="en-GB" sz="900" i="0" u="none" strike="noStrike" kern="1200" cap="none" spc="0" normalizeH="0" baseline="0" noProof="0" dirty="0">
                <a:ln>
                  <a:noFill/>
                </a:ln>
                <a:solidFill>
                  <a:srgbClr val="00B050"/>
                </a:solidFill>
                <a:effectLst/>
                <a:uLnTx/>
                <a:uFillTx/>
                <a:latin typeface="Helvetica"/>
                <a:ea typeface="+mn-ea"/>
                <a:cs typeface="+mn-cs"/>
              </a:rPr>
              <a:t>reen</a:t>
            </a:r>
            <a:r>
              <a:rPr kumimoji="0" lang="en-GB" sz="900" i="0" u="none" strike="noStrike" kern="1200" cap="none" spc="0" normalizeH="0" baseline="0" noProof="0" dirty="0">
                <a:ln>
                  <a:noFill/>
                </a:ln>
                <a:solidFill>
                  <a:srgbClr val="425563"/>
                </a:solidFill>
                <a:effectLst/>
                <a:uLnTx/>
                <a:uFillTx/>
                <a:latin typeface="Helvetica"/>
                <a:ea typeface="+mn-ea"/>
                <a:cs typeface="+mn-cs"/>
              </a:rPr>
              <a:t> +/- 0-3%</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chemeClr val="accent3"/>
                </a:solidFill>
                <a:latin typeface="Helvetica"/>
              </a:rPr>
              <a:t>A</a:t>
            </a:r>
            <a:r>
              <a:rPr kumimoji="0" lang="en-GB" sz="900" i="0" u="none" strike="noStrike" kern="1200" cap="none" spc="0" normalizeH="0" baseline="0" noProof="0" dirty="0">
                <a:ln>
                  <a:noFill/>
                </a:ln>
                <a:solidFill>
                  <a:schemeClr val="accent3"/>
                </a:solidFill>
                <a:effectLst/>
                <a:uLnTx/>
                <a:uFillTx/>
                <a:latin typeface="Helvetica"/>
                <a:ea typeface="+mn-ea"/>
                <a:cs typeface="+mn-cs"/>
              </a:rPr>
              <a:t>mber</a:t>
            </a:r>
            <a:r>
              <a:rPr lang="en-GB" sz="900" dirty="0">
                <a:solidFill>
                  <a:srgbClr val="425563"/>
                </a:solidFill>
                <a:latin typeface="Helvetica"/>
              </a:rPr>
              <a:t> </a:t>
            </a:r>
            <a:r>
              <a:rPr kumimoji="0" lang="en-GB" sz="900" i="0" u="none" strike="noStrike" kern="1200" cap="none" spc="0" normalizeH="0" baseline="0" noProof="0" dirty="0">
                <a:ln>
                  <a:noFill/>
                </a:ln>
                <a:solidFill>
                  <a:srgbClr val="425563"/>
                </a:solidFill>
                <a:effectLst/>
                <a:uLnTx/>
                <a:uFillTx/>
                <a:latin typeface="Helvetica"/>
                <a:ea typeface="+mn-ea"/>
                <a:cs typeface="+mn-cs"/>
              </a:rPr>
              <a:t>+/-3-5%</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rgbClr val="FF0000"/>
                </a:solidFill>
                <a:latin typeface="Helvetica"/>
              </a:rPr>
              <a:t>Red</a:t>
            </a:r>
            <a:r>
              <a:rPr kumimoji="0" lang="en-GB" sz="900" i="0" u="none" strike="noStrike" kern="1200" cap="none" spc="0" normalizeH="0" baseline="0" noProof="0" dirty="0">
                <a:ln>
                  <a:noFill/>
                </a:ln>
                <a:solidFill>
                  <a:srgbClr val="425563"/>
                </a:solidFill>
                <a:effectLst/>
                <a:uLnTx/>
                <a:uFillTx/>
                <a:latin typeface="Helvetica"/>
                <a:ea typeface="+mn-ea"/>
                <a:cs typeface="+mn-cs"/>
              </a:rPr>
              <a:t> +/- 5%</a:t>
            </a:r>
            <a:r>
              <a:rPr lang="en-GB" sz="900" dirty="0">
                <a:solidFill>
                  <a:srgbClr val="425563"/>
                </a:solidFill>
                <a:latin typeface="Helvetica"/>
              </a:rPr>
              <a:t> &amp; above</a:t>
            </a:r>
            <a:r>
              <a:rPr kumimoji="0" lang="en-GB" sz="900" i="0" u="none" strike="noStrike" kern="1200" cap="none" spc="0" normalizeH="0" baseline="0" noProof="0" dirty="0">
                <a:ln>
                  <a:noFill/>
                </a:ln>
                <a:solidFill>
                  <a:srgbClr val="425563"/>
                </a:solidFill>
                <a:effectLst/>
                <a:uLnTx/>
                <a:uFillTx/>
                <a:latin typeface="Helvetica"/>
                <a:ea typeface="+mn-ea"/>
                <a:cs typeface="+mn-cs"/>
              </a:rPr>
              <a:t> </a:t>
            </a:r>
          </a:p>
        </p:txBody>
      </p:sp>
      <p:sp>
        <p:nvSpPr>
          <p:cNvPr id="25" name="TextBox 24">
            <a:extLst>
              <a:ext uri="{FF2B5EF4-FFF2-40B4-BE49-F238E27FC236}">
                <a16:creationId xmlns:a16="http://schemas.microsoft.com/office/drawing/2014/main" id="{2DDC6E6B-FFBE-A71A-AD7A-FDE74352B4A9}"/>
              </a:ext>
            </a:extLst>
          </p:cNvPr>
          <p:cNvSpPr txBox="1"/>
          <p:nvPr/>
        </p:nvSpPr>
        <p:spPr>
          <a:xfrm>
            <a:off x="6250186" y="1749623"/>
            <a:ext cx="5713214" cy="307777"/>
          </a:xfrm>
          <a:prstGeom prst="rect">
            <a:avLst/>
          </a:prstGeom>
          <a:noFill/>
        </p:spPr>
        <p:txBody>
          <a:bodyPr wrap="square" rtlCol="0">
            <a:spAutoFit/>
          </a:bodyPr>
          <a:lstStyle/>
          <a:p>
            <a:pPr algn="ctr"/>
            <a:r>
              <a:rPr lang="en-GB" sz="1400" b="1" dirty="0"/>
              <a:t>Substantive Staff</a:t>
            </a:r>
          </a:p>
        </p:txBody>
      </p:sp>
      <p:sp>
        <p:nvSpPr>
          <p:cNvPr id="26" name="TextBox 25">
            <a:extLst>
              <a:ext uri="{FF2B5EF4-FFF2-40B4-BE49-F238E27FC236}">
                <a16:creationId xmlns:a16="http://schemas.microsoft.com/office/drawing/2014/main" id="{052C6BD5-BA85-F460-8FD9-7D90FBEAFD05}"/>
              </a:ext>
            </a:extLst>
          </p:cNvPr>
          <p:cNvSpPr txBox="1"/>
          <p:nvPr/>
        </p:nvSpPr>
        <p:spPr>
          <a:xfrm>
            <a:off x="6250186" y="4549126"/>
            <a:ext cx="5743006" cy="307777"/>
          </a:xfrm>
          <a:prstGeom prst="rect">
            <a:avLst/>
          </a:prstGeom>
          <a:noFill/>
        </p:spPr>
        <p:txBody>
          <a:bodyPr wrap="square" rtlCol="0">
            <a:spAutoFit/>
          </a:bodyPr>
          <a:lstStyle/>
          <a:p>
            <a:pPr algn="ctr"/>
            <a:r>
              <a:rPr lang="en-GB" sz="1400" b="1" dirty="0"/>
              <a:t>Pay Gap</a:t>
            </a:r>
          </a:p>
        </p:txBody>
      </p:sp>
      <p:pic>
        <p:nvPicPr>
          <p:cNvPr id="34" name="Graphic 33" descr="Harvey Balls 100% with solid fill">
            <a:extLst>
              <a:ext uri="{FF2B5EF4-FFF2-40B4-BE49-F238E27FC236}">
                <a16:creationId xmlns:a16="http://schemas.microsoft.com/office/drawing/2014/main" id="{C470AF28-B880-7881-EC5F-A2D935E78E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00" y="4796150"/>
            <a:ext cx="2064906" cy="2054960"/>
          </a:xfrm>
          <a:prstGeom prst="rect">
            <a:avLst/>
          </a:prstGeom>
        </p:spPr>
      </p:pic>
      <p:pic>
        <p:nvPicPr>
          <p:cNvPr id="35" name="Picture 34">
            <a:extLst>
              <a:ext uri="{FF2B5EF4-FFF2-40B4-BE49-F238E27FC236}">
                <a16:creationId xmlns:a16="http://schemas.microsoft.com/office/drawing/2014/main" id="{72992062-37E2-0F02-A791-F3F4BCA14F6F}"/>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7463043" y="5278528"/>
            <a:ext cx="854817" cy="682170"/>
          </a:xfrm>
          <a:prstGeom prst="rect">
            <a:avLst/>
          </a:prstGeom>
        </p:spPr>
      </p:pic>
      <p:sp>
        <p:nvSpPr>
          <p:cNvPr id="36" name="TextBox 35">
            <a:extLst>
              <a:ext uri="{FF2B5EF4-FFF2-40B4-BE49-F238E27FC236}">
                <a16:creationId xmlns:a16="http://schemas.microsoft.com/office/drawing/2014/main" id="{24C56D4C-6DF0-22BA-A9EB-D1D5DB994B51}"/>
              </a:ext>
            </a:extLst>
          </p:cNvPr>
          <p:cNvSpPr txBox="1"/>
          <p:nvPr/>
        </p:nvSpPr>
        <p:spPr>
          <a:xfrm>
            <a:off x="7248542" y="5823630"/>
            <a:ext cx="1283820" cy="492443"/>
          </a:xfrm>
          <a:prstGeom prst="rect">
            <a:avLst/>
          </a:prstGeom>
          <a:noFill/>
        </p:spPr>
        <p:txBody>
          <a:bodyPr wrap="square" rtlCol="0">
            <a:spAutoFit/>
          </a:bodyPr>
          <a:lstStyle/>
          <a:p>
            <a:pPr algn="ctr"/>
            <a:r>
              <a:rPr lang="en-GB" sz="1600" dirty="0">
                <a:solidFill>
                  <a:schemeClr val="bg1"/>
                </a:solidFill>
              </a:rPr>
              <a:t>7.9%</a:t>
            </a:r>
          </a:p>
          <a:p>
            <a:pPr algn="ctr"/>
            <a:r>
              <a:rPr lang="en-GB" sz="1000" dirty="0">
                <a:solidFill>
                  <a:schemeClr val="bg1"/>
                </a:solidFill>
              </a:rPr>
              <a:t>Mean Pay Gap</a:t>
            </a:r>
          </a:p>
        </p:txBody>
      </p:sp>
      <p:pic>
        <p:nvPicPr>
          <p:cNvPr id="40" name="Graphic 39" descr="Harvey Balls 100% with solid fill">
            <a:extLst>
              <a:ext uri="{FF2B5EF4-FFF2-40B4-BE49-F238E27FC236}">
                <a16:creationId xmlns:a16="http://schemas.microsoft.com/office/drawing/2014/main" id="{E6F36B3E-15C9-84F2-3621-69C026AF69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669895" y="4825273"/>
            <a:ext cx="2064905" cy="2054960"/>
          </a:xfrm>
          <a:prstGeom prst="rect">
            <a:avLst/>
          </a:prstGeom>
        </p:spPr>
      </p:pic>
      <p:pic>
        <p:nvPicPr>
          <p:cNvPr id="41" name="Picture 40">
            <a:extLst>
              <a:ext uri="{FF2B5EF4-FFF2-40B4-BE49-F238E27FC236}">
                <a16:creationId xmlns:a16="http://schemas.microsoft.com/office/drawing/2014/main" id="{57EFAEA4-D73E-87DE-8555-7E4CF690D78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1875" y1="37552" x2="41875" y2="37552"/>
                        <a14:foregroundMark x1="41875" y1="37552" x2="41875" y2="37552"/>
                        <a14:foregroundMark x1="41875" y1="37552" x2="57813" y2="26927"/>
                        <a14:foregroundMark x1="45833" y1="37552" x2="45833" y2="37552"/>
                        <a14:foregroundMark x1="45833" y1="37552" x2="45833" y2="37552"/>
                        <a14:foregroundMark x1="51198" y1="41510" x2="48490" y2="48177"/>
                        <a14:foregroundMark x1="48490" y1="48177" x2="48490" y2="48177"/>
                        <a14:foregroundMark x1="44531" y1="44167" x2="43177" y2="48177"/>
                        <a14:foregroundMark x1="49844" y1="60104" x2="49844" y2="60104"/>
                        <a14:foregroundMark x1="55156" y1="73438" x2="67135" y2="69427"/>
                        <a14:foregroundMark x1="61823" y1="50833" x2="61823" y2="50833"/>
                        <a14:foregroundMark x1="57813" y1="48177" x2="45833" y2="48177"/>
                        <a14:foregroundMark x1="45833" y1="48177" x2="45833" y2="48177"/>
                        <a14:foregroundMark x1="45833" y1="48177" x2="45833" y2="48177"/>
                        <a14:foregroundMark x1="53854" y1="44167" x2="53854" y2="44167"/>
                        <a14:foregroundMark x1="71094" y1="57448" x2="45833" y2="28229"/>
                        <a14:foregroundMark x1="45833" y1="28229" x2="45833" y2="28229"/>
                        <a14:foregroundMark x1="40521" y1="50833" x2="40521" y2="50833"/>
                        <a14:foregroundMark x1="40521" y1="50833" x2="56510" y2="65417"/>
                        <a14:foregroundMark x1="57813" y1="64115" x2="52500" y2="50833"/>
                        <a14:foregroundMark x1="47188" y1="57448" x2="47188" y2="57448"/>
                        <a14:foregroundMark x1="44531" y1="57448" x2="39219" y2="57448"/>
                        <a14:foregroundMark x1="39219" y1="57448" x2="35208" y2="57448"/>
                        <a14:foregroundMark x1="32552" y1="57448" x2="32552" y2="57448"/>
                        <a14:foregroundMark x1="27240" y1="69427" x2="45833" y2="74740"/>
                        <a14:foregroundMark x1="47188" y1="74740" x2="55156" y2="74740"/>
                        <a14:foregroundMark x1="60469" y1="78750" x2="60469" y2="78750"/>
                        <a14:foregroundMark x1="43177" y1="78750" x2="39219" y2="78750"/>
                        <a14:foregroundMark x1="37865" y1="78750" x2="37865" y2="78750"/>
                      </a14:backgroundRemoval>
                    </a14:imgEffect>
                    <a14:imgEffect>
                      <a14:brightnessContrast bright="20000" contrast="20000"/>
                    </a14:imgEffect>
                  </a14:imgLayer>
                </a14:imgProps>
              </a:ext>
            </a:extLst>
          </a:blip>
          <a:stretch>
            <a:fillRect/>
          </a:stretch>
        </p:blipFill>
        <p:spPr>
          <a:xfrm>
            <a:off x="10374679" y="5304645"/>
            <a:ext cx="655335" cy="655335"/>
          </a:xfrm>
          <a:prstGeom prst="rect">
            <a:avLst/>
          </a:prstGeom>
        </p:spPr>
      </p:pic>
      <p:sp>
        <p:nvSpPr>
          <p:cNvPr id="42" name="TextBox 41">
            <a:extLst>
              <a:ext uri="{FF2B5EF4-FFF2-40B4-BE49-F238E27FC236}">
                <a16:creationId xmlns:a16="http://schemas.microsoft.com/office/drawing/2014/main" id="{2604761C-4434-509E-6DE3-469F37F85522}"/>
              </a:ext>
            </a:extLst>
          </p:cNvPr>
          <p:cNvSpPr txBox="1"/>
          <p:nvPr/>
        </p:nvSpPr>
        <p:spPr>
          <a:xfrm>
            <a:off x="10062795" y="5823629"/>
            <a:ext cx="1283820" cy="492443"/>
          </a:xfrm>
          <a:prstGeom prst="rect">
            <a:avLst/>
          </a:prstGeom>
          <a:noFill/>
        </p:spPr>
        <p:txBody>
          <a:bodyPr wrap="square" rtlCol="0">
            <a:spAutoFit/>
          </a:bodyPr>
          <a:lstStyle/>
          <a:p>
            <a:pPr algn="ctr"/>
            <a:r>
              <a:rPr lang="en-GB" sz="1600" dirty="0">
                <a:solidFill>
                  <a:schemeClr val="bg1"/>
                </a:solidFill>
              </a:rPr>
              <a:t>2.5%</a:t>
            </a:r>
          </a:p>
          <a:p>
            <a:pPr algn="ctr"/>
            <a:r>
              <a:rPr lang="en-GB" sz="1000" dirty="0">
                <a:solidFill>
                  <a:schemeClr val="bg1"/>
                </a:solidFill>
              </a:rPr>
              <a:t>Median Pay Gap</a:t>
            </a:r>
          </a:p>
        </p:txBody>
      </p:sp>
      <p:pic>
        <p:nvPicPr>
          <p:cNvPr id="43" name="Picture 42" descr="A picture containing text, clipart&#10;&#10;Description automatically generated">
            <a:extLst>
              <a:ext uri="{FF2B5EF4-FFF2-40B4-BE49-F238E27FC236}">
                <a16:creationId xmlns:a16="http://schemas.microsoft.com/office/drawing/2014/main" id="{A85F7570-4794-C8DE-0AD1-0108BFEAC721}"/>
              </a:ext>
            </a:extLst>
          </p:cNvPr>
          <p:cNvPicPr>
            <a:picLocks noChangeAspect="1"/>
          </p:cNvPicPr>
          <p:nvPr/>
        </p:nvPicPr>
        <p:blipFill>
          <a:blip r:embed="rId13"/>
          <a:stretch>
            <a:fillRect/>
          </a:stretch>
        </p:blipFill>
        <p:spPr>
          <a:xfrm>
            <a:off x="10210800" y="304800"/>
            <a:ext cx="1477604" cy="408031"/>
          </a:xfrm>
          <a:prstGeom prst="rect">
            <a:avLst/>
          </a:prstGeom>
        </p:spPr>
      </p:pic>
      <p:graphicFrame>
        <p:nvGraphicFramePr>
          <p:cNvPr id="13" name="Chart 12">
            <a:extLst>
              <a:ext uri="{FF2B5EF4-FFF2-40B4-BE49-F238E27FC236}">
                <a16:creationId xmlns:a16="http://schemas.microsoft.com/office/drawing/2014/main" id="{8B4A4E1E-4E5C-AA9E-E3B0-5E263A92A070}"/>
              </a:ext>
            </a:extLst>
          </p:cNvPr>
          <p:cNvGraphicFramePr>
            <a:graphicFrameLocks/>
          </p:cNvGraphicFramePr>
          <p:nvPr>
            <p:extLst>
              <p:ext uri="{D42A27DB-BD31-4B8C-83A1-F6EECF244321}">
                <p14:modId xmlns:p14="http://schemas.microsoft.com/office/powerpoint/2010/main" val="593073045"/>
              </p:ext>
            </p:extLst>
          </p:nvPr>
        </p:nvGraphicFramePr>
        <p:xfrm>
          <a:off x="148830" y="2057400"/>
          <a:ext cx="5819205" cy="274910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4" name="Chart 13">
            <a:extLst>
              <a:ext uri="{FF2B5EF4-FFF2-40B4-BE49-F238E27FC236}">
                <a16:creationId xmlns:a16="http://schemas.microsoft.com/office/drawing/2014/main" id="{9859C337-45CA-88F4-0BAA-0FCAB04A3D89}"/>
              </a:ext>
            </a:extLst>
          </p:cNvPr>
          <p:cNvGraphicFramePr>
            <a:graphicFrameLocks/>
          </p:cNvGraphicFramePr>
          <p:nvPr>
            <p:extLst>
              <p:ext uri="{D42A27DB-BD31-4B8C-83A1-F6EECF244321}">
                <p14:modId xmlns:p14="http://schemas.microsoft.com/office/powerpoint/2010/main" val="781127289"/>
              </p:ext>
            </p:extLst>
          </p:nvPr>
        </p:nvGraphicFramePr>
        <p:xfrm>
          <a:off x="6847071" y="2057400"/>
          <a:ext cx="4599214" cy="2743200"/>
        </p:xfrm>
        <a:graphic>
          <a:graphicData uri="http://schemas.openxmlformats.org/drawingml/2006/chart">
            <c:chart xmlns:c="http://schemas.openxmlformats.org/drawingml/2006/chart" xmlns:r="http://schemas.openxmlformats.org/officeDocument/2006/relationships" r:id="rId15"/>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80E8417-2CD6-246C-1820-321A902D94B7}"/>
                  </a:ext>
                </a:extLst>
              </p:cNvPr>
              <p:cNvSpPr txBox="1"/>
              <p:nvPr/>
            </p:nvSpPr>
            <p:spPr>
              <a:xfrm>
                <a:off x="802903" y="6580520"/>
                <a:ext cx="1671130" cy="276999"/>
              </a:xfrm>
              <a:prstGeom prst="rect">
                <a:avLst/>
              </a:prstGeom>
              <a:noFill/>
            </p:spPr>
            <p:txBody>
              <a:bodyPr wrap="square" rtlCol="0">
                <a:spAutoFit/>
              </a:bodyPr>
              <a:lstStyle/>
              <a:p>
                <a14:m>
                  <m:oMath xmlns:m="http://schemas.openxmlformats.org/officeDocument/2006/math">
                    <m:r>
                      <a:rPr lang="en-GB" sz="1200" i="1" smtClean="0">
                        <a:solidFill>
                          <a:srgbClr val="92D050"/>
                        </a:solidFill>
                        <a:latin typeface="Cambria Math" panose="02040503050406030204" pitchFamily="18" charset="0"/>
                        <a:ea typeface="Cambria Math" panose="02040503050406030204" pitchFamily="18" charset="0"/>
                      </a:rPr>
                      <m:t>↓</m:t>
                    </m:r>
                  </m:oMath>
                </a14:m>
                <a:r>
                  <a:rPr lang="en-GB" sz="1200" dirty="0"/>
                  <a:t> (-2.0% from 2024)</a:t>
                </a:r>
              </a:p>
            </p:txBody>
          </p:sp>
        </mc:Choice>
        <mc:Fallback xmlns="">
          <p:sp>
            <p:nvSpPr>
              <p:cNvPr id="2" name="TextBox 1">
                <a:extLst>
                  <a:ext uri="{FF2B5EF4-FFF2-40B4-BE49-F238E27FC236}">
                    <a16:creationId xmlns:a16="http://schemas.microsoft.com/office/drawing/2014/main" id="{679717F7-CC45-946B-D312-3112B6838CC1}"/>
                  </a:ext>
                </a:extLst>
              </p:cNvPr>
              <p:cNvSpPr txBox="1">
                <a:spLocks noRot="1" noChangeAspect="1" noMove="1" noResize="1" noEditPoints="1" noAdjustHandles="1" noChangeArrowheads="1" noChangeShapeType="1" noTextEdit="1"/>
              </p:cNvSpPr>
              <p:nvPr/>
            </p:nvSpPr>
            <p:spPr>
              <a:xfrm>
                <a:off x="802903" y="6580520"/>
                <a:ext cx="1671130" cy="276999"/>
              </a:xfrm>
              <a:prstGeom prst="rect">
                <a:avLst/>
              </a:prstGeom>
              <a:blipFill>
                <a:blip r:embed="rId17"/>
                <a:stretch>
                  <a:fillRect t="-2174" b="-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A51CC06-5B02-1ADF-C07D-EDE5BDD65E56}"/>
                  </a:ext>
                </a:extLst>
              </p:cNvPr>
              <p:cNvSpPr txBox="1"/>
              <p:nvPr/>
            </p:nvSpPr>
            <p:spPr>
              <a:xfrm>
                <a:off x="3735836" y="6580520"/>
                <a:ext cx="1671130" cy="276999"/>
              </a:xfrm>
              <a:prstGeom prst="rect">
                <a:avLst/>
              </a:prstGeom>
              <a:noFill/>
            </p:spPr>
            <p:txBody>
              <a:bodyPr wrap="square" rtlCol="0">
                <a:spAutoFit/>
              </a:bodyPr>
              <a:lstStyle/>
              <a:p>
                <a14:m>
                  <m:oMath xmlns:m="http://schemas.openxmlformats.org/officeDocument/2006/math">
                    <m:r>
                      <a:rPr lang="en-GB" sz="1200" i="1" smtClean="0">
                        <a:solidFill>
                          <a:srgbClr val="92D050"/>
                        </a:solidFill>
                        <a:latin typeface="Cambria Math" panose="02040503050406030204" pitchFamily="18" charset="0"/>
                        <a:ea typeface="Cambria Math" panose="02040503050406030204" pitchFamily="18" charset="0"/>
                      </a:rPr>
                      <m:t>↓</m:t>
                    </m:r>
                  </m:oMath>
                </a14:m>
                <a:r>
                  <a:rPr lang="en-GB" sz="1200" dirty="0"/>
                  <a:t> (-2.6% from 2024)</a:t>
                </a:r>
              </a:p>
            </p:txBody>
          </p:sp>
        </mc:Choice>
        <mc:Fallback xmlns="">
          <p:sp>
            <p:nvSpPr>
              <p:cNvPr id="5" name="TextBox 4">
                <a:extLst>
                  <a:ext uri="{FF2B5EF4-FFF2-40B4-BE49-F238E27FC236}">
                    <a16:creationId xmlns:a16="http://schemas.microsoft.com/office/drawing/2014/main" id="{CFB69330-59CD-EA2A-EFA7-461886630061}"/>
                  </a:ext>
                </a:extLst>
              </p:cNvPr>
              <p:cNvSpPr txBox="1">
                <a:spLocks noRot="1" noChangeAspect="1" noMove="1" noResize="1" noEditPoints="1" noAdjustHandles="1" noChangeArrowheads="1" noChangeShapeType="1" noTextEdit="1"/>
              </p:cNvSpPr>
              <p:nvPr/>
            </p:nvSpPr>
            <p:spPr>
              <a:xfrm>
                <a:off x="3735836" y="6580520"/>
                <a:ext cx="1671130" cy="276999"/>
              </a:xfrm>
              <a:prstGeom prst="rect">
                <a:avLst/>
              </a:prstGeom>
              <a:blipFill>
                <a:blip r:embed="rId18"/>
                <a:stretch>
                  <a:fillRect t="-2174" b="-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D4F25C-404C-774F-D672-C5FE76F42DCC}"/>
                  </a:ext>
                </a:extLst>
              </p:cNvPr>
              <p:cNvSpPr txBox="1"/>
              <p:nvPr/>
            </p:nvSpPr>
            <p:spPr>
              <a:xfrm>
                <a:off x="7054887" y="6580520"/>
                <a:ext cx="1671130" cy="276999"/>
              </a:xfrm>
              <a:prstGeom prst="rect">
                <a:avLst/>
              </a:prstGeom>
              <a:noFill/>
            </p:spPr>
            <p:txBody>
              <a:bodyPr wrap="square" rtlCol="0">
                <a:spAutoFit/>
              </a:bodyPr>
              <a:lstStyle/>
              <a:p>
                <a14:m>
                  <m:oMath xmlns:m="http://schemas.openxmlformats.org/officeDocument/2006/math">
                    <m:r>
                      <a:rPr lang="en-GB" sz="1200" i="1" smtClean="0">
                        <a:solidFill>
                          <a:srgbClr val="92D050"/>
                        </a:solidFill>
                        <a:latin typeface="Cambria Math" panose="02040503050406030204" pitchFamily="18" charset="0"/>
                        <a:ea typeface="Cambria Math" panose="02040503050406030204" pitchFamily="18" charset="0"/>
                      </a:rPr>
                      <m:t>↓</m:t>
                    </m:r>
                  </m:oMath>
                </a14:m>
                <a:r>
                  <a:rPr lang="en-GB" sz="1200" dirty="0"/>
                  <a:t> (-0.7% from 2024)</a:t>
                </a:r>
              </a:p>
            </p:txBody>
          </p:sp>
        </mc:Choice>
        <mc:Fallback xmlns="">
          <p:sp>
            <p:nvSpPr>
              <p:cNvPr id="7" name="TextBox 6">
                <a:extLst>
                  <a:ext uri="{FF2B5EF4-FFF2-40B4-BE49-F238E27FC236}">
                    <a16:creationId xmlns:a16="http://schemas.microsoft.com/office/drawing/2014/main" id="{0371F652-2828-74B0-71AF-419BAFED7E38}"/>
                  </a:ext>
                </a:extLst>
              </p:cNvPr>
              <p:cNvSpPr txBox="1">
                <a:spLocks noRot="1" noChangeAspect="1" noMove="1" noResize="1" noEditPoints="1" noAdjustHandles="1" noChangeArrowheads="1" noChangeShapeType="1" noTextEdit="1"/>
              </p:cNvSpPr>
              <p:nvPr/>
            </p:nvSpPr>
            <p:spPr>
              <a:xfrm>
                <a:off x="7054887" y="6580520"/>
                <a:ext cx="1671130" cy="276999"/>
              </a:xfrm>
              <a:prstGeom prst="rect">
                <a:avLst/>
              </a:prstGeom>
              <a:blipFill>
                <a:blip r:embed="rId19"/>
                <a:stretch>
                  <a:fillRect t="-2174" b="-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B6E88C-8D55-E653-BE20-DF2509A377CD}"/>
                  </a:ext>
                </a:extLst>
              </p:cNvPr>
              <p:cNvSpPr txBox="1"/>
              <p:nvPr/>
            </p:nvSpPr>
            <p:spPr>
              <a:xfrm>
                <a:off x="9918306" y="6580520"/>
                <a:ext cx="1572798" cy="276999"/>
              </a:xfrm>
              <a:prstGeom prst="rect">
                <a:avLst/>
              </a:prstGeom>
              <a:noFill/>
            </p:spPr>
            <p:txBody>
              <a:bodyPr wrap="square" rtlCol="0">
                <a:spAutoFit/>
              </a:bodyPr>
              <a:lstStyle/>
              <a:p>
                <a14:m>
                  <m:oMath xmlns:m="http://schemas.openxmlformats.org/officeDocument/2006/math">
                    <m:r>
                      <a:rPr lang="en-GB" sz="1200" i="1" smtClean="0">
                        <a:solidFill>
                          <a:srgbClr val="FF0000"/>
                        </a:solidFill>
                        <a:latin typeface="Cambria Math" panose="02040503050406030204" pitchFamily="18" charset="0"/>
                        <a:ea typeface="Cambria Math" panose="02040503050406030204" pitchFamily="18" charset="0"/>
                      </a:rPr>
                      <m:t>↑</m:t>
                    </m:r>
                  </m:oMath>
                </a14:m>
                <a:r>
                  <a:rPr lang="en-GB" sz="1200" dirty="0"/>
                  <a:t> (+1.7% from 2024)</a:t>
                </a:r>
              </a:p>
            </p:txBody>
          </p:sp>
        </mc:Choice>
        <mc:Fallback xmlns="">
          <p:sp>
            <p:nvSpPr>
              <p:cNvPr id="9" name="TextBox 8">
                <a:extLst>
                  <a:ext uri="{FF2B5EF4-FFF2-40B4-BE49-F238E27FC236}">
                    <a16:creationId xmlns:a16="http://schemas.microsoft.com/office/drawing/2014/main" id="{8AA4C353-29AC-832D-760E-3AC15BE5AAE1}"/>
                  </a:ext>
                </a:extLst>
              </p:cNvPr>
              <p:cNvSpPr txBox="1">
                <a:spLocks noRot="1" noChangeAspect="1" noMove="1" noResize="1" noEditPoints="1" noAdjustHandles="1" noChangeArrowheads="1" noChangeShapeType="1" noTextEdit="1"/>
              </p:cNvSpPr>
              <p:nvPr/>
            </p:nvSpPr>
            <p:spPr>
              <a:xfrm>
                <a:off x="9918306" y="6580520"/>
                <a:ext cx="1572798" cy="276999"/>
              </a:xfrm>
              <a:prstGeom prst="rect">
                <a:avLst/>
              </a:prstGeom>
              <a:blipFill>
                <a:blip r:embed="rId20"/>
                <a:stretch>
                  <a:fillRect t="-2174" b="-13043"/>
                </a:stretch>
              </a:blipFill>
            </p:spPr>
            <p:txBody>
              <a:bodyPr/>
              <a:lstStyle/>
              <a:p>
                <a:r>
                  <a:rPr lang="en-GB">
                    <a:noFill/>
                  </a:rPr>
                  <a:t> </a:t>
                </a:r>
              </a:p>
            </p:txBody>
          </p:sp>
        </mc:Fallback>
      </mc:AlternateContent>
    </p:spTree>
    <p:extLst>
      <p:ext uri="{BB962C8B-B14F-4D97-AF65-F5344CB8AC3E}">
        <p14:creationId xmlns:p14="http://schemas.microsoft.com/office/powerpoint/2010/main" val="1587546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E2240-C055-23D2-72BB-7EC00A192132}"/>
            </a:ext>
          </a:extLst>
        </p:cNvPr>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C08FFD20-B6A5-B95C-DE93-96F6668646BA}"/>
              </a:ext>
            </a:extLst>
          </p:cNvPr>
          <p:cNvPicPr>
            <a:picLocks noChangeAspect="1"/>
          </p:cNvPicPr>
          <p:nvPr/>
        </p:nvPicPr>
        <p:blipFill>
          <a:blip r:embed="rId3"/>
          <a:stretch>
            <a:fillRect/>
          </a:stretch>
        </p:blipFill>
        <p:spPr>
          <a:xfrm>
            <a:off x="10210800" y="304800"/>
            <a:ext cx="1477604" cy="408031"/>
          </a:xfrm>
          <a:prstGeom prst="rect">
            <a:avLst/>
          </a:prstGeom>
        </p:spPr>
      </p:pic>
      <p:sp>
        <p:nvSpPr>
          <p:cNvPr id="27" name="TextBox 26">
            <a:extLst>
              <a:ext uri="{FF2B5EF4-FFF2-40B4-BE49-F238E27FC236}">
                <a16:creationId xmlns:a16="http://schemas.microsoft.com/office/drawing/2014/main" id="{38458F59-9B58-ED01-49B7-828AC2607763}"/>
              </a:ext>
            </a:extLst>
          </p:cNvPr>
          <p:cNvSpPr txBox="1"/>
          <p:nvPr/>
        </p:nvSpPr>
        <p:spPr>
          <a:xfrm>
            <a:off x="6248396" y="5382161"/>
            <a:ext cx="5791198" cy="1446550"/>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000" dirty="0">
                <a:solidFill>
                  <a:schemeClr val="tx1"/>
                </a:solidFill>
              </a:rPr>
              <a:t>On 31</a:t>
            </a:r>
            <a:r>
              <a:rPr lang="en-GB" sz="1000" baseline="30000" dirty="0">
                <a:solidFill>
                  <a:schemeClr val="tx1"/>
                </a:solidFill>
              </a:rPr>
              <a:t>st</a:t>
            </a:r>
            <a:r>
              <a:rPr lang="en-GB" sz="1000" dirty="0">
                <a:solidFill>
                  <a:schemeClr val="tx1"/>
                </a:solidFill>
              </a:rPr>
              <a:t> March 2025 ESTH employed 7,321 staff – 6,408 (88%) were non-disabled, 367 (5%) were disabled and 546 (7%) not declared. The mean hourly pay for disabled staff was £2.00 lower than non-disabled, which is a gap of </a:t>
            </a:r>
            <a:r>
              <a:rPr lang="en-GB" sz="1000" b="1" dirty="0">
                <a:solidFill>
                  <a:schemeClr val="tx1"/>
                </a:solidFill>
              </a:rPr>
              <a:t>7.9% </a:t>
            </a:r>
            <a:r>
              <a:rPr lang="en-GB" sz="1000" dirty="0">
                <a:solidFill>
                  <a:schemeClr val="tx1"/>
                </a:solidFill>
              </a:rPr>
              <a:t>(a decrease from 8.6% in the previous year). Disabled median rate was £0.55 lower than non-disabled, which is a gap of </a:t>
            </a:r>
            <a:r>
              <a:rPr lang="en-GB" sz="1000" b="1" dirty="0">
                <a:solidFill>
                  <a:schemeClr val="tx1"/>
                </a:solidFill>
              </a:rPr>
              <a:t>2.5% </a:t>
            </a:r>
            <a:r>
              <a:rPr lang="en-GB" sz="1000" dirty="0">
                <a:solidFill>
                  <a:schemeClr val="tx1"/>
                </a:solidFill>
              </a:rPr>
              <a:t>(an increase from 0.8% in the previous year). </a:t>
            </a:r>
            <a:endParaRPr lang="en-GB" sz="1000" b="1" dirty="0">
              <a:solidFill>
                <a:schemeClr val="tx1"/>
              </a:solidFill>
            </a:endParaRPr>
          </a:p>
          <a:p>
            <a:pPr algn="just"/>
            <a:endParaRPr lang="en-GB" sz="800" b="1" dirty="0">
              <a:solidFill>
                <a:schemeClr val="tx1"/>
              </a:solidFill>
            </a:endParaRPr>
          </a:p>
          <a:p>
            <a:pPr algn="just"/>
            <a:r>
              <a:rPr lang="en-GB" sz="1000" dirty="0">
                <a:solidFill>
                  <a:schemeClr val="tx1"/>
                </a:solidFill>
              </a:rPr>
              <a:t>For </a:t>
            </a:r>
            <a:r>
              <a:rPr lang="en-GB" sz="1000" dirty="0" err="1">
                <a:solidFill>
                  <a:schemeClr val="tx1"/>
                </a:solidFill>
              </a:rPr>
              <a:t>AfC</a:t>
            </a:r>
            <a:r>
              <a:rPr lang="en-GB" sz="1000" dirty="0">
                <a:solidFill>
                  <a:schemeClr val="tx1"/>
                </a:solidFill>
              </a:rPr>
              <a:t> (including VSM) staff, the average hourly rate for disabled staff was £0.17 lower than for non-disabled staff (</a:t>
            </a:r>
            <a:r>
              <a:rPr lang="en-GB" sz="1000" b="1" dirty="0">
                <a:solidFill>
                  <a:schemeClr val="tx1"/>
                </a:solidFill>
              </a:rPr>
              <a:t>0.7% </a:t>
            </a:r>
            <a:r>
              <a:rPr lang="en-GB" sz="1000" dirty="0">
                <a:solidFill>
                  <a:schemeClr val="tx1"/>
                </a:solidFill>
              </a:rPr>
              <a:t>pay gap), a decrease from 1.3% in the previous year. The median hourly rate for disabled and non-disabled staff is £21.46, resulting in a pay gap of </a:t>
            </a:r>
            <a:r>
              <a:rPr lang="en-GB" sz="1000" b="1" dirty="0">
                <a:solidFill>
                  <a:schemeClr val="tx1"/>
                </a:solidFill>
              </a:rPr>
              <a:t>0.0% </a:t>
            </a:r>
            <a:r>
              <a:rPr lang="en-GB" sz="1000" dirty="0">
                <a:solidFill>
                  <a:schemeClr val="tx1"/>
                </a:solidFill>
              </a:rPr>
              <a:t>(same as last year).</a:t>
            </a:r>
          </a:p>
        </p:txBody>
      </p:sp>
      <p:sp>
        <p:nvSpPr>
          <p:cNvPr id="3" name="TextBox 2">
            <a:extLst>
              <a:ext uri="{FF2B5EF4-FFF2-40B4-BE49-F238E27FC236}">
                <a16:creationId xmlns:a16="http://schemas.microsoft.com/office/drawing/2014/main" id="{62E95D05-C737-1FE9-35D8-B69264275D77}"/>
              </a:ext>
            </a:extLst>
          </p:cNvPr>
          <p:cNvSpPr txBox="1"/>
          <p:nvPr/>
        </p:nvSpPr>
        <p:spPr>
          <a:xfrm>
            <a:off x="152401" y="5380672"/>
            <a:ext cx="5791200" cy="1446550"/>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000" dirty="0">
                <a:solidFill>
                  <a:schemeClr val="tx1"/>
                </a:solidFill>
              </a:rPr>
              <a:t>On 31</a:t>
            </a:r>
            <a:r>
              <a:rPr lang="en-GB" sz="1000" baseline="30000" dirty="0">
                <a:solidFill>
                  <a:schemeClr val="tx1"/>
                </a:solidFill>
              </a:rPr>
              <a:t>st</a:t>
            </a:r>
            <a:r>
              <a:rPr lang="en-GB" sz="1000" dirty="0">
                <a:solidFill>
                  <a:schemeClr val="tx1"/>
                </a:solidFill>
              </a:rPr>
              <a:t> March 2025 STG employed 10,826 staff – 9,766 (90%) were non-disabled, 460 (4%) were disabled and 600 (6%) not declared. The mean hourly pay for disabled staff was £2.29 lower than non-disabled, which is a gap of </a:t>
            </a:r>
            <a:r>
              <a:rPr lang="en-GB" sz="1000" b="1" dirty="0">
                <a:solidFill>
                  <a:schemeClr val="tx1"/>
                </a:solidFill>
              </a:rPr>
              <a:t>8.2% </a:t>
            </a:r>
            <a:r>
              <a:rPr lang="en-GB" sz="1000" dirty="0">
                <a:solidFill>
                  <a:schemeClr val="tx1"/>
                </a:solidFill>
              </a:rPr>
              <a:t>(a decrease from 10.2% in the previous year). Disabled median rate was £0.96 lower than non-disabled, which is a gap of </a:t>
            </a:r>
            <a:r>
              <a:rPr lang="en-GB" sz="1000" b="1" dirty="0">
                <a:solidFill>
                  <a:schemeClr val="tx1"/>
                </a:solidFill>
              </a:rPr>
              <a:t>3.8% </a:t>
            </a:r>
            <a:r>
              <a:rPr lang="en-GB" sz="1000" dirty="0">
                <a:solidFill>
                  <a:schemeClr val="tx1"/>
                </a:solidFill>
              </a:rPr>
              <a:t>(a decrease from 6.4% in the previous year). </a:t>
            </a:r>
            <a:endParaRPr lang="en-GB" sz="1000" b="1" dirty="0">
              <a:solidFill>
                <a:schemeClr val="tx1"/>
              </a:solidFill>
            </a:endParaRPr>
          </a:p>
          <a:p>
            <a:pPr algn="just"/>
            <a:endParaRPr lang="en-GB" sz="800" b="1" dirty="0">
              <a:solidFill>
                <a:schemeClr val="tx1"/>
              </a:solidFill>
            </a:endParaRPr>
          </a:p>
          <a:p>
            <a:pPr algn="just"/>
            <a:r>
              <a:rPr lang="en-GB" sz="1000" dirty="0">
                <a:solidFill>
                  <a:schemeClr val="tx1"/>
                </a:solidFill>
              </a:rPr>
              <a:t>For </a:t>
            </a:r>
            <a:r>
              <a:rPr lang="en-GB" sz="1000" dirty="0" err="1">
                <a:solidFill>
                  <a:schemeClr val="tx1"/>
                </a:solidFill>
              </a:rPr>
              <a:t>AfC</a:t>
            </a:r>
            <a:r>
              <a:rPr lang="en-GB" sz="1000" dirty="0">
                <a:solidFill>
                  <a:schemeClr val="tx1"/>
                </a:solidFill>
              </a:rPr>
              <a:t> (including VSM) staff, average hourly rate of disabled staff was £0.18 lower than non-disabled (</a:t>
            </a:r>
            <a:r>
              <a:rPr lang="en-GB" sz="1000" b="1" dirty="0">
                <a:solidFill>
                  <a:schemeClr val="tx1"/>
                </a:solidFill>
              </a:rPr>
              <a:t>0.7% </a:t>
            </a:r>
            <a:r>
              <a:rPr lang="en-GB" sz="1000" dirty="0">
                <a:solidFill>
                  <a:schemeClr val="tx1"/>
                </a:solidFill>
              </a:rPr>
              <a:t>pay gap), down from 4.7% last year. The median hourly rate for disabled and non-disabled staff is £22.91. resulting in a pay gap of </a:t>
            </a:r>
            <a:r>
              <a:rPr lang="en-GB" sz="1000" b="1" dirty="0">
                <a:solidFill>
                  <a:schemeClr val="tx1"/>
                </a:solidFill>
              </a:rPr>
              <a:t>0.0%</a:t>
            </a:r>
            <a:r>
              <a:rPr lang="en-GB" sz="1000" dirty="0">
                <a:solidFill>
                  <a:schemeClr val="tx1"/>
                </a:solidFill>
              </a:rPr>
              <a:t>, and an improvement from 1.0% last year.</a:t>
            </a:r>
          </a:p>
        </p:txBody>
      </p:sp>
      <p:sp>
        <p:nvSpPr>
          <p:cNvPr id="21" name="Title 24">
            <a:extLst>
              <a:ext uri="{FF2B5EF4-FFF2-40B4-BE49-F238E27FC236}">
                <a16:creationId xmlns:a16="http://schemas.microsoft.com/office/drawing/2014/main" id="{82ACC505-9225-0814-996C-555EAAC947EA}"/>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Disability Pay Gap</a:t>
            </a:r>
            <a:r>
              <a:rPr lang="en-US" sz="2200" dirty="0">
                <a:solidFill>
                  <a:srgbClr val="002060"/>
                </a:solidFill>
                <a:latin typeface="Arial" panose="020B0604020202020204" pitchFamily="34" charset="0"/>
                <a:cs typeface="Arial" panose="020B0604020202020204" pitchFamily="34" charset="0"/>
              </a:rPr>
              <a:t> </a:t>
            </a:r>
          </a:p>
        </p:txBody>
      </p:sp>
      <p:sp>
        <p:nvSpPr>
          <p:cNvPr id="22" name="Text Placeholder 1">
            <a:extLst>
              <a:ext uri="{FF2B5EF4-FFF2-40B4-BE49-F238E27FC236}">
                <a16:creationId xmlns:a16="http://schemas.microsoft.com/office/drawing/2014/main" id="{18AAE8BE-3ABC-8977-4C78-FF67544BEDC8}"/>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Basic Pay – Mean and Median Gap</a:t>
            </a:r>
          </a:p>
        </p:txBody>
      </p:sp>
      <p:sp>
        <p:nvSpPr>
          <p:cNvPr id="23" name="TextBox 22">
            <a:extLst>
              <a:ext uri="{FF2B5EF4-FFF2-40B4-BE49-F238E27FC236}">
                <a16:creationId xmlns:a16="http://schemas.microsoft.com/office/drawing/2014/main" id="{55B64F98-ADF9-02C3-935B-B7689CDCDB54}"/>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24" name="TextBox 23">
            <a:extLst>
              <a:ext uri="{FF2B5EF4-FFF2-40B4-BE49-F238E27FC236}">
                <a16:creationId xmlns:a16="http://schemas.microsoft.com/office/drawing/2014/main" id="{E6A97D49-611C-5FA9-F26B-EB1FC217ED71}"/>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sp>
        <p:nvSpPr>
          <p:cNvPr id="25" name="TextBox 24">
            <a:extLst>
              <a:ext uri="{FF2B5EF4-FFF2-40B4-BE49-F238E27FC236}">
                <a16:creationId xmlns:a16="http://schemas.microsoft.com/office/drawing/2014/main" id="{7991D597-076F-950C-6525-4655606C59BA}"/>
              </a:ext>
            </a:extLst>
          </p:cNvPr>
          <p:cNvSpPr txBox="1"/>
          <p:nvPr/>
        </p:nvSpPr>
        <p:spPr>
          <a:xfrm>
            <a:off x="6248400" y="152400"/>
            <a:ext cx="5791197" cy="887679"/>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900" b="1" i="1" dirty="0">
                <a:latin typeface="Helvetica (Body)"/>
              </a:rPr>
              <a:t>Definitions of Pay Gap</a:t>
            </a:r>
          </a:p>
          <a:p>
            <a:pPr>
              <a:lnSpc>
                <a:spcPct val="115000"/>
              </a:lnSpc>
              <a:spcAft>
                <a:spcPts val="800"/>
              </a:spcAft>
            </a:pPr>
            <a:r>
              <a:rPr lang="en-GB" sz="800" kern="100" dirty="0">
                <a:effectLst/>
                <a:latin typeface="Helvetica (Body)"/>
                <a:ea typeface="Aptos" panose="020B0004020202020204" pitchFamily="34" charset="0"/>
                <a:cs typeface="Times New Roman" panose="02020603050405020304" pitchFamily="18" charset="0"/>
              </a:rPr>
              <a:t>The </a:t>
            </a:r>
            <a:r>
              <a:rPr lang="en-GB" sz="800" b="1" kern="100" dirty="0">
                <a:solidFill>
                  <a:srgbClr val="0070C0"/>
                </a:solidFill>
                <a:effectLst/>
                <a:latin typeface="Helvetica (Body)"/>
                <a:ea typeface="Aptos" panose="020B0004020202020204" pitchFamily="34" charset="0"/>
                <a:cs typeface="Times New Roman" panose="02020603050405020304" pitchFamily="18" charset="0"/>
              </a:rPr>
              <a:t>mean pay gap</a:t>
            </a:r>
            <a:r>
              <a:rPr lang="en-GB" sz="800" kern="100" dirty="0">
                <a:solidFill>
                  <a:srgbClr val="0070C0"/>
                </a:solidFill>
                <a:effectLst/>
                <a:latin typeface="Helvetica (Body)"/>
                <a:ea typeface="Aptos" panose="020B0004020202020204" pitchFamily="34" charset="0"/>
                <a:cs typeface="Times New Roman" panose="02020603050405020304" pitchFamily="18" charset="0"/>
              </a:rPr>
              <a:t> </a:t>
            </a:r>
            <a:r>
              <a:rPr lang="en-GB" sz="800" kern="100" dirty="0">
                <a:effectLst/>
                <a:latin typeface="Helvetica (Body)"/>
                <a:ea typeface="Aptos" panose="020B0004020202020204" pitchFamily="34" charset="0"/>
                <a:cs typeface="Times New Roman" panose="02020603050405020304" pitchFamily="18" charset="0"/>
              </a:rPr>
              <a:t>is the difference between the average pay of all non-disabled employees and the average pay of all disabled employees. </a:t>
            </a:r>
          </a:p>
          <a:p>
            <a:pPr>
              <a:lnSpc>
                <a:spcPct val="115000"/>
              </a:lnSpc>
              <a:spcAft>
                <a:spcPts val="800"/>
              </a:spcAft>
            </a:pPr>
            <a:r>
              <a:rPr lang="en-GB" sz="800" kern="100" dirty="0">
                <a:effectLst/>
                <a:latin typeface="Helvetica (Body)"/>
                <a:ea typeface="Aptos" panose="020B0004020202020204" pitchFamily="34" charset="0"/>
                <a:cs typeface="Times New Roman" panose="02020603050405020304" pitchFamily="18" charset="0"/>
              </a:rPr>
              <a:t>The </a:t>
            </a:r>
            <a:r>
              <a:rPr lang="en-GB" sz="800" b="1" kern="100" dirty="0">
                <a:solidFill>
                  <a:srgbClr val="0070C0"/>
                </a:solidFill>
                <a:effectLst/>
                <a:latin typeface="Helvetica (Body)"/>
                <a:ea typeface="Aptos" panose="020B0004020202020204" pitchFamily="34" charset="0"/>
                <a:cs typeface="Times New Roman" panose="02020603050405020304" pitchFamily="18" charset="0"/>
              </a:rPr>
              <a:t>median pay gap</a:t>
            </a:r>
            <a:r>
              <a:rPr lang="en-GB" sz="800" kern="100" dirty="0">
                <a:solidFill>
                  <a:srgbClr val="0070C0"/>
                </a:solidFill>
                <a:effectLst/>
                <a:latin typeface="Helvetica (Body)"/>
                <a:ea typeface="Aptos" panose="020B0004020202020204" pitchFamily="34" charset="0"/>
                <a:cs typeface="Times New Roman" panose="02020603050405020304" pitchFamily="18" charset="0"/>
              </a:rPr>
              <a:t> </a:t>
            </a:r>
            <a:r>
              <a:rPr lang="en-GB" sz="800" kern="100" dirty="0">
                <a:effectLst/>
                <a:latin typeface="Helvetica (Body)"/>
                <a:ea typeface="Aptos" panose="020B0004020202020204" pitchFamily="34" charset="0"/>
                <a:cs typeface="Times New Roman" panose="02020603050405020304" pitchFamily="18" charset="0"/>
              </a:rPr>
              <a:t>is the difference between the pay of the middle non-disabled and middle disabled, when all non-disabled employees and then all disabled employees are listed from the highest to the lowest paid.</a:t>
            </a:r>
          </a:p>
        </p:txBody>
      </p:sp>
      <p:pic>
        <p:nvPicPr>
          <p:cNvPr id="8" name="Picture 7">
            <a:extLst>
              <a:ext uri="{FF2B5EF4-FFF2-40B4-BE49-F238E27FC236}">
                <a16:creationId xmlns:a16="http://schemas.microsoft.com/office/drawing/2014/main" id="{FA176F43-4A4E-3620-84DA-14E169E22977}"/>
              </a:ext>
            </a:extLst>
          </p:cNvPr>
          <p:cNvPicPr>
            <a:picLocks noChangeAspect="1"/>
          </p:cNvPicPr>
          <p:nvPr/>
        </p:nvPicPr>
        <p:blipFill>
          <a:blip r:embed="rId4"/>
          <a:stretch>
            <a:fillRect/>
          </a:stretch>
        </p:blipFill>
        <p:spPr>
          <a:xfrm>
            <a:off x="148824" y="1625015"/>
            <a:ext cx="5819205" cy="1795680"/>
          </a:xfrm>
          <a:prstGeom prst="rect">
            <a:avLst/>
          </a:prstGeom>
        </p:spPr>
      </p:pic>
      <p:pic>
        <p:nvPicPr>
          <p:cNvPr id="9" name="Picture 8">
            <a:extLst>
              <a:ext uri="{FF2B5EF4-FFF2-40B4-BE49-F238E27FC236}">
                <a16:creationId xmlns:a16="http://schemas.microsoft.com/office/drawing/2014/main" id="{93D6FB60-699C-E7C3-C542-9F1960C0F1E1}"/>
              </a:ext>
            </a:extLst>
          </p:cNvPr>
          <p:cNvPicPr>
            <a:picLocks noChangeAspect="1"/>
          </p:cNvPicPr>
          <p:nvPr/>
        </p:nvPicPr>
        <p:blipFill>
          <a:blip r:embed="rId5"/>
          <a:stretch>
            <a:fillRect/>
          </a:stretch>
        </p:blipFill>
        <p:spPr>
          <a:xfrm>
            <a:off x="6248396" y="1625015"/>
            <a:ext cx="5785828" cy="1795680"/>
          </a:xfrm>
          <a:prstGeom prst="rect">
            <a:avLst/>
          </a:prstGeom>
        </p:spPr>
      </p:pic>
      <p:pic>
        <p:nvPicPr>
          <p:cNvPr id="11" name="Picture 10">
            <a:extLst>
              <a:ext uri="{FF2B5EF4-FFF2-40B4-BE49-F238E27FC236}">
                <a16:creationId xmlns:a16="http://schemas.microsoft.com/office/drawing/2014/main" id="{93F05E85-B3F7-ABD1-750A-F3B04962E6B0}"/>
              </a:ext>
            </a:extLst>
          </p:cNvPr>
          <p:cNvPicPr>
            <a:picLocks noChangeAspect="1"/>
          </p:cNvPicPr>
          <p:nvPr/>
        </p:nvPicPr>
        <p:blipFill>
          <a:blip r:embed="rId6"/>
          <a:stretch>
            <a:fillRect/>
          </a:stretch>
        </p:blipFill>
        <p:spPr>
          <a:xfrm>
            <a:off x="154196" y="3420695"/>
            <a:ext cx="5813833" cy="1951672"/>
          </a:xfrm>
          <a:prstGeom prst="rect">
            <a:avLst/>
          </a:prstGeom>
        </p:spPr>
      </p:pic>
      <p:pic>
        <p:nvPicPr>
          <p:cNvPr id="12" name="Picture 11">
            <a:extLst>
              <a:ext uri="{FF2B5EF4-FFF2-40B4-BE49-F238E27FC236}">
                <a16:creationId xmlns:a16="http://schemas.microsoft.com/office/drawing/2014/main" id="{CC942873-0FE7-DA08-CECC-BB040E67100F}"/>
              </a:ext>
            </a:extLst>
          </p:cNvPr>
          <p:cNvPicPr>
            <a:picLocks noChangeAspect="1"/>
          </p:cNvPicPr>
          <p:nvPr/>
        </p:nvPicPr>
        <p:blipFill>
          <a:blip r:embed="rId7"/>
          <a:stretch>
            <a:fillRect/>
          </a:stretch>
        </p:blipFill>
        <p:spPr>
          <a:xfrm>
            <a:off x="6248396" y="3430009"/>
            <a:ext cx="5785828" cy="1942358"/>
          </a:xfrm>
          <a:prstGeom prst="rect">
            <a:avLst/>
          </a:prstGeom>
        </p:spPr>
      </p:pic>
    </p:spTree>
    <p:extLst>
      <p:ext uri="{BB962C8B-B14F-4D97-AF65-F5344CB8AC3E}">
        <p14:creationId xmlns:p14="http://schemas.microsoft.com/office/powerpoint/2010/main" val="1976161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A16BE-318B-F23B-7C87-7C5821BC0D51}"/>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C3AEB133-D767-65AF-1FBE-24E75E096FCE}"/>
              </a:ext>
            </a:extLst>
          </p:cNvPr>
          <p:cNvSpPr txBox="1"/>
          <p:nvPr/>
        </p:nvSpPr>
        <p:spPr>
          <a:xfrm>
            <a:off x="148830" y="4800600"/>
            <a:ext cx="5819205" cy="178510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Disabled staff represent </a:t>
            </a:r>
            <a:r>
              <a:rPr lang="en-GB" sz="1100" b="1" dirty="0">
                <a:solidFill>
                  <a:schemeClr val="tx1"/>
                </a:solidFill>
              </a:rPr>
              <a:t>4%</a:t>
            </a:r>
            <a:r>
              <a:rPr lang="en-GB" sz="1100" dirty="0">
                <a:solidFill>
                  <a:schemeClr val="tx1"/>
                </a:solidFill>
              </a:rPr>
              <a:t> of the overall workforce. Representation is broadly aligned with this figure across bands </a:t>
            </a:r>
            <a:r>
              <a:rPr lang="en-GB" sz="1100" b="1" dirty="0">
                <a:solidFill>
                  <a:schemeClr val="tx1"/>
                </a:solidFill>
              </a:rPr>
              <a:t>2, 4, 5, 8a, 8b, 8d and 9 </a:t>
            </a:r>
            <a:r>
              <a:rPr lang="en-GB" sz="1100" dirty="0">
                <a:solidFill>
                  <a:schemeClr val="tx1"/>
                </a:solidFill>
              </a:rPr>
              <a:t>(ranging from </a:t>
            </a:r>
            <a:r>
              <a:rPr lang="en-GB" sz="1100" b="1" dirty="0">
                <a:solidFill>
                  <a:schemeClr val="tx1"/>
                </a:solidFill>
              </a:rPr>
              <a:t>3.5% and 4.5%</a:t>
            </a:r>
            <a:r>
              <a:rPr lang="en-GB" sz="1100" dirty="0">
                <a:solidFill>
                  <a:schemeClr val="tx1"/>
                </a:solidFill>
              </a:rPr>
              <a:t>). Over-representation is seen at bands </a:t>
            </a:r>
            <a:r>
              <a:rPr lang="en-GB" sz="1100" b="1" dirty="0">
                <a:solidFill>
                  <a:schemeClr val="tx1"/>
                </a:solidFill>
              </a:rPr>
              <a:t>7, 8c and VSM</a:t>
            </a:r>
            <a:r>
              <a:rPr lang="en-GB" sz="1100" dirty="0">
                <a:solidFill>
                  <a:schemeClr val="tx1"/>
                </a:solidFill>
              </a:rPr>
              <a:t>, </a:t>
            </a:r>
            <a:r>
              <a:rPr lang="en-GB" sz="1100" dirty="0"/>
              <a:t>with disabled staff accounting for </a:t>
            </a:r>
            <a:r>
              <a:rPr lang="en-GB" sz="1100" b="1" dirty="0"/>
              <a:t>5% or more</a:t>
            </a:r>
            <a:r>
              <a:rPr lang="en-GB" sz="1100" dirty="0"/>
              <a:t>.</a:t>
            </a:r>
          </a:p>
          <a:p>
            <a:pPr algn="just"/>
            <a:endParaRPr lang="en-GB" sz="1100" dirty="0"/>
          </a:p>
          <a:p>
            <a:pPr algn="just"/>
            <a:r>
              <a:rPr lang="en-GB" sz="1100" dirty="0"/>
              <a:t>The highest disability declaration was found at </a:t>
            </a:r>
            <a:r>
              <a:rPr lang="en-GB" sz="1100" b="1" dirty="0"/>
              <a:t>VSM (12%)</a:t>
            </a:r>
            <a:r>
              <a:rPr lang="en-GB" sz="1100" dirty="0"/>
              <a:t> and </a:t>
            </a:r>
            <a:r>
              <a:rPr lang="en-GB" sz="1100" b="1" dirty="0"/>
              <a:t>band 8c (5.26%)</a:t>
            </a:r>
            <a:r>
              <a:rPr lang="en-GB" sz="1100" dirty="0"/>
              <a:t>.</a:t>
            </a:r>
          </a:p>
          <a:p>
            <a:pPr algn="just"/>
            <a:endParaRPr lang="en-GB" sz="1100" dirty="0">
              <a:solidFill>
                <a:schemeClr val="tx1"/>
              </a:solidFill>
            </a:endParaRPr>
          </a:p>
          <a:p>
            <a:pPr algn="just"/>
            <a:r>
              <a:rPr lang="en-GB" sz="1100" dirty="0"/>
              <a:t>However, </a:t>
            </a:r>
            <a:r>
              <a:rPr lang="en-GB" sz="1100" b="1" dirty="0"/>
              <a:t>low overall declaration rates</a:t>
            </a:r>
            <a:r>
              <a:rPr lang="en-GB" sz="1100" dirty="0"/>
              <a:t> make robust pay gap analysis challenging, highlighting the need for ongoing awareness and engagement. Bands 8b saw the highest not declared rate at </a:t>
            </a:r>
            <a:r>
              <a:rPr lang="en-GB" sz="1100" b="1" dirty="0"/>
              <a:t>9.3%</a:t>
            </a:r>
            <a:r>
              <a:rPr lang="en-GB" sz="1100" dirty="0"/>
              <a:t>.</a:t>
            </a:r>
            <a:endParaRPr lang="en-GB" sz="1100" dirty="0">
              <a:solidFill>
                <a:schemeClr val="tx1"/>
              </a:solidFill>
            </a:endParaRPr>
          </a:p>
        </p:txBody>
      </p:sp>
      <p:sp>
        <p:nvSpPr>
          <p:cNvPr id="18" name="TextBox 17">
            <a:extLst>
              <a:ext uri="{FF2B5EF4-FFF2-40B4-BE49-F238E27FC236}">
                <a16:creationId xmlns:a16="http://schemas.microsoft.com/office/drawing/2014/main" id="{92F5E1D5-E0FC-2B59-C859-4DAE28547D5A}"/>
              </a:ext>
            </a:extLst>
          </p:cNvPr>
          <p:cNvSpPr txBox="1"/>
          <p:nvPr/>
        </p:nvSpPr>
        <p:spPr>
          <a:xfrm>
            <a:off x="6250186" y="4800600"/>
            <a:ext cx="5792984" cy="178510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r>
              <a:rPr lang="en-GB" sz="1100" dirty="0"/>
              <a:t>Disabled staff represent </a:t>
            </a:r>
            <a:r>
              <a:rPr lang="en-GB" sz="1100" b="1" dirty="0"/>
              <a:t>5%</a:t>
            </a:r>
            <a:r>
              <a:rPr lang="en-GB" sz="1100" dirty="0"/>
              <a:t> of the overall workforce. Representation is broadly consistent across bands </a:t>
            </a:r>
            <a:r>
              <a:rPr lang="en-GB" sz="1100" b="1" dirty="0"/>
              <a:t>5 and 7</a:t>
            </a:r>
            <a:r>
              <a:rPr lang="en-GB" sz="1100" dirty="0"/>
              <a:t> (ranging from </a:t>
            </a:r>
            <a:r>
              <a:rPr lang="en-GB" sz="1100" b="1" dirty="0"/>
              <a:t>4.5% to 5.5%</a:t>
            </a:r>
            <a:r>
              <a:rPr lang="en-GB" sz="1100" dirty="0"/>
              <a:t>), with </a:t>
            </a:r>
            <a:r>
              <a:rPr lang="en-GB" sz="1100" b="1" dirty="0"/>
              <a:t>over-representation</a:t>
            </a:r>
            <a:r>
              <a:rPr lang="en-GB" sz="1100" dirty="0"/>
              <a:t> in bands </a:t>
            </a:r>
            <a:r>
              <a:rPr lang="en-GB" sz="1100" b="1" dirty="0"/>
              <a:t>3, 4, 8a to 8d and VSM</a:t>
            </a:r>
            <a:r>
              <a:rPr lang="en-GB" sz="1100" dirty="0"/>
              <a:t>, where disabled staff account for </a:t>
            </a:r>
            <a:r>
              <a:rPr lang="en-GB" sz="1100" b="1" dirty="0"/>
              <a:t>6% or more</a:t>
            </a:r>
            <a:r>
              <a:rPr lang="en-GB" sz="1100" dirty="0"/>
              <a:t>.</a:t>
            </a:r>
          </a:p>
          <a:p>
            <a:endParaRPr lang="en-GB" sz="1100" dirty="0"/>
          </a:p>
          <a:p>
            <a:r>
              <a:rPr lang="en-GB" sz="1100" dirty="0"/>
              <a:t>The highest disability declaration rates were at </a:t>
            </a:r>
            <a:r>
              <a:rPr lang="en-GB" sz="1100" b="1" dirty="0"/>
              <a:t>VSM (14.3%)</a:t>
            </a:r>
            <a:r>
              <a:rPr lang="en-GB" sz="1100" dirty="0"/>
              <a:t> and </a:t>
            </a:r>
            <a:r>
              <a:rPr lang="en-GB" sz="1100" b="1" dirty="0"/>
              <a:t>band 8d (10.0%)</a:t>
            </a:r>
            <a:r>
              <a:rPr lang="en-GB" sz="1100" dirty="0"/>
              <a:t>.</a:t>
            </a:r>
          </a:p>
          <a:p>
            <a:endParaRPr lang="en-GB" sz="1100" dirty="0"/>
          </a:p>
          <a:p>
            <a:r>
              <a:rPr lang="en-GB" sz="1100" dirty="0"/>
              <a:t>However, </a:t>
            </a:r>
            <a:r>
              <a:rPr lang="en-GB" sz="1100" b="1" dirty="0"/>
              <a:t>low declaration volumes overall</a:t>
            </a:r>
            <a:r>
              <a:rPr lang="en-GB" sz="1100" dirty="0"/>
              <a:t> continue to challenge pay gap analysis, reinforcing the need for greater staff awareness and engagement. Notably, </a:t>
            </a:r>
            <a:r>
              <a:rPr lang="en-GB" sz="1100" b="1" dirty="0"/>
              <a:t>bands 8d (15.0%)</a:t>
            </a:r>
            <a:r>
              <a:rPr lang="en-GB" sz="1100" dirty="0"/>
              <a:t> and </a:t>
            </a:r>
            <a:r>
              <a:rPr lang="en-GB" sz="1100" b="1" dirty="0"/>
              <a:t>band 9 (17.6%)</a:t>
            </a:r>
            <a:r>
              <a:rPr lang="en-GB" sz="1100" dirty="0"/>
              <a:t> had the highest proportions of staff with undeclared disability status.</a:t>
            </a:r>
          </a:p>
        </p:txBody>
      </p:sp>
      <p:sp>
        <p:nvSpPr>
          <p:cNvPr id="3" name="Title 24">
            <a:extLst>
              <a:ext uri="{FF2B5EF4-FFF2-40B4-BE49-F238E27FC236}">
                <a16:creationId xmlns:a16="http://schemas.microsoft.com/office/drawing/2014/main" id="{AEE8B7B1-D656-0C08-23CF-1DD2A7AEB49F}"/>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Disability Pay Gap</a:t>
            </a:r>
            <a:r>
              <a:rPr lang="en-US" sz="2200" dirty="0">
                <a:solidFill>
                  <a:srgbClr val="002060"/>
                </a:solidFill>
                <a:latin typeface="Arial" panose="020B0604020202020204" pitchFamily="34" charset="0"/>
                <a:cs typeface="Arial" panose="020B0604020202020204" pitchFamily="34" charset="0"/>
              </a:rPr>
              <a:t> </a:t>
            </a:r>
          </a:p>
        </p:txBody>
      </p:sp>
      <p:sp>
        <p:nvSpPr>
          <p:cNvPr id="4" name="Text Placeholder 1">
            <a:extLst>
              <a:ext uri="{FF2B5EF4-FFF2-40B4-BE49-F238E27FC236}">
                <a16:creationId xmlns:a16="http://schemas.microsoft.com/office/drawing/2014/main" id="{8AB59ACF-3AAD-8722-902B-F1D64A1EBAF3}"/>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Spotlight on </a:t>
            </a:r>
            <a:r>
              <a:rPr lang="en-GB" sz="1800" dirty="0" err="1">
                <a:solidFill>
                  <a:schemeClr val="tx1"/>
                </a:solidFill>
                <a:latin typeface="Arial" panose="020B0604020202020204" pitchFamily="34" charset="0"/>
                <a:cs typeface="Arial" panose="020B0604020202020204" pitchFamily="34" charset="0"/>
              </a:rPr>
              <a:t>AfC</a:t>
            </a:r>
            <a:r>
              <a:rPr lang="en-GB" sz="1800" dirty="0">
                <a:solidFill>
                  <a:schemeClr val="tx1"/>
                </a:solidFill>
                <a:latin typeface="Arial" panose="020B0604020202020204" pitchFamily="34" charset="0"/>
                <a:cs typeface="Arial" panose="020B0604020202020204" pitchFamily="34" charset="0"/>
              </a:rPr>
              <a:t> (and local contracts)</a:t>
            </a:r>
          </a:p>
        </p:txBody>
      </p:sp>
      <p:sp>
        <p:nvSpPr>
          <p:cNvPr id="9" name="TextBox 8">
            <a:extLst>
              <a:ext uri="{FF2B5EF4-FFF2-40B4-BE49-F238E27FC236}">
                <a16:creationId xmlns:a16="http://schemas.microsoft.com/office/drawing/2014/main" id="{3F85832E-33C4-21CD-F0EA-D57C91FB6639}"/>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12" name="TextBox 11">
            <a:extLst>
              <a:ext uri="{FF2B5EF4-FFF2-40B4-BE49-F238E27FC236}">
                <a16:creationId xmlns:a16="http://schemas.microsoft.com/office/drawing/2014/main" id="{7BBA5BC1-20FC-B623-67A1-F66D2E81C816}"/>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pic>
        <p:nvPicPr>
          <p:cNvPr id="13" name="Picture 12" descr="A picture containing text, clipart&#10;&#10;Description automatically generated">
            <a:extLst>
              <a:ext uri="{FF2B5EF4-FFF2-40B4-BE49-F238E27FC236}">
                <a16:creationId xmlns:a16="http://schemas.microsoft.com/office/drawing/2014/main" id="{A3979F0A-E601-DA0C-167D-B4AD8756085B}"/>
              </a:ext>
            </a:extLst>
          </p:cNvPr>
          <p:cNvPicPr>
            <a:picLocks noChangeAspect="1"/>
          </p:cNvPicPr>
          <p:nvPr/>
        </p:nvPicPr>
        <p:blipFill>
          <a:blip r:embed="rId3"/>
          <a:stretch>
            <a:fillRect/>
          </a:stretch>
        </p:blipFill>
        <p:spPr>
          <a:xfrm>
            <a:off x="10210800" y="304800"/>
            <a:ext cx="1477604" cy="408031"/>
          </a:xfrm>
          <a:prstGeom prst="rect">
            <a:avLst/>
          </a:prstGeom>
        </p:spPr>
      </p:pic>
      <p:pic>
        <p:nvPicPr>
          <p:cNvPr id="5" name="Picture 4">
            <a:extLst>
              <a:ext uri="{FF2B5EF4-FFF2-40B4-BE49-F238E27FC236}">
                <a16:creationId xmlns:a16="http://schemas.microsoft.com/office/drawing/2014/main" id="{C8912376-8212-587B-5196-CFF14D02A369}"/>
              </a:ext>
            </a:extLst>
          </p:cNvPr>
          <p:cNvPicPr>
            <a:picLocks noChangeAspect="1"/>
          </p:cNvPicPr>
          <p:nvPr/>
        </p:nvPicPr>
        <p:blipFill>
          <a:blip r:embed="rId4"/>
          <a:stretch>
            <a:fillRect/>
          </a:stretch>
        </p:blipFill>
        <p:spPr>
          <a:xfrm>
            <a:off x="148830" y="1685105"/>
            <a:ext cx="5819205" cy="2929828"/>
          </a:xfrm>
          <a:prstGeom prst="rect">
            <a:avLst/>
          </a:prstGeom>
        </p:spPr>
      </p:pic>
      <p:pic>
        <p:nvPicPr>
          <p:cNvPr id="7" name="Picture 6">
            <a:extLst>
              <a:ext uri="{FF2B5EF4-FFF2-40B4-BE49-F238E27FC236}">
                <a16:creationId xmlns:a16="http://schemas.microsoft.com/office/drawing/2014/main" id="{E527146B-9A7B-3F7C-777B-E4DC26B5AA15}"/>
              </a:ext>
            </a:extLst>
          </p:cNvPr>
          <p:cNvPicPr>
            <a:picLocks noChangeAspect="1"/>
          </p:cNvPicPr>
          <p:nvPr/>
        </p:nvPicPr>
        <p:blipFill>
          <a:blip r:embed="rId5"/>
          <a:stretch>
            <a:fillRect/>
          </a:stretch>
        </p:blipFill>
        <p:spPr>
          <a:xfrm>
            <a:off x="6250186" y="1685105"/>
            <a:ext cx="5792984" cy="2929828"/>
          </a:xfrm>
          <a:prstGeom prst="rect">
            <a:avLst/>
          </a:prstGeom>
        </p:spPr>
      </p:pic>
    </p:spTree>
    <p:extLst>
      <p:ext uri="{BB962C8B-B14F-4D97-AF65-F5344CB8AC3E}">
        <p14:creationId xmlns:p14="http://schemas.microsoft.com/office/powerpoint/2010/main" val="984524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AA2FA-C94B-8555-04F0-C9F276545779}"/>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02D1270F-95D1-F8B5-5953-77E7DFCA145B}"/>
              </a:ext>
            </a:extLst>
          </p:cNvPr>
          <p:cNvSpPr txBox="1"/>
          <p:nvPr/>
        </p:nvSpPr>
        <p:spPr>
          <a:xfrm>
            <a:off x="148830" y="4448792"/>
            <a:ext cx="5819206" cy="1954381"/>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The Medical Staff group includes all ‘Doctor in Training’ through to ‘Consultant’ roles.</a:t>
            </a:r>
          </a:p>
          <a:p>
            <a:pPr algn="just"/>
            <a:endParaRPr lang="en-GB" sz="1100" dirty="0">
              <a:solidFill>
                <a:schemeClr val="tx1"/>
              </a:solidFill>
            </a:endParaRPr>
          </a:p>
          <a:p>
            <a:r>
              <a:rPr lang="en-GB" sz="1100" dirty="0"/>
              <a:t>Within this group, </a:t>
            </a:r>
            <a:r>
              <a:rPr lang="en-GB" sz="1100" b="1" dirty="0"/>
              <a:t>2.3%</a:t>
            </a:r>
            <a:r>
              <a:rPr lang="en-GB" sz="1100" dirty="0"/>
              <a:t> of staff declared a disability, </a:t>
            </a:r>
            <a:r>
              <a:rPr lang="en-GB" sz="1100" b="1" dirty="0"/>
              <a:t>7.9%</a:t>
            </a:r>
            <a:r>
              <a:rPr lang="en-GB" sz="1100" dirty="0"/>
              <a:t> did not declare, and </a:t>
            </a:r>
            <a:r>
              <a:rPr lang="en-GB" sz="1100" b="1" dirty="0"/>
              <a:t>89.8%</a:t>
            </a:r>
            <a:r>
              <a:rPr lang="en-GB" sz="1100" dirty="0"/>
              <a:t> were non-disabled.</a:t>
            </a:r>
          </a:p>
          <a:p>
            <a:endParaRPr lang="en-GB" sz="1100" dirty="0"/>
          </a:p>
          <a:p>
            <a:r>
              <a:rPr lang="en-GB" sz="1100" dirty="0"/>
              <a:t>The </a:t>
            </a:r>
            <a:r>
              <a:rPr lang="en-GB" sz="1100" b="1" dirty="0"/>
              <a:t>mean hourly pay gap</a:t>
            </a:r>
            <a:r>
              <a:rPr lang="en-GB" sz="1100" dirty="0"/>
              <a:t> between disabled and non-disabled staff is </a:t>
            </a:r>
            <a:r>
              <a:rPr lang="en-GB" sz="1100" b="1" dirty="0"/>
              <a:t>£6.03</a:t>
            </a:r>
            <a:r>
              <a:rPr lang="en-GB" sz="1100" dirty="0"/>
              <a:t> in favour of non-disabled staff (a </a:t>
            </a:r>
            <a:r>
              <a:rPr lang="en-GB" sz="1100" b="1" dirty="0"/>
              <a:t>13.2%</a:t>
            </a:r>
            <a:r>
              <a:rPr lang="en-GB" sz="1100" dirty="0"/>
              <a:t> gap) and is same as last year. The </a:t>
            </a:r>
            <a:r>
              <a:rPr lang="en-GB" sz="1100" b="1" dirty="0"/>
              <a:t>median gap</a:t>
            </a:r>
            <a:r>
              <a:rPr lang="en-GB" sz="1100" dirty="0"/>
              <a:t> is </a:t>
            </a:r>
            <a:r>
              <a:rPr lang="en-GB" sz="1100" b="1" dirty="0"/>
              <a:t>£3.81</a:t>
            </a:r>
            <a:r>
              <a:rPr lang="en-GB" sz="1100" dirty="0"/>
              <a:t>, or a pay gap of </a:t>
            </a:r>
            <a:r>
              <a:rPr lang="en-GB" sz="1100" b="1" dirty="0"/>
              <a:t>9.0%</a:t>
            </a:r>
            <a:r>
              <a:rPr lang="en-GB" sz="1100" dirty="0"/>
              <a:t>, a decrease from </a:t>
            </a:r>
            <a:r>
              <a:rPr lang="en-GB" sz="1100" b="1" dirty="0"/>
              <a:t>17.2%</a:t>
            </a:r>
            <a:r>
              <a:rPr lang="en-GB" sz="1100" dirty="0"/>
              <a:t> in 2024.</a:t>
            </a:r>
          </a:p>
          <a:p>
            <a:endParaRPr lang="en-GB" sz="1100" dirty="0"/>
          </a:p>
          <a:p>
            <a:r>
              <a:rPr lang="en-GB" sz="1100" dirty="0"/>
              <a:t>Among </a:t>
            </a:r>
            <a:r>
              <a:rPr lang="en-GB" sz="1100" b="1" dirty="0"/>
              <a:t>consultants</a:t>
            </a:r>
            <a:r>
              <a:rPr lang="en-GB" sz="1100" dirty="0"/>
              <a:t>, disabled staff earned </a:t>
            </a:r>
            <a:r>
              <a:rPr lang="en-GB" sz="1100" b="1" dirty="0"/>
              <a:t>£2.68</a:t>
            </a:r>
            <a:r>
              <a:rPr lang="en-GB" sz="1100" dirty="0"/>
              <a:t> per hour less on average than non-disabled colleagues - a </a:t>
            </a:r>
            <a:r>
              <a:rPr lang="en-GB" sz="1100" b="1" dirty="0"/>
              <a:t>4.3%</a:t>
            </a:r>
            <a:r>
              <a:rPr lang="en-GB" sz="1100" dirty="0"/>
              <a:t> gap, up from </a:t>
            </a:r>
            <a:r>
              <a:rPr lang="en-GB" sz="1100" b="1" dirty="0"/>
              <a:t>0.9% </a:t>
            </a:r>
            <a:r>
              <a:rPr lang="en-GB" sz="1100" dirty="0"/>
              <a:t>last year.</a:t>
            </a:r>
          </a:p>
        </p:txBody>
      </p:sp>
      <p:sp>
        <p:nvSpPr>
          <p:cNvPr id="5" name="TextBox 4">
            <a:extLst>
              <a:ext uri="{FF2B5EF4-FFF2-40B4-BE49-F238E27FC236}">
                <a16:creationId xmlns:a16="http://schemas.microsoft.com/office/drawing/2014/main" id="{4E8E9ED4-3AA2-CEA0-C4DF-E6D7CD2A558C}"/>
              </a:ext>
            </a:extLst>
          </p:cNvPr>
          <p:cNvSpPr txBox="1"/>
          <p:nvPr/>
        </p:nvSpPr>
        <p:spPr>
          <a:xfrm>
            <a:off x="6250186" y="4448793"/>
            <a:ext cx="5792984" cy="1954381"/>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The Medical Staff group includes all ‘Doctor in Training’ through to ‘Consultant’ roles.</a:t>
            </a:r>
          </a:p>
          <a:p>
            <a:pPr algn="just"/>
            <a:endParaRPr lang="en-GB" sz="1100" dirty="0">
              <a:solidFill>
                <a:schemeClr val="tx1"/>
              </a:solidFill>
            </a:endParaRPr>
          </a:p>
          <a:p>
            <a:r>
              <a:rPr lang="en-GB" sz="1100" dirty="0"/>
              <a:t>Within this group, </a:t>
            </a:r>
            <a:r>
              <a:rPr lang="en-GB" sz="1100" b="1" dirty="0"/>
              <a:t>2.8%</a:t>
            </a:r>
            <a:r>
              <a:rPr lang="en-GB" sz="1100" dirty="0"/>
              <a:t> of staff declared a disability, </a:t>
            </a:r>
            <a:r>
              <a:rPr lang="en-GB" sz="1100" b="1" dirty="0"/>
              <a:t>9.7%</a:t>
            </a:r>
            <a:r>
              <a:rPr lang="en-GB" sz="1100" dirty="0"/>
              <a:t> did not declare, and </a:t>
            </a:r>
            <a:r>
              <a:rPr lang="en-GB" sz="1100" b="1" dirty="0"/>
              <a:t>87.5%</a:t>
            </a:r>
            <a:r>
              <a:rPr lang="en-GB" sz="1100" dirty="0"/>
              <a:t> were non-disabled.</a:t>
            </a:r>
          </a:p>
          <a:p>
            <a:endParaRPr lang="en-GB" sz="1100" dirty="0"/>
          </a:p>
          <a:p>
            <a:r>
              <a:rPr lang="en-GB" sz="1100" dirty="0"/>
              <a:t>The </a:t>
            </a:r>
            <a:r>
              <a:rPr lang="en-GB" sz="1100" b="1" dirty="0"/>
              <a:t>mean hourly pay gap</a:t>
            </a:r>
            <a:r>
              <a:rPr lang="en-GB" sz="1100" dirty="0"/>
              <a:t> between disabled and non-disabled staff is </a:t>
            </a:r>
            <a:r>
              <a:rPr lang="en-GB" sz="1100" b="1" dirty="0"/>
              <a:t>£8.87</a:t>
            </a:r>
            <a:r>
              <a:rPr lang="en-GB" sz="1100" dirty="0"/>
              <a:t> in favour of non-disabled staff (a </a:t>
            </a:r>
            <a:r>
              <a:rPr lang="en-GB" sz="1100" b="1" dirty="0"/>
              <a:t>19.5%</a:t>
            </a:r>
            <a:r>
              <a:rPr lang="en-GB" sz="1100" dirty="0"/>
              <a:t> gap) and is a slight decrease from 19.8% from 2024. The </a:t>
            </a:r>
            <a:r>
              <a:rPr lang="en-GB" sz="1100" b="1" dirty="0"/>
              <a:t>median gap</a:t>
            </a:r>
            <a:r>
              <a:rPr lang="en-GB" sz="1100" dirty="0"/>
              <a:t> is </a:t>
            </a:r>
            <a:r>
              <a:rPr lang="en-GB" sz="1100" b="1" dirty="0"/>
              <a:t>£10.44</a:t>
            </a:r>
            <a:r>
              <a:rPr lang="en-GB" sz="1100" dirty="0"/>
              <a:t>, or a pay gap of </a:t>
            </a:r>
            <a:r>
              <a:rPr lang="en-GB" sz="1100" b="1" dirty="0"/>
              <a:t>24.8%</a:t>
            </a:r>
            <a:r>
              <a:rPr lang="en-GB" sz="1100" dirty="0"/>
              <a:t>, also a decrease from </a:t>
            </a:r>
            <a:r>
              <a:rPr lang="en-GB" sz="1100" b="1" dirty="0"/>
              <a:t>28.3%</a:t>
            </a:r>
            <a:r>
              <a:rPr lang="en-GB" sz="1100" dirty="0"/>
              <a:t> in 2024.</a:t>
            </a:r>
          </a:p>
          <a:p>
            <a:endParaRPr lang="en-GB" sz="1100" dirty="0"/>
          </a:p>
          <a:p>
            <a:r>
              <a:rPr lang="en-GB" sz="1100" dirty="0"/>
              <a:t>Among </a:t>
            </a:r>
            <a:r>
              <a:rPr lang="en-GB" sz="1100" b="1" dirty="0"/>
              <a:t>consultants</a:t>
            </a:r>
            <a:r>
              <a:rPr lang="en-GB" sz="1100" dirty="0"/>
              <a:t>, disabled staff earned </a:t>
            </a:r>
            <a:r>
              <a:rPr lang="en-GB" sz="1100" b="1" dirty="0"/>
              <a:t>£0.98</a:t>
            </a:r>
            <a:r>
              <a:rPr lang="en-GB" sz="1100" dirty="0"/>
              <a:t> less per hour on average - a </a:t>
            </a:r>
            <a:r>
              <a:rPr lang="en-GB" sz="1100" b="1" dirty="0"/>
              <a:t>1.5%</a:t>
            </a:r>
            <a:r>
              <a:rPr lang="en-GB" sz="1100" dirty="0"/>
              <a:t> gap, compared to a reversed gap of </a:t>
            </a:r>
            <a:r>
              <a:rPr lang="en-GB" sz="1100" b="1" dirty="0"/>
              <a:t>-1.6% </a:t>
            </a:r>
            <a:r>
              <a:rPr lang="en-GB" sz="1100" dirty="0"/>
              <a:t>in 2024.</a:t>
            </a:r>
          </a:p>
        </p:txBody>
      </p:sp>
      <p:sp>
        <p:nvSpPr>
          <p:cNvPr id="3" name="Title 24">
            <a:extLst>
              <a:ext uri="{FF2B5EF4-FFF2-40B4-BE49-F238E27FC236}">
                <a16:creationId xmlns:a16="http://schemas.microsoft.com/office/drawing/2014/main" id="{8EF5969C-8B8B-DD07-61A8-528ACE520B90}"/>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Disability Pay Gap</a:t>
            </a:r>
            <a:r>
              <a:rPr lang="en-US" sz="2200" dirty="0">
                <a:solidFill>
                  <a:srgbClr val="002060"/>
                </a:solidFill>
                <a:latin typeface="Arial" panose="020B0604020202020204" pitchFamily="34" charset="0"/>
                <a:cs typeface="Arial" panose="020B0604020202020204" pitchFamily="34" charset="0"/>
              </a:rPr>
              <a:t> </a:t>
            </a:r>
          </a:p>
        </p:txBody>
      </p:sp>
      <p:sp>
        <p:nvSpPr>
          <p:cNvPr id="6" name="Text Placeholder 1">
            <a:extLst>
              <a:ext uri="{FF2B5EF4-FFF2-40B4-BE49-F238E27FC236}">
                <a16:creationId xmlns:a16="http://schemas.microsoft.com/office/drawing/2014/main" id="{CAE6E9A1-9070-9769-4298-5FD75B1198FD}"/>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Spotlight on Medical Staff</a:t>
            </a:r>
          </a:p>
        </p:txBody>
      </p:sp>
      <p:sp>
        <p:nvSpPr>
          <p:cNvPr id="9" name="TextBox 8">
            <a:extLst>
              <a:ext uri="{FF2B5EF4-FFF2-40B4-BE49-F238E27FC236}">
                <a16:creationId xmlns:a16="http://schemas.microsoft.com/office/drawing/2014/main" id="{63D3296C-4222-FFAF-7F4A-0C4426C8843A}"/>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12" name="TextBox 11">
            <a:extLst>
              <a:ext uri="{FF2B5EF4-FFF2-40B4-BE49-F238E27FC236}">
                <a16:creationId xmlns:a16="http://schemas.microsoft.com/office/drawing/2014/main" id="{1ECD2C2C-EDA8-2479-C9B6-09D7C9C6852B}"/>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pic>
        <p:nvPicPr>
          <p:cNvPr id="14" name="Picture 13" descr="A picture containing text, clipart&#10;&#10;Description automatically generated">
            <a:extLst>
              <a:ext uri="{FF2B5EF4-FFF2-40B4-BE49-F238E27FC236}">
                <a16:creationId xmlns:a16="http://schemas.microsoft.com/office/drawing/2014/main" id="{01FB8069-782E-21D8-C76A-4B4D1D25C954}"/>
              </a:ext>
            </a:extLst>
          </p:cNvPr>
          <p:cNvPicPr>
            <a:picLocks noChangeAspect="1"/>
          </p:cNvPicPr>
          <p:nvPr/>
        </p:nvPicPr>
        <p:blipFill>
          <a:blip r:embed="rId3"/>
          <a:stretch>
            <a:fillRect/>
          </a:stretch>
        </p:blipFill>
        <p:spPr>
          <a:xfrm>
            <a:off x="10210800" y="304800"/>
            <a:ext cx="1477604" cy="408031"/>
          </a:xfrm>
          <a:prstGeom prst="rect">
            <a:avLst/>
          </a:prstGeom>
        </p:spPr>
      </p:pic>
      <p:pic>
        <p:nvPicPr>
          <p:cNvPr id="4" name="Picture 3">
            <a:extLst>
              <a:ext uri="{FF2B5EF4-FFF2-40B4-BE49-F238E27FC236}">
                <a16:creationId xmlns:a16="http://schemas.microsoft.com/office/drawing/2014/main" id="{E54A0663-49BE-70F7-654D-DD0824DAC51B}"/>
              </a:ext>
            </a:extLst>
          </p:cNvPr>
          <p:cNvPicPr>
            <a:picLocks noChangeAspect="1"/>
          </p:cNvPicPr>
          <p:nvPr/>
        </p:nvPicPr>
        <p:blipFill>
          <a:blip r:embed="rId4"/>
          <a:stretch>
            <a:fillRect/>
          </a:stretch>
        </p:blipFill>
        <p:spPr>
          <a:xfrm>
            <a:off x="148830" y="1676404"/>
            <a:ext cx="5819206" cy="2772388"/>
          </a:xfrm>
          <a:prstGeom prst="rect">
            <a:avLst/>
          </a:prstGeom>
        </p:spPr>
      </p:pic>
      <p:pic>
        <p:nvPicPr>
          <p:cNvPr id="10" name="Picture 9">
            <a:extLst>
              <a:ext uri="{FF2B5EF4-FFF2-40B4-BE49-F238E27FC236}">
                <a16:creationId xmlns:a16="http://schemas.microsoft.com/office/drawing/2014/main" id="{3578E96B-C8D2-0C4F-D19B-074F286EC0C3}"/>
              </a:ext>
            </a:extLst>
          </p:cNvPr>
          <p:cNvPicPr>
            <a:picLocks noChangeAspect="1"/>
          </p:cNvPicPr>
          <p:nvPr/>
        </p:nvPicPr>
        <p:blipFill>
          <a:blip r:embed="rId5"/>
          <a:stretch>
            <a:fillRect/>
          </a:stretch>
        </p:blipFill>
        <p:spPr>
          <a:xfrm>
            <a:off x="6250186" y="1676404"/>
            <a:ext cx="5792984" cy="2772388"/>
          </a:xfrm>
          <a:prstGeom prst="rect">
            <a:avLst/>
          </a:prstGeom>
        </p:spPr>
      </p:pic>
    </p:spTree>
    <p:extLst>
      <p:ext uri="{BB962C8B-B14F-4D97-AF65-F5344CB8AC3E}">
        <p14:creationId xmlns:p14="http://schemas.microsoft.com/office/powerpoint/2010/main" val="2901895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18F4E-F5A9-C373-D64E-0F0B9C2F211A}"/>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B460E83E-8DF2-BBE2-07B7-07649E5E7250}"/>
              </a:ext>
            </a:extLst>
          </p:cNvPr>
          <p:cNvSpPr txBox="1"/>
          <p:nvPr/>
        </p:nvSpPr>
        <p:spPr>
          <a:xfrm>
            <a:off x="148830" y="5029200"/>
            <a:ext cx="5819206" cy="178510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r>
              <a:rPr lang="en-GB" sz="1100" dirty="0"/>
              <a:t>The largest pay gap in favour of non-disabled staff was seen within Estates and Ancillary roles, with a </a:t>
            </a:r>
            <a:r>
              <a:rPr lang="en-GB" sz="1100" b="1" dirty="0"/>
              <a:t>mean gap of 12.3%</a:t>
            </a:r>
            <a:r>
              <a:rPr lang="en-GB" sz="1100" dirty="0"/>
              <a:t> (up from 11.9% in 2024) and a </a:t>
            </a:r>
            <a:r>
              <a:rPr lang="en-GB" sz="1100" b="1" dirty="0"/>
              <a:t>median gap of 13.2%</a:t>
            </a:r>
            <a:r>
              <a:rPr lang="en-GB" sz="1100" dirty="0"/>
              <a:t> (down from 13.3% in 2024). Allied Health Professionals followed, with a </a:t>
            </a:r>
            <a:r>
              <a:rPr lang="en-GB" sz="1100" b="1" dirty="0"/>
              <a:t>mean gap of 9.1%. </a:t>
            </a:r>
            <a:r>
              <a:rPr lang="en-GB" sz="1100" dirty="0"/>
              <a:t>Smaller mean pay gaps were reported in Add Prof Scientific and Technic (</a:t>
            </a:r>
            <a:r>
              <a:rPr lang="en-GB" sz="1100" b="1" dirty="0"/>
              <a:t>2.2%</a:t>
            </a:r>
            <a:r>
              <a:rPr lang="en-GB" sz="1100" dirty="0"/>
              <a:t>) and Additional Clinical Services (</a:t>
            </a:r>
            <a:r>
              <a:rPr lang="en-GB" sz="1100" b="1" dirty="0"/>
              <a:t>0.2%</a:t>
            </a:r>
            <a:r>
              <a:rPr lang="en-GB" sz="1100" dirty="0"/>
              <a:t>).</a:t>
            </a:r>
          </a:p>
          <a:p>
            <a:endParaRPr lang="en-GB" sz="1100" dirty="0"/>
          </a:p>
          <a:p>
            <a:r>
              <a:rPr lang="en-GB" sz="1100" dirty="0"/>
              <a:t>In contrast, pay gaps in favour of disabled staff were seen within Qualified Nursing staff, with a </a:t>
            </a:r>
            <a:r>
              <a:rPr lang="en-GB" sz="1100" b="1" dirty="0"/>
              <a:t>mean gap of -1.2%</a:t>
            </a:r>
            <a:r>
              <a:rPr lang="en-GB" sz="1100" dirty="0"/>
              <a:t> and </a:t>
            </a:r>
            <a:r>
              <a:rPr lang="en-GB" sz="1100" b="1" dirty="0"/>
              <a:t>median gap of -3.8%</a:t>
            </a:r>
            <a:r>
              <a:rPr lang="en-GB" sz="1100" dirty="0"/>
              <a:t>. Admin and Clerical also showed a small gap in favour of disabled staff (-</a:t>
            </a:r>
            <a:r>
              <a:rPr lang="en-GB" sz="1100" b="1" dirty="0"/>
              <a:t>0.6% mean gap</a:t>
            </a:r>
            <a:r>
              <a:rPr lang="en-GB" sz="1100" dirty="0"/>
              <a:t>) and Healthcare Scientists (-</a:t>
            </a:r>
            <a:r>
              <a:rPr lang="en-GB" sz="1100" b="1" dirty="0"/>
              <a:t>0.6% mean gap</a:t>
            </a:r>
            <a:r>
              <a:rPr lang="en-GB" sz="1100" dirty="0"/>
              <a:t>).</a:t>
            </a:r>
          </a:p>
        </p:txBody>
      </p:sp>
      <p:sp>
        <p:nvSpPr>
          <p:cNvPr id="5" name="TextBox 4">
            <a:extLst>
              <a:ext uri="{FF2B5EF4-FFF2-40B4-BE49-F238E27FC236}">
                <a16:creationId xmlns:a16="http://schemas.microsoft.com/office/drawing/2014/main" id="{33AF3784-5AA1-8DAA-DCE7-DDFD7F6267E1}"/>
              </a:ext>
            </a:extLst>
          </p:cNvPr>
          <p:cNvSpPr txBox="1"/>
          <p:nvPr/>
        </p:nvSpPr>
        <p:spPr>
          <a:xfrm>
            <a:off x="6250184" y="5029200"/>
            <a:ext cx="5792984" cy="178510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r>
              <a:rPr lang="en-GB" sz="1100" dirty="0"/>
              <a:t>The largest pay gap in favour of non-disabled staff was seen within Admin and Clerical, with a </a:t>
            </a:r>
            <a:r>
              <a:rPr lang="en-GB" sz="1100" b="1" dirty="0"/>
              <a:t>mean gap of 9.1%</a:t>
            </a:r>
            <a:r>
              <a:rPr lang="en-GB" sz="1100" dirty="0"/>
              <a:t> (down from 9.4% in 2024) and a </a:t>
            </a:r>
            <a:r>
              <a:rPr lang="en-GB" sz="1100" b="1" dirty="0"/>
              <a:t>median gap of 7.7%</a:t>
            </a:r>
            <a:r>
              <a:rPr lang="en-GB" sz="1100" dirty="0"/>
              <a:t> (no change from 2024). Other mean pay gaps were reported in Allied Health Professions (</a:t>
            </a:r>
            <a:r>
              <a:rPr lang="en-GB" sz="1100" b="1" dirty="0"/>
              <a:t>7.8%</a:t>
            </a:r>
            <a:r>
              <a:rPr lang="en-GB" sz="1100" dirty="0"/>
              <a:t>) Add Prof Scientific and Technic (</a:t>
            </a:r>
            <a:r>
              <a:rPr lang="en-GB" sz="1100" b="1" dirty="0"/>
              <a:t>2.9%</a:t>
            </a:r>
            <a:r>
              <a:rPr lang="en-GB" sz="1100" dirty="0"/>
              <a:t>) and Additional Clinical Services (</a:t>
            </a:r>
            <a:r>
              <a:rPr lang="en-GB" sz="1100" b="1" dirty="0"/>
              <a:t>0.6%</a:t>
            </a:r>
            <a:r>
              <a:rPr lang="en-GB" sz="1100" dirty="0"/>
              <a:t>).</a:t>
            </a:r>
          </a:p>
          <a:p>
            <a:endParaRPr lang="en-GB" sz="1100" dirty="0"/>
          </a:p>
          <a:p>
            <a:r>
              <a:rPr lang="en-GB" sz="1100" dirty="0"/>
              <a:t>In contrast, pay gaps in favour of disabled staff were seen within Healthcare Scientists, with a </a:t>
            </a:r>
            <a:r>
              <a:rPr lang="en-GB" sz="1100" b="1" dirty="0"/>
              <a:t>mean gap of -18.6%</a:t>
            </a:r>
            <a:r>
              <a:rPr lang="en-GB" sz="1100" dirty="0"/>
              <a:t> and </a:t>
            </a:r>
            <a:r>
              <a:rPr lang="en-GB" sz="1100" b="1" dirty="0"/>
              <a:t>median gap of -15.5%</a:t>
            </a:r>
            <a:r>
              <a:rPr lang="en-GB" sz="1100" dirty="0"/>
              <a:t>. Qualified Nursing staff also saw a small gap in favour of disabled staff (</a:t>
            </a:r>
            <a:r>
              <a:rPr lang="en-GB" sz="1100" b="1" dirty="0"/>
              <a:t>-6.9% mean gap</a:t>
            </a:r>
            <a:r>
              <a:rPr lang="en-GB" sz="1100" dirty="0"/>
              <a:t>) and Estates and Ancillary (-</a:t>
            </a:r>
            <a:r>
              <a:rPr lang="en-GB" sz="1100" b="1" dirty="0"/>
              <a:t>1.5% mean gap</a:t>
            </a:r>
            <a:r>
              <a:rPr lang="en-GB" sz="1100" dirty="0"/>
              <a:t>).</a:t>
            </a:r>
          </a:p>
          <a:p>
            <a:endParaRPr lang="en-GB" sz="1100" dirty="0"/>
          </a:p>
        </p:txBody>
      </p:sp>
      <p:sp>
        <p:nvSpPr>
          <p:cNvPr id="3" name="Title 24">
            <a:extLst>
              <a:ext uri="{FF2B5EF4-FFF2-40B4-BE49-F238E27FC236}">
                <a16:creationId xmlns:a16="http://schemas.microsoft.com/office/drawing/2014/main" id="{F837E08C-5F6D-FCA4-C1CB-EFC3395473EF}"/>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Disability Pay Gap</a:t>
            </a:r>
            <a:r>
              <a:rPr lang="en-US" sz="2200" dirty="0">
                <a:solidFill>
                  <a:srgbClr val="002060"/>
                </a:solidFill>
                <a:latin typeface="Arial" panose="020B0604020202020204" pitchFamily="34" charset="0"/>
                <a:cs typeface="Arial" panose="020B0604020202020204" pitchFamily="34" charset="0"/>
              </a:rPr>
              <a:t> </a:t>
            </a:r>
          </a:p>
        </p:txBody>
      </p:sp>
      <p:sp>
        <p:nvSpPr>
          <p:cNvPr id="6" name="Text Placeholder 1">
            <a:extLst>
              <a:ext uri="{FF2B5EF4-FFF2-40B4-BE49-F238E27FC236}">
                <a16:creationId xmlns:a16="http://schemas.microsoft.com/office/drawing/2014/main" id="{95B22079-8E6E-7299-6FF5-34F2F7713973}"/>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Spotlight on Staff Group (excluding Medical and Dental)</a:t>
            </a:r>
          </a:p>
        </p:txBody>
      </p:sp>
      <p:sp>
        <p:nvSpPr>
          <p:cNvPr id="9" name="TextBox 8">
            <a:extLst>
              <a:ext uri="{FF2B5EF4-FFF2-40B4-BE49-F238E27FC236}">
                <a16:creationId xmlns:a16="http://schemas.microsoft.com/office/drawing/2014/main" id="{423A212B-4B0C-E4BC-1387-A8DE8013BB7C}"/>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12" name="TextBox 11">
            <a:extLst>
              <a:ext uri="{FF2B5EF4-FFF2-40B4-BE49-F238E27FC236}">
                <a16:creationId xmlns:a16="http://schemas.microsoft.com/office/drawing/2014/main" id="{659CC1A7-F5CA-C27D-4B8D-7C31CE3E2758}"/>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pic>
        <p:nvPicPr>
          <p:cNvPr id="14" name="Picture 13" descr="A picture containing text, clipart&#10;&#10;Description automatically generated">
            <a:extLst>
              <a:ext uri="{FF2B5EF4-FFF2-40B4-BE49-F238E27FC236}">
                <a16:creationId xmlns:a16="http://schemas.microsoft.com/office/drawing/2014/main" id="{5938AC3E-3BD3-D750-2D65-3FC97FD880AF}"/>
              </a:ext>
            </a:extLst>
          </p:cNvPr>
          <p:cNvPicPr>
            <a:picLocks noChangeAspect="1"/>
          </p:cNvPicPr>
          <p:nvPr/>
        </p:nvPicPr>
        <p:blipFill>
          <a:blip r:embed="rId3"/>
          <a:stretch>
            <a:fillRect/>
          </a:stretch>
        </p:blipFill>
        <p:spPr>
          <a:xfrm>
            <a:off x="10210800" y="304800"/>
            <a:ext cx="1477604" cy="408031"/>
          </a:xfrm>
          <a:prstGeom prst="rect">
            <a:avLst/>
          </a:prstGeom>
        </p:spPr>
      </p:pic>
      <p:pic>
        <p:nvPicPr>
          <p:cNvPr id="8" name="Picture 7">
            <a:extLst>
              <a:ext uri="{FF2B5EF4-FFF2-40B4-BE49-F238E27FC236}">
                <a16:creationId xmlns:a16="http://schemas.microsoft.com/office/drawing/2014/main" id="{2E86078E-AD46-F53A-2BDC-B9D3D4C99DDC}"/>
              </a:ext>
            </a:extLst>
          </p:cNvPr>
          <p:cNvPicPr>
            <a:picLocks noChangeAspect="1"/>
          </p:cNvPicPr>
          <p:nvPr/>
        </p:nvPicPr>
        <p:blipFill>
          <a:blip r:embed="rId4"/>
          <a:stretch>
            <a:fillRect/>
          </a:stretch>
        </p:blipFill>
        <p:spPr>
          <a:xfrm>
            <a:off x="148830" y="1674594"/>
            <a:ext cx="5819206" cy="3352797"/>
          </a:xfrm>
          <a:prstGeom prst="rect">
            <a:avLst/>
          </a:prstGeom>
        </p:spPr>
      </p:pic>
      <p:pic>
        <p:nvPicPr>
          <p:cNvPr id="11" name="Picture 10">
            <a:extLst>
              <a:ext uri="{FF2B5EF4-FFF2-40B4-BE49-F238E27FC236}">
                <a16:creationId xmlns:a16="http://schemas.microsoft.com/office/drawing/2014/main" id="{9D269437-9695-3EA1-A5A3-9F9CDE522EEB}"/>
              </a:ext>
            </a:extLst>
          </p:cNvPr>
          <p:cNvPicPr>
            <a:picLocks noChangeAspect="1"/>
          </p:cNvPicPr>
          <p:nvPr/>
        </p:nvPicPr>
        <p:blipFill>
          <a:blip r:embed="rId5"/>
          <a:stretch>
            <a:fillRect/>
          </a:stretch>
        </p:blipFill>
        <p:spPr>
          <a:xfrm>
            <a:off x="6250184" y="1674594"/>
            <a:ext cx="5792984" cy="3352797"/>
          </a:xfrm>
          <a:prstGeom prst="rect">
            <a:avLst/>
          </a:prstGeom>
        </p:spPr>
      </p:pic>
    </p:spTree>
    <p:extLst>
      <p:ext uri="{BB962C8B-B14F-4D97-AF65-F5344CB8AC3E}">
        <p14:creationId xmlns:p14="http://schemas.microsoft.com/office/powerpoint/2010/main" val="2070007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5618BBE-1451-49BE-969A-3F9A493881C3}"/>
              </a:ext>
            </a:extLst>
          </p:cNvPr>
          <p:cNvSpPr txBox="1">
            <a:spLocks/>
          </p:cNvSpPr>
          <p:nvPr/>
        </p:nvSpPr>
        <p:spPr>
          <a:xfrm>
            <a:off x="180974" y="-304800"/>
            <a:ext cx="11734799" cy="381000"/>
          </a:xfrm>
          <a:prstGeom prst="rect">
            <a:avLst/>
          </a:prstGeom>
        </p:spPr>
        <p:txBody>
          <a:bodyPr lIns="0" tIns="0" rIns="0" bIns="0"/>
          <a:lstStyle>
            <a:lvl1pPr marL="0">
              <a:defRPr lang="en-GB" sz="2200" b="0" i="0" spc="-30" dirty="0">
                <a:solidFill>
                  <a:schemeClr val="accent5"/>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30" normalizeH="0" baseline="0" noProof="0" dirty="0">
              <a:ln>
                <a:noFill/>
              </a:ln>
              <a:solidFill>
                <a:srgbClr val="0070C0"/>
              </a:solidFill>
              <a:effectLst/>
              <a:uLnTx/>
              <a:uFillTx/>
              <a:latin typeface="Helvetica"/>
              <a:ea typeface="+mj-ea"/>
              <a:cs typeface="Helvetica"/>
            </a:endParaRPr>
          </a:p>
        </p:txBody>
      </p:sp>
      <p:graphicFrame>
        <p:nvGraphicFramePr>
          <p:cNvPr id="2" name="Table 1">
            <a:extLst>
              <a:ext uri="{FF2B5EF4-FFF2-40B4-BE49-F238E27FC236}">
                <a16:creationId xmlns:a16="http://schemas.microsoft.com/office/drawing/2014/main" id="{326D90B8-3C02-4A6E-A147-331A820C23F9}"/>
              </a:ext>
            </a:extLst>
          </p:cNvPr>
          <p:cNvGraphicFramePr>
            <a:graphicFrameLocks noGrp="1"/>
          </p:cNvGraphicFramePr>
          <p:nvPr/>
        </p:nvGraphicFramePr>
        <p:xfrm>
          <a:off x="0" y="0"/>
          <a:ext cx="2235200" cy="167640"/>
        </p:xfrm>
        <a:graphic>
          <a:graphicData uri="http://schemas.openxmlformats.org/drawingml/2006/table">
            <a:tbl>
              <a:tblPr>
                <a:tableStyleId>{5C22544A-7EE6-4342-B048-85BDC9FD1C3A}</a:tableStyleId>
              </a:tblPr>
              <a:tblGrid>
                <a:gridCol w="2235200">
                  <a:extLst>
                    <a:ext uri="{9D8B030D-6E8A-4147-A177-3AD203B41FA5}">
                      <a16:colId xmlns:a16="http://schemas.microsoft.com/office/drawing/2014/main" val="1727968532"/>
                    </a:ext>
                  </a:extLst>
                </a:gridCol>
              </a:tblGrid>
              <a:tr h="0">
                <a:tc>
                  <a:txBody>
                    <a:bodyPr/>
                    <a:lstStyle/>
                    <a:p>
                      <a:pPr algn="ctr" fontAlgn="ctr"/>
                      <a:r>
                        <a:rPr lang="en-GB" sz="1100" u="none" strike="noStrike" dirty="0">
                          <a:effectLst/>
                        </a:rPr>
                        <a:t> </a:t>
                      </a:r>
                      <a:endParaRPr lang="en-GB"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18287071"/>
                  </a:ext>
                </a:extLst>
              </a:tr>
            </a:tbl>
          </a:graphicData>
        </a:graphic>
      </p:graphicFrame>
      <p:sp>
        <p:nvSpPr>
          <p:cNvPr id="9" name="TextBox 8">
            <a:extLst>
              <a:ext uri="{FF2B5EF4-FFF2-40B4-BE49-F238E27FC236}">
                <a16:creationId xmlns:a16="http://schemas.microsoft.com/office/drawing/2014/main" id="{377D94CF-14DE-0C2E-B220-244267B7B68E}"/>
              </a:ext>
            </a:extLst>
          </p:cNvPr>
          <p:cNvSpPr txBox="1"/>
          <p:nvPr/>
        </p:nvSpPr>
        <p:spPr>
          <a:xfrm>
            <a:off x="291816" y="942494"/>
            <a:ext cx="11138183" cy="612860"/>
          </a:xfrm>
          <a:prstGeom prst="rect">
            <a:avLst/>
          </a:prstGeom>
          <a:noFill/>
        </p:spPr>
        <p:txBody>
          <a:bodyPr wrap="square">
            <a:spAutoFit/>
          </a:bodyPr>
          <a:lstStyle/>
          <a:p>
            <a:pPr>
              <a:lnSpc>
                <a:spcPct val="115000"/>
              </a:lnSpc>
              <a:spcAft>
                <a:spcPts val="1000"/>
              </a:spcAft>
            </a:pPr>
            <a:r>
              <a:rPr lang="en-GB" sz="1000" dirty="0">
                <a:effectLst/>
                <a:latin typeface="Arial" panose="020B0604020202020204" pitchFamily="34" charset="0"/>
                <a:ea typeface="Calibri" panose="020F0502020204030204" pitchFamily="34" charset="0"/>
                <a:cs typeface="Arial" panose="020B0604020202020204" pitchFamily="34" charset="0"/>
              </a:rPr>
              <a:t>To calculate the pay gap, we first determine the average hourly pay for all valid employees within the month of March 2025. For each employee, the total pay - including basic salary, high cost allowance, any extra duties etc. – are totalled</a:t>
            </a:r>
            <a:r>
              <a:rPr lang="en-GB" sz="1000" dirty="0">
                <a:latin typeface="Arial" panose="020B0604020202020204" pitchFamily="34" charset="0"/>
                <a:ea typeface="Calibri" panose="020F0502020204030204" pitchFamily="34" charset="0"/>
                <a:cs typeface="Arial" panose="020B0604020202020204" pitchFamily="34" charset="0"/>
              </a:rPr>
              <a:t> </a:t>
            </a:r>
            <a:r>
              <a:rPr lang="en-GB" sz="1000" dirty="0">
                <a:effectLst/>
                <a:latin typeface="Arial" panose="020B0604020202020204" pitchFamily="34" charset="0"/>
                <a:ea typeface="Calibri" panose="020F0502020204030204" pitchFamily="34" charset="0"/>
                <a:cs typeface="Arial" panose="020B0604020202020204" pitchFamily="34" charset="0"/>
              </a:rPr>
              <a:t>and then divided by the number of hours worked that month. This gives an average hourly rate.  </a:t>
            </a:r>
            <a:r>
              <a:rPr lang="en-GB" sz="10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Note: The figures in this appendix are an </a:t>
            </a:r>
            <a:r>
              <a:rPr lang="en-GB" sz="1000" b="1" u="sng" dirty="0">
                <a:solidFill>
                  <a:schemeClr val="accent5"/>
                </a:solidFill>
                <a:effectLst/>
                <a:latin typeface="Arial" panose="020B0604020202020204" pitchFamily="34" charset="0"/>
                <a:ea typeface="Calibri" panose="020F0502020204030204" pitchFamily="34" charset="0"/>
                <a:cs typeface="Arial" panose="020B0604020202020204" pitchFamily="34" charset="0"/>
              </a:rPr>
              <a:t>example dataset</a:t>
            </a:r>
            <a:r>
              <a:rPr lang="en-GB" sz="10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 and related to gender (but also applicable to ethnicity and disability calculations) to show the calculations</a:t>
            </a:r>
            <a:r>
              <a:rPr lang="en-GB" sz="1000" dirty="0">
                <a:solidFill>
                  <a:schemeClr val="accent5"/>
                </a:solidFill>
                <a:latin typeface="Arial" panose="020B0604020202020204" pitchFamily="34" charset="0"/>
                <a:ea typeface="Calibri" panose="020F0502020204030204" pitchFamily="34" charset="0"/>
                <a:cs typeface="Arial" panose="020B0604020202020204" pitchFamily="34" charset="0"/>
              </a:rPr>
              <a:t>. T</a:t>
            </a:r>
            <a:r>
              <a:rPr lang="en-GB" sz="10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hey are not the figures for a specific reporting period. </a:t>
            </a:r>
          </a:p>
        </p:txBody>
      </p:sp>
      <p:graphicFrame>
        <p:nvGraphicFramePr>
          <p:cNvPr id="10" name="Table 9">
            <a:extLst>
              <a:ext uri="{FF2B5EF4-FFF2-40B4-BE49-F238E27FC236}">
                <a16:creationId xmlns:a16="http://schemas.microsoft.com/office/drawing/2014/main" id="{BFA235B7-F197-655E-C63A-6C16087818FA}"/>
              </a:ext>
            </a:extLst>
          </p:cNvPr>
          <p:cNvGraphicFramePr>
            <a:graphicFrameLocks noGrp="1"/>
          </p:cNvGraphicFramePr>
          <p:nvPr/>
        </p:nvGraphicFramePr>
        <p:xfrm>
          <a:off x="5867400" y="1557531"/>
          <a:ext cx="6028428" cy="4351339"/>
        </p:xfrm>
        <a:graphic>
          <a:graphicData uri="http://schemas.openxmlformats.org/drawingml/2006/table">
            <a:tbl>
              <a:tblPr firstRow="1" firstCol="1" bandRow="1">
                <a:tableStyleId>{073A0DAA-6AF3-43AB-8588-CEC1D06C72B9}</a:tableStyleId>
              </a:tblPr>
              <a:tblGrid>
                <a:gridCol w="614775">
                  <a:extLst>
                    <a:ext uri="{9D8B030D-6E8A-4147-A177-3AD203B41FA5}">
                      <a16:colId xmlns:a16="http://schemas.microsoft.com/office/drawing/2014/main" val="3826346719"/>
                    </a:ext>
                  </a:extLst>
                </a:gridCol>
                <a:gridCol w="1739448">
                  <a:extLst>
                    <a:ext uri="{9D8B030D-6E8A-4147-A177-3AD203B41FA5}">
                      <a16:colId xmlns:a16="http://schemas.microsoft.com/office/drawing/2014/main" val="2459329427"/>
                    </a:ext>
                  </a:extLst>
                </a:gridCol>
                <a:gridCol w="603253">
                  <a:extLst>
                    <a:ext uri="{9D8B030D-6E8A-4147-A177-3AD203B41FA5}">
                      <a16:colId xmlns:a16="http://schemas.microsoft.com/office/drawing/2014/main" val="2989472563"/>
                    </a:ext>
                  </a:extLst>
                </a:gridCol>
                <a:gridCol w="670283">
                  <a:extLst>
                    <a:ext uri="{9D8B030D-6E8A-4147-A177-3AD203B41FA5}">
                      <a16:colId xmlns:a16="http://schemas.microsoft.com/office/drawing/2014/main" val="1068169228"/>
                    </a:ext>
                  </a:extLst>
                </a:gridCol>
                <a:gridCol w="670283">
                  <a:extLst>
                    <a:ext uri="{9D8B030D-6E8A-4147-A177-3AD203B41FA5}">
                      <a16:colId xmlns:a16="http://schemas.microsoft.com/office/drawing/2014/main" val="1392529522"/>
                    </a:ext>
                  </a:extLst>
                </a:gridCol>
                <a:gridCol w="603253">
                  <a:extLst>
                    <a:ext uri="{9D8B030D-6E8A-4147-A177-3AD203B41FA5}">
                      <a16:colId xmlns:a16="http://schemas.microsoft.com/office/drawing/2014/main" val="3281906407"/>
                    </a:ext>
                  </a:extLst>
                </a:gridCol>
                <a:gridCol w="583851">
                  <a:extLst>
                    <a:ext uri="{9D8B030D-6E8A-4147-A177-3AD203B41FA5}">
                      <a16:colId xmlns:a16="http://schemas.microsoft.com/office/drawing/2014/main" val="3047297981"/>
                    </a:ext>
                  </a:extLst>
                </a:gridCol>
                <a:gridCol w="543282">
                  <a:extLst>
                    <a:ext uri="{9D8B030D-6E8A-4147-A177-3AD203B41FA5}">
                      <a16:colId xmlns:a16="http://schemas.microsoft.com/office/drawing/2014/main" val="4178058703"/>
                    </a:ext>
                  </a:extLst>
                </a:gridCol>
              </a:tblGrid>
              <a:tr h="424927">
                <a:tc>
                  <a:txBody>
                    <a:bodyPr/>
                    <a:lstStyle/>
                    <a:p>
                      <a:pPr>
                        <a:lnSpc>
                          <a:spcPct val="115000"/>
                        </a:lnSpc>
                        <a:spcAft>
                          <a:spcPts val="1000"/>
                        </a:spcAft>
                      </a:pPr>
                      <a:r>
                        <a:rPr lang="en-GB" sz="800" dirty="0">
                          <a:effectLst/>
                        </a:rPr>
                        <a:t>Gender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Employee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Basic Pay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High Cost Allowance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Additional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Total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Hours worked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Average Hourly Pay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1864133278"/>
                  </a:ext>
                </a:extLst>
              </a:tr>
              <a:tr h="280458">
                <a:tc>
                  <a:txBody>
                    <a:bodyPr/>
                    <a:lstStyle/>
                    <a:p>
                      <a:pPr>
                        <a:lnSpc>
                          <a:spcPct val="115000"/>
                        </a:lnSpc>
                        <a:spcAft>
                          <a:spcPts val="1000"/>
                        </a:spcAft>
                      </a:pPr>
                      <a:r>
                        <a:rPr lang="en-GB" sz="800" dirty="0">
                          <a:effectLst/>
                        </a:rPr>
                        <a:t>Female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Training Nurse Associate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£1,567.75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£366.67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£1,934.42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162.95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£11.87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3191474087"/>
                  </a:ext>
                </a:extLst>
              </a:tr>
              <a:tr h="280458">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Administrator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£1,288.80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£293.33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£1,582.13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130.36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£12.14</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3443860692"/>
                  </a:ext>
                </a:extLst>
              </a:tr>
              <a:tr h="280458">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HCA - Acute Medicine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£676.66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£168.67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£193.11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£1,038.44</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74.96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£13.85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2553527941"/>
                  </a:ext>
                </a:extLst>
              </a:tr>
              <a:tr h="280458">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Staff Nurse - Critical Care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£2,271.67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£454.33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£2,726.00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162.95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£16.73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2112567482"/>
                  </a:ext>
                </a:extLst>
              </a:tr>
              <a:tr h="280458">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Research Nurse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£3,105.58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£564.75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£3,670.33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162.95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£22.52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1366729545"/>
                  </a:ext>
                </a:extLst>
              </a:tr>
              <a:tr h="280458">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Receptionist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£3,341.00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£564.75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£3,905.75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162.95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£23.97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3507783452"/>
                  </a:ext>
                </a:extLst>
              </a:tr>
              <a:tr h="280458">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Senior Staff Nurse - Critical Care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£3,105.58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£564.75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£518.03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£4,188.36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162.95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£25.70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3337922276"/>
                  </a:ext>
                </a:extLst>
              </a:tr>
              <a:tr h="280458">
                <a:tc>
                  <a:txBody>
                    <a:bodyPr/>
                    <a:lstStyle/>
                    <a:p>
                      <a:pPr>
                        <a:lnSpc>
                          <a:spcPct val="115000"/>
                        </a:lnSpc>
                        <a:spcAft>
                          <a:spcPts val="1000"/>
                        </a:spcAft>
                      </a:pPr>
                      <a:r>
                        <a:rPr lang="en-GB" sz="800" dirty="0">
                          <a:effectLst/>
                        </a:rPr>
                        <a:t>Male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Theatre HCA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£1,585.00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£366.67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£224.34</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£2,176.01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162.95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£13.35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37086254"/>
                  </a:ext>
                </a:extLst>
              </a:tr>
              <a:tr h="280458">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Staff Nurse - Acute Medicine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£2,509.33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£501.87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£55.27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£3,066.47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165.95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£18.48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921383573"/>
                  </a:ext>
                </a:extLst>
              </a:tr>
              <a:tr h="280458">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Anaesthetic Nurse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£2,509.33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£501.87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£235.53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£3,246.73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164.95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£19.68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1086985467"/>
                  </a:ext>
                </a:extLst>
              </a:tr>
              <a:tr h="280458">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Specialty Registrar – Dermatology*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£4,006.25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£180.17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£4,186.42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173.81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£24.09</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2746106143"/>
                  </a:ext>
                </a:extLst>
              </a:tr>
              <a:tr h="280458">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Specialty Registrar - A&amp;E*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£4,006.83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£1,782.90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£5,789.73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173.81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£33.31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2304849007"/>
                  </a:ext>
                </a:extLst>
              </a:tr>
              <a:tr h="280458">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Consultant – Radiology*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£8,477.92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£685.84</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£9,163.76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173.8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£52.73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2803100340"/>
                  </a:ext>
                </a:extLst>
              </a:tr>
              <a:tr h="280458">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Consultant – Anaesthetics*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£8,477.92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£731.40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£9,209.32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173.8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tc>
                  <a:txBody>
                    <a:bodyPr/>
                    <a:lstStyle/>
                    <a:p>
                      <a:pPr algn="r">
                        <a:lnSpc>
                          <a:spcPct val="115000"/>
                        </a:lnSpc>
                        <a:spcAft>
                          <a:spcPts val="1000"/>
                        </a:spcAft>
                      </a:pPr>
                      <a:r>
                        <a:rPr lang="en-GB" sz="800" dirty="0">
                          <a:effectLst/>
                        </a:rPr>
                        <a:t>£52.99</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tc>
                <a:extLst>
                  <a:ext uri="{0D108BD9-81ED-4DB2-BD59-A6C34878D82A}">
                    <a16:rowId xmlns:a16="http://schemas.microsoft.com/office/drawing/2014/main" val="1910994048"/>
                  </a:ext>
                </a:extLst>
              </a:tr>
            </a:tbl>
          </a:graphicData>
        </a:graphic>
      </p:graphicFrame>
      <p:sp>
        <p:nvSpPr>
          <p:cNvPr id="14" name="TextBox 13">
            <a:extLst>
              <a:ext uri="{FF2B5EF4-FFF2-40B4-BE49-F238E27FC236}">
                <a16:creationId xmlns:a16="http://schemas.microsoft.com/office/drawing/2014/main" id="{752B2AA3-1F5C-9948-25DA-F488137B60E6}"/>
              </a:ext>
            </a:extLst>
          </p:cNvPr>
          <p:cNvSpPr txBox="1"/>
          <p:nvPr/>
        </p:nvSpPr>
        <p:spPr>
          <a:xfrm>
            <a:off x="291815" y="1555354"/>
            <a:ext cx="5575585" cy="5178341"/>
          </a:xfrm>
          <a:prstGeom prst="rect">
            <a:avLst/>
          </a:prstGeom>
          <a:noFill/>
        </p:spPr>
        <p:txBody>
          <a:bodyPr wrap="square">
            <a:spAutoFit/>
          </a:bodyPr>
          <a:lstStyle/>
          <a:p>
            <a:pPr>
              <a:lnSpc>
                <a:spcPct val="115000"/>
              </a:lnSpc>
              <a:spcAft>
                <a:spcPts val="1000"/>
              </a:spcAft>
            </a:pPr>
            <a:r>
              <a:rPr lang="en-GB" sz="1000" u="sng" dirty="0">
                <a:effectLst/>
                <a:latin typeface="Arial" panose="020B0604020202020204" pitchFamily="34" charset="0"/>
                <a:ea typeface="Calibri" panose="020F0502020204030204" pitchFamily="34" charset="0"/>
                <a:cs typeface="Arial" panose="020B0604020202020204" pitchFamily="34" charset="0"/>
              </a:rPr>
              <a:t>Calculating the </a:t>
            </a:r>
            <a:r>
              <a:rPr lang="en-GB" sz="10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rPr>
              <a:t>‘</a:t>
            </a:r>
            <a:r>
              <a:rPr lang="en-GB" sz="1000" b="1" u="sng" dirty="0">
                <a:solidFill>
                  <a:schemeClr val="accent5"/>
                </a:solidFill>
                <a:effectLst/>
                <a:latin typeface="Arial" panose="020B0604020202020204" pitchFamily="34" charset="0"/>
                <a:ea typeface="Calibri" panose="020F0502020204030204" pitchFamily="34" charset="0"/>
                <a:cs typeface="Arial" panose="020B0604020202020204" pitchFamily="34" charset="0"/>
              </a:rPr>
              <a:t>mean</a:t>
            </a:r>
            <a:r>
              <a:rPr lang="en-GB" sz="1000" u="sng" dirty="0">
                <a:effectLst/>
                <a:latin typeface="Arial" panose="020B0604020202020204" pitchFamily="34" charset="0"/>
                <a:ea typeface="Calibri" panose="020F0502020204030204" pitchFamily="34" charset="0"/>
                <a:cs typeface="Arial" panose="020B0604020202020204" pitchFamily="34" charset="0"/>
              </a:rPr>
              <a:t>’ (i.e. average) hourly pay for all male employees and all female employees: </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Arial" panose="020B0604020202020204" pitchFamily="34" charset="0"/>
              </a:rPr>
              <a:t>Total the average hourly pay for each gender and then divide this figure by the number of employees in each group</a:t>
            </a:r>
          </a:p>
          <a:p>
            <a:pPr marL="342900" lvl="0" indent="-342900">
              <a:lnSpc>
                <a:spcPct val="115000"/>
              </a:lnSpc>
              <a:spcAft>
                <a:spcPts val="1000"/>
              </a:spcAft>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Arial" panose="020B0604020202020204" pitchFamily="34" charset="0"/>
              </a:rPr>
              <a:t>A sample of 14 employees is shown below to assist with understanding these calculations:</a:t>
            </a:r>
          </a:p>
          <a:p>
            <a:pPr>
              <a:lnSpc>
                <a:spcPct val="115000"/>
              </a:lnSpc>
              <a:spcAft>
                <a:spcPts val="1000"/>
              </a:spcAft>
            </a:pPr>
            <a:r>
              <a:rPr lang="en-GB" sz="1000" dirty="0">
                <a:effectLst/>
                <a:latin typeface="Arial" panose="020B0604020202020204" pitchFamily="34" charset="0"/>
                <a:ea typeface="Calibri" panose="020F0502020204030204" pitchFamily="34" charset="0"/>
                <a:cs typeface="Arial" panose="020B0604020202020204" pitchFamily="34" charset="0"/>
              </a:rPr>
              <a:t>For each employee, their total monthly pay for March is calculated and then divided by the hours worked to determine an average hourly pay. </a:t>
            </a:r>
          </a:p>
          <a:p>
            <a:pPr>
              <a:lnSpc>
                <a:spcPct val="115000"/>
              </a:lnSpc>
              <a:spcAft>
                <a:spcPts val="1000"/>
              </a:spcAft>
            </a:pPr>
            <a:r>
              <a:rPr lang="en-GB" sz="1000" dirty="0">
                <a:effectLst/>
                <a:latin typeface="Arial" panose="020B0604020202020204" pitchFamily="34" charset="0"/>
                <a:ea typeface="Calibri" panose="020F0502020204030204" pitchFamily="34" charset="0"/>
                <a:cs typeface="Arial" panose="020B0604020202020204" pitchFamily="34" charset="0"/>
              </a:rPr>
              <a:t>To get the mean hourly pay for the two genders, all the average hourly rates are added together and then divided by the number of employees (in this case, 7):</a:t>
            </a: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Arial" panose="020B0604020202020204" pitchFamily="34" charset="0"/>
              </a:rPr>
              <a:t>Female: (11.87 + 12.14 + 13.85 + 16.73 + 22.52 + 23.97 + 25.7) / 7 = £18.11</a:t>
            </a:r>
          </a:p>
          <a:p>
            <a:pPr marL="342900" lvl="0" indent="-342900">
              <a:lnSpc>
                <a:spcPct val="115000"/>
              </a:lnSpc>
              <a:spcAft>
                <a:spcPts val="1000"/>
              </a:spcAft>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Arial" panose="020B0604020202020204" pitchFamily="34" charset="0"/>
              </a:rPr>
              <a:t>Male: (13.35 + 18.48 + 19.68 + 24.09 + 33.31 + 52.73 + 52.99) / 7 = £30.66</a:t>
            </a:r>
          </a:p>
          <a:p>
            <a:pPr>
              <a:lnSpc>
                <a:spcPct val="115000"/>
              </a:lnSpc>
              <a:spcAft>
                <a:spcPts val="1000"/>
              </a:spcAft>
            </a:pPr>
            <a:r>
              <a:rPr lang="en-GB" sz="1000" dirty="0">
                <a:effectLst/>
                <a:latin typeface="Arial" panose="020B0604020202020204" pitchFamily="34" charset="0"/>
                <a:ea typeface="Calibri" panose="020F0502020204030204" pitchFamily="34" charset="0"/>
                <a:cs typeface="Arial" panose="020B0604020202020204" pitchFamily="34" charset="0"/>
              </a:rPr>
              <a:t>To calculate the Agenda for Change (</a:t>
            </a:r>
            <a:r>
              <a:rPr lang="en-GB" sz="1000" dirty="0" err="1">
                <a:effectLst/>
                <a:latin typeface="Arial" panose="020B0604020202020204" pitchFamily="34" charset="0"/>
                <a:ea typeface="Calibri" panose="020F0502020204030204" pitchFamily="34" charset="0"/>
                <a:cs typeface="Arial" panose="020B0604020202020204" pitchFamily="34" charset="0"/>
              </a:rPr>
              <a:t>AfC</a:t>
            </a:r>
            <a:r>
              <a:rPr lang="en-GB" sz="1000" dirty="0">
                <a:effectLst/>
                <a:latin typeface="Arial" panose="020B0604020202020204" pitchFamily="34" charset="0"/>
                <a:ea typeface="Calibri" panose="020F0502020204030204" pitchFamily="34" charset="0"/>
                <a:cs typeface="Arial" panose="020B0604020202020204" pitchFamily="34" charset="0"/>
              </a:rPr>
              <a:t>) staff only, medical staff must be removed before the calculation. In this example there are only male medical staff (indicated by an asterisk * in the table), and so for just </a:t>
            </a:r>
            <a:r>
              <a:rPr lang="en-GB" sz="1000" dirty="0" err="1">
                <a:effectLst/>
                <a:latin typeface="Arial" panose="020B0604020202020204" pitchFamily="34" charset="0"/>
                <a:ea typeface="Calibri" panose="020F0502020204030204" pitchFamily="34" charset="0"/>
                <a:cs typeface="Arial" panose="020B0604020202020204" pitchFamily="34" charset="0"/>
              </a:rPr>
              <a:t>AfC</a:t>
            </a:r>
            <a:r>
              <a:rPr lang="en-GB" sz="1000" dirty="0">
                <a:effectLst/>
                <a:latin typeface="Arial" panose="020B0604020202020204" pitchFamily="34" charset="0"/>
                <a:ea typeface="Calibri" panose="020F0502020204030204" pitchFamily="34" charset="0"/>
                <a:cs typeface="Arial" panose="020B0604020202020204" pitchFamily="34" charset="0"/>
              </a:rPr>
              <a:t> male staff the calculation is (13.35 + 18.48 + 19.68) / 3 = £17.17.</a:t>
            </a:r>
          </a:p>
          <a:p>
            <a:pPr>
              <a:lnSpc>
                <a:spcPct val="115000"/>
              </a:lnSpc>
              <a:spcAft>
                <a:spcPts val="1000"/>
              </a:spcAft>
            </a:pPr>
            <a:r>
              <a:rPr lang="en-GB" sz="1000" dirty="0">
                <a:effectLst/>
                <a:latin typeface="Arial" panose="020B0604020202020204" pitchFamily="34" charset="0"/>
                <a:ea typeface="Calibri" panose="020F0502020204030204" pitchFamily="34" charset="0"/>
                <a:cs typeface="Arial" panose="020B0604020202020204" pitchFamily="34" charset="0"/>
              </a:rPr>
              <a:t>To get the mean pay gap, the calculation is the difference between the male and female hourly rates divided by the male hourly rate:</a:t>
            </a:r>
          </a:p>
          <a:p>
            <a:pPr marL="342900" lvl="0" indent="-342900">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Arial" panose="020B0604020202020204" pitchFamily="34" charset="0"/>
              </a:rPr>
              <a:t>30.66 – 18.11 = 12.55</a:t>
            </a:r>
          </a:p>
          <a:p>
            <a:pPr marL="342900" lvl="0" indent="-342900">
              <a:spcAft>
                <a:spcPts val="1000"/>
              </a:spcAft>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Arial" panose="020B0604020202020204" pitchFamily="34" charset="0"/>
              </a:rPr>
              <a:t>12.55 / 30.66 = 0.4093, which is 40.93%</a:t>
            </a:r>
          </a:p>
          <a:p>
            <a:pPr>
              <a:spcAft>
                <a:spcPts val="1000"/>
              </a:spcAft>
            </a:pPr>
            <a:r>
              <a:rPr lang="en-GB" sz="1000" dirty="0">
                <a:effectLst/>
                <a:latin typeface="Arial" panose="020B0604020202020204" pitchFamily="34" charset="0"/>
                <a:ea typeface="Calibri" panose="020F0502020204030204" pitchFamily="34" charset="0"/>
                <a:cs typeface="Arial" panose="020B0604020202020204" pitchFamily="34" charset="0"/>
              </a:rPr>
              <a:t>For </a:t>
            </a:r>
            <a:r>
              <a:rPr lang="en-GB" sz="1000" dirty="0" err="1">
                <a:effectLst/>
                <a:latin typeface="Arial" panose="020B0604020202020204" pitchFamily="34" charset="0"/>
                <a:ea typeface="Calibri" panose="020F0502020204030204" pitchFamily="34" charset="0"/>
                <a:cs typeface="Arial" panose="020B0604020202020204" pitchFamily="34" charset="0"/>
              </a:rPr>
              <a:t>AfC</a:t>
            </a:r>
            <a:r>
              <a:rPr lang="en-GB" sz="1000" dirty="0">
                <a:effectLst/>
                <a:latin typeface="Arial" panose="020B0604020202020204" pitchFamily="34" charset="0"/>
                <a:ea typeface="Calibri" panose="020F0502020204030204" pitchFamily="34" charset="0"/>
                <a:cs typeface="Arial" panose="020B0604020202020204" pitchFamily="34" charset="0"/>
              </a:rPr>
              <a:t> only the calculation would be:</a:t>
            </a:r>
          </a:p>
          <a:p>
            <a:pPr marL="342900" lvl="0" indent="-342900">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Arial" panose="020B0604020202020204" pitchFamily="34" charset="0"/>
              </a:rPr>
              <a:t>17.17 – 18.11 = -0.94</a:t>
            </a:r>
          </a:p>
          <a:p>
            <a:pPr marL="342900" lvl="0" indent="-342900">
              <a:spcAft>
                <a:spcPts val="1000"/>
              </a:spcAft>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Arial" panose="020B0604020202020204" pitchFamily="34" charset="0"/>
              </a:rPr>
              <a:t>-0.94 / 17.17 = -0.055, which is -5.48%. A minus value indicates that the pay gap favours female.</a:t>
            </a:r>
          </a:p>
        </p:txBody>
      </p:sp>
      <p:pic>
        <p:nvPicPr>
          <p:cNvPr id="6" name="Picture 5" descr="A picture containing text, clipart&#10;&#10;Description automatically generated">
            <a:extLst>
              <a:ext uri="{FF2B5EF4-FFF2-40B4-BE49-F238E27FC236}">
                <a16:creationId xmlns:a16="http://schemas.microsoft.com/office/drawing/2014/main" id="{96277E6D-575E-A955-2B87-DEED03705629}"/>
              </a:ext>
            </a:extLst>
          </p:cNvPr>
          <p:cNvPicPr>
            <a:picLocks noChangeAspect="1"/>
          </p:cNvPicPr>
          <p:nvPr/>
        </p:nvPicPr>
        <p:blipFill>
          <a:blip r:embed="rId3"/>
          <a:stretch>
            <a:fillRect/>
          </a:stretch>
        </p:blipFill>
        <p:spPr>
          <a:xfrm>
            <a:off x="10210800" y="304800"/>
            <a:ext cx="1477604" cy="408031"/>
          </a:xfrm>
          <a:prstGeom prst="rect">
            <a:avLst/>
          </a:prstGeom>
        </p:spPr>
      </p:pic>
      <p:sp>
        <p:nvSpPr>
          <p:cNvPr id="15" name="Title 24">
            <a:extLst>
              <a:ext uri="{FF2B5EF4-FFF2-40B4-BE49-F238E27FC236}">
                <a16:creationId xmlns:a16="http://schemas.microsoft.com/office/drawing/2014/main" id="{8680C2A6-A481-D080-C268-31F9A0802586}"/>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Appendix: A</a:t>
            </a:r>
            <a:endParaRPr lang="en-US" sz="2200" dirty="0">
              <a:solidFill>
                <a:srgbClr val="002060"/>
              </a:solidFill>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A004F5EF-E4B8-C9DF-66DE-B0ADFAA7F885}"/>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Calculating the Pay Gap</a:t>
            </a:r>
            <a:endParaRPr lang="en-GB" sz="1800" dirty="0">
              <a:solidFill>
                <a:schemeClr val="tx1"/>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38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D8466-1C99-BB09-78A9-D0A7ED46E3CE}"/>
            </a:ext>
          </a:extLst>
        </p:cNvPr>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4A696B6D-8866-B5DF-66A4-CF6FB90A8521}"/>
              </a:ext>
            </a:extLst>
          </p:cNvPr>
          <p:cNvPicPr>
            <a:picLocks noChangeAspect="1"/>
          </p:cNvPicPr>
          <p:nvPr/>
        </p:nvPicPr>
        <p:blipFill>
          <a:blip r:embed="rId3"/>
          <a:stretch>
            <a:fillRect/>
          </a:stretch>
        </p:blipFill>
        <p:spPr>
          <a:xfrm>
            <a:off x="10210800" y="304800"/>
            <a:ext cx="1477604" cy="408031"/>
          </a:xfrm>
          <a:prstGeom prst="rect">
            <a:avLst/>
          </a:prstGeom>
        </p:spPr>
      </p:pic>
      <p:sp>
        <p:nvSpPr>
          <p:cNvPr id="8" name="TextBox 7">
            <a:extLst>
              <a:ext uri="{FF2B5EF4-FFF2-40B4-BE49-F238E27FC236}">
                <a16:creationId xmlns:a16="http://schemas.microsoft.com/office/drawing/2014/main" id="{EB3B3178-8A90-CF28-9D38-F58A67E9357B}"/>
              </a:ext>
            </a:extLst>
          </p:cNvPr>
          <p:cNvSpPr txBox="1"/>
          <p:nvPr/>
        </p:nvSpPr>
        <p:spPr>
          <a:xfrm>
            <a:off x="304800" y="838200"/>
            <a:ext cx="5638801" cy="5509200"/>
          </a:xfrm>
          <a:prstGeom prst="rect">
            <a:avLst/>
          </a:prstGeom>
          <a:noFill/>
        </p:spPr>
        <p:txBody>
          <a:bodyPr wrap="square" rtlCol="0">
            <a:spAutoFit/>
          </a:bodyPr>
          <a:lstStyle/>
          <a:p>
            <a:pPr algn="just"/>
            <a:r>
              <a:rPr lang="en-GB" sz="1100" dirty="0"/>
              <a:t>This report sets out the Gender Pay Gap position for St George’s University Hospitals NHS Foundation Trust and Epsom (STG) and St Helier University Hospitals NHS Trust (ESTH) as at 31 March 2025. The reported gaps continue to reflect workforce composition and national pay structures rather than unequal pay for equal work. Both organisations remain predominantly female, particularly across Agenda for Change roles, while male representation is proportionately higher within senior medical and consultant grades.</a:t>
            </a:r>
          </a:p>
          <a:p>
            <a:pPr algn="just"/>
            <a:endParaRPr lang="en-GB" sz="1100" dirty="0"/>
          </a:p>
          <a:p>
            <a:pPr algn="just"/>
            <a:r>
              <a:rPr lang="en-GB" sz="1100" dirty="0"/>
              <a:t>At STG, the overall mean and median gender pay gaps have increased slightly compared to the previous year. At ESTH, the mean gap has widened and the median has shifted from favouring female staff to favouring male staff. These movements are primarily driven by the distribution of staff across grades and the impact of consultant earnings, rather than changes to pay rates within roles.</a:t>
            </a:r>
          </a:p>
          <a:p>
            <a:pPr algn="just"/>
            <a:endParaRPr lang="en-GB" sz="1100" dirty="0"/>
          </a:p>
          <a:p>
            <a:r>
              <a:rPr lang="en-GB" sz="1100" b="1" u="sng" dirty="0"/>
              <a:t>Key Themes</a:t>
            </a:r>
            <a:endParaRPr lang="en-GB" sz="1100" b="1" dirty="0"/>
          </a:p>
          <a:p>
            <a:r>
              <a:rPr lang="en-GB" sz="1100" b="1" dirty="0"/>
              <a:t>Workforce profile and grade distribution</a:t>
            </a:r>
            <a:br>
              <a:rPr lang="en-GB" sz="1100" dirty="0"/>
            </a:br>
            <a:r>
              <a:rPr lang="en-GB" sz="1100" dirty="0"/>
              <a:t>Across both organisations, women represent the majority of the workforce. However, there are higher proportions of men in senior medical roles, which attract higher average earnings. This distribution continues to influence headline pay gap calculations.</a:t>
            </a:r>
          </a:p>
          <a:p>
            <a:endParaRPr lang="en-GB" sz="1100" dirty="0"/>
          </a:p>
          <a:p>
            <a:r>
              <a:rPr lang="en-GB" sz="1100" b="1" dirty="0"/>
              <a:t>Agenda for Change position</a:t>
            </a:r>
            <a:br>
              <a:rPr lang="en-GB" sz="1100" dirty="0"/>
            </a:br>
            <a:r>
              <a:rPr lang="en-GB" sz="1100" dirty="0"/>
              <a:t>When isolating Agenda for Change (</a:t>
            </a:r>
            <a:r>
              <a:rPr lang="en-GB" sz="1100" dirty="0" err="1"/>
              <a:t>AfC</a:t>
            </a:r>
            <a:r>
              <a:rPr lang="en-GB" sz="1100" dirty="0"/>
              <a:t>) staff, including Very Senior Managers, the pay gap position is neutral or in favour of female staff across both organisations. This demonstrates that within structured national pay bands, there is no systemic pay inequality. The headline gap is therefore largely attributable to workforce mix rather than pay policy.</a:t>
            </a:r>
          </a:p>
          <a:p>
            <a:endParaRPr lang="en-GB" sz="1100" dirty="0"/>
          </a:p>
          <a:p>
            <a:r>
              <a:rPr lang="en-GB" sz="1100" b="1" dirty="0"/>
              <a:t>Consultant and senior medical impact</a:t>
            </a:r>
            <a:br>
              <a:rPr lang="en-GB" sz="1100" dirty="0"/>
            </a:br>
            <a:r>
              <a:rPr lang="en-GB" sz="1100" dirty="0"/>
              <a:t>Consultants sit outside </a:t>
            </a:r>
            <a:r>
              <a:rPr lang="en-GB" sz="1100" dirty="0" err="1"/>
              <a:t>AfC</a:t>
            </a:r>
            <a:r>
              <a:rPr lang="en-GB" sz="1100" dirty="0"/>
              <a:t> pay structures and have access to additional earnings elements, including programmed activities and award schemes. As this is a comparatively small but high-earning group, changes in representation or earnings within this cohort materially affect overall pay gap outcomes.</a:t>
            </a:r>
          </a:p>
        </p:txBody>
      </p:sp>
      <p:sp>
        <p:nvSpPr>
          <p:cNvPr id="11" name="TextBox 10">
            <a:extLst>
              <a:ext uri="{FF2B5EF4-FFF2-40B4-BE49-F238E27FC236}">
                <a16:creationId xmlns:a16="http://schemas.microsoft.com/office/drawing/2014/main" id="{EE63855D-54B1-9B11-321D-930BA51FD06C}"/>
              </a:ext>
            </a:extLst>
          </p:cNvPr>
          <p:cNvSpPr txBox="1"/>
          <p:nvPr/>
        </p:nvSpPr>
        <p:spPr>
          <a:xfrm>
            <a:off x="6324600" y="838200"/>
            <a:ext cx="5638801" cy="5478423"/>
          </a:xfrm>
          <a:prstGeom prst="rect">
            <a:avLst/>
          </a:prstGeom>
          <a:noFill/>
        </p:spPr>
        <p:txBody>
          <a:bodyPr wrap="square" rtlCol="0">
            <a:spAutoFit/>
          </a:bodyPr>
          <a:lstStyle/>
          <a:p>
            <a:pPr algn="just"/>
            <a:r>
              <a:rPr lang="en-GB" sz="1100" b="1" dirty="0"/>
              <a:t>Clinical Excellence Awards and Bonus-Like Payments </a:t>
            </a:r>
          </a:p>
          <a:p>
            <a:pPr algn="just"/>
            <a:r>
              <a:rPr lang="en-GB" sz="1100" dirty="0"/>
              <a:t>Bonus payments in both organisations relate exclusively to consultants. In 2025, there was a substantial reduction in the number of consultants receiving bonus payments compared to 2024, reflecting national reform of the consultant pay framework and changes to award structures and eligibility criteria.</a:t>
            </a:r>
          </a:p>
          <a:p>
            <a:pPr algn="just"/>
            <a:endParaRPr lang="en-GB" sz="1100" dirty="0"/>
          </a:p>
          <a:p>
            <a:pPr algn="just"/>
            <a:r>
              <a:rPr lang="en-GB" sz="1100" dirty="0"/>
              <a:t>The proportion of male consultants receiving bonuses remains significantly higher than female consultants in both organisations. At STG, both the mean and median bonus gaps increased in favour of male consultants. At ESTH, the mean bonus gap narrowed significantly, and the median shifted in favour of female consultants, demonstrating the variability that can arise when award volumes reduce, and recipient numbers are small.</a:t>
            </a:r>
          </a:p>
          <a:p>
            <a:pPr algn="just"/>
            <a:endParaRPr lang="en-GB" sz="1100" dirty="0"/>
          </a:p>
          <a:p>
            <a:pPr algn="just"/>
            <a:r>
              <a:rPr lang="en-GB" sz="1100" dirty="0"/>
              <a:t>Given that bonus payments are concentrated within a limited and highly paid professional group, relatively small changes in participation or award values can produce notable shifts in reported bonus gaps year on year. This sensitivity reinforces the need to interpret bonus data within the context of consultant reward reform and workforce composition.</a:t>
            </a:r>
          </a:p>
          <a:p>
            <a:pPr algn="just"/>
            <a:endParaRPr lang="en-GB" sz="1100" dirty="0"/>
          </a:p>
          <a:p>
            <a:r>
              <a:rPr lang="en-GB" sz="1100" b="1" dirty="0"/>
              <a:t>Conclusion</a:t>
            </a:r>
          </a:p>
          <a:p>
            <a:r>
              <a:rPr lang="en-GB" sz="1100" dirty="0"/>
              <a:t>The 2025 results continue to demonstrate that the Gender Pay Gap across both organisations is primarily structural in nature. The </a:t>
            </a:r>
            <a:r>
              <a:rPr lang="en-GB" sz="1100" dirty="0" err="1"/>
              <a:t>AfC</a:t>
            </a:r>
            <a:r>
              <a:rPr lang="en-GB" sz="1100" dirty="0"/>
              <a:t> workforce shows parity or advantage for female staff, while senior medical representation and consultant bonus participation remain the principal drivers of the headline gap.</a:t>
            </a:r>
          </a:p>
          <a:p>
            <a:endParaRPr lang="en-GB" sz="1100" dirty="0"/>
          </a:p>
          <a:p>
            <a:r>
              <a:rPr lang="en-GB" sz="1100" dirty="0"/>
              <a:t>National changes to consultant reward arrangements have significantly reduced bonus participation and introduced greater year-on-year variability. Future progress will therefore depend not only on award processes, but on sustained improvement in representation and progression within senior clinical and leadership roles. This would apply to representation of gender, ethnicity and disability. </a:t>
            </a:r>
          </a:p>
          <a:p>
            <a:pPr algn="just"/>
            <a:endParaRPr lang="en-GB" sz="1100" dirty="0"/>
          </a:p>
          <a:p>
            <a:pPr algn="just"/>
            <a:endParaRPr lang="en-GB" sz="1000" b="1" dirty="0"/>
          </a:p>
          <a:p>
            <a:pPr algn="just"/>
            <a:r>
              <a:rPr lang="en-GB" sz="1000" b="1" dirty="0"/>
              <a:t>For detailed information on how the pay gap is calculated please see Appendix A.</a:t>
            </a:r>
          </a:p>
        </p:txBody>
      </p:sp>
      <p:sp>
        <p:nvSpPr>
          <p:cNvPr id="3" name="Title 24">
            <a:extLst>
              <a:ext uri="{FF2B5EF4-FFF2-40B4-BE49-F238E27FC236}">
                <a16:creationId xmlns:a16="http://schemas.microsoft.com/office/drawing/2014/main" id="{C80EBC8A-3A9F-3C68-79A3-E8A2D21585F5}"/>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Gender Pay Gap</a:t>
            </a:r>
            <a:r>
              <a:rPr lang="en-US" sz="2200" dirty="0">
                <a:solidFill>
                  <a:srgbClr val="002060"/>
                </a:solidFill>
                <a:latin typeface="Arial" panose="020B0604020202020204" pitchFamily="34" charset="0"/>
                <a:cs typeface="Arial" panose="020B0604020202020204" pitchFamily="34" charset="0"/>
              </a:rPr>
              <a:t> </a:t>
            </a:r>
          </a:p>
        </p:txBody>
      </p:sp>
      <p:sp>
        <p:nvSpPr>
          <p:cNvPr id="4" name="Text Placeholder 1">
            <a:extLst>
              <a:ext uri="{FF2B5EF4-FFF2-40B4-BE49-F238E27FC236}">
                <a16:creationId xmlns:a16="http://schemas.microsoft.com/office/drawing/2014/main" id="{8D196516-191F-CD4A-5EBC-77EE6C2D9604}"/>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Executive Summary </a:t>
            </a:r>
          </a:p>
        </p:txBody>
      </p:sp>
    </p:spTree>
    <p:extLst>
      <p:ext uri="{BB962C8B-B14F-4D97-AF65-F5344CB8AC3E}">
        <p14:creationId xmlns:p14="http://schemas.microsoft.com/office/powerpoint/2010/main" val="2264070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5618BBE-1451-49BE-969A-3F9A493881C3}"/>
              </a:ext>
            </a:extLst>
          </p:cNvPr>
          <p:cNvSpPr txBox="1">
            <a:spLocks/>
          </p:cNvSpPr>
          <p:nvPr/>
        </p:nvSpPr>
        <p:spPr>
          <a:xfrm>
            <a:off x="180974" y="-304800"/>
            <a:ext cx="11734799" cy="381000"/>
          </a:xfrm>
          <a:prstGeom prst="rect">
            <a:avLst/>
          </a:prstGeom>
        </p:spPr>
        <p:txBody>
          <a:bodyPr lIns="0" tIns="0" rIns="0" bIns="0"/>
          <a:lstStyle>
            <a:lvl1pPr marL="0">
              <a:defRPr lang="en-GB" sz="2200" b="0" i="0" spc="-30" dirty="0">
                <a:solidFill>
                  <a:schemeClr val="accent5"/>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30" normalizeH="0" baseline="0" noProof="0" dirty="0">
              <a:ln>
                <a:noFill/>
              </a:ln>
              <a:solidFill>
                <a:srgbClr val="0070C0"/>
              </a:solidFill>
              <a:effectLst/>
              <a:uLnTx/>
              <a:uFillTx/>
              <a:latin typeface="Helvetica"/>
              <a:ea typeface="+mj-ea"/>
              <a:cs typeface="Helvetica"/>
            </a:endParaRPr>
          </a:p>
        </p:txBody>
      </p:sp>
      <p:graphicFrame>
        <p:nvGraphicFramePr>
          <p:cNvPr id="2" name="Table 1">
            <a:extLst>
              <a:ext uri="{FF2B5EF4-FFF2-40B4-BE49-F238E27FC236}">
                <a16:creationId xmlns:a16="http://schemas.microsoft.com/office/drawing/2014/main" id="{326D90B8-3C02-4A6E-A147-331A820C23F9}"/>
              </a:ext>
            </a:extLst>
          </p:cNvPr>
          <p:cNvGraphicFramePr>
            <a:graphicFrameLocks noGrp="1"/>
          </p:cNvGraphicFramePr>
          <p:nvPr/>
        </p:nvGraphicFramePr>
        <p:xfrm>
          <a:off x="0" y="0"/>
          <a:ext cx="2235200" cy="167640"/>
        </p:xfrm>
        <a:graphic>
          <a:graphicData uri="http://schemas.openxmlformats.org/drawingml/2006/table">
            <a:tbl>
              <a:tblPr>
                <a:tableStyleId>{5C22544A-7EE6-4342-B048-85BDC9FD1C3A}</a:tableStyleId>
              </a:tblPr>
              <a:tblGrid>
                <a:gridCol w="2235200">
                  <a:extLst>
                    <a:ext uri="{9D8B030D-6E8A-4147-A177-3AD203B41FA5}">
                      <a16:colId xmlns:a16="http://schemas.microsoft.com/office/drawing/2014/main" val="1727968532"/>
                    </a:ext>
                  </a:extLst>
                </a:gridCol>
              </a:tblGrid>
              <a:tr h="0">
                <a:tc>
                  <a:txBody>
                    <a:bodyPr/>
                    <a:lstStyle/>
                    <a:p>
                      <a:pPr algn="ctr" fontAlgn="ctr"/>
                      <a:r>
                        <a:rPr lang="en-GB" sz="1100" u="none" strike="noStrike" dirty="0">
                          <a:effectLst/>
                        </a:rPr>
                        <a:t> </a:t>
                      </a:r>
                      <a:endParaRPr lang="en-GB"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18287071"/>
                  </a:ext>
                </a:extLst>
              </a:tr>
            </a:tbl>
          </a:graphicData>
        </a:graphic>
      </p:graphicFrame>
      <p:sp>
        <p:nvSpPr>
          <p:cNvPr id="9" name="TextBox 8">
            <a:extLst>
              <a:ext uri="{FF2B5EF4-FFF2-40B4-BE49-F238E27FC236}">
                <a16:creationId xmlns:a16="http://schemas.microsoft.com/office/drawing/2014/main" id="{377D94CF-14DE-0C2E-B220-244267B7B68E}"/>
              </a:ext>
            </a:extLst>
          </p:cNvPr>
          <p:cNvSpPr txBox="1"/>
          <p:nvPr/>
        </p:nvSpPr>
        <p:spPr>
          <a:xfrm>
            <a:off x="291816" y="942494"/>
            <a:ext cx="11138183" cy="785151"/>
          </a:xfrm>
          <a:prstGeom prst="rect">
            <a:avLst/>
          </a:prstGeom>
          <a:noFill/>
        </p:spPr>
        <p:txBody>
          <a:bodyPr wrap="square">
            <a:spAutoFit/>
          </a:bodyPr>
          <a:lstStyle/>
          <a:p>
            <a:pPr>
              <a:lnSpc>
                <a:spcPct val="115000"/>
              </a:lnSpc>
            </a:pPr>
            <a:r>
              <a:rPr lang="en-GB" sz="1000" dirty="0">
                <a:effectLst/>
                <a:latin typeface="Arial" panose="020B0604020202020204" pitchFamily="34" charset="0"/>
                <a:ea typeface="Calibri" panose="020F0502020204030204" pitchFamily="34" charset="0"/>
                <a:cs typeface="Arial" panose="020B0604020202020204" pitchFamily="34" charset="0"/>
              </a:rPr>
              <a:t>To calculate the GPG we first determine the average hourly pay for all valid employees within the month of March 2025. For each employee, the total pay - including basic salary, high cost allowance, any extra duties etc. – are totalled and then divided by the number of hours worked that month. This gives an average hourly rate.  </a:t>
            </a:r>
            <a:r>
              <a:rPr lang="en-GB" sz="10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Note: The figures in this appendix are an </a:t>
            </a:r>
            <a:r>
              <a:rPr lang="en-GB" sz="1000" b="1" u="sng" dirty="0">
                <a:solidFill>
                  <a:schemeClr val="accent5"/>
                </a:solidFill>
                <a:effectLst/>
                <a:latin typeface="Arial" panose="020B0604020202020204" pitchFamily="34" charset="0"/>
                <a:ea typeface="Calibri" panose="020F0502020204030204" pitchFamily="34" charset="0"/>
                <a:cs typeface="Arial" panose="020B0604020202020204" pitchFamily="34" charset="0"/>
              </a:rPr>
              <a:t>example dataset</a:t>
            </a:r>
            <a:r>
              <a:rPr lang="en-GB" sz="10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 and related to gender (but also applicable to ethnicity and disability calculations) </a:t>
            </a:r>
          </a:p>
          <a:p>
            <a:pPr>
              <a:lnSpc>
                <a:spcPct val="115000"/>
              </a:lnSpc>
            </a:pPr>
            <a:r>
              <a:rPr lang="en-GB" sz="10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to show the calculations</a:t>
            </a:r>
            <a:r>
              <a:rPr lang="en-GB" sz="1000" dirty="0">
                <a:solidFill>
                  <a:schemeClr val="accent5"/>
                </a:solidFill>
                <a:latin typeface="Arial" panose="020B0604020202020204" pitchFamily="34" charset="0"/>
                <a:ea typeface="Calibri" panose="020F0502020204030204" pitchFamily="34" charset="0"/>
                <a:cs typeface="Arial" panose="020B0604020202020204" pitchFamily="34" charset="0"/>
              </a:rPr>
              <a:t>. T</a:t>
            </a:r>
            <a:r>
              <a:rPr lang="en-GB" sz="10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hey are not the figures for a specific reporting period. </a:t>
            </a:r>
          </a:p>
        </p:txBody>
      </p:sp>
      <p:sp>
        <p:nvSpPr>
          <p:cNvPr id="14" name="TextBox 13">
            <a:extLst>
              <a:ext uri="{FF2B5EF4-FFF2-40B4-BE49-F238E27FC236}">
                <a16:creationId xmlns:a16="http://schemas.microsoft.com/office/drawing/2014/main" id="{752B2AA3-1F5C-9948-25DA-F488137B60E6}"/>
              </a:ext>
            </a:extLst>
          </p:cNvPr>
          <p:cNvSpPr txBox="1"/>
          <p:nvPr/>
        </p:nvSpPr>
        <p:spPr>
          <a:xfrm>
            <a:off x="309233" y="1883894"/>
            <a:ext cx="5194584" cy="3196068"/>
          </a:xfrm>
          <a:prstGeom prst="rect">
            <a:avLst/>
          </a:prstGeom>
          <a:noFill/>
        </p:spPr>
        <p:txBody>
          <a:bodyPr wrap="square">
            <a:spAutoFit/>
          </a:bodyPr>
          <a:lstStyle/>
          <a:p>
            <a:pPr>
              <a:lnSpc>
                <a:spcPct val="115000"/>
              </a:lnSpc>
              <a:spcAft>
                <a:spcPts val="1000"/>
              </a:spcAft>
            </a:pPr>
            <a:r>
              <a:rPr lang="en-GB" sz="1000" u="sng" dirty="0">
                <a:effectLst/>
                <a:latin typeface="Arial" panose="020B0604020202020204" pitchFamily="34" charset="0"/>
                <a:ea typeface="Calibri" panose="020F0502020204030204" pitchFamily="34" charset="0"/>
                <a:cs typeface="Arial" panose="020B0604020202020204" pitchFamily="34" charset="0"/>
              </a:rPr>
              <a:t>Calculating the </a:t>
            </a:r>
            <a:r>
              <a:rPr lang="en-GB" sz="10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rPr>
              <a:t>‘</a:t>
            </a:r>
            <a:r>
              <a:rPr lang="en-GB" sz="1000" b="1" u="sng" dirty="0">
                <a:solidFill>
                  <a:schemeClr val="accent5"/>
                </a:solidFill>
                <a:effectLst/>
                <a:latin typeface="Arial" panose="020B0604020202020204" pitchFamily="34" charset="0"/>
                <a:ea typeface="Calibri" panose="020F0502020204030204" pitchFamily="34" charset="0"/>
                <a:cs typeface="Arial" panose="020B0604020202020204" pitchFamily="34" charset="0"/>
              </a:rPr>
              <a:t>median</a:t>
            </a:r>
            <a:r>
              <a:rPr lang="en-GB" sz="10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rPr>
              <a:t>’ </a:t>
            </a:r>
            <a:r>
              <a:rPr lang="en-GB" sz="1000" u="sng" dirty="0">
                <a:effectLst/>
                <a:latin typeface="Arial" panose="020B0604020202020204" pitchFamily="34" charset="0"/>
                <a:ea typeface="Calibri" panose="020F0502020204030204" pitchFamily="34" charset="0"/>
                <a:cs typeface="Arial" panose="020B0604020202020204" pitchFamily="34" charset="0"/>
              </a:rPr>
              <a:t>(i.e. middle point) hourly pay for all male employees and all female employees:</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Arial" panose="020B0604020202020204" pitchFamily="34" charset="0"/>
              </a:rPr>
              <a:t>Rank the hourly pay rate of each employee, from smallest to largest, again separated by gender, and take the middle point hourly pay in the ranking. This is your ‘median’ value.</a:t>
            </a:r>
          </a:p>
          <a:p>
            <a:pPr marL="342900" lvl="0" indent="-342900">
              <a:lnSpc>
                <a:spcPct val="115000"/>
              </a:lnSpc>
              <a:spcAft>
                <a:spcPts val="1000"/>
              </a:spcAft>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Arial" panose="020B0604020202020204" pitchFamily="34" charset="0"/>
              </a:rPr>
              <a:t>In the given example the median hourly rate for both female and male staff is highlighted below:</a:t>
            </a:r>
          </a:p>
          <a:p>
            <a:pPr>
              <a:lnSpc>
                <a:spcPct val="115000"/>
              </a:lnSpc>
              <a:spcAft>
                <a:spcPts val="1000"/>
              </a:spcAft>
            </a:pPr>
            <a:r>
              <a:rPr lang="en-GB" sz="1000" dirty="0">
                <a:effectLst/>
                <a:latin typeface="Arial" panose="020B0604020202020204" pitchFamily="34" charset="0"/>
                <a:ea typeface="Calibri" panose="020F0502020204030204" pitchFamily="34" charset="0"/>
                <a:cs typeface="Arial" panose="020B0604020202020204" pitchFamily="34" charset="0"/>
              </a:rPr>
              <a:t>The calculation for the pay gap remains the same:</a:t>
            </a: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Arial" panose="020B0604020202020204" pitchFamily="34" charset="0"/>
              </a:rPr>
              <a:t>24.09 – 16.73 = 7.36</a:t>
            </a:r>
          </a:p>
          <a:p>
            <a:pPr marL="342900" lvl="0" indent="-342900">
              <a:lnSpc>
                <a:spcPct val="115000"/>
              </a:lnSpc>
              <a:spcAft>
                <a:spcPts val="1000"/>
              </a:spcAft>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Arial" panose="020B0604020202020204" pitchFamily="34" charset="0"/>
              </a:rPr>
              <a:t>7.36 / 24.09 = 0.3055, which is 30.55%</a:t>
            </a:r>
          </a:p>
          <a:p>
            <a:pPr>
              <a:lnSpc>
                <a:spcPct val="115000"/>
              </a:lnSpc>
              <a:spcAft>
                <a:spcPts val="1000"/>
              </a:spcAft>
            </a:pPr>
            <a:r>
              <a:rPr lang="en-GB" sz="1000" dirty="0">
                <a:effectLst/>
                <a:latin typeface="Arial" panose="020B0604020202020204" pitchFamily="34" charset="0"/>
                <a:ea typeface="Calibri" panose="020F0502020204030204" pitchFamily="34" charset="0"/>
                <a:cs typeface="Arial" panose="020B0604020202020204" pitchFamily="34" charset="0"/>
              </a:rPr>
              <a:t>Excluding medical staff there is again no change in the female median value, but the median hourly rate for male staff is £18.48:</a:t>
            </a: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Arial" panose="020B0604020202020204" pitchFamily="34" charset="0"/>
              </a:rPr>
              <a:t>18.48 – 16.73 = 1.75</a:t>
            </a:r>
          </a:p>
          <a:p>
            <a:pPr marL="342900" lvl="0" indent="-342900" algn="just">
              <a:lnSpc>
                <a:spcPct val="115000"/>
              </a:lnSpc>
              <a:spcAft>
                <a:spcPts val="1000"/>
              </a:spcAft>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Arial" panose="020B0604020202020204" pitchFamily="34" charset="0"/>
              </a:rPr>
              <a:t>1.75 / 18.48 = 0.094, which is 9.47%</a:t>
            </a:r>
          </a:p>
        </p:txBody>
      </p:sp>
      <p:graphicFrame>
        <p:nvGraphicFramePr>
          <p:cNvPr id="6" name="Table 5">
            <a:extLst>
              <a:ext uri="{FF2B5EF4-FFF2-40B4-BE49-F238E27FC236}">
                <a16:creationId xmlns:a16="http://schemas.microsoft.com/office/drawing/2014/main" id="{32240827-545E-501B-7291-1E9B0817AFC6}"/>
              </a:ext>
            </a:extLst>
          </p:cNvPr>
          <p:cNvGraphicFramePr>
            <a:graphicFrameLocks noGrp="1"/>
          </p:cNvGraphicFramePr>
          <p:nvPr/>
        </p:nvGraphicFramePr>
        <p:xfrm>
          <a:off x="5625737" y="1432793"/>
          <a:ext cx="6257030" cy="4817567"/>
        </p:xfrm>
        <a:graphic>
          <a:graphicData uri="http://schemas.openxmlformats.org/drawingml/2006/table">
            <a:tbl>
              <a:tblPr firstRow="1" firstCol="1" bandRow="1">
                <a:tableStyleId>{073A0DAA-6AF3-43AB-8588-CEC1D06C72B9}</a:tableStyleId>
              </a:tblPr>
              <a:tblGrid>
                <a:gridCol w="721112">
                  <a:extLst>
                    <a:ext uri="{9D8B030D-6E8A-4147-A177-3AD203B41FA5}">
                      <a16:colId xmlns:a16="http://schemas.microsoft.com/office/drawing/2014/main" val="2890023552"/>
                    </a:ext>
                  </a:extLst>
                </a:gridCol>
                <a:gridCol w="1488688">
                  <a:extLst>
                    <a:ext uri="{9D8B030D-6E8A-4147-A177-3AD203B41FA5}">
                      <a16:colId xmlns:a16="http://schemas.microsoft.com/office/drawing/2014/main" val="3595806779"/>
                    </a:ext>
                  </a:extLst>
                </a:gridCol>
                <a:gridCol w="713382">
                  <a:extLst>
                    <a:ext uri="{9D8B030D-6E8A-4147-A177-3AD203B41FA5}">
                      <a16:colId xmlns:a16="http://schemas.microsoft.com/office/drawing/2014/main" val="4269725578"/>
                    </a:ext>
                  </a:extLst>
                </a:gridCol>
                <a:gridCol w="691519">
                  <a:extLst>
                    <a:ext uri="{9D8B030D-6E8A-4147-A177-3AD203B41FA5}">
                      <a16:colId xmlns:a16="http://schemas.microsoft.com/office/drawing/2014/main" val="302448789"/>
                    </a:ext>
                  </a:extLst>
                </a:gridCol>
                <a:gridCol w="656942">
                  <a:extLst>
                    <a:ext uri="{9D8B030D-6E8A-4147-A177-3AD203B41FA5}">
                      <a16:colId xmlns:a16="http://schemas.microsoft.com/office/drawing/2014/main" val="2718830688"/>
                    </a:ext>
                  </a:extLst>
                </a:gridCol>
                <a:gridCol w="691519">
                  <a:extLst>
                    <a:ext uri="{9D8B030D-6E8A-4147-A177-3AD203B41FA5}">
                      <a16:colId xmlns:a16="http://schemas.microsoft.com/office/drawing/2014/main" val="3004079367"/>
                    </a:ext>
                  </a:extLst>
                </a:gridCol>
                <a:gridCol w="602349">
                  <a:extLst>
                    <a:ext uri="{9D8B030D-6E8A-4147-A177-3AD203B41FA5}">
                      <a16:colId xmlns:a16="http://schemas.microsoft.com/office/drawing/2014/main" val="1995237375"/>
                    </a:ext>
                  </a:extLst>
                </a:gridCol>
                <a:gridCol w="691519">
                  <a:extLst>
                    <a:ext uri="{9D8B030D-6E8A-4147-A177-3AD203B41FA5}">
                      <a16:colId xmlns:a16="http://schemas.microsoft.com/office/drawing/2014/main" val="2971830858"/>
                    </a:ext>
                  </a:extLst>
                </a:gridCol>
              </a:tblGrid>
              <a:tr h="628664">
                <a:tc>
                  <a:txBody>
                    <a:bodyPr/>
                    <a:lstStyle/>
                    <a:p>
                      <a:pPr algn="l">
                        <a:lnSpc>
                          <a:spcPct val="115000"/>
                        </a:lnSpc>
                        <a:spcAft>
                          <a:spcPts val="1000"/>
                        </a:spcAft>
                      </a:pPr>
                      <a:r>
                        <a:rPr lang="en-GB" sz="800" dirty="0">
                          <a:effectLst/>
                        </a:rPr>
                        <a:t>Gender</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Employee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Basic Pay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High Cost Allowance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Additional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Total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Hours worked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Average Hourly Pay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70996268"/>
                  </a:ext>
                </a:extLst>
              </a:tr>
              <a:tr h="309188">
                <a:tc>
                  <a:txBody>
                    <a:bodyPr/>
                    <a:lstStyle/>
                    <a:p>
                      <a:pPr algn="l">
                        <a:lnSpc>
                          <a:spcPct val="115000"/>
                        </a:lnSpc>
                        <a:spcAft>
                          <a:spcPts val="1000"/>
                        </a:spcAft>
                      </a:pPr>
                      <a:r>
                        <a:rPr lang="en-GB" sz="800" dirty="0">
                          <a:effectLst/>
                        </a:rPr>
                        <a:t>Female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Training Nurse Associate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£1,567.75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£366.67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£1,934.42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162.95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£11.87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1864088056"/>
                  </a:ext>
                </a:extLst>
              </a:tr>
              <a:tr h="309188">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Administrator</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£1,288.80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£293.33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£1,582.13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130.36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£12.14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1427373549"/>
                  </a:ext>
                </a:extLst>
              </a:tr>
              <a:tr h="169459">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HCA - Acute Medicine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£676.66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£168.67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£193.11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£1,038.44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74.96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£13.85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1687437690"/>
                  </a:ext>
                </a:extLst>
              </a:tr>
              <a:tr h="309188">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Staff Nurse - Critical Care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£2,271.67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£454.33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£2,726.00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162.95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£16.73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457146709"/>
                  </a:ext>
                </a:extLst>
              </a:tr>
              <a:tr h="309188">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Research Nurse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£3,105.58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£564.75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£3,670.33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162.95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£22.52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4267794338"/>
                  </a:ext>
                </a:extLst>
              </a:tr>
              <a:tr h="309188">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Receptionist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£3,341.00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£564.75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£3,905.75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162.95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£23.97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2336873791"/>
                  </a:ext>
                </a:extLst>
              </a:tr>
              <a:tr h="309188">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Senior Staff Nurse - Critical Care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£3,105.58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£564.75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£518.03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£4,188.36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162.95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£25.70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1719882672"/>
                  </a:ext>
                </a:extLst>
              </a:tr>
              <a:tr h="309188">
                <a:tc>
                  <a:txBody>
                    <a:bodyPr/>
                    <a:lstStyle/>
                    <a:p>
                      <a:pPr algn="l">
                        <a:lnSpc>
                          <a:spcPct val="115000"/>
                        </a:lnSpc>
                        <a:spcAft>
                          <a:spcPts val="1000"/>
                        </a:spcAft>
                      </a:pPr>
                      <a:r>
                        <a:rPr lang="en-GB" sz="800" dirty="0">
                          <a:effectLst/>
                        </a:rPr>
                        <a:t>Male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Theatre HCA</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£1,585.00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£366.67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£224.34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£2,176.01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162.95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£13.35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3736518480"/>
                  </a:ext>
                </a:extLst>
              </a:tr>
              <a:tr h="309188">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Staff Nurse - Acute Medicine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£2,509.33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£501.87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£55.27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£3,066.47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165.95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£18.48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4169174786"/>
                  </a:ext>
                </a:extLst>
              </a:tr>
              <a:tr h="309188">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Anaesthetic Nurse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£2,509.33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£501.87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£235.53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£3,246.73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164.95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£19.68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2950727477"/>
                  </a:ext>
                </a:extLst>
              </a:tr>
              <a:tr h="309188">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Specialty Registrar - Dermatology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£4,006.25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£180.17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£4,186.42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173.81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£24.09</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1578920384"/>
                  </a:ext>
                </a:extLst>
              </a:tr>
              <a:tr h="309188">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Specialty Registrar - A&amp;E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£4,006.83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£1,782.90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£5,789.73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173.81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£33.31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4251451051"/>
                  </a:ext>
                </a:extLst>
              </a:tr>
              <a:tr h="309188">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Consultant - Radiology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£8,477.92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£685.84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£9,163.76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173.8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£52.73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3925136126"/>
                  </a:ext>
                </a:extLst>
              </a:tr>
              <a:tr h="309188">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Consultant - Anaesthetics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£8,477.92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l">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£731.40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£9,209.32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173.8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tc>
                  <a:txBody>
                    <a:bodyPr/>
                    <a:lstStyle/>
                    <a:p>
                      <a:pPr algn="r">
                        <a:lnSpc>
                          <a:spcPct val="115000"/>
                        </a:lnSpc>
                        <a:spcAft>
                          <a:spcPts val="1000"/>
                        </a:spcAft>
                      </a:pPr>
                      <a:r>
                        <a:rPr lang="en-GB" sz="800" dirty="0">
                          <a:effectLst/>
                        </a:rPr>
                        <a:t>£52.99</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240" marR="60240" marT="0" marB="0" anchor="ctr"/>
                </a:tc>
                <a:extLst>
                  <a:ext uri="{0D108BD9-81ED-4DB2-BD59-A6C34878D82A}">
                    <a16:rowId xmlns:a16="http://schemas.microsoft.com/office/drawing/2014/main" val="781886567"/>
                  </a:ext>
                </a:extLst>
              </a:tr>
            </a:tbl>
          </a:graphicData>
        </a:graphic>
      </p:graphicFrame>
      <p:pic>
        <p:nvPicPr>
          <p:cNvPr id="8" name="Picture 7" descr="A picture containing text, clipart&#10;&#10;Description automatically generated">
            <a:extLst>
              <a:ext uri="{FF2B5EF4-FFF2-40B4-BE49-F238E27FC236}">
                <a16:creationId xmlns:a16="http://schemas.microsoft.com/office/drawing/2014/main" id="{45223251-2825-BBED-D066-828A562FEDA1}"/>
              </a:ext>
            </a:extLst>
          </p:cNvPr>
          <p:cNvPicPr>
            <a:picLocks noChangeAspect="1"/>
          </p:cNvPicPr>
          <p:nvPr/>
        </p:nvPicPr>
        <p:blipFill>
          <a:blip r:embed="rId2"/>
          <a:stretch>
            <a:fillRect/>
          </a:stretch>
        </p:blipFill>
        <p:spPr>
          <a:xfrm>
            <a:off x="10210800" y="304800"/>
            <a:ext cx="1477604" cy="408031"/>
          </a:xfrm>
          <a:prstGeom prst="rect">
            <a:avLst/>
          </a:prstGeom>
        </p:spPr>
      </p:pic>
      <p:sp>
        <p:nvSpPr>
          <p:cNvPr id="15" name="Title 24">
            <a:extLst>
              <a:ext uri="{FF2B5EF4-FFF2-40B4-BE49-F238E27FC236}">
                <a16:creationId xmlns:a16="http://schemas.microsoft.com/office/drawing/2014/main" id="{4279F192-14A6-7E5F-CDE1-C2E905DB7BEB}"/>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Appendix: A</a:t>
            </a:r>
            <a:endParaRPr lang="en-US" sz="2200" dirty="0">
              <a:solidFill>
                <a:srgbClr val="002060"/>
              </a:solidFill>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5B3DB1FD-B15C-ADED-053F-E9030BC32960}"/>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Calculating the Pay Gap</a:t>
            </a:r>
            <a:endParaRPr lang="en-GB" sz="1800" dirty="0">
              <a:solidFill>
                <a:schemeClr val="tx1"/>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773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E0AAB278-E43C-B9FC-B941-88238D022EDE}"/>
              </a:ext>
            </a:extLst>
          </p:cNvPr>
          <p:cNvPicPr>
            <a:picLocks noChangeAspect="1"/>
          </p:cNvPicPr>
          <p:nvPr/>
        </p:nvPicPr>
        <p:blipFill>
          <a:blip r:embed="rId3"/>
          <a:stretch>
            <a:fillRect/>
          </a:stretch>
        </p:blipFill>
        <p:spPr>
          <a:xfrm>
            <a:off x="10210800" y="304800"/>
            <a:ext cx="1477604" cy="408031"/>
          </a:xfrm>
          <a:prstGeom prst="rect">
            <a:avLst/>
          </a:prstGeom>
        </p:spPr>
      </p:pic>
      <p:sp>
        <p:nvSpPr>
          <p:cNvPr id="8" name="TextBox 7">
            <a:extLst>
              <a:ext uri="{FF2B5EF4-FFF2-40B4-BE49-F238E27FC236}">
                <a16:creationId xmlns:a16="http://schemas.microsoft.com/office/drawing/2014/main" id="{D4BE7BE0-1B50-855D-AEFA-228F60218DAF}"/>
              </a:ext>
            </a:extLst>
          </p:cNvPr>
          <p:cNvSpPr txBox="1"/>
          <p:nvPr/>
        </p:nvSpPr>
        <p:spPr>
          <a:xfrm>
            <a:off x="304800" y="838200"/>
            <a:ext cx="5638801" cy="5847755"/>
          </a:xfrm>
          <a:prstGeom prst="rect">
            <a:avLst/>
          </a:prstGeom>
          <a:noFill/>
        </p:spPr>
        <p:txBody>
          <a:bodyPr wrap="square" rtlCol="0">
            <a:spAutoFit/>
          </a:bodyPr>
          <a:lstStyle/>
          <a:p>
            <a:pPr algn="just"/>
            <a:r>
              <a:rPr lang="en-GB" sz="1100" dirty="0"/>
              <a:t>The Equality Act 2010 (Gender Pay Gap Information) Regulations 2017 require all organisations with over 250 employees to report on and publish their gender pay gap on a yearly basis. This is based on a snapshot from 31st March each year, and organisations are required to publish this information on their public website. </a:t>
            </a:r>
            <a:r>
              <a:rPr lang="en-GB" sz="1100" b="1" dirty="0"/>
              <a:t>This report captures data as of 31st March 2025.</a:t>
            </a:r>
          </a:p>
          <a:p>
            <a:pPr algn="just"/>
            <a:endParaRPr lang="en-GB" sz="1100" dirty="0"/>
          </a:p>
          <a:p>
            <a:pPr algn="just"/>
            <a:r>
              <a:rPr lang="en-GB" sz="1100" dirty="0"/>
              <a:t>The NHS has issued guidance on how to calculate the gender pay gap, and that guidance is followed here (see Appendix 1). At the time of writing, St George's, Epsom and St Helier University Hospitals and Health Group (gesh) employs 18,147 employees. By Trust, this is broken down as 10,826 employees at St George's University Hospitals (STG) and 7,321 employees at Epsom and St Helier Hospitals (ESTH).</a:t>
            </a:r>
          </a:p>
          <a:p>
            <a:pPr algn="just"/>
            <a:endParaRPr lang="en-GB" sz="1100" dirty="0"/>
          </a:p>
          <a:p>
            <a:pPr algn="just"/>
            <a:r>
              <a:rPr lang="en-GB" sz="1100" dirty="0"/>
              <a:t>All staff at St George's University Hospitals, except for medical and Very Senior Management (VSM) are on Agenda for Change (</a:t>
            </a:r>
            <a:r>
              <a:rPr lang="en-GB" sz="1100" dirty="0" err="1"/>
              <a:t>AfC</a:t>
            </a:r>
            <a:r>
              <a:rPr lang="en-GB" sz="1100" dirty="0"/>
              <a:t>) pay scales, which provide a structured and transparent approach to pay that supports gender neutrality. In addition to Medical, Very Senior Management (VSM) and Agenda for Change (</a:t>
            </a:r>
            <a:r>
              <a:rPr lang="en-GB" sz="1100" dirty="0" err="1"/>
              <a:t>AfC</a:t>
            </a:r>
            <a:r>
              <a:rPr lang="en-GB" sz="1100" dirty="0"/>
              <a:t>), Epsom and St Helier Hospitals also employs 570 Estates &amp; Facilities staff on locally agreed pay scales. Non-Executive Directors have been excluded due to the nature of their employment terms and the impact this is having on pay gap disparities.</a:t>
            </a:r>
          </a:p>
          <a:p>
            <a:pPr algn="just"/>
            <a:endParaRPr lang="en-GB" sz="1100" dirty="0"/>
          </a:p>
          <a:p>
            <a:pPr algn="just"/>
            <a:r>
              <a:rPr lang="en-GB" sz="1100" b="1" i="1" dirty="0"/>
              <a:t>What is the gender pay gap?</a:t>
            </a:r>
          </a:p>
          <a:p>
            <a:pPr algn="just"/>
            <a:r>
              <a:rPr lang="en-GB" sz="1100" dirty="0"/>
              <a:t>The Gender Pay Gap (GPG) reflects the difference in average hourly earnings between women and men across the organisation.</a:t>
            </a:r>
          </a:p>
          <a:p>
            <a:pPr algn="just"/>
            <a:endParaRPr lang="en-GB" sz="1100" dirty="0"/>
          </a:p>
          <a:p>
            <a:pPr algn="just"/>
            <a:r>
              <a:rPr lang="en-GB" sz="1100" dirty="0"/>
              <a:t>For example, if an organisation’s workforce is predominantly female yet the majority of higher paid roles are held by men, the average female salary would be lower than the average male salary.</a:t>
            </a:r>
          </a:p>
          <a:p>
            <a:pPr algn="just"/>
            <a:endParaRPr lang="en-GB" sz="1100" dirty="0"/>
          </a:p>
          <a:p>
            <a:pPr algn="just"/>
            <a:r>
              <a:rPr lang="en-GB" sz="1100" dirty="0"/>
              <a:t>It is important to note that the Gender Pay Gap is not the same as equal pay, which is focused on ensuring that men and women earn equal pay for the same or similar jobs, or for work of equal value. It is unlawful to pay people unequally because of their gender.</a:t>
            </a:r>
          </a:p>
          <a:p>
            <a:pPr algn="just"/>
            <a:endParaRPr lang="en-GB" sz="1100" dirty="0"/>
          </a:p>
          <a:p>
            <a:pPr algn="just"/>
            <a:endParaRPr lang="en-GB" sz="1100" dirty="0"/>
          </a:p>
        </p:txBody>
      </p:sp>
      <p:sp>
        <p:nvSpPr>
          <p:cNvPr id="11" name="TextBox 10">
            <a:extLst>
              <a:ext uri="{FF2B5EF4-FFF2-40B4-BE49-F238E27FC236}">
                <a16:creationId xmlns:a16="http://schemas.microsoft.com/office/drawing/2014/main" id="{4D8F4014-D910-7FA2-AD2E-20ACE8D44EF0}"/>
              </a:ext>
            </a:extLst>
          </p:cNvPr>
          <p:cNvSpPr txBox="1"/>
          <p:nvPr/>
        </p:nvSpPr>
        <p:spPr>
          <a:xfrm>
            <a:off x="6324600" y="838200"/>
            <a:ext cx="5638801" cy="5816977"/>
          </a:xfrm>
          <a:prstGeom prst="rect">
            <a:avLst/>
          </a:prstGeom>
          <a:noFill/>
        </p:spPr>
        <p:txBody>
          <a:bodyPr wrap="square" rtlCol="0">
            <a:spAutoFit/>
          </a:bodyPr>
          <a:lstStyle/>
          <a:p>
            <a:pPr algn="just"/>
            <a:r>
              <a:rPr lang="en-GB" sz="1100" b="1" i="1" dirty="0"/>
              <a:t>What do we have to report on? </a:t>
            </a:r>
          </a:p>
          <a:p>
            <a:pPr algn="just"/>
            <a:r>
              <a:rPr lang="en-GB" sz="1100" dirty="0"/>
              <a:t>The statutory requirements of the Gender Pay Gap legislation mandate that each organisation must calculate the following: </a:t>
            </a:r>
          </a:p>
          <a:p>
            <a:pPr algn="just"/>
            <a:endParaRPr lang="en-GB" sz="1100" dirty="0"/>
          </a:p>
          <a:p>
            <a:pPr marL="628650" lvl="1" indent="-171450" algn="just">
              <a:buFont typeface="Arial" panose="020B0604020202020204" pitchFamily="34" charset="0"/>
              <a:buChar char="•"/>
            </a:pPr>
            <a:r>
              <a:rPr lang="en-GB" sz="1100" dirty="0"/>
              <a:t>Mean basic gender pay gap</a:t>
            </a:r>
          </a:p>
          <a:p>
            <a:pPr marL="628650" lvl="1" indent="-171450" algn="just">
              <a:buFont typeface="Arial" panose="020B0604020202020204" pitchFamily="34" charset="0"/>
              <a:buChar char="•"/>
            </a:pPr>
            <a:r>
              <a:rPr lang="en-GB" sz="1100" dirty="0"/>
              <a:t>Median basic gender pay gap</a:t>
            </a:r>
          </a:p>
          <a:p>
            <a:pPr marL="628650" lvl="1" indent="-171450" algn="just">
              <a:buFont typeface="Arial" panose="020B0604020202020204" pitchFamily="34" charset="0"/>
              <a:buChar char="•"/>
            </a:pPr>
            <a:r>
              <a:rPr lang="en-GB" sz="1100" dirty="0"/>
              <a:t>Proportion of males and females in each quartile pay band</a:t>
            </a:r>
          </a:p>
          <a:p>
            <a:pPr marL="628650" lvl="1" indent="-171450" algn="just">
              <a:buFont typeface="Arial" panose="020B0604020202020204" pitchFamily="34" charset="0"/>
              <a:buChar char="•"/>
            </a:pPr>
            <a:r>
              <a:rPr lang="en-GB" sz="1100" dirty="0"/>
              <a:t>Mean bonus gender pay gap</a:t>
            </a:r>
          </a:p>
          <a:p>
            <a:pPr marL="628650" lvl="1" indent="-171450" algn="just">
              <a:buFont typeface="Arial" panose="020B0604020202020204" pitchFamily="34" charset="0"/>
              <a:buChar char="•"/>
            </a:pPr>
            <a:r>
              <a:rPr lang="en-GB" sz="1100" dirty="0"/>
              <a:t>Median bonus gender pay gap</a:t>
            </a:r>
          </a:p>
          <a:p>
            <a:pPr marL="628650" lvl="1" indent="-171450" algn="just">
              <a:buFont typeface="Arial" panose="020B0604020202020204" pitchFamily="34" charset="0"/>
              <a:buChar char="•"/>
            </a:pPr>
            <a:r>
              <a:rPr lang="en-GB" sz="1100" dirty="0"/>
              <a:t>Proportion of both males and females receiving a bonus payment.</a:t>
            </a:r>
          </a:p>
          <a:p>
            <a:pPr algn="just"/>
            <a:endParaRPr lang="en-GB" sz="1100" dirty="0"/>
          </a:p>
          <a:p>
            <a:pPr algn="just"/>
            <a:r>
              <a:rPr lang="en-GB" sz="1100" b="1" i="1" dirty="0"/>
              <a:t>Who is included? </a:t>
            </a:r>
          </a:p>
          <a:p>
            <a:pPr algn="just"/>
            <a:r>
              <a:rPr lang="en-GB" sz="1100" dirty="0"/>
              <a:t>All staff who were employed across the gesh Group on full pay as of 31st March 2025, with the exception of Non-Executive Directors. Bank staff who worked a shift on the snapshot date are included, as are Consultant Additional Programmed Activities.</a:t>
            </a:r>
          </a:p>
          <a:p>
            <a:pPr algn="just"/>
            <a:endParaRPr lang="en-GB" sz="1100" dirty="0"/>
          </a:p>
          <a:p>
            <a:r>
              <a:rPr lang="en-GB" sz="1100" b="1" i="1" dirty="0"/>
              <a:t>Excluded categories include:</a:t>
            </a:r>
            <a:endParaRPr lang="en-GB" sz="1100" i="1" dirty="0"/>
          </a:p>
          <a:p>
            <a:pPr marL="628650" lvl="1" indent="-171450">
              <a:buFont typeface="Arial" panose="020B0604020202020204" pitchFamily="34" charset="0"/>
              <a:buChar char="•"/>
            </a:pPr>
            <a:r>
              <a:rPr lang="en-GB" sz="1100" dirty="0"/>
              <a:t>Employees on half or nil pay due to absence or maternity leave</a:t>
            </a:r>
          </a:p>
          <a:p>
            <a:pPr marL="628650" lvl="1" indent="-171450">
              <a:buFont typeface="Arial" panose="020B0604020202020204" pitchFamily="34" charset="0"/>
              <a:buChar char="•"/>
            </a:pPr>
            <a:r>
              <a:rPr lang="en-GB" sz="1100" dirty="0"/>
              <a:t>Hosted staff (e.g. GP Trainees)</a:t>
            </a:r>
          </a:p>
          <a:p>
            <a:pPr marL="628650" lvl="1" indent="-171450">
              <a:buFont typeface="Arial" panose="020B0604020202020204" pitchFamily="34" charset="0"/>
              <a:buChar char="•"/>
            </a:pPr>
            <a:r>
              <a:rPr lang="en-GB" sz="1100" dirty="0"/>
              <a:t>Agency staff</a:t>
            </a:r>
          </a:p>
          <a:p>
            <a:pPr marL="628650" lvl="1" indent="-171450">
              <a:buFont typeface="Arial" panose="020B0604020202020204" pitchFamily="34" charset="0"/>
              <a:buChar char="•"/>
            </a:pPr>
            <a:r>
              <a:rPr lang="en-GB" sz="1100" dirty="0"/>
              <a:t>General overtime pay and expenses</a:t>
            </a:r>
          </a:p>
          <a:p>
            <a:pPr algn="just"/>
            <a:endParaRPr lang="en-GB" sz="1100" dirty="0"/>
          </a:p>
          <a:p>
            <a:pPr algn="just"/>
            <a:r>
              <a:rPr lang="en-GB" sz="1100" b="1" i="1" dirty="0"/>
              <a:t>What pay is covered? </a:t>
            </a:r>
          </a:p>
          <a:p>
            <a:pPr algn="just"/>
            <a:r>
              <a:rPr lang="en-GB" sz="1100" dirty="0"/>
              <a:t>The report covers both basic pay and bonus pay. Bonus pay is defined as any remuneration that is in the form of money, vouchers, securities or options and relates to profit sharing, productivity, performance, incentive or commission. This includes Clinical Excellence Awards and Distinction Awards. </a:t>
            </a:r>
          </a:p>
          <a:p>
            <a:pPr algn="just"/>
            <a:endParaRPr lang="en-GB" sz="1100" dirty="0"/>
          </a:p>
          <a:p>
            <a:pPr algn="just"/>
            <a:r>
              <a:rPr lang="en-GB" sz="1100" dirty="0"/>
              <a:t>Recruitment &amp; retention payments (RRPs) are only included if they are one-off payments at the start of recruitment. Ongoing RRPs are excluded. Workplace vouchers paid in addition to basic salary are included, unless provided via salary sacrifice arrangements.</a:t>
            </a:r>
          </a:p>
          <a:p>
            <a:pPr algn="just"/>
            <a:endParaRPr lang="en-GB" sz="1000" b="1" dirty="0"/>
          </a:p>
          <a:p>
            <a:pPr algn="just"/>
            <a:r>
              <a:rPr lang="en-GB" sz="1000" b="1" dirty="0"/>
              <a:t>For detailed information on how the pay gap is calculated please see Appendix A.</a:t>
            </a:r>
          </a:p>
        </p:txBody>
      </p:sp>
      <p:sp>
        <p:nvSpPr>
          <p:cNvPr id="3" name="Title 24">
            <a:extLst>
              <a:ext uri="{FF2B5EF4-FFF2-40B4-BE49-F238E27FC236}">
                <a16:creationId xmlns:a16="http://schemas.microsoft.com/office/drawing/2014/main" id="{42158FE6-18C2-6E89-0EB5-980A4B834118}"/>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Gender Pay Gap</a:t>
            </a:r>
            <a:r>
              <a:rPr lang="en-US" sz="2200" dirty="0">
                <a:solidFill>
                  <a:srgbClr val="002060"/>
                </a:solidFill>
                <a:latin typeface="Arial" panose="020B0604020202020204" pitchFamily="34" charset="0"/>
                <a:cs typeface="Arial" panose="020B0604020202020204" pitchFamily="34" charset="0"/>
              </a:rPr>
              <a:t> </a:t>
            </a:r>
          </a:p>
        </p:txBody>
      </p:sp>
      <p:sp>
        <p:nvSpPr>
          <p:cNvPr id="4" name="Text Placeholder 1">
            <a:extLst>
              <a:ext uri="{FF2B5EF4-FFF2-40B4-BE49-F238E27FC236}">
                <a16:creationId xmlns:a16="http://schemas.microsoft.com/office/drawing/2014/main" id="{D871247D-DECD-84FA-8302-4F8D6A0AB50E}"/>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153362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3E6D5672-B028-474F-AA05-32027C107A29}"/>
              </a:ext>
            </a:extLst>
          </p:cNvPr>
          <p:cNvGraphicFramePr>
            <a:graphicFrameLocks/>
          </p:cNvGraphicFramePr>
          <p:nvPr/>
        </p:nvGraphicFramePr>
        <p:xfrm>
          <a:off x="6786606" y="2063308"/>
          <a:ext cx="4795794"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Graphic 5" descr="Harvey Balls 100% with solid fill">
            <a:extLst>
              <a:ext uri="{FF2B5EF4-FFF2-40B4-BE49-F238E27FC236}">
                <a16:creationId xmlns:a16="http://schemas.microsoft.com/office/drawing/2014/main" id="{370905F3-9F43-14F8-D097-3E0F1B8439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09600" y="4800601"/>
            <a:ext cx="2064906" cy="2054960"/>
          </a:xfrm>
          <a:prstGeom prst="rect">
            <a:avLst/>
          </a:prstGeom>
        </p:spPr>
      </p:pic>
      <p:pic>
        <p:nvPicPr>
          <p:cNvPr id="16" name="Picture 15">
            <a:extLst>
              <a:ext uri="{FF2B5EF4-FFF2-40B4-BE49-F238E27FC236}">
                <a16:creationId xmlns:a16="http://schemas.microsoft.com/office/drawing/2014/main" id="{7F9DDC17-22D0-82FD-1FD1-2A1A740A7AC6}"/>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1211059" y="5283002"/>
            <a:ext cx="854817" cy="682170"/>
          </a:xfrm>
          <a:prstGeom prst="rect">
            <a:avLst/>
          </a:prstGeom>
        </p:spPr>
      </p:pic>
      <p:sp>
        <p:nvSpPr>
          <p:cNvPr id="17" name="TextBox 16">
            <a:extLst>
              <a:ext uri="{FF2B5EF4-FFF2-40B4-BE49-F238E27FC236}">
                <a16:creationId xmlns:a16="http://schemas.microsoft.com/office/drawing/2014/main" id="{53A51EE6-2038-CDDB-4A8E-FC0B722EFE1A}"/>
              </a:ext>
            </a:extLst>
          </p:cNvPr>
          <p:cNvSpPr txBox="1"/>
          <p:nvPr/>
        </p:nvSpPr>
        <p:spPr>
          <a:xfrm>
            <a:off x="999967" y="5830038"/>
            <a:ext cx="1283820" cy="492443"/>
          </a:xfrm>
          <a:prstGeom prst="rect">
            <a:avLst/>
          </a:prstGeom>
          <a:noFill/>
        </p:spPr>
        <p:txBody>
          <a:bodyPr wrap="square" rtlCol="0">
            <a:spAutoFit/>
          </a:bodyPr>
          <a:lstStyle/>
          <a:p>
            <a:pPr algn="ctr"/>
            <a:r>
              <a:rPr lang="en-GB" sz="1600" dirty="0">
                <a:solidFill>
                  <a:schemeClr val="bg1"/>
                </a:solidFill>
              </a:rPr>
              <a:t>12.2%</a:t>
            </a:r>
          </a:p>
          <a:p>
            <a:pPr algn="ctr"/>
            <a:r>
              <a:rPr lang="en-GB" sz="1000" dirty="0">
                <a:solidFill>
                  <a:schemeClr val="bg1"/>
                </a:solidFill>
              </a:rPr>
              <a:t>Mean Pay Gap</a:t>
            </a:r>
          </a:p>
        </p:txBody>
      </p:sp>
      <p:pic>
        <p:nvPicPr>
          <p:cNvPr id="18" name="Graphic 17" descr="Harvey Balls 100% with solid fill">
            <a:extLst>
              <a:ext uri="{FF2B5EF4-FFF2-40B4-BE49-F238E27FC236}">
                <a16:creationId xmlns:a16="http://schemas.microsoft.com/office/drawing/2014/main" id="{29B455D9-7FE0-CA9A-95AE-6EE9031AD8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345295" y="4800601"/>
            <a:ext cx="2064905" cy="2054960"/>
          </a:xfrm>
          <a:prstGeom prst="rect">
            <a:avLst/>
          </a:prstGeom>
        </p:spPr>
      </p:pic>
      <p:pic>
        <p:nvPicPr>
          <p:cNvPr id="19" name="Picture 18">
            <a:extLst>
              <a:ext uri="{FF2B5EF4-FFF2-40B4-BE49-F238E27FC236}">
                <a16:creationId xmlns:a16="http://schemas.microsoft.com/office/drawing/2014/main" id="{6A154935-C283-55E5-F886-7D3724FE484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1875" y1="37552" x2="41875" y2="37552"/>
                        <a14:foregroundMark x1="41875" y1="37552" x2="41875" y2="37552"/>
                        <a14:foregroundMark x1="41875" y1="37552" x2="57813" y2="26927"/>
                        <a14:foregroundMark x1="45833" y1="37552" x2="45833" y2="37552"/>
                        <a14:foregroundMark x1="45833" y1="37552" x2="45833" y2="37552"/>
                        <a14:foregroundMark x1="51198" y1="41510" x2="48490" y2="48177"/>
                        <a14:foregroundMark x1="48490" y1="48177" x2="48490" y2="48177"/>
                        <a14:foregroundMark x1="44531" y1="44167" x2="43177" y2="48177"/>
                        <a14:foregroundMark x1="49844" y1="60104" x2="49844" y2="60104"/>
                        <a14:foregroundMark x1="55156" y1="73438" x2="67135" y2="69427"/>
                        <a14:foregroundMark x1="61823" y1="50833" x2="61823" y2="50833"/>
                        <a14:foregroundMark x1="57813" y1="48177" x2="45833" y2="48177"/>
                        <a14:foregroundMark x1="45833" y1="48177" x2="45833" y2="48177"/>
                        <a14:foregroundMark x1="45833" y1="48177" x2="45833" y2="48177"/>
                        <a14:foregroundMark x1="53854" y1="44167" x2="53854" y2="44167"/>
                        <a14:foregroundMark x1="71094" y1="57448" x2="45833" y2="28229"/>
                        <a14:foregroundMark x1="45833" y1="28229" x2="45833" y2="28229"/>
                        <a14:foregroundMark x1="40521" y1="50833" x2="40521" y2="50833"/>
                        <a14:foregroundMark x1="40521" y1="50833" x2="56510" y2="65417"/>
                        <a14:foregroundMark x1="57813" y1="64115" x2="52500" y2="50833"/>
                        <a14:foregroundMark x1="47188" y1="57448" x2="47188" y2="57448"/>
                        <a14:foregroundMark x1="44531" y1="57448" x2="39219" y2="57448"/>
                        <a14:foregroundMark x1="39219" y1="57448" x2="35208" y2="57448"/>
                        <a14:foregroundMark x1="32552" y1="57448" x2="32552" y2="57448"/>
                        <a14:foregroundMark x1="27240" y1="69427" x2="45833" y2="74740"/>
                        <a14:foregroundMark x1="47188" y1="74740" x2="55156" y2="74740"/>
                        <a14:foregroundMark x1="60469" y1="78750" x2="60469" y2="78750"/>
                        <a14:foregroundMark x1="43177" y1="78750" x2="39219" y2="78750"/>
                        <a14:foregroundMark x1="37865" y1="78750" x2="37865" y2="78750"/>
                      </a14:backgroundRemoval>
                    </a14:imgEffect>
                    <a14:imgEffect>
                      <a14:brightnessContrast bright="20000" contrast="20000"/>
                    </a14:imgEffect>
                  </a14:imgLayer>
                </a14:imgProps>
              </a:ext>
            </a:extLst>
          </a:blip>
          <a:stretch>
            <a:fillRect/>
          </a:stretch>
        </p:blipFill>
        <p:spPr>
          <a:xfrm>
            <a:off x="4050076" y="5306508"/>
            <a:ext cx="655335" cy="655335"/>
          </a:xfrm>
          <a:prstGeom prst="rect">
            <a:avLst/>
          </a:prstGeom>
        </p:spPr>
      </p:pic>
      <p:sp>
        <p:nvSpPr>
          <p:cNvPr id="20" name="TextBox 19">
            <a:extLst>
              <a:ext uri="{FF2B5EF4-FFF2-40B4-BE49-F238E27FC236}">
                <a16:creationId xmlns:a16="http://schemas.microsoft.com/office/drawing/2014/main" id="{183222BE-4ACE-AAF2-EF3F-2ED950BA54C1}"/>
              </a:ext>
            </a:extLst>
          </p:cNvPr>
          <p:cNvSpPr txBox="1"/>
          <p:nvPr/>
        </p:nvSpPr>
        <p:spPr>
          <a:xfrm>
            <a:off x="3735835" y="5832157"/>
            <a:ext cx="1283820" cy="492443"/>
          </a:xfrm>
          <a:prstGeom prst="rect">
            <a:avLst/>
          </a:prstGeom>
          <a:noFill/>
        </p:spPr>
        <p:txBody>
          <a:bodyPr wrap="square" rtlCol="0">
            <a:spAutoFit/>
          </a:bodyPr>
          <a:lstStyle/>
          <a:p>
            <a:pPr algn="ctr"/>
            <a:r>
              <a:rPr lang="en-GB" sz="1600" dirty="0">
                <a:solidFill>
                  <a:schemeClr val="bg1"/>
                </a:solidFill>
              </a:rPr>
              <a:t>9.0%</a:t>
            </a:r>
          </a:p>
          <a:p>
            <a:pPr algn="ctr"/>
            <a:r>
              <a:rPr lang="en-GB" sz="1000" dirty="0">
                <a:solidFill>
                  <a:schemeClr val="bg1"/>
                </a:solidFill>
              </a:rPr>
              <a:t>Median Pay Gap</a:t>
            </a:r>
          </a:p>
        </p:txBody>
      </p:sp>
      <p:sp>
        <p:nvSpPr>
          <p:cNvPr id="10" name="Title 24">
            <a:extLst>
              <a:ext uri="{FF2B5EF4-FFF2-40B4-BE49-F238E27FC236}">
                <a16:creationId xmlns:a16="http://schemas.microsoft.com/office/drawing/2014/main" id="{E7D0FB20-9001-7D75-8DCA-5F17951B22B3}"/>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Gender Pay Gap</a:t>
            </a:r>
            <a:r>
              <a:rPr lang="en-US" sz="2200" dirty="0">
                <a:solidFill>
                  <a:srgbClr val="002060"/>
                </a:solidFill>
                <a:latin typeface="Arial" panose="020B0604020202020204" pitchFamily="34" charset="0"/>
                <a:cs typeface="Arial" panose="020B0604020202020204" pitchFamily="34" charset="0"/>
              </a:rPr>
              <a:t> </a:t>
            </a:r>
          </a:p>
        </p:txBody>
      </p:sp>
      <p:sp>
        <p:nvSpPr>
          <p:cNvPr id="15" name="Text Placeholder 1">
            <a:extLst>
              <a:ext uri="{FF2B5EF4-FFF2-40B4-BE49-F238E27FC236}">
                <a16:creationId xmlns:a16="http://schemas.microsoft.com/office/drawing/2014/main" id="{A9BEE791-9BCA-B006-23FA-7D9FCC3AAF80}"/>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Site Overview  </a:t>
            </a:r>
          </a:p>
        </p:txBody>
      </p:sp>
      <p:sp>
        <p:nvSpPr>
          <p:cNvPr id="8" name="TextBox 7">
            <a:extLst>
              <a:ext uri="{FF2B5EF4-FFF2-40B4-BE49-F238E27FC236}">
                <a16:creationId xmlns:a16="http://schemas.microsoft.com/office/drawing/2014/main" id="{D4BE7BE0-1B50-855D-AEFA-228F60218DAF}"/>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graphicFrame>
        <p:nvGraphicFramePr>
          <p:cNvPr id="23" name="Chart 22">
            <a:extLst>
              <a:ext uri="{FF2B5EF4-FFF2-40B4-BE49-F238E27FC236}">
                <a16:creationId xmlns:a16="http://schemas.microsoft.com/office/drawing/2014/main" id="{B3137A4A-71D3-4F48-A0EB-0B03082ABB6A}"/>
              </a:ext>
            </a:extLst>
          </p:cNvPr>
          <p:cNvGraphicFramePr>
            <a:graphicFrameLocks/>
          </p:cNvGraphicFramePr>
          <p:nvPr/>
        </p:nvGraphicFramePr>
        <p:xfrm>
          <a:off x="609600" y="2063309"/>
          <a:ext cx="4795568" cy="2737292"/>
        </p:xfrm>
        <a:graphic>
          <a:graphicData uri="http://schemas.openxmlformats.org/drawingml/2006/chart">
            <c:chart xmlns:c="http://schemas.openxmlformats.org/drawingml/2006/chart" xmlns:r="http://schemas.openxmlformats.org/officeDocument/2006/relationships" r:id="rId10"/>
          </a:graphicData>
        </a:graphic>
      </p:graphicFrame>
      <p:sp>
        <p:nvSpPr>
          <p:cNvPr id="11" name="TextBox 10">
            <a:extLst>
              <a:ext uri="{FF2B5EF4-FFF2-40B4-BE49-F238E27FC236}">
                <a16:creationId xmlns:a16="http://schemas.microsoft.com/office/drawing/2014/main" id="{4D8F4014-D910-7FA2-AD2E-20ACE8D44EF0}"/>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pic>
        <p:nvPicPr>
          <p:cNvPr id="28" name="Graphic 27" descr="Man with solid fill">
            <a:extLst>
              <a:ext uri="{FF2B5EF4-FFF2-40B4-BE49-F238E27FC236}">
                <a16:creationId xmlns:a16="http://schemas.microsoft.com/office/drawing/2014/main" id="{712F4BA2-7831-8686-DC2F-35B7CCBDF3B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0031" y="1947578"/>
            <a:ext cx="655334" cy="655334"/>
          </a:xfrm>
          <a:prstGeom prst="rect">
            <a:avLst/>
          </a:prstGeom>
        </p:spPr>
      </p:pic>
      <p:sp>
        <p:nvSpPr>
          <p:cNvPr id="29" name="TextBox 28">
            <a:extLst>
              <a:ext uri="{FF2B5EF4-FFF2-40B4-BE49-F238E27FC236}">
                <a16:creationId xmlns:a16="http://schemas.microsoft.com/office/drawing/2014/main" id="{F419D062-25A1-693C-E5CF-C9C1884B1072}"/>
              </a:ext>
            </a:extLst>
          </p:cNvPr>
          <p:cNvSpPr txBox="1"/>
          <p:nvPr/>
        </p:nvSpPr>
        <p:spPr>
          <a:xfrm>
            <a:off x="148830" y="1752600"/>
            <a:ext cx="5819206" cy="307777"/>
          </a:xfrm>
          <a:prstGeom prst="rect">
            <a:avLst/>
          </a:prstGeom>
          <a:noFill/>
        </p:spPr>
        <p:txBody>
          <a:bodyPr wrap="square" rtlCol="0">
            <a:spAutoFit/>
          </a:bodyPr>
          <a:lstStyle/>
          <a:p>
            <a:pPr algn="ctr"/>
            <a:r>
              <a:rPr lang="en-GB" sz="1400" b="1" dirty="0"/>
              <a:t>Substantive Staff</a:t>
            </a:r>
          </a:p>
        </p:txBody>
      </p:sp>
      <p:pic>
        <p:nvPicPr>
          <p:cNvPr id="31" name="Graphic 30" descr="Woman with solid fill">
            <a:extLst>
              <a:ext uri="{FF2B5EF4-FFF2-40B4-BE49-F238E27FC236}">
                <a16:creationId xmlns:a16="http://schemas.microsoft.com/office/drawing/2014/main" id="{F368272B-9581-A78E-A9F9-B644951A721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45638" y="4181782"/>
            <a:ext cx="655334" cy="655334"/>
          </a:xfrm>
          <a:prstGeom prst="rect">
            <a:avLst/>
          </a:prstGeom>
        </p:spPr>
      </p:pic>
      <p:pic>
        <p:nvPicPr>
          <p:cNvPr id="37" name="Graphic 36" descr="Man with solid fill">
            <a:extLst>
              <a:ext uri="{FF2B5EF4-FFF2-40B4-BE49-F238E27FC236}">
                <a16:creationId xmlns:a16="http://schemas.microsoft.com/office/drawing/2014/main" id="{C1810B36-FCF2-5A5C-F341-B38B9DCFD01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86162" y="1935097"/>
            <a:ext cx="655334" cy="655334"/>
          </a:xfrm>
          <a:prstGeom prst="rect">
            <a:avLst/>
          </a:prstGeom>
        </p:spPr>
      </p:pic>
      <p:pic>
        <p:nvPicPr>
          <p:cNvPr id="39" name="Graphic 38" descr="Woman with solid fill">
            <a:extLst>
              <a:ext uri="{FF2B5EF4-FFF2-40B4-BE49-F238E27FC236}">
                <a16:creationId xmlns:a16="http://schemas.microsoft.com/office/drawing/2014/main" id="{4E51300D-3142-99CA-AC71-CE4B088D0B1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19201" y="4197142"/>
            <a:ext cx="655334" cy="655334"/>
          </a:xfrm>
          <a:prstGeom prst="rect">
            <a:avLst/>
          </a:prstGeom>
        </p:spPr>
      </p:pic>
      <p:cxnSp>
        <p:nvCxnSpPr>
          <p:cNvPr id="4" name="Straight Connector 3">
            <a:extLst>
              <a:ext uri="{FF2B5EF4-FFF2-40B4-BE49-F238E27FC236}">
                <a16:creationId xmlns:a16="http://schemas.microsoft.com/office/drawing/2014/main" id="{88EDF53B-BA66-29FA-EE83-D4EB0CF56DBA}"/>
              </a:ext>
            </a:extLst>
          </p:cNvPr>
          <p:cNvCxnSpPr/>
          <p:nvPr/>
        </p:nvCxnSpPr>
        <p:spPr>
          <a:xfrm>
            <a:off x="5891836" y="963238"/>
            <a:ext cx="76200" cy="57150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9DF72B13-92B4-61B1-E42E-0C7BB30A88B7}"/>
              </a:ext>
            </a:extLst>
          </p:cNvPr>
          <p:cNvSpPr txBox="1"/>
          <p:nvPr/>
        </p:nvSpPr>
        <p:spPr>
          <a:xfrm>
            <a:off x="148830" y="4552640"/>
            <a:ext cx="5743006" cy="307777"/>
          </a:xfrm>
          <a:prstGeom prst="rect">
            <a:avLst/>
          </a:prstGeom>
          <a:noFill/>
        </p:spPr>
        <p:txBody>
          <a:bodyPr wrap="square" rtlCol="0">
            <a:spAutoFit/>
          </a:bodyPr>
          <a:lstStyle/>
          <a:p>
            <a:pPr algn="ctr"/>
            <a:r>
              <a:rPr lang="en-GB" sz="1400" b="1" dirty="0"/>
              <a:t>Pay Gap</a:t>
            </a:r>
          </a:p>
        </p:txBody>
      </p:sp>
      <p:sp>
        <p:nvSpPr>
          <p:cNvPr id="3" name="TextBox 2">
            <a:extLst>
              <a:ext uri="{FF2B5EF4-FFF2-40B4-BE49-F238E27FC236}">
                <a16:creationId xmlns:a16="http://schemas.microsoft.com/office/drawing/2014/main" id="{4F5CDD22-12F7-8C59-FCA4-8B3704B037F8}"/>
              </a:ext>
            </a:extLst>
          </p:cNvPr>
          <p:cNvSpPr txBox="1"/>
          <p:nvPr/>
        </p:nvSpPr>
        <p:spPr>
          <a:xfrm>
            <a:off x="10650061" y="1835916"/>
            <a:ext cx="1393109" cy="646331"/>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900" b="1" dirty="0">
                <a:solidFill>
                  <a:srgbClr val="425563"/>
                </a:solidFill>
                <a:latin typeface="Helvetica"/>
              </a:rPr>
              <a:t>Key</a:t>
            </a:r>
            <a:r>
              <a:rPr kumimoji="0" lang="en-GB" sz="900" b="1" i="0" u="none" strike="noStrike" kern="1200" cap="none" spc="0" normalizeH="0" baseline="0" noProof="0" dirty="0">
                <a:ln>
                  <a:noFill/>
                </a:ln>
                <a:solidFill>
                  <a:srgbClr val="425563"/>
                </a:solidFill>
                <a:effectLst/>
                <a:uLnTx/>
                <a:uFillTx/>
                <a:latin typeface="Helvetica"/>
                <a:ea typeface="+mn-ea"/>
                <a:cs typeface="+mn-cs"/>
              </a:rPr>
              <a:t>: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rgbClr val="00B050"/>
                </a:solidFill>
                <a:latin typeface="Helvetica"/>
              </a:rPr>
              <a:t>G</a:t>
            </a:r>
            <a:r>
              <a:rPr kumimoji="0" lang="en-GB" sz="900" i="0" u="none" strike="noStrike" kern="1200" cap="none" spc="0" normalizeH="0" baseline="0" noProof="0" dirty="0">
                <a:ln>
                  <a:noFill/>
                </a:ln>
                <a:solidFill>
                  <a:srgbClr val="00B050"/>
                </a:solidFill>
                <a:effectLst/>
                <a:uLnTx/>
                <a:uFillTx/>
                <a:latin typeface="Helvetica"/>
                <a:ea typeface="+mn-ea"/>
                <a:cs typeface="+mn-cs"/>
              </a:rPr>
              <a:t>reen</a:t>
            </a:r>
            <a:r>
              <a:rPr kumimoji="0" lang="en-GB" sz="900" i="0" u="none" strike="noStrike" kern="1200" cap="none" spc="0" normalizeH="0" baseline="0" noProof="0" dirty="0">
                <a:ln>
                  <a:noFill/>
                </a:ln>
                <a:solidFill>
                  <a:srgbClr val="425563"/>
                </a:solidFill>
                <a:effectLst/>
                <a:uLnTx/>
                <a:uFillTx/>
                <a:latin typeface="Helvetica"/>
                <a:ea typeface="+mn-ea"/>
                <a:cs typeface="+mn-cs"/>
              </a:rPr>
              <a:t> +/- 0-3%</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chemeClr val="accent3"/>
                </a:solidFill>
                <a:latin typeface="Helvetica"/>
              </a:rPr>
              <a:t>A</a:t>
            </a:r>
            <a:r>
              <a:rPr kumimoji="0" lang="en-GB" sz="900" i="0" u="none" strike="noStrike" kern="1200" cap="none" spc="0" normalizeH="0" baseline="0" noProof="0" dirty="0" err="1">
                <a:ln>
                  <a:noFill/>
                </a:ln>
                <a:solidFill>
                  <a:schemeClr val="accent3"/>
                </a:solidFill>
                <a:effectLst/>
                <a:uLnTx/>
                <a:uFillTx/>
                <a:latin typeface="Helvetica"/>
                <a:ea typeface="+mn-ea"/>
                <a:cs typeface="+mn-cs"/>
              </a:rPr>
              <a:t>mber</a:t>
            </a:r>
            <a:r>
              <a:rPr lang="en-GB" sz="900" dirty="0">
                <a:solidFill>
                  <a:srgbClr val="425563"/>
                </a:solidFill>
                <a:latin typeface="Helvetica"/>
              </a:rPr>
              <a:t> </a:t>
            </a:r>
            <a:r>
              <a:rPr kumimoji="0" lang="en-GB" sz="900" i="0" u="none" strike="noStrike" kern="1200" cap="none" spc="0" normalizeH="0" baseline="0" noProof="0" dirty="0">
                <a:ln>
                  <a:noFill/>
                </a:ln>
                <a:solidFill>
                  <a:srgbClr val="425563"/>
                </a:solidFill>
                <a:effectLst/>
                <a:uLnTx/>
                <a:uFillTx/>
                <a:latin typeface="Helvetica"/>
                <a:ea typeface="+mn-ea"/>
                <a:cs typeface="+mn-cs"/>
              </a:rPr>
              <a:t>+/-3-5%</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rgbClr val="FF0000"/>
                </a:solidFill>
                <a:latin typeface="Helvetica"/>
              </a:rPr>
              <a:t>Red</a:t>
            </a:r>
            <a:r>
              <a:rPr kumimoji="0" lang="en-GB" sz="900" i="0" u="none" strike="noStrike" kern="1200" cap="none" spc="0" normalizeH="0" baseline="0" noProof="0" dirty="0">
                <a:ln>
                  <a:noFill/>
                </a:ln>
                <a:solidFill>
                  <a:srgbClr val="425563"/>
                </a:solidFill>
                <a:effectLst/>
                <a:uLnTx/>
                <a:uFillTx/>
                <a:latin typeface="Helvetica"/>
                <a:ea typeface="+mn-ea"/>
                <a:cs typeface="+mn-cs"/>
              </a:rPr>
              <a:t> +/- 5%</a:t>
            </a:r>
            <a:r>
              <a:rPr lang="en-GB" sz="900" dirty="0">
                <a:solidFill>
                  <a:srgbClr val="425563"/>
                </a:solidFill>
                <a:latin typeface="Helvetica"/>
              </a:rPr>
              <a:t> &amp; above</a:t>
            </a:r>
            <a:r>
              <a:rPr kumimoji="0" lang="en-GB" sz="900" i="0" u="none" strike="noStrike" kern="1200" cap="none" spc="0" normalizeH="0" baseline="0" noProof="0" dirty="0">
                <a:ln>
                  <a:noFill/>
                </a:ln>
                <a:solidFill>
                  <a:srgbClr val="425563"/>
                </a:solidFill>
                <a:effectLst/>
                <a:uLnTx/>
                <a:uFillTx/>
                <a:latin typeface="Helvetica"/>
                <a:ea typeface="+mn-ea"/>
                <a:cs typeface="+mn-cs"/>
              </a:rPr>
              <a:t> </a:t>
            </a:r>
          </a:p>
        </p:txBody>
      </p:sp>
      <p:sp>
        <p:nvSpPr>
          <p:cNvPr id="25" name="TextBox 24">
            <a:extLst>
              <a:ext uri="{FF2B5EF4-FFF2-40B4-BE49-F238E27FC236}">
                <a16:creationId xmlns:a16="http://schemas.microsoft.com/office/drawing/2014/main" id="{9778C3B3-DC48-8AAE-4E81-5CE10F52231D}"/>
              </a:ext>
            </a:extLst>
          </p:cNvPr>
          <p:cNvSpPr txBox="1"/>
          <p:nvPr/>
        </p:nvSpPr>
        <p:spPr>
          <a:xfrm>
            <a:off x="6250186" y="1749623"/>
            <a:ext cx="5713214" cy="307777"/>
          </a:xfrm>
          <a:prstGeom prst="rect">
            <a:avLst/>
          </a:prstGeom>
          <a:noFill/>
        </p:spPr>
        <p:txBody>
          <a:bodyPr wrap="square" rtlCol="0">
            <a:spAutoFit/>
          </a:bodyPr>
          <a:lstStyle/>
          <a:p>
            <a:pPr algn="ctr"/>
            <a:r>
              <a:rPr lang="en-GB" sz="1400" b="1" dirty="0"/>
              <a:t>Substantive Staff</a:t>
            </a:r>
          </a:p>
        </p:txBody>
      </p:sp>
      <p:sp>
        <p:nvSpPr>
          <p:cNvPr id="26" name="TextBox 25">
            <a:extLst>
              <a:ext uri="{FF2B5EF4-FFF2-40B4-BE49-F238E27FC236}">
                <a16:creationId xmlns:a16="http://schemas.microsoft.com/office/drawing/2014/main" id="{98C79BA4-33D1-482D-22B7-ACB5CA1237AB}"/>
              </a:ext>
            </a:extLst>
          </p:cNvPr>
          <p:cNvSpPr txBox="1"/>
          <p:nvPr/>
        </p:nvSpPr>
        <p:spPr>
          <a:xfrm>
            <a:off x="6250186" y="4549126"/>
            <a:ext cx="5743006" cy="307777"/>
          </a:xfrm>
          <a:prstGeom prst="rect">
            <a:avLst/>
          </a:prstGeom>
          <a:noFill/>
        </p:spPr>
        <p:txBody>
          <a:bodyPr wrap="square" rtlCol="0">
            <a:spAutoFit/>
          </a:bodyPr>
          <a:lstStyle/>
          <a:p>
            <a:pPr algn="ctr"/>
            <a:r>
              <a:rPr lang="en-GB" sz="1400" b="1" dirty="0"/>
              <a:t>Pay Gap</a:t>
            </a:r>
          </a:p>
        </p:txBody>
      </p:sp>
      <p:pic>
        <p:nvPicPr>
          <p:cNvPr id="34" name="Graphic 33" descr="Harvey Balls 100% with solid fill">
            <a:extLst>
              <a:ext uri="{FF2B5EF4-FFF2-40B4-BE49-F238E27FC236}">
                <a16:creationId xmlns:a16="http://schemas.microsoft.com/office/drawing/2014/main" id="{A8191016-0140-ABBF-4112-E8CBC3248D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858000" y="4798051"/>
            <a:ext cx="2064906" cy="2054960"/>
          </a:xfrm>
          <a:prstGeom prst="rect">
            <a:avLst/>
          </a:prstGeom>
        </p:spPr>
      </p:pic>
      <p:pic>
        <p:nvPicPr>
          <p:cNvPr id="35" name="Picture 34">
            <a:extLst>
              <a:ext uri="{FF2B5EF4-FFF2-40B4-BE49-F238E27FC236}">
                <a16:creationId xmlns:a16="http://schemas.microsoft.com/office/drawing/2014/main" id="{11F65A94-5C41-579C-0CFB-3D6240654E1E}"/>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7463044" y="5279673"/>
            <a:ext cx="854817" cy="682170"/>
          </a:xfrm>
          <a:prstGeom prst="rect">
            <a:avLst/>
          </a:prstGeom>
        </p:spPr>
      </p:pic>
      <p:sp>
        <p:nvSpPr>
          <p:cNvPr id="36" name="TextBox 35">
            <a:extLst>
              <a:ext uri="{FF2B5EF4-FFF2-40B4-BE49-F238E27FC236}">
                <a16:creationId xmlns:a16="http://schemas.microsoft.com/office/drawing/2014/main" id="{2ADF888D-4D62-64E4-85D0-9BA490389974}"/>
              </a:ext>
            </a:extLst>
          </p:cNvPr>
          <p:cNvSpPr txBox="1"/>
          <p:nvPr/>
        </p:nvSpPr>
        <p:spPr>
          <a:xfrm>
            <a:off x="7299586" y="5825531"/>
            <a:ext cx="1283820" cy="492443"/>
          </a:xfrm>
          <a:prstGeom prst="rect">
            <a:avLst/>
          </a:prstGeom>
          <a:noFill/>
        </p:spPr>
        <p:txBody>
          <a:bodyPr wrap="square" rtlCol="0">
            <a:spAutoFit/>
          </a:bodyPr>
          <a:lstStyle/>
          <a:p>
            <a:pPr algn="ctr"/>
            <a:r>
              <a:rPr lang="en-GB" sz="1600" dirty="0">
                <a:solidFill>
                  <a:schemeClr val="bg1"/>
                </a:solidFill>
              </a:rPr>
              <a:t>15.0%</a:t>
            </a:r>
          </a:p>
          <a:p>
            <a:pPr algn="ctr"/>
            <a:r>
              <a:rPr lang="en-GB" sz="1000" dirty="0">
                <a:solidFill>
                  <a:schemeClr val="bg1"/>
                </a:solidFill>
              </a:rPr>
              <a:t>Mean Pay Gap</a:t>
            </a:r>
          </a:p>
        </p:txBody>
      </p:sp>
      <p:pic>
        <p:nvPicPr>
          <p:cNvPr id="40" name="Graphic 39" descr="Harvey Balls 100% with solid fill">
            <a:extLst>
              <a:ext uri="{FF2B5EF4-FFF2-40B4-BE49-F238E27FC236}">
                <a16:creationId xmlns:a16="http://schemas.microsoft.com/office/drawing/2014/main" id="{B8198A3E-B338-4FD0-E66A-F4779A4A89C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9669895" y="4803040"/>
            <a:ext cx="2064905" cy="2054960"/>
          </a:xfrm>
          <a:prstGeom prst="rect">
            <a:avLst/>
          </a:prstGeom>
        </p:spPr>
      </p:pic>
      <p:pic>
        <p:nvPicPr>
          <p:cNvPr id="41" name="Picture 40">
            <a:extLst>
              <a:ext uri="{FF2B5EF4-FFF2-40B4-BE49-F238E27FC236}">
                <a16:creationId xmlns:a16="http://schemas.microsoft.com/office/drawing/2014/main" id="{3C8AE4AE-13C5-1F91-7E7F-1611177F479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1875" y1="37552" x2="41875" y2="37552"/>
                        <a14:foregroundMark x1="41875" y1="37552" x2="41875" y2="37552"/>
                        <a14:foregroundMark x1="41875" y1="37552" x2="57813" y2="26927"/>
                        <a14:foregroundMark x1="45833" y1="37552" x2="45833" y2="37552"/>
                        <a14:foregroundMark x1="45833" y1="37552" x2="45833" y2="37552"/>
                        <a14:foregroundMark x1="51198" y1="41510" x2="48490" y2="48177"/>
                        <a14:foregroundMark x1="48490" y1="48177" x2="48490" y2="48177"/>
                        <a14:foregroundMark x1="44531" y1="44167" x2="43177" y2="48177"/>
                        <a14:foregroundMark x1="49844" y1="60104" x2="49844" y2="60104"/>
                        <a14:foregroundMark x1="55156" y1="73438" x2="67135" y2="69427"/>
                        <a14:foregroundMark x1="61823" y1="50833" x2="61823" y2="50833"/>
                        <a14:foregroundMark x1="57813" y1="48177" x2="45833" y2="48177"/>
                        <a14:foregroundMark x1="45833" y1="48177" x2="45833" y2="48177"/>
                        <a14:foregroundMark x1="45833" y1="48177" x2="45833" y2="48177"/>
                        <a14:foregroundMark x1="53854" y1="44167" x2="53854" y2="44167"/>
                        <a14:foregroundMark x1="71094" y1="57448" x2="45833" y2="28229"/>
                        <a14:foregroundMark x1="45833" y1="28229" x2="45833" y2="28229"/>
                        <a14:foregroundMark x1="40521" y1="50833" x2="40521" y2="50833"/>
                        <a14:foregroundMark x1="40521" y1="50833" x2="56510" y2="65417"/>
                        <a14:foregroundMark x1="57813" y1="64115" x2="52500" y2="50833"/>
                        <a14:foregroundMark x1="47188" y1="57448" x2="47188" y2="57448"/>
                        <a14:foregroundMark x1="44531" y1="57448" x2="39219" y2="57448"/>
                        <a14:foregroundMark x1="39219" y1="57448" x2="35208" y2="57448"/>
                        <a14:foregroundMark x1="32552" y1="57448" x2="32552" y2="57448"/>
                        <a14:foregroundMark x1="27240" y1="69427" x2="45833" y2="74740"/>
                        <a14:foregroundMark x1="47188" y1="74740" x2="55156" y2="74740"/>
                        <a14:foregroundMark x1="60469" y1="78750" x2="60469" y2="78750"/>
                        <a14:foregroundMark x1="43177" y1="78750" x2="39219" y2="78750"/>
                        <a14:foregroundMark x1="37865" y1="78750" x2="37865" y2="78750"/>
                      </a14:backgroundRemoval>
                    </a14:imgEffect>
                    <a14:imgEffect>
                      <a14:brightnessContrast bright="20000" contrast="20000"/>
                    </a14:imgEffect>
                  </a14:imgLayer>
                </a14:imgProps>
              </a:ext>
            </a:extLst>
          </a:blip>
          <a:stretch>
            <a:fillRect/>
          </a:stretch>
        </p:blipFill>
        <p:spPr>
          <a:xfrm>
            <a:off x="10370706" y="5317509"/>
            <a:ext cx="655335" cy="655335"/>
          </a:xfrm>
          <a:prstGeom prst="rect">
            <a:avLst/>
          </a:prstGeom>
        </p:spPr>
      </p:pic>
      <p:sp>
        <p:nvSpPr>
          <p:cNvPr id="42" name="TextBox 41">
            <a:extLst>
              <a:ext uri="{FF2B5EF4-FFF2-40B4-BE49-F238E27FC236}">
                <a16:creationId xmlns:a16="http://schemas.microsoft.com/office/drawing/2014/main" id="{35635772-2353-B2BD-1AD1-97514996CC15}"/>
              </a:ext>
            </a:extLst>
          </p:cNvPr>
          <p:cNvSpPr txBox="1"/>
          <p:nvPr/>
        </p:nvSpPr>
        <p:spPr>
          <a:xfrm>
            <a:off x="10104958" y="5832157"/>
            <a:ext cx="1283820" cy="492443"/>
          </a:xfrm>
          <a:prstGeom prst="rect">
            <a:avLst/>
          </a:prstGeom>
          <a:noFill/>
        </p:spPr>
        <p:txBody>
          <a:bodyPr wrap="square" rtlCol="0">
            <a:spAutoFit/>
          </a:bodyPr>
          <a:lstStyle/>
          <a:p>
            <a:pPr algn="ctr"/>
            <a:r>
              <a:rPr lang="en-GB" sz="1600" dirty="0">
                <a:solidFill>
                  <a:schemeClr val="bg1"/>
                </a:solidFill>
              </a:rPr>
              <a:t>2.6%</a:t>
            </a:r>
          </a:p>
          <a:p>
            <a:pPr algn="ctr"/>
            <a:r>
              <a:rPr lang="en-GB" sz="1000" dirty="0">
                <a:solidFill>
                  <a:schemeClr val="bg1"/>
                </a:solidFill>
              </a:rPr>
              <a:t>Median Pay Gap</a:t>
            </a:r>
          </a:p>
        </p:txBody>
      </p:sp>
      <p:pic>
        <p:nvPicPr>
          <p:cNvPr id="43" name="Picture 42" descr="A picture containing text, clipart&#10;&#10;Description automatically generated">
            <a:extLst>
              <a:ext uri="{FF2B5EF4-FFF2-40B4-BE49-F238E27FC236}">
                <a16:creationId xmlns:a16="http://schemas.microsoft.com/office/drawing/2014/main" id="{19FDD555-4F7A-18B1-687E-8E6BA5CD7154}"/>
              </a:ext>
            </a:extLst>
          </p:cNvPr>
          <p:cNvPicPr>
            <a:picLocks noChangeAspect="1"/>
          </p:cNvPicPr>
          <p:nvPr/>
        </p:nvPicPr>
        <p:blipFill>
          <a:blip r:embed="rId17"/>
          <a:stretch>
            <a:fillRect/>
          </a:stretch>
        </p:blipFill>
        <p:spPr>
          <a:xfrm>
            <a:off x="10210800" y="304800"/>
            <a:ext cx="1477604" cy="408031"/>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F00F747-8CA3-53A4-A53A-C6353D3456EB}"/>
                  </a:ext>
                </a:extLst>
              </p:cNvPr>
              <p:cNvSpPr txBox="1"/>
              <p:nvPr/>
            </p:nvSpPr>
            <p:spPr>
              <a:xfrm>
                <a:off x="802903" y="6580520"/>
                <a:ext cx="1671130" cy="276999"/>
              </a:xfrm>
              <a:prstGeom prst="rect">
                <a:avLst/>
              </a:prstGeom>
              <a:noFill/>
            </p:spPr>
            <p:txBody>
              <a:bodyPr wrap="square" rtlCol="0">
                <a:spAutoFit/>
              </a:bodyPr>
              <a:lstStyle/>
              <a:p>
                <a14:m>
                  <m:oMath xmlns:m="http://schemas.openxmlformats.org/officeDocument/2006/math">
                    <m:r>
                      <a:rPr lang="en-GB" sz="1200" i="1" smtClean="0">
                        <a:solidFill>
                          <a:srgbClr val="FF0000"/>
                        </a:solidFill>
                        <a:latin typeface="Cambria Math" panose="02040503050406030204" pitchFamily="18" charset="0"/>
                        <a:ea typeface="Cambria Math" panose="02040503050406030204" pitchFamily="18" charset="0"/>
                      </a:rPr>
                      <m:t>↑</m:t>
                    </m:r>
                  </m:oMath>
                </a14:m>
                <a:r>
                  <a:rPr lang="en-GB" sz="1200" dirty="0"/>
                  <a:t> (+0.6% from 2024)</a:t>
                </a:r>
              </a:p>
            </p:txBody>
          </p:sp>
        </mc:Choice>
        <mc:Fallback xmlns="">
          <p:sp>
            <p:nvSpPr>
              <p:cNvPr id="2" name="TextBox 1">
                <a:extLst>
                  <a:ext uri="{FF2B5EF4-FFF2-40B4-BE49-F238E27FC236}">
                    <a16:creationId xmlns:a16="http://schemas.microsoft.com/office/drawing/2014/main" id="{2F00F747-8CA3-53A4-A53A-C6353D3456EB}"/>
                  </a:ext>
                </a:extLst>
              </p:cNvPr>
              <p:cNvSpPr txBox="1">
                <a:spLocks noRot="1" noChangeAspect="1" noMove="1" noResize="1" noEditPoints="1" noAdjustHandles="1" noChangeArrowheads="1" noChangeShapeType="1" noTextEdit="1"/>
              </p:cNvSpPr>
              <p:nvPr/>
            </p:nvSpPr>
            <p:spPr>
              <a:xfrm>
                <a:off x="802903" y="6580520"/>
                <a:ext cx="1671130" cy="276999"/>
              </a:xfrm>
              <a:prstGeom prst="rect">
                <a:avLst/>
              </a:prstGeom>
              <a:blipFill>
                <a:blip r:embed="rId18"/>
                <a:stretch>
                  <a:fillRect t="-2174" b="-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DD4C33A-1C7E-F14C-D511-362954094775}"/>
                  </a:ext>
                </a:extLst>
              </p:cNvPr>
              <p:cNvSpPr txBox="1"/>
              <p:nvPr/>
            </p:nvSpPr>
            <p:spPr>
              <a:xfrm>
                <a:off x="3591346" y="6580520"/>
                <a:ext cx="1572797" cy="276999"/>
              </a:xfrm>
              <a:prstGeom prst="rect">
                <a:avLst/>
              </a:prstGeom>
              <a:noFill/>
            </p:spPr>
            <p:txBody>
              <a:bodyPr wrap="square" rtlCol="0">
                <a:spAutoFit/>
              </a:bodyPr>
              <a:lstStyle/>
              <a:p>
                <a14:m>
                  <m:oMath xmlns:m="http://schemas.openxmlformats.org/officeDocument/2006/math">
                    <m:r>
                      <a:rPr lang="en-GB" sz="1200" i="1" smtClean="0">
                        <a:solidFill>
                          <a:srgbClr val="FF0000"/>
                        </a:solidFill>
                        <a:latin typeface="Cambria Math" panose="02040503050406030204" pitchFamily="18" charset="0"/>
                        <a:ea typeface="Cambria Math" panose="02040503050406030204" pitchFamily="18" charset="0"/>
                      </a:rPr>
                      <m:t>↑</m:t>
                    </m:r>
                  </m:oMath>
                </a14:m>
                <a:r>
                  <a:rPr lang="en-GB" sz="1200" dirty="0"/>
                  <a:t> (+0.4% from 2024)</a:t>
                </a:r>
              </a:p>
            </p:txBody>
          </p:sp>
        </mc:Choice>
        <mc:Fallback xmlns="">
          <p:sp>
            <p:nvSpPr>
              <p:cNvPr id="5" name="TextBox 4">
                <a:extLst>
                  <a:ext uri="{FF2B5EF4-FFF2-40B4-BE49-F238E27FC236}">
                    <a16:creationId xmlns:a16="http://schemas.microsoft.com/office/drawing/2014/main" id="{ADD4C33A-1C7E-F14C-D511-362954094775}"/>
                  </a:ext>
                </a:extLst>
              </p:cNvPr>
              <p:cNvSpPr txBox="1">
                <a:spLocks noRot="1" noChangeAspect="1" noMove="1" noResize="1" noEditPoints="1" noAdjustHandles="1" noChangeArrowheads="1" noChangeShapeType="1" noTextEdit="1"/>
              </p:cNvSpPr>
              <p:nvPr/>
            </p:nvSpPr>
            <p:spPr>
              <a:xfrm>
                <a:off x="3591346" y="6580520"/>
                <a:ext cx="1572797" cy="276999"/>
              </a:xfrm>
              <a:prstGeom prst="rect">
                <a:avLst/>
              </a:prstGeom>
              <a:blipFill>
                <a:blip r:embed="rId19"/>
                <a:stretch>
                  <a:fillRect t="-2174" b="-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029547E-11D0-2151-F2F5-A399F14EAEB8}"/>
                  </a:ext>
                </a:extLst>
              </p:cNvPr>
              <p:cNvSpPr txBox="1"/>
              <p:nvPr/>
            </p:nvSpPr>
            <p:spPr>
              <a:xfrm>
                <a:off x="7104053" y="6580520"/>
                <a:ext cx="1572798" cy="276999"/>
              </a:xfrm>
              <a:prstGeom prst="rect">
                <a:avLst/>
              </a:prstGeom>
              <a:noFill/>
            </p:spPr>
            <p:txBody>
              <a:bodyPr wrap="square" rtlCol="0">
                <a:spAutoFit/>
              </a:bodyPr>
              <a:lstStyle/>
              <a:p>
                <a14:m>
                  <m:oMath xmlns:m="http://schemas.openxmlformats.org/officeDocument/2006/math">
                    <m:r>
                      <a:rPr lang="en-GB" sz="1200" i="1" smtClean="0">
                        <a:solidFill>
                          <a:srgbClr val="FF0000"/>
                        </a:solidFill>
                        <a:latin typeface="Cambria Math" panose="02040503050406030204" pitchFamily="18" charset="0"/>
                        <a:ea typeface="Cambria Math" panose="02040503050406030204" pitchFamily="18" charset="0"/>
                      </a:rPr>
                      <m:t>↑</m:t>
                    </m:r>
                  </m:oMath>
                </a14:m>
                <a:r>
                  <a:rPr lang="en-GB" sz="1200" dirty="0"/>
                  <a:t> (+1.4% from 2024)</a:t>
                </a:r>
              </a:p>
            </p:txBody>
          </p:sp>
        </mc:Choice>
        <mc:Fallback xmlns="">
          <p:sp>
            <p:nvSpPr>
              <p:cNvPr id="7" name="TextBox 6">
                <a:extLst>
                  <a:ext uri="{FF2B5EF4-FFF2-40B4-BE49-F238E27FC236}">
                    <a16:creationId xmlns:a16="http://schemas.microsoft.com/office/drawing/2014/main" id="{D029547E-11D0-2151-F2F5-A399F14EAEB8}"/>
                  </a:ext>
                </a:extLst>
              </p:cNvPr>
              <p:cNvSpPr txBox="1">
                <a:spLocks noRot="1" noChangeAspect="1" noMove="1" noResize="1" noEditPoints="1" noAdjustHandles="1" noChangeArrowheads="1" noChangeShapeType="1" noTextEdit="1"/>
              </p:cNvSpPr>
              <p:nvPr/>
            </p:nvSpPr>
            <p:spPr>
              <a:xfrm>
                <a:off x="7104053" y="6580520"/>
                <a:ext cx="1572798" cy="276999"/>
              </a:xfrm>
              <a:prstGeom prst="rect">
                <a:avLst/>
              </a:prstGeom>
              <a:blipFill>
                <a:blip r:embed="rId20"/>
                <a:stretch>
                  <a:fillRect t="-2174" b="-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46B1105-99B3-4EA6-144E-4F7D2902CB99}"/>
                  </a:ext>
                </a:extLst>
              </p:cNvPr>
              <p:cNvSpPr txBox="1"/>
              <p:nvPr/>
            </p:nvSpPr>
            <p:spPr>
              <a:xfrm>
                <a:off x="9723141" y="6580519"/>
                <a:ext cx="2047453" cy="276999"/>
              </a:xfrm>
              <a:prstGeom prst="rect">
                <a:avLst/>
              </a:prstGeom>
              <a:noFill/>
            </p:spPr>
            <p:txBody>
              <a:bodyPr wrap="square" rtlCol="0">
                <a:spAutoFit/>
              </a:bodyPr>
              <a:lstStyle/>
              <a:p>
                <a14:m>
                  <m:oMath xmlns:m="http://schemas.openxmlformats.org/officeDocument/2006/math">
                    <m:r>
                      <a:rPr lang="en-GB" sz="1200" i="1" smtClean="0">
                        <a:solidFill>
                          <a:srgbClr val="FF0000"/>
                        </a:solidFill>
                        <a:latin typeface="Cambria Math" panose="02040503050406030204" pitchFamily="18" charset="0"/>
                        <a:ea typeface="Cambria Math" panose="02040503050406030204" pitchFamily="18" charset="0"/>
                      </a:rPr>
                      <m:t>↑</m:t>
                    </m:r>
                  </m:oMath>
                </a14:m>
                <a:r>
                  <a:rPr lang="en-GB" sz="1200" dirty="0"/>
                  <a:t> (+4.5% / shift from 2024)</a:t>
                </a:r>
              </a:p>
            </p:txBody>
          </p:sp>
        </mc:Choice>
        <mc:Fallback xmlns="">
          <p:sp>
            <p:nvSpPr>
              <p:cNvPr id="9" name="TextBox 8">
                <a:extLst>
                  <a:ext uri="{FF2B5EF4-FFF2-40B4-BE49-F238E27FC236}">
                    <a16:creationId xmlns:a16="http://schemas.microsoft.com/office/drawing/2014/main" id="{D46B1105-99B3-4EA6-144E-4F7D2902CB99}"/>
                  </a:ext>
                </a:extLst>
              </p:cNvPr>
              <p:cNvSpPr txBox="1">
                <a:spLocks noRot="1" noChangeAspect="1" noMove="1" noResize="1" noEditPoints="1" noAdjustHandles="1" noChangeArrowheads="1" noChangeShapeType="1" noTextEdit="1"/>
              </p:cNvSpPr>
              <p:nvPr/>
            </p:nvSpPr>
            <p:spPr>
              <a:xfrm>
                <a:off x="9723141" y="6580519"/>
                <a:ext cx="2047453" cy="276999"/>
              </a:xfrm>
              <a:prstGeom prst="rect">
                <a:avLst/>
              </a:prstGeom>
              <a:blipFill>
                <a:blip r:embed="rId21"/>
                <a:stretch>
                  <a:fillRect t="-2174" b="-13043"/>
                </a:stretch>
              </a:blipFill>
            </p:spPr>
            <p:txBody>
              <a:bodyPr/>
              <a:lstStyle/>
              <a:p>
                <a:r>
                  <a:rPr lang="en-GB">
                    <a:noFill/>
                  </a:rPr>
                  <a:t> </a:t>
                </a:r>
              </a:p>
            </p:txBody>
          </p:sp>
        </mc:Fallback>
      </mc:AlternateContent>
    </p:spTree>
    <p:extLst>
      <p:ext uri="{BB962C8B-B14F-4D97-AF65-F5344CB8AC3E}">
        <p14:creationId xmlns:p14="http://schemas.microsoft.com/office/powerpoint/2010/main" val="341538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E0AAB278-E43C-B9FC-B941-88238D022EDE}"/>
              </a:ext>
            </a:extLst>
          </p:cNvPr>
          <p:cNvPicPr>
            <a:picLocks noChangeAspect="1"/>
          </p:cNvPicPr>
          <p:nvPr/>
        </p:nvPicPr>
        <p:blipFill>
          <a:blip r:embed="rId3"/>
          <a:stretch>
            <a:fillRect/>
          </a:stretch>
        </p:blipFill>
        <p:spPr>
          <a:xfrm>
            <a:off x="10210800" y="304800"/>
            <a:ext cx="1477604" cy="408031"/>
          </a:xfrm>
          <a:prstGeom prst="rect">
            <a:avLst/>
          </a:prstGeom>
        </p:spPr>
      </p:pic>
      <p:sp>
        <p:nvSpPr>
          <p:cNvPr id="27" name="TextBox 26">
            <a:extLst>
              <a:ext uri="{FF2B5EF4-FFF2-40B4-BE49-F238E27FC236}">
                <a16:creationId xmlns:a16="http://schemas.microsoft.com/office/drawing/2014/main" id="{5472E99D-0D98-C362-4D88-7FBEE35FF052}"/>
              </a:ext>
            </a:extLst>
          </p:cNvPr>
          <p:cNvSpPr txBox="1"/>
          <p:nvPr/>
        </p:nvSpPr>
        <p:spPr>
          <a:xfrm>
            <a:off x="6248399" y="5380672"/>
            <a:ext cx="5791198" cy="1323439"/>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000" dirty="0">
                <a:solidFill>
                  <a:schemeClr val="tx1"/>
                </a:solidFill>
              </a:rPr>
              <a:t>On 31</a:t>
            </a:r>
            <a:r>
              <a:rPr lang="en-GB" sz="1000" baseline="30000" dirty="0">
                <a:solidFill>
                  <a:schemeClr val="tx1"/>
                </a:solidFill>
              </a:rPr>
              <a:t>st</a:t>
            </a:r>
            <a:r>
              <a:rPr lang="en-GB" sz="1000" dirty="0">
                <a:solidFill>
                  <a:schemeClr val="tx1"/>
                </a:solidFill>
              </a:rPr>
              <a:t> March 2025 ESTH employed 7.321 staff - 5,506 (75%) were female and 1,815 (25%) were male. The mean hourly pay for males is £4.31 higher than that of females, which is a gap of </a:t>
            </a:r>
            <a:r>
              <a:rPr lang="en-GB" sz="1000" b="1" dirty="0">
                <a:solidFill>
                  <a:schemeClr val="tx1"/>
                </a:solidFill>
              </a:rPr>
              <a:t>15.0% </a:t>
            </a:r>
            <a:r>
              <a:rPr lang="en-GB" sz="1000" dirty="0">
                <a:solidFill>
                  <a:schemeClr val="tx1"/>
                </a:solidFill>
              </a:rPr>
              <a:t>(an increase from 13.6% in the previous year). Male median rate was £0.60 higher than females, which is a gap of </a:t>
            </a:r>
            <a:r>
              <a:rPr lang="en-GB" sz="1000" b="1" dirty="0">
                <a:solidFill>
                  <a:schemeClr val="tx1"/>
                </a:solidFill>
              </a:rPr>
              <a:t>2.6% </a:t>
            </a:r>
            <a:r>
              <a:rPr lang="en-GB" sz="1000" dirty="0">
                <a:solidFill>
                  <a:schemeClr val="tx1"/>
                </a:solidFill>
              </a:rPr>
              <a:t>(a shift from -1.9% in the previous year). </a:t>
            </a:r>
            <a:endParaRPr lang="en-GB" sz="1000" b="1" dirty="0">
              <a:solidFill>
                <a:schemeClr val="tx1"/>
              </a:solidFill>
            </a:endParaRPr>
          </a:p>
          <a:p>
            <a:pPr algn="just"/>
            <a:endParaRPr lang="en-GB" sz="1000" b="1" dirty="0">
              <a:solidFill>
                <a:schemeClr val="tx1"/>
              </a:solidFill>
            </a:endParaRPr>
          </a:p>
          <a:p>
            <a:pPr algn="just"/>
            <a:r>
              <a:rPr lang="en-GB" sz="1000" dirty="0"/>
              <a:t>For </a:t>
            </a:r>
            <a:r>
              <a:rPr lang="en-GB" sz="1000" dirty="0" err="1"/>
              <a:t>AfC</a:t>
            </a:r>
            <a:r>
              <a:rPr lang="en-GB" sz="1000" dirty="0"/>
              <a:t> (including VSM) staff, the average hourly rate for males was £0.06 higher than for females (</a:t>
            </a:r>
            <a:r>
              <a:rPr lang="en-GB" sz="1000" b="1" dirty="0"/>
              <a:t>0.3% </a:t>
            </a:r>
            <a:r>
              <a:rPr lang="en-GB" sz="1000" dirty="0"/>
              <a:t>pay gap), an increase from 0.2% in the previous year. The median hourly rate for females is £0.42 higher, resulting in a pay gap of -</a:t>
            </a:r>
            <a:r>
              <a:rPr lang="en-GB" sz="1000" b="1" dirty="0"/>
              <a:t>1.9%</a:t>
            </a:r>
            <a:r>
              <a:rPr lang="en-GB" sz="1000" dirty="0"/>
              <a:t>, which is an improvement from -5.8% last year.</a:t>
            </a:r>
            <a:endParaRPr lang="en-GB" sz="1000" dirty="0">
              <a:solidFill>
                <a:schemeClr val="tx1"/>
              </a:solidFill>
            </a:endParaRPr>
          </a:p>
        </p:txBody>
      </p:sp>
      <p:sp>
        <p:nvSpPr>
          <p:cNvPr id="3" name="TextBox 2">
            <a:extLst>
              <a:ext uri="{FF2B5EF4-FFF2-40B4-BE49-F238E27FC236}">
                <a16:creationId xmlns:a16="http://schemas.microsoft.com/office/drawing/2014/main" id="{2BD1F987-47A1-57D6-1979-C29397E494FC}"/>
              </a:ext>
            </a:extLst>
          </p:cNvPr>
          <p:cNvSpPr txBox="1"/>
          <p:nvPr/>
        </p:nvSpPr>
        <p:spPr>
          <a:xfrm>
            <a:off x="152401" y="5380672"/>
            <a:ext cx="5791200" cy="1323439"/>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000" dirty="0">
                <a:solidFill>
                  <a:schemeClr val="tx1"/>
                </a:solidFill>
              </a:rPr>
              <a:t>On 31</a:t>
            </a:r>
            <a:r>
              <a:rPr lang="en-GB" sz="1000" baseline="30000" dirty="0">
                <a:solidFill>
                  <a:schemeClr val="tx1"/>
                </a:solidFill>
              </a:rPr>
              <a:t>st</a:t>
            </a:r>
            <a:r>
              <a:rPr lang="en-GB" sz="1000" dirty="0">
                <a:solidFill>
                  <a:schemeClr val="tx1"/>
                </a:solidFill>
              </a:rPr>
              <a:t> March 2025 STG employed 10,826 staff - 7,700 (71%) were female and 3,126 (29%) were male. The mean hourly pay for males was £3.77 higher than that of females, which is a gap of </a:t>
            </a:r>
            <a:r>
              <a:rPr lang="en-GB" sz="1000" b="1" dirty="0">
                <a:solidFill>
                  <a:schemeClr val="tx1"/>
                </a:solidFill>
              </a:rPr>
              <a:t>12.2% </a:t>
            </a:r>
            <a:r>
              <a:rPr lang="en-GB" sz="1000" dirty="0">
                <a:solidFill>
                  <a:schemeClr val="tx1"/>
                </a:solidFill>
              </a:rPr>
              <a:t>(an increase from 11.6% in the previous year). Male median rate was £2.44 higher than females, which is a gap of </a:t>
            </a:r>
            <a:r>
              <a:rPr lang="en-GB" sz="1000" b="1" dirty="0">
                <a:solidFill>
                  <a:schemeClr val="tx1"/>
                </a:solidFill>
              </a:rPr>
              <a:t>9.0% </a:t>
            </a:r>
            <a:r>
              <a:rPr lang="en-GB" sz="1000" dirty="0">
                <a:solidFill>
                  <a:schemeClr val="tx1"/>
                </a:solidFill>
              </a:rPr>
              <a:t>(an increase from 8.6% in the previous year). </a:t>
            </a:r>
            <a:endParaRPr lang="en-GB" sz="1000" b="1" dirty="0">
              <a:solidFill>
                <a:schemeClr val="tx1"/>
              </a:solidFill>
            </a:endParaRPr>
          </a:p>
          <a:p>
            <a:pPr algn="just"/>
            <a:endParaRPr lang="en-GB" sz="1000" b="1" dirty="0">
              <a:solidFill>
                <a:schemeClr val="tx1"/>
              </a:solidFill>
            </a:endParaRPr>
          </a:p>
          <a:p>
            <a:pPr algn="just"/>
            <a:r>
              <a:rPr lang="en-GB" sz="1000" dirty="0"/>
              <a:t>For </a:t>
            </a:r>
            <a:r>
              <a:rPr lang="en-GB" sz="1000" dirty="0" err="1"/>
              <a:t>AfC</a:t>
            </a:r>
            <a:r>
              <a:rPr lang="en-GB" sz="1000" dirty="0"/>
              <a:t> (including VSM) staff, the average hourly rate for females was £0.54 higher than for males</a:t>
            </a:r>
            <a:r>
              <a:rPr lang="en-GB" sz="1000" b="1" dirty="0"/>
              <a:t> </a:t>
            </a:r>
            <a:r>
              <a:rPr lang="en-GB" sz="1000" dirty="0"/>
              <a:t>(-</a:t>
            </a:r>
            <a:r>
              <a:rPr lang="en-GB" sz="1000" b="1" dirty="0"/>
              <a:t>2.3%</a:t>
            </a:r>
            <a:r>
              <a:rPr lang="en-GB" sz="1000" dirty="0"/>
              <a:t> pay gap), an increase from -1.2% in the previous year. The median hourly rate for females is £1.52 higher, resulting in a pay gap of -</a:t>
            </a:r>
            <a:r>
              <a:rPr lang="en-GB" sz="1000" b="1" dirty="0"/>
              <a:t>7.1%</a:t>
            </a:r>
            <a:r>
              <a:rPr lang="en-GB" sz="1000" dirty="0"/>
              <a:t>, which is a slight improvement from -7.9% last year.</a:t>
            </a:r>
            <a:endParaRPr lang="en-GB" sz="1000" dirty="0">
              <a:solidFill>
                <a:schemeClr val="tx1"/>
              </a:solidFill>
            </a:endParaRPr>
          </a:p>
        </p:txBody>
      </p:sp>
      <p:pic>
        <p:nvPicPr>
          <p:cNvPr id="6" name="Picture 5">
            <a:extLst>
              <a:ext uri="{FF2B5EF4-FFF2-40B4-BE49-F238E27FC236}">
                <a16:creationId xmlns:a16="http://schemas.microsoft.com/office/drawing/2014/main" id="{59E819BF-5517-9CBA-3D34-F4EA172C88D2}"/>
              </a:ext>
            </a:extLst>
          </p:cNvPr>
          <p:cNvPicPr>
            <a:picLocks noChangeAspect="1"/>
          </p:cNvPicPr>
          <p:nvPr/>
        </p:nvPicPr>
        <p:blipFill>
          <a:blip r:embed="rId4"/>
          <a:stretch>
            <a:fillRect/>
          </a:stretch>
        </p:blipFill>
        <p:spPr>
          <a:xfrm>
            <a:off x="160723" y="1626221"/>
            <a:ext cx="5782877" cy="1865348"/>
          </a:xfrm>
          <a:prstGeom prst="rect">
            <a:avLst/>
          </a:prstGeom>
        </p:spPr>
      </p:pic>
      <p:pic>
        <p:nvPicPr>
          <p:cNvPr id="9" name="Picture 8">
            <a:extLst>
              <a:ext uri="{FF2B5EF4-FFF2-40B4-BE49-F238E27FC236}">
                <a16:creationId xmlns:a16="http://schemas.microsoft.com/office/drawing/2014/main" id="{11A6A122-4E32-1976-E78C-B56B1344FC98}"/>
              </a:ext>
            </a:extLst>
          </p:cNvPr>
          <p:cNvPicPr>
            <a:picLocks noChangeAspect="1"/>
          </p:cNvPicPr>
          <p:nvPr/>
        </p:nvPicPr>
        <p:blipFill>
          <a:blip r:embed="rId5"/>
          <a:stretch>
            <a:fillRect/>
          </a:stretch>
        </p:blipFill>
        <p:spPr>
          <a:xfrm>
            <a:off x="6248399" y="1626221"/>
            <a:ext cx="5781600" cy="1865348"/>
          </a:xfrm>
          <a:prstGeom prst="rect">
            <a:avLst/>
          </a:prstGeom>
        </p:spPr>
      </p:pic>
      <p:pic>
        <p:nvPicPr>
          <p:cNvPr id="16" name="Picture 15">
            <a:extLst>
              <a:ext uri="{FF2B5EF4-FFF2-40B4-BE49-F238E27FC236}">
                <a16:creationId xmlns:a16="http://schemas.microsoft.com/office/drawing/2014/main" id="{F24A7229-080C-9950-293E-85EDDB4F6C9E}"/>
              </a:ext>
            </a:extLst>
          </p:cNvPr>
          <p:cNvPicPr>
            <a:picLocks noChangeAspect="1"/>
          </p:cNvPicPr>
          <p:nvPr/>
        </p:nvPicPr>
        <p:blipFill>
          <a:blip r:embed="rId6"/>
          <a:stretch>
            <a:fillRect/>
          </a:stretch>
        </p:blipFill>
        <p:spPr>
          <a:xfrm>
            <a:off x="160723" y="3507029"/>
            <a:ext cx="5744776" cy="1865348"/>
          </a:xfrm>
          <a:prstGeom prst="rect">
            <a:avLst/>
          </a:prstGeom>
        </p:spPr>
      </p:pic>
      <p:pic>
        <p:nvPicPr>
          <p:cNvPr id="17" name="Picture 16">
            <a:extLst>
              <a:ext uri="{FF2B5EF4-FFF2-40B4-BE49-F238E27FC236}">
                <a16:creationId xmlns:a16="http://schemas.microsoft.com/office/drawing/2014/main" id="{F9921E16-B6E9-EA6B-5DCB-B228C5C23699}"/>
              </a:ext>
            </a:extLst>
          </p:cNvPr>
          <p:cNvPicPr>
            <a:picLocks noChangeAspect="1"/>
          </p:cNvPicPr>
          <p:nvPr/>
        </p:nvPicPr>
        <p:blipFill>
          <a:blip r:embed="rId7"/>
          <a:stretch>
            <a:fillRect/>
          </a:stretch>
        </p:blipFill>
        <p:spPr>
          <a:xfrm>
            <a:off x="6248396" y="3507030"/>
            <a:ext cx="5791201" cy="1865348"/>
          </a:xfrm>
          <a:prstGeom prst="rect">
            <a:avLst/>
          </a:prstGeom>
        </p:spPr>
      </p:pic>
      <p:sp>
        <p:nvSpPr>
          <p:cNvPr id="21" name="Title 24">
            <a:extLst>
              <a:ext uri="{FF2B5EF4-FFF2-40B4-BE49-F238E27FC236}">
                <a16:creationId xmlns:a16="http://schemas.microsoft.com/office/drawing/2014/main" id="{109DD8E1-A9FF-BD08-89AB-CF70FBD88D81}"/>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Gender Pay Gap</a:t>
            </a:r>
            <a:r>
              <a:rPr lang="en-US" sz="2200" dirty="0">
                <a:solidFill>
                  <a:srgbClr val="002060"/>
                </a:solidFill>
                <a:latin typeface="Arial" panose="020B0604020202020204" pitchFamily="34" charset="0"/>
                <a:cs typeface="Arial" panose="020B0604020202020204" pitchFamily="34" charset="0"/>
              </a:rPr>
              <a:t> </a:t>
            </a:r>
          </a:p>
        </p:txBody>
      </p:sp>
      <p:sp>
        <p:nvSpPr>
          <p:cNvPr id="22" name="Text Placeholder 1">
            <a:extLst>
              <a:ext uri="{FF2B5EF4-FFF2-40B4-BE49-F238E27FC236}">
                <a16:creationId xmlns:a16="http://schemas.microsoft.com/office/drawing/2014/main" id="{4A756287-3C90-E90A-56A2-E80BD7A48BFC}"/>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Basic Pay – Mean and Median Gap</a:t>
            </a:r>
          </a:p>
        </p:txBody>
      </p:sp>
      <p:sp>
        <p:nvSpPr>
          <p:cNvPr id="23" name="TextBox 22">
            <a:extLst>
              <a:ext uri="{FF2B5EF4-FFF2-40B4-BE49-F238E27FC236}">
                <a16:creationId xmlns:a16="http://schemas.microsoft.com/office/drawing/2014/main" id="{4675B061-74E3-C4BD-B16A-8CF6FFA685D6}"/>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24" name="TextBox 23">
            <a:extLst>
              <a:ext uri="{FF2B5EF4-FFF2-40B4-BE49-F238E27FC236}">
                <a16:creationId xmlns:a16="http://schemas.microsoft.com/office/drawing/2014/main" id="{8DF93AB6-D02A-63B7-1FE6-F777853690C3}"/>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sp>
        <p:nvSpPr>
          <p:cNvPr id="25" name="TextBox 24">
            <a:extLst>
              <a:ext uri="{FF2B5EF4-FFF2-40B4-BE49-F238E27FC236}">
                <a16:creationId xmlns:a16="http://schemas.microsoft.com/office/drawing/2014/main" id="{46D60FAF-5BFB-DEAA-DBC7-CC3981FFC255}"/>
              </a:ext>
            </a:extLst>
          </p:cNvPr>
          <p:cNvSpPr txBox="1"/>
          <p:nvPr/>
        </p:nvSpPr>
        <p:spPr>
          <a:xfrm>
            <a:off x="6248400" y="152400"/>
            <a:ext cx="5791197" cy="887679"/>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900" b="1" i="1" dirty="0">
                <a:latin typeface="Helvetica (Body)"/>
              </a:rPr>
              <a:t>Definitions of Pay Gap</a:t>
            </a:r>
          </a:p>
          <a:p>
            <a:pPr>
              <a:lnSpc>
                <a:spcPct val="115000"/>
              </a:lnSpc>
              <a:spcAft>
                <a:spcPts val="800"/>
              </a:spcAft>
            </a:pPr>
            <a:r>
              <a:rPr lang="en-GB" sz="800" kern="100" dirty="0">
                <a:effectLst/>
                <a:latin typeface="Helvetica (Body)"/>
                <a:ea typeface="Aptos" panose="020B0004020202020204" pitchFamily="34" charset="0"/>
                <a:cs typeface="Times New Roman" panose="02020603050405020304" pitchFamily="18" charset="0"/>
              </a:rPr>
              <a:t>The </a:t>
            </a:r>
            <a:r>
              <a:rPr lang="en-GB" sz="800" b="1" kern="100" dirty="0">
                <a:solidFill>
                  <a:srgbClr val="0070C0"/>
                </a:solidFill>
                <a:effectLst/>
                <a:latin typeface="Helvetica (Body)"/>
                <a:ea typeface="Aptos" panose="020B0004020202020204" pitchFamily="34" charset="0"/>
                <a:cs typeface="Times New Roman" panose="02020603050405020304" pitchFamily="18" charset="0"/>
              </a:rPr>
              <a:t>mean pay gap</a:t>
            </a:r>
            <a:r>
              <a:rPr lang="en-GB" sz="800" kern="100" dirty="0">
                <a:solidFill>
                  <a:srgbClr val="0070C0"/>
                </a:solidFill>
                <a:effectLst/>
                <a:latin typeface="Helvetica (Body)"/>
                <a:ea typeface="Aptos" panose="020B0004020202020204" pitchFamily="34" charset="0"/>
                <a:cs typeface="Times New Roman" panose="02020603050405020304" pitchFamily="18" charset="0"/>
              </a:rPr>
              <a:t> </a:t>
            </a:r>
            <a:r>
              <a:rPr lang="en-GB" sz="800" kern="100" dirty="0">
                <a:effectLst/>
                <a:latin typeface="Helvetica (Body)"/>
                <a:ea typeface="Aptos" panose="020B0004020202020204" pitchFamily="34" charset="0"/>
                <a:cs typeface="Times New Roman" panose="02020603050405020304" pitchFamily="18" charset="0"/>
              </a:rPr>
              <a:t>is the difference between the average pay of all male employees and the average pay of all female employees. </a:t>
            </a:r>
          </a:p>
          <a:p>
            <a:pPr>
              <a:lnSpc>
                <a:spcPct val="115000"/>
              </a:lnSpc>
              <a:spcAft>
                <a:spcPts val="800"/>
              </a:spcAft>
            </a:pPr>
            <a:r>
              <a:rPr lang="en-GB" sz="800" kern="100" dirty="0">
                <a:effectLst/>
                <a:latin typeface="Helvetica (Body)"/>
                <a:ea typeface="Aptos" panose="020B0004020202020204" pitchFamily="34" charset="0"/>
                <a:cs typeface="Times New Roman" panose="02020603050405020304" pitchFamily="18" charset="0"/>
              </a:rPr>
              <a:t>The </a:t>
            </a:r>
            <a:r>
              <a:rPr lang="en-GB" sz="800" b="1" kern="100" dirty="0">
                <a:solidFill>
                  <a:srgbClr val="0070C0"/>
                </a:solidFill>
                <a:effectLst/>
                <a:latin typeface="Helvetica (Body)"/>
                <a:ea typeface="Aptos" panose="020B0004020202020204" pitchFamily="34" charset="0"/>
                <a:cs typeface="Times New Roman" panose="02020603050405020304" pitchFamily="18" charset="0"/>
              </a:rPr>
              <a:t>median pay gap</a:t>
            </a:r>
            <a:r>
              <a:rPr lang="en-GB" sz="800" kern="100" dirty="0">
                <a:solidFill>
                  <a:srgbClr val="0070C0"/>
                </a:solidFill>
                <a:effectLst/>
                <a:latin typeface="Helvetica (Body)"/>
                <a:ea typeface="Aptos" panose="020B0004020202020204" pitchFamily="34" charset="0"/>
                <a:cs typeface="Times New Roman" panose="02020603050405020304" pitchFamily="18" charset="0"/>
              </a:rPr>
              <a:t> </a:t>
            </a:r>
            <a:r>
              <a:rPr lang="en-GB" sz="800" kern="100" dirty="0">
                <a:effectLst/>
                <a:latin typeface="Helvetica (Body)"/>
                <a:ea typeface="Aptos" panose="020B0004020202020204" pitchFamily="34" charset="0"/>
                <a:cs typeface="Times New Roman" panose="02020603050405020304" pitchFamily="18" charset="0"/>
              </a:rPr>
              <a:t>is the difference between the pay of the middle male and middle female, when all male employees and then all female employees are listed from the highest to the lowest paid.</a:t>
            </a:r>
          </a:p>
        </p:txBody>
      </p:sp>
    </p:spTree>
    <p:extLst>
      <p:ext uri="{BB962C8B-B14F-4D97-AF65-F5344CB8AC3E}">
        <p14:creationId xmlns:p14="http://schemas.microsoft.com/office/powerpoint/2010/main" val="274825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4AE3221-5F38-2C6D-6451-FD36CBDF6873}"/>
              </a:ext>
            </a:extLst>
          </p:cNvPr>
          <p:cNvSpPr txBox="1"/>
          <p:nvPr/>
        </p:nvSpPr>
        <p:spPr>
          <a:xfrm>
            <a:off x="6246613" y="5196229"/>
            <a:ext cx="5791196" cy="1615827"/>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A total of 92 staff received a bonus payment during this reporting period, all of whom were consultants. Of these, 29 were female (representing 0.53% of the female workforce) and 63 were male (representing 3.47% of the male workforce).</a:t>
            </a:r>
          </a:p>
          <a:p>
            <a:pPr algn="just"/>
            <a:endParaRPr lang="en-GB" sz="1100" dirty="0">
              <a:solidFill>
                <a:schemeClr val="tx1"/>
              </a:solidFill>
            </a:endParaRPr>
          </a:p>
          <a:p>
            <a:pPr algn="just"/>
            <a:r>
              <a:rPr lang="en-GB" sz="1100" dirty="0">
                <a:solidFill>
                  <a:schemeClr val="tx1"/>
                </a:solidFill>
              </a:rPr>
              <a:t>The mean bonus pay for male staff was £986.12 higher than for females, resulting in a </a:t>
            </a:r>
            <a:r>
              <a:rPr lang="en-GB" sz="1100" b="1" dirty="0">
                <a:solidFill>
                  <a:schemeClr val="tx1"/>
                </a:solidFill>
              </a:rPr>
              <a:t>9.2% </a:t>
            </a:r>
            <a:r>
              <a:rPr lang="en-GB" sz="1100" dirty="0">
                <a:solidFill>
                  <a:schemeClr val="tx1"/>
                </a:solidFill>
              </a:rPr>
              <a:t>gap - down from 16.7% in 2024. The median bonus gap was £1,206.36 in favour of females (resulting in a </a:t>
            </a:r>
            <a:r>
              <a:rPr lang="en-GB" sz="1100" b="1" dirty="0">
                <a:solidFill>
                  <a:schemeClr val="tx1"/>
                </a:solidFill>
              </a:rPr>
              <a:t>-20.0% </a:t>
            </a:r>
            <a:r>
              <a:rPr lang="en-GB" sz="1100" dirty="0">
                <a:solidFill>
                  <a:schemeClr val="tx1"/>
                </a:solidFill>
              </a:rPr>
              <a:t>pay</a:t>
            </a:r>
            <a:r>
              <a:rPr lang="en-GB" sz="1100" b="1" dirty="0">
                <a:solidFill>
                  <a:schemeClr val="tx1"/>
                </a:solidFill>
              </a:rPr>
              <a:t> </a:t>
            </a:r>
            <a:r>
              <a:rPr lang="en-GB" sz="1100" dirty="0">
                <a:solidFill>
                  <a:schemeClr val="tx1"/>
                </a:solidFill>
              </a:rPr>
              <a:t>gap), marking a shift from 0% in the previous year. </a:t>
            </a:r>
            <a:r>
              <a:rPr lang="en-GB" sz="1100" dirty="0"/>
              <a:t>Mean gap significantly narrowed, while the median now favours female consultants. In 2024, 299 staff received a bonus – 183 males and 116 females.</a:t>
            </a:r>
          </a:p>
        </p:txBody>
      </p:sp>
      <p:sp>
        <p:nvSpPr>
          <p:cNvPr id="27" name="TextBox 26">
            <a:extLst>
              <a:ext uri="{FF2B5EF4-FFF2-40B4-BE49-F238E27FC236}">
                <a16:creationId xmlns:a16="http://schemas.microsoft.com/office/drawing/2014/main" id="{5472E99D-0D98-C362-4D88-7FBEE35FF052}"/>
              </a:ext>
            </a:extLst>
          </p:cNvPr>
          <p:cNvSpPr txBox="1"/>
          <p:nvPr/>
        </p:nvSpPr>
        <p:spPr>
          <a:xfrm>
            <a:off x="154961" y="5209443"/>
            <a:ext cx="5819206" cy="1615827"/>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A total of 159 staff received a bonus payment during this reporting period, all of whom were consultants. Of these, 57 were female (representing 0.74% of the female workforce) and 102 were male (representing 3.26% of the male workforce).</a:t>
            </a:r>
          </a:p>
          <a:p>
            <a:pPr algn="just"/>
            <a:endParaRPr lang="en-GB" sz="1100" dirty="0">
              <a:solidFill>
                <a:schemeClr val="tx1"/>
              </a:solidFill>
            </a:endParaRPr>
          </a:p>
          <a:p>
            <a:pPr algn="just"/>
            <a:r>
              <a:rPr lang="en-GB" sz="1100" dirty="0">
                <a:solidFill>
                  <a:schemeClr val="tx1"/>
                </a:solidFill>
              </a:rPr>
              <a:t>The mean bonus pay for male staff was £4,077.31 higher than for females, resulting in a </a:t>
            </a:r>
            <a:r>
              <a:rPr lang="en-GB" sz="1100" b="1" dirty="0">
                <a:solidFill>
                  <a:schemeClr val="tx1"/>
                </a:solidFill>
              </a:rPr>
              <a:t>31.0% </a:t>
            </a:r>
            <a:r>
              <a:rPr lang="en-GB" sz="1100" dirty="0">
                <a:solidFill>
                  <a:schemeClr val="tx1"/>
                </a:solidFill>
              </a:rPr>
              <a:t>gap - up from 23.6% in 2024. The median bonus gap was £3,252.72 (resulting in a </a:t>
            </a:r>
            <a:r>
              <a:rPr lang="en-GB" sz="1100" b="1" dirty="0">
                <a:solidFill>
                  <a:schemeClr val="tx1"/>
                </a:solidFill>
              </a:rPr>
              <a:t>35.9% </a:t>
            </a:r>
            <a:r>
              <a:rPr lang="en-GB" sz="1100" dirty="0">
                <a:solidFill>
                  <a:schemeClr val="tx1"/>
                </a:solidFill>
              </a:rPr>
              <a:t>gap), up from 0% in the previous year. B</a:t>
            </a:r>
            <a:r>
              <a:rPr lang="en-GB" sz="1100" dirty="0"/>
              <a:t>oth mean and median pay gaps increased in favour of male consultants. In 2024, 618 staff received a bonus – 335 males and 283 females.</a:t>
            </a:r>
          </a:p>
        </p:txBody>
      </p:sp>
      <p:sp>
        <p:nvSpPr>
          <p:cNvPr id="3" name="Title 24">
            <a:extLst>
              <a:ext uri="{FF2B5EF4-FFF2-40B4-BE49-F238E27FC236}">
                <a16:creationId xmlns:a16="http://schemas.microsoft.com/office/drawing/2014/main" id="{0E44307E-0267-C528-F6F9-352199D07BF0}"/>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Gender Pay Gap</a:t>
            </a:r>
            <a:r>
              <a:rPr lang="en-US" sz="2200" dirty="0">
                <a:solidFill>
                  <a:srgbClr val="002060"/>
                </a:solidFill>
                <a:latin typeface="Arial" panose="020B0604020202020204" pitchFamily="34" charset="0"/>
                <a:cs typeface="Arial" panose="020B0604020202020204" pitchFamily="34" charset="0"/>
              </a:rPr>
              <a:t> </a:t>
            </a:r>
          </a:p>
        </p:txBody>
      </p:sp>
      <p:sp>
        <p:nvSpPr>
          <p:cNvPr id="12" name="Text Placeholder 1">
            <a:extLst>
              <a:ext uri="{FF2B5EF4-FFF2-40B4-BE49-F238E27FC236}">
                <a16:creationId xmlns:a16="http://schemas.microsoft.com/office/drawing/2014/main" id="{66060D48-0B65-A652-8BF7-2B27414A8BC7}"/>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Bonus Pay – Mean and Median Gap</a:t>
            </a:r>
          </a:p>
        </p:txBody>
      </p:sp>
      <p:sp>
        <p:nvSpPr>
          <p:cNvPr id="13" name="TextBox 12">
            <a:extLst>
              <a:ext uri="{FF2B5EF4-FFF2-40B4-BE49-F238E27FC236}">
                <a16:creationId xmlns:a16="http://schemas.microsoft.com/office/drawing/2014/main" id="{0DE8866F-1DDB-CBB8-4482-BF0BCABBA68C}"/>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14" name="TextBox 13">
            <a:extLst>
              <a:ext uri="{FF2B5EF4-FFF2-40B4-BE49-F238E27FC236}">
                <a16:creationId xmlns:a16="http://schemas.microsoft.com/office/drawing/2014/main" id="{B8490436-A62F-746F-9863-98BB66C1D6BF}"/>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sp>
        <p:nvSpPr>
          <p:cNvPr id="16" name="TextBox 15">
            <a:extLst>
              <a:ext uri="{FF2B5EF4-FFF2-40B4-BE49-F238E27FC236}">
                <a16:creationId xmlns:a16="http://schemas.microsoft.com/office/drawing/2014/main" id="{23956AE5-B544-0263-AF0E-494C6AB5D024}"/>
              </a:ext>
            </a:extLst>
          </p:cNvPr>
          <p:cNvSpPr txBox="1"/>
          <p:nvPr/>
        </p:nvSpPr>
        <p:spPr>
          <a:xfrm>
            <a:off x="6248400" y="152400"/>
            <a:ext cx="5791197" cy="887679"/>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900" b="1" i="1" dirty="0">
                <a:latin typeface="Helvetica (Body)"/>
              </a:rPr>
              <a:t>Definitions of Bonus Pay Gap</a:t>
            </a:r>
          </a:p>
          <a:p>
            <a:pPr>
              <a:lnSpc>
                <a:spcPct val="115000"/>
              </a:lnSpc>
              <a:spcAft>
                <a:spcPts val="800"/>
              </a:spcAft>
            </a:pPr>
            <a:r>
              <a:rPr lang="en-GB" sz="800" b="1" kern="100" dirty="0">
                <a:solidFill>
                  <a:srgbClr val="0070C0"/>
                </a:solidFill>
                <a:effectLst/>
                <a:latin typeface="Helvetica (Body)"/>
                <a:ea typeface="Aptos" panose="020B0004020202020204" pitchFamily="34" charset="0"/>
                <a:cs typeface="Times New Roman" panose="02020603050405020304" pitchFamily="18" charset="0"/>
              </a:rPr>
              <a:t>Mean Bonus Gap</a:t>
            </a:r>
            <a:r>
              <a:rPr lang="en-GB" sz="800" kern="100" dirty="0">
                <a:effectLst/>
                <a:latin typeface="Helvetica (Body)"/>
                <a:ea typeface="Aptos" panose="020B0004020202020204" pitchFamily="34" charset="0"/>
                <a:cs typeface="Times New Roman" panose="02020603050405020304" pitchFamily="18" charset="0"/>
              </a:rPr>
              <a:t>: The difference between the average bonus received by all male employees and the average bonus received by all female employees.</a:t>
            </a:r>
          </a:p>
          <a:p>
            <a:pPr>
              <a:lnSpc>
                <a:spcPct val="115000"/>
              </a:lnSpc>
              <a:spcAft>
                <a:spcPts val="800"/>
              </a:spcAft>
            </a:pPr>
            <a:r>
              <a:rPr lang="en-GB" sz="800" b="1" kern="100" dirty="0">
                <a:solidFill>
                  <a:srgbClr val="0070C0"/>
                </a:solidFill>
                <a:effectLst/>
                <a:latin typeface="Helvetica (Body)"/>
                <a:ea typeface="Aptos" panose="020B0004020202020204" pitchFamily="34" charset="0"/>
                <a:cs typeface="Times New Roman" panose="02020603050405020304" pitchFamily="18" charset="0"/>
              </a:rPr>
              <a:t>Median Bonus Gap</a:t>
            </a:r>
            <a:r>
              <a:rPr lang="en-GB" sz="800" kern="100" dirty="0">
                <a:effectLst/>
                <a:latin typeface="Helvetica (Body)"/>
                <a:ea typeface="Aptos" panose="020B0004020202020204" pitchFamily="34" charset="0"/>
                <a:cs typeface="Times New Roman" panose="02020603050405020304" pitchFamily="18" charset="0"/>
              </a:rPr>
              <a:t>: The difference between the bonus received by the middle-ranking male and the middle-ranking female when all eligible employees of each gender are listed in order from highest to lowest bonus received.</a:t>
            </a:r>
          </a:p>
        </p:txBody>
      </p:sp>
      <p:pic>
        <p:nvPicPr>
          <p:cNvPr id="20" name="Picture 19">
            <a:extLst>
              <a:ext uri="{FF2B5EF4-FFF2-40B4-BE49-F238E27FC236}">
                <a16:creationId xmlns:a16="http://schemas.microsoft.com/office/drawing/2014/main" id="{90B09584-3D35-143E-4FBF-34D01C25C72D}"/>
              </a:ext>
            </a:extLst>
          </p:cNvPr>
          <p:cNvPicPr>
            <a:picLocks noChangeAspect="1"/>
          </p:cNvPicPr>
          <p:nvPr/>
        </p:nvPicPr>
        <p:blipFill>
          <a:blip r:embed="rId3"/>
          <a:stretch>
            <a:fillRect/>
          </a:stretch>
        </p:blipFill>
        <p:spPr>
          <a:xfrm>
            <a:off x="145436" y="1648557"/>
            <a:ext cx="5819206" cy="1780443"/>
          </a:xfrm>
          <a:prstGeom prst="rect">
            <a:avLst/>
          </a:prstGeom>
        </p:spPr>
      </p:pic>
      <p:pic>
        <p:nvPicPr>
          <p:cNvPr id="21" name="Picture 20">
            <a:extLst>
              <a:ext uri="{FF2B5EF4-FFF2-40B4-BE49-F238E27FC236}">
                <a16:creationId xmlns:a16="http://schemas.microsoft.com/office/drawing/2014/main" id="{6CBFDA70-B0BC-9A05-F9F5-E2A67012F673}"/>
              </a:ext>
            </a:extLst>
          </p:cNvPr>
          <p:cNvPicPr>
            <a:picLocks noChangeAspect="1"/>
          </p:cNvPicPr>
          <p:nvPr/>
        </p:nvPicPr>
        <p:blipFill>
          <a:blip r:embed="rId4"/>
          <a:stretch>
            <a:fillRect/>
          </a:stretch>
        </p:blipFill>
        <p:spPr>
          <a:xfrm>
            <a:off x="6250007" y="1648557"/>
            <a:ext cx="5787802" cy="1780443"/>
          </a:xfrm>
          <a:prstGeom prst="rect">
            <a:avLst/>
          </a:prstGeom>
        </p:spPr>
      </p:pic>
      <p:pic>
        <p:nvPicPr>
          <p:cNvPr id="22" name="Picture 21">
            <a:extLst>
              <a:ext uri="{FF2B5EF4-FFF2-40B4-BE49-F238E27FC236}">
                <a16:creationId xmlns:a16="http://schemas.microsoft.com/office/drawing/2014/main" id="{B6B253FB-5A4B-99FE-15B5-FF5FF6C6AFC5}"/>
              </a:ext>
            </a:extLst>
          </p:cNvPr>
          <p:cNvPicPr>
            <a:picLocks noChangeAspect="1"/>
          </p:cNvPicPr>
          <p:nvPr/>
        </p:nvPicPr>
        <p:blipFill>
          <a:blip r:embed="rId5"/>
          <a:stretch>
            <a:fillRect/>
          </a:stretch>
        </p:blipFill>
        <p:spPr>
          <a:xfrm>
            <a:off x="154194" y="3429000"/>
            <a:ext cx="5791195" cy="1767229"/>
          </a:xfrm>
          <a:prstGeom prst="rect">
            <a:avLst/>
          </a:prstGeom>
        </p:spPr>
      </p:pic>
      <p:pic>
        <p:nvPicPr>
          <p:cNvPr id="23" name="Picture 22">
            <a:extLst>
              <a:ext uri="{FF2B5EF4-FFF2-40B4-BE49-F238E27FC236}">
                <a16:creationId xmlns:a16="http://schemas.microsoft.com/office/drawing/2014/main" id="{1D6BB27E-7FA1-0D71-9403-E43DF80C613F}"/>
              </a:ext>
            </a:extLst>
          </p:cNvPr>
          <p:cNvPicPr>
            <a:picLocks noChangeAspect="1"/>
          </p:cNvPicPr>
          <p:nvPr/>
        </p:nvPicPr>
        <p:blipFill>
          <a:blip r:embed="rId6"/>
          <a:stretch>
            <a:fillRect/>
          </a:stretch>
        </p:blipFill>
        <p:spPr>
          <a:xfrm>
            <a:off x="6246613" y="3429000"/>
            <a:ext cx="5787801" cy="1716338"/>
          </a:xfrm>
          <a:prstGeom prst="rect">
            <a:avLst/>
          </a:prstGeom>
        </p:spPr>
      </p:pic>
    </p:spTree>
    <p:extLst>
      <p:ext uri="{BB962C8B-B14F-4D97-AF65-F5344CB8AC3E}">
        <p14:creationId xmlns:p14="http://schemas.microsoft.com/office/powerpoint/2010/main" val="3828857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472E99D-0D98-C362-4D88-7FBEE35FF052}"/>
              </a:ext>
            </a:extLst>
          </p:cNvPr>
          <p:cNvSpPr txBox="1"/>
          <p:nvPr/>
        </p:nvSpPr>
        <p:spPr>
          <a:xfrm>
            <a:off x="148829" y="4267200"/>
            <a:ext cx="5819205" cy="2462213"/>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As an organisation, female staff make up 71% of the workforce. The workforce composition is within range of representative at bands 3, 4 and 8a (68% to 74%). There is an over representation of female staff at bands 5 to 7 (75% and above). </a:t>
            </a:r>
          </a:p>
          <a:p>
            <a:pPr algn="just"/>
            <a:endParaRPr lang="en-GB" sz="1100" dirty="0">
              <a:solidFill>
                <a:schemeClr val="tx1"/>
              </a:solidFill>
            </a:endParaRPr>
          </a:p>
          <a:p>
            <a:pPr algn="just"/>
            <a:r>
              <a:rPr lang="en-GB" sz="1100" dirty="0">
                <a:solidFill>
                  <a:schemeClr val="tx1"/>
                </a:solidFill>
              </a:rPr>
              <a:t>From band 8b and above, female representation reduces, and we see a higher proportion of male staff. Female representation is lowest at VSM at 56% (a 6% increase to 2024). Band 9 saw a significant increase, from 35% female representation in 2024 to 58% in 2025.</a:t>
            </a:r>
          </a:p>
          <a:p>
            <a:pPr algn="just"/>
            <a:endParaRPr lang="en-GB" sz="1100" dirty="0">
              <a:solidFill>
                <a:schemeClr val="tx1"/>
              </a:solidFill>
            </a:endParaRPr>
          </a:p>
          <a:p>
            <a:pPr algn="just"/>
            <a:r>
              <a:rPr lang="en-GB" sz="1100" dirty="0">
                <a:solidFill>
                  <a:schemeClr val="tx1"/>
                </a:solidFill>
              </a:rPr>
              <a:t>Male staff represent 29% of the STG workforce overall; the highest representation is 44% at VSM and 44% at band 8d.</a:t>
            </a:r>
          </a:p>
          <a:p>
            <a:pPr algn="just"/>
            <a:endParaRPr lang="en-GB" sz="1100" dirty="0">
              <a:solidFill>
                <a:schemeClr val="tx1"/>
              </a:solidFill>
            </a:endParaRPr>
          </a:p>
          <a:p>
            <a:pPr algn="just"/>
            <a:r>
              <a:rPr lang="en-GB" sz="1100" dirty="0"/>
              <a:t>The largest mean pay gap was observed in </a:t>
            </a:r>
            <a:r>
              <a:rPr lang="en-GB" sz="1100" b="1" dirty="0"/>
              <a:t>Estates and Ancillary</a:t>
            </a:r>
            <a:r>
              <a:rPr lang="en-GB" sz="1100" dirty="0"/>
              <a:t>, at </a:t>
            </a:r>
            <a:r>
              <a:rPr lang="en-GB" sz="1100" b="1" dirty="0"/>
              <a:t>15.1%</a:t>
            </a:r>
            <a:r>
              <a:rPr lang="en-GB" sz="1100" dirty="0"/>
              <a:t>, representing an increase from </a:t>
            </a:r>
            <a:r>
              <a:rPr lang="en-GB" sz="1100" b="1" dirty="0"/>
              <a:t>10.6%</a:t>
            </a:r>
            <a:r>
              <a:rPr lang="en-GB" sz="1100" dirty="0"/>
              <a:t> in the previous year. This was followed by </a:t>
            </a:r>
            <a:r>
              <a:rPr lang="en-GB" sz="1100" b="1" dirty="0"/>
              <a:t>Administrative and Clerical</a:t>
            </a:r>
            <a:r>
              <a:rPr lang="en-GB" sz="1100" dirty="0"/>
              <a:t>, with a mean pay gap of </a:t>
            </a:r>
            <a:r>
              <a:rPr lang="en-GB" sz="1100" b="1" dirty="0"/>
              <a:t>10.7%</a:t>
            </a:r>
            <a:r>
              <a:rPr lang="en-GB" sz="1100" dirty="0"/>
              <a:t>, marking a decrease from </a:t>
            </a:r>
            <a:r>
              <a:rPr lang="en-GB" sz="1100" b="1" dirty="0"/>
              <a:t>12.0%</a:t>
            </a:r>
            <a:r>
              <a:rPr lang="en-GB" sz="1100" dirty="0"/>
              <a:t> in 2024.</a:t>
            </a:r>
          </a:p>
        </p:txBody>
      </p:sp>
      <p:sp>
        <p:nvSpPr>
          <p:cNvPr id="18" name="TextBox 17">
            <a:extLst>
              <a:ext uri="{FF2B5EF4-FFF2-40B4-BE49-F238E27FC236}">
                <a16:creationId xmlns:a16="http://schemas.microsoft.com/office/drawing/2014/main" id="{A7C61BB5-D572-0A15-5019-EC753A764046}"/>
              </a:ext>
            </a:extLst>
          </p:cNvPr>
          <p:cNvSpPr txBox="1"/>
          <p:nvPr/>
        </p:nvSpPr>
        <p:spPr>
          <a:xfrm>
            <a:off x="6250186" y="4271685"/>
            <a:ext cx="5792984" cy="2462213"/>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As an organisation, female staff make up 75% of the ESTH workforce. The workforce composition is within range of representative at bands 2, 8b and 8c (72% to 78%). There is an over representation of female staff at bands 3-8a (79% and above). </a:t>
            </a:r>
          </a:p>
          <a:p>
            <a:pPr algn="just"/>
            <a:endParaRPr lang="en-GB" sz="1100" dirty="0">
              <a:solidFill>
                <a:schemeClr val="tx1"/>
              </a:solidFill>
            </a:endParaRPr>
          </a:p>
          <a:p>
            <a:pPr algn="just"/>
            <a:r>
              <a:rPr lang="en-GB" sz="1100" dirty="0">
                <a:solidFill>
                  <a:schemeClr val="tx1"/>
                </a:solidFill>
              </a:rPr>
              <a:t>From band 8d and above, female representation reduces, and we see a higher proportion of male staff. Female representation is lowest at band 9 at 47%, followed by Facilities. Other non-</a:t>
            </a:r>
            <a:r>
              <a:rPr lang="en-GB" sz="1100" dirty="0" err="1">
                <a:solidFill>
                  <a:schemeClr val="tx1"/>
                </a:solidFill>
              </a:rPr>
              <a:t>AfC</a:t>
            </a:r>
            <a:r>
              <a:rPr lang="en-GB" sz="1100" dirty="0">
                <a:solidFill>
                  <a:schemeClr val="tx1"/>
                </a:solidFill>
              </a:rPr>
              <a:t> representation is also low at 46%.</a:t>
            </a:r>
          </a:p>
          <a:p>
            <a:pPr algn="just"/>
            <a:endParaRPr lang="en-GB" sz="1100" dirty="0">
              <a:solidFill>
                <a:schemeClr val="tx1"/>
              </a:solidFill>
            </a:endParaRPr>
          </a:p>
          <a:p>
            <a:pPr algn="just"/>
            <a:r>
              <a:rPr lang="en-GB" sz="1100" dirty="0">
                <a:solidFill>
                  <a:schemeClr val="tx1"/>
                </a:solidFill>
              </a:rPr>
              <a:t>Male staff represent 25% of the ESTH workforce overall; the highest representation is 54% within the Facilities staff on local contracts.</a:t>
            </a:r>
          </a:p>
          <a:p>
            <a:pPr algn="just"/>
            <a:endParaRPr lang="en-GB" sz="1100" dirty="0">
              <a:solidFill>
                <a:schemeClr val="tx1"/>
              </a:solidFill>
            </a:endParaRPr>
          </a:p>
          <a:p>
            <a:pPr algn="just"/>
            <a:r>
              <a:rPr lang="en-GB" sz="1100" dirty="0"/>
              <a:t>The largest mean pay gap was observed in </a:t>
            </a:r>
            <a:r>
              <a:rPr lang="en-GB" sz="1100" b="1" dirty="0"/>
              <a:t>Administrative and Clerical</a:t>
            </a:r>
            <a:r>
              <a:rPr lang="en-GB" sz="1100" dirty="0"/>
              <a:t>, with a mean pay gap of </a:t>
            </a:r>
            <a:r>
              <a:rPr lang="en-GB" sz="1100" b="1" dirty="0"/>
              <a:t>14.8%</a:t>
            </a:r>
            <a:r>
              <a:rPr lang="en-GB" sz="1100" dirty="0"/>
              <a:t>, marking a decrease from </a:t>
            </a:r>
            <a:r>
              <a:rPr lang="en-GB" sz="1100" b="1" dirty="0"/>
              <a:t>13.9%</a:t>
            </a:r>
            <a:r>
              <a:rPr lang="en-GB" sz="1100" dirty="0"/>
              <a:t> in 2024.</a:t>
            </a:r>
            <a:endParaRPr lang="en-GB" sz="1100" dirty="0">
              <a:solidFill>
                <a:schemeClr val="tx1"/>
              </a:solidFill>
            </a:endParaRPr>
          </a:p>
          <a:p>
            <a:pPr algn="just"/>
            <a:endParaRPr lang="en-GB" sz="1100" dirty="0">
              <a:solidFill>
                <a:srgbClr val="FF0000"/>
              </a:solidFill>
            </a:endParaRPr>
          </a:p>
        </p:txBody>
      </p:sp>
      <p:sp>
        <p:nvSpPr>
          <p:cNvPr id="3" name="Title 24">
            <a:extLst>
              <a:ext uri="{FF2B5EF4-FFF2-40B4-BE49-F238E27FC236}">
                <a16:creationId xmlns:a16="http://schemas.microsoft.com/office/drawing/2014/main" id="{B4F33257-13F2-6474-50C5-E6F090B513F7}"/>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Gender Pay Gap</a:t>
            </a:r>
            <a:r>
              <a:rPr lang="en-US" sz="2200" dirty="0">
                <a:solidFill>
                  <a:srgbClr val="002060"/>
                </a:solidFill>
                <a:latin typeface="Arial" panose="020B0604020202020204" pitchFamily="34" charset="0"/>
                <a:cs typeface="Arial" panose="020B0604020202020204" pitchFamily="34" charset="0"/>
              </a:rPr>
              <a:t> </a:t>
            </a:r>
          </a:p>
        </p:txBody>
      </p:sp>
      <p:sp>
        <p:nvSpPr>
          <p:cNvPr id="4" name="Text Placeholder 1">
            <a:extLst>
              <a:ext uri="{FF2B5EF4-FFF2-40B4-BE49-F238E27FC236}">
                <a16:creationId xmlns:a16="http://schemas.microsoft.com/office/drawing/2014/main" id="{78605F46-409F-17EE-B939-C6A2C756B358}"/>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Spotlight on </a:t>
            </a:r>
            <a:r>
              <a:rPr lang="en-GB" sz="1800" dirty="0" err="1">
                <a:solidFill>
                  <a:schemeClr val="tx1"/>
                </a:solidFill>
                <a:latin typeface="Arial" panose="020B0604020202020204" pitchFamily="34" charset="0"/>
                <a:cs typeface="Arial" panose="020B0604020202020204" pitchFamily="34" charset="0"/>
              </a:rPr>
              <a:t>AfC</a:t>
            </a:r>
            <a:r>
              <a:rPr lang="en-GB" sz="1800" dirty="0">
                <a:solidFill>
                  <a:schemeClr val="tx1"/>
                </a:solidFill>
                <a:latin typeface="Arial" panose="020B0604020202020204" pitchFamily="34" charset="0"/>
                <a:cs typeface="Arial" panose="020B0604020202020204" pitchFamily="34" charset="0"/>
              </a:rPr>
              <a:t> (and local contracts)</a:t>
            </a:r>
          </a:p>
        </p:txBody>
      </p:sp>
      <p:sp>
        <p:nvSpPr>
          <p:cNvPr id="9" name="TextBox 8">
            <a:extLst>
              <a:ext uri="{FF2B5EF4-FFF2-40B4-BE49-F238E27FC236}">
                <a16:creationId xmlns:a16="http://schemas.microsoft.com/office/drawing/2014/main" id="{AF4DCF21-B75A-40F5-C484-0DCC150C8DB4}"/>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12" name="TextBox 11">
            <a:extLst>
              <a:ext uri="{FF2B5EF4-FFF2-40B4-BE49-F238E27FC236}">
                <a16:creationId xmlns:a16="http://schemas.microsoft.com/office/drawing/2014/main" id="{2A2E6874-A8B0-8FF1-865B-9CD6C1DEDF43}"/>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pic>
        <p:nvPicPr>
          <p:cNvPr id="13" name="Picture 12" descr="A picture containing text, clipart&#10;&#10;Description automatically generated">
            <a:extLst>
              <a:ext uri="{FF2B5EF4-FFF2-40B4-BE49-F238E27FC236}">
                <a16:creationId xmlns:a16="http://schemas.microsoft.com/office/drawing/2014/main" id="{5278CCCB-46AF-6EFD-505C-A441FC7F1925}"/>
              </a:ext>
            </a:extLst>
          </p:cNvPr>
          <p:cNvPicPr>
            <a:picLocks noChangeAspect="1"/>
          </p:cNvPicPr>
          <p:nvPr/>
        </p:nvPicPr>
        <p:blipFill>
          <a:blip r:embed="rId3"/>
          <a:stretch>
            <a:fillRect/>
          </a:stretch>
        </p:blipFill>
        <p:spPr>
          <a:xfrm>
            <a:off x="10210800" y="304800"/>
            <a:ext cx="1477604" cy="408031"/>
          </a:xfrm>
          <a:prstGeom prst="rect">
            <a:avLst/>
          </a:prstGeom>
        </p:spPr>
      </p:pic>
      <p:pic>
        <p:nvPicPr>
          <p:cNvPr id="23" name="Picture 22">
            <a:extLst>
              <a:ext uri="{FF2B5EF4-FFF2-40B4-BE49-F238E27FC236}">
                <a16:creationId xmlns:a16="http://schemas.microsoft.com/office/drawing/2014/main" id="{E27A6391-7BE6-5B57-B218-29A626D294C7}"/>
              </a:ext>
            </a:extLst>
          </p:cNvPr>
          <p:cNvPicPr>
            <a:picLocks noChangeAspect="1"/>
          </p:cNvPicPr>
          <p:nvPr/>
        </p:nvPicPr>
        <p:blipFill>
          <a:blip r:embed="rId4"/>
          <a:stretch>
            <a:fillRect/>
          </a:stretch>
        </p:blipFill>
        <p:spPr>
          <a:xfrm>
            <a:off x="6250186" y="1676401"/>
            <a:ext cx="5792984" cy="2590797"/>
          </a:xfrm>
          <a:prstGeom prst="rect">
            <a:avLst/>
          </a:prstGeom>
        </p:spPr>
      </p:pic>
      <p:pic>
        <p:nvPicPr>
          <p:cNvPr id="25" name="Picture 24">
            <a:extLst>
              <a:ext uri="{FF2B5EF4-FFF2-40B4-BE49-F238E27FC236}">
                <a16:creationId xmlns:a16="http://schemas.microsoft.com/office/drawing/2014/main" id="{B4587F95-9237-84F3-41AD-5A990D32DFAF}"/>
              </a:ext>
            </a:extLst>
          </p:cNvPr>
          <p:cNvPicPr>
            <a:picLocks noChangeAspect="1"/>
          </p:cNvPicPr>
          <p:nvPr/>
        </p:nvPicPr>
        <p:blipFill>
          <a:blip r:embed="rId5"/>
          <a:stretch>
            <a:fillRect/>
          </a:stretch>
        </p:blipFill>
        <p:spPr>
          <a:xfrm>
            <a:off x="148830" y="1676403"/>
            <a:ext cx="5819205" cy="2590797"/>
          </a:xfrm>
          <a:prstGeom prst="rect">
            <a:avLst/>
          </a:prstGeom>
        </p:spPr>
      </p:pic>
    </p:spTree>
    <p:extLst>
      <p:ext uri="{BB962C8B-B14F-4D97-AF65-F5344CB8AC3E}">
        <p14:creationId xmlns:p14="http://schemas.microsoft.com/office/powerpoint/2010/main" val="383299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472E99D-0D98-C362-4D88-7FBEE35FF052}"/>
              </a:ext>
            </a:extLst>
          </p:cNvPr>
          <p:cNvSpPr txBox="1"/>
          <p:nvPr/>
        </p:nvSpPr>
        <p:spPr>
          <a:xfrm>
            <a:off x="148830" y="4355447"/>
            <a:ext cx="5819206" cy="2123658"/>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The Medical Staff group includes all ‘Doctor in Training’ through to ‘Consultant’ roles.</a:t>
            </a:r>
          </a:p>
          <a:p>
            <a:pPr algn="just"/>
            <a:endParaRPr lang="en-GB" sz="1100" dirty="0">
              <a:solidFill>
                <a:schemeClr val="tx1"/>
              </a:solidFill>
            </a:endParaRPr>
          </a:p>
          <a:p>
            <a:pPr algn="just"/>
            <a:r>
              <a:rPr lang="en-GB" sz="1100" dirty="0">
                <a:solidFill>
                  <a:schemeClr val="tx1"/>
                </a:solidFill>
              </a:rPr>
              <a:t>The proportion of male to female staff is 47% to 53%. </a:t>
            </a:r>
          </a:p>
          <a:p>
            <a:pPr algn="just"/>
            <a:endParaRPr lang="en-GB" sz="1100" dirty="0">
              <a:solidFill>
                <a:schemeClr val="tx1"/>
              </a:solidFill>
            </a:endParaRPr>
          </a:p>
          <a:p>
            <a:pPr algn="just"/>
            <a:r>
              <a:rPr lang="en-GB" sz="1100" dirty="0">
                <a:solidFill>
                  <a:schemeClr val="tx1"/>
                </a:solidFill>
              </a:rPr>
              <a:t>The mean hourly pay for males is £4.26 higher than that of females, which is a gap of </a:t>
            </a:r>
            <a:r>
              <a:rPr lang="en-GB" sz="1100" b="1" dirty="0">
                <a:solidFill>
                  <a:schemeClr val="tx1"/>
                </a:solidFill>
              </a:rPr>
              <a:t>8.6% </a:t>
            </a:r>
            <a:r>
              <a:rPr lang="en-GB" sz="1100" dirty="0">
                <a:solidFill>
                  <a:schemeClr val="tx1"/>
                </a:solidFill>
              </a:rPr>
              <a:t>(an increase from 4.7% in the previous year). Male median pay is £5.26 higher than females, which is a gap of </a:t>
            </a:r>
            <a:r>
              <a:rPr lang="en-GB" sz="1100" b="1" dirty="0">
                <a:solidFill>
                  <a:schemeClr val="tx1"/>
                </a:solidFill>
              </a:rPr>
              <a:t>11.1</a:t>
            </a:r>
            <a:r>
              <a:rPr lang="en-GB" sz="1100" dirty="0">
                <a:solidFill>
                  <a:schemeClr val="tx1"/>
                </a:solidFill>
              </a:rPr>
              <a:t>% (an increase from 6.3% in the previous year).</a:t>
            </a:r>
          </a:p>
          <a:p>
            <a:pPr algn="just"/>
            <a:endParaRPr lang="en-GB" sz="1100" dirty="0">
              <a:solidFill>
                <a:schemeClr val="tx1"/>
              </a:solidFill>
            </a:endParaRPr>
          </a:p>
          <a:p>
            <a:pPr algn="just"/>
            <a:r>
              <a:rPr lang="en-GB" sz="1100" dirty="0"/>
              <a:t>While the Medical Staff group continues to show disparity, the consultant subgroup has seen a modest narrowing of the pay gap. In 2025, male consultants earned £2.01 more per hour than female consultants, down slightly from £2.11 in the previous year, resulting in a </a:t>
            </a:r>
            <a:r>
              <a:rPr lang="en-GB" sz="1100" b="1" dirty="0"/>
              <a:t>3.1%</a:t>
            </a:r>
            <a:r>
              <a:rPr lang="en-GB" sz="1100" dirty="0"/>
              <a:t> gap.</a:t>
            </a:r>
            <a:endParaRPr lang="en-GB" sz="1100" dirty="0">
              <a:solidFill>
                <a:schemeClr val="tx1"/>
              </a:solidFill>
              <a:highlight>
                <a:srgbClr val="FFFF00"/>
              </a:highlight>
            </a:endParaRPr>
          </a:p>
        </p:txBody>
      </p:sp>
      <p:sp>
        <p:nvSpPr>
          <p:cNvPr id="5" name="TextBox 4">
            <a:extLst>
              <a:ext uri="{FF2B5EF4-FFF2-40B4-BE49-F238E27FC236}">
                <a16:creationId xmlns:a16="http://schemas.microsoft.com/office/drawing/2014/main" id="{5FA81983-C59E-699F-0793-B8C6CD8BFF0B}"/>
              </a:ext>
            </a:extLst>
          </p:cNvPr>
          <p:cNvSpPr txBox="1"/>
          <p:nvPr/>
        </p:nvSpPr>
        <p:spPr>
          <a:xfrm>
            <a:off x="6250184" y="4355447"/>
            <a:ext cx="5792984" cy="2123658"/>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100" dirty="0">
                <a:solidFill>
                  <a:schemeClr val="tx1"/>
                </a:solidFill>
              </a:rPr>
              <a:t>The Medical Staff group includes all ‘Doctor in Training’ through to ‘Consultant’ roles.</a:t>
            </a:r>
          </a:p>
          <a:p>
            <a:pPr algn="just"/>
            <a:endParaRPr lang="en-GB" sz="1100" dirty="0">
              <a:solidFill>
                <a:schemeClr val="tx1"/>
              </a:solidFill>
            </a:endParaRPr>
          </a:p>
          <a:p>
            <a:pPr algn="just"/>
            <a:r>
              <a:rPr lang="en-GB" sz="1100" dirty="0">
                <a:solidFill>
                  <a:schemeClr val="tx1"/>
                </a:solidFill>
              </a:rPr>
              <a:t>The proportion of male to female staff is 49% to 51%. </a:t>
            </a:r>
          </a:p>
          <a:p>
            <a:pPr algn="just"/>
            <a:endParaRPr lang="en-GB" sz="1100" dirty="0">
              <a:solidFill>
                <a:schemeClr val="tx1"/>
              </a:solidFill>
            </a:endParaRPr>
          </a:p>
          <a:p>
            <a:pPr algn="just"/>
            <a:r>
              <a:rPr lang="en-GB" sz="1100" dirty="0">
                <a:solidFill>
                  <a:schemeClr val="tx1"/>
                </a:solidFill>
              </a:rPr>
              <a:t>The mean hourly pay for males is £5.30 higher than that of females, which is a gap of </a:t>
            </a:r>
            <a:r>
              <a:rPr lang="en-GB" sz="1100" b="1" dirty="0">
                <a:solidFill>
                  <a:schemeClr val="tx1"/>
                </a:solidFill>
              </a:rPr>
              <a:t>10.8% </a:t>
            </a:r>
            <a:r>
              <a:rPr lang="en-GB" sz="1100" dirty="0">
                <a:solidFill>
                  <a:schemeClr val="tx1"/>
                </a:solidFill>
              </a:rPr>
              <a:t>(a decrease from 16.6% in the previous year). Male median pay is £9.37 higher than females, which is a gap of </a:t>
            </a:r>
            <a:r>
              <a:rPr lang="en-GB" sz="1100" b="1" dirty="0">
                <a:solidFill>
                  <a:schemeClr val="tx1"/>
                </a:solidFill>
              </a:rPr>
              <a:t>19.3</a:t>
            </a:r>
            <a:r>
              <a:rPr lang="en-GB" sz="1100" dirty="0">
                <a:solidFill>
                  <a:schemeClr val="tx1"/>
                </a:solidFill>
              </a:rPr>
              <a:t>% (a decrease from 24.6% in the previous year).</a:t>
            </a:r>
          </a:p>
          <a:p>
            <a:pPr algn="just"/>
            <a:endParaRPr lang="en-GB" sz="1100" dirty="0">
              <a:solidFill>
                <a:schemeClr val="tx1"/>
              </a:solidFill>
            </a:endParaRPr>
          </a:p>
          <a:p>
            <a:pPr algn="just"/>
            <a:r>
              <a:rPr lang="en-GB" sz="1100" dirty="0"/>
              <a:t>While the wider Medical Staff group continues to show the largest disparity, consultants have seen a narrowing of the gap. In 2025, male consultants earned £1.32 more per hour than their female counterparts, down from £2.26 in the previous year, resulting in a </a:t>
            </a:r>
            <a:r>
              <a:rPr lang="en-GB" sz="1100" b="1" dirty="0"/>
              <a:t>2.0%</a:t>
            </a:r>
            <a:r>
              <a:rPr lang="en-GB" sz="1100" dirty="0"/>
              <a:t> gap.</a:t>
            </a:r>
            <a:endParaRPr lang="en-GB" sz="1100" dirty="0">
              <a:solidFill>
                <a:schemeClr val="tx1"/>
              </a:solidFill>
            </a:endParaRPr>
          </a:p>
        </p:txBody>
      </p:sp>
      <p:sp>
        <p:nvSpPr>
          <p:cNvPr id="3" name="Title 24">
            <a:extLst>
              <a:ext uri="{FF2B5EF4-FFF2-40B4-BE49-F238E27FC236}">
                <a16:creationId xmlns:a16="http://schemas.microsoft.com/office/drawing/2014/main" id="{F4128A7D-A9D9-DDBE-19C8-5807E5EF75A0}"/>
              </a:ext>
            </a:extLst>
          </p:cNvPr>
          <p:cNvSpPr txBox="1">
            <a:spLocks/>
          </p:cNvSpPr>
          <p:nvPr/>
        </p:nvSpPr>
        <p:spPr>
          <a:xfrm>
            <a:off x="304800" y="-32534"/>
            <a:ext cx="721595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2200" dirty="0">
                <a:solidFill>
                  <a:srgbClr val="002060"/>
                </a:solidFill>
                <a:latin typeface="Arial" panose="020B0604020202020204" pitchFamily="34" charset="0"/>
                <a:cs typeface="Arial" panose="020B0604020202020204" pitchFamily="34" charset="0"/>
              </a:rPr>
              <a:t>Gender Pay Gap</a:t>
            </a:r>
            <a:r>
              <a:rPr lang="en-US" sz="2200" dirty="0">
                <a:solidFill>
                  <a:srgbClr val="002060"/>
                </a:solidFill>
                <a:latin typeface="Arial" panose="020B0604020202020204" pitchFamily="34" charset="0"/>
                <a:cs typeface="Arial" panose="020B0604020202020204" pitchFamily="34" charset="0"/>
              </a:rPr>
              <a:t> </a:t>
            </a:r>
          </a:p>
        </p:txBody>
      </p:sp>
      <p:sp>
        <p:nvSpPr>
          <p:cNvPr id="6" name="Text Placeholder 1">
            <a:extLst>
              <a:ext uri="{FF2B5EF4-FFF2-40B4-BE49-F238E27FC236}">
                <a16:creationId xmlns:a16="http://schemas.microsoft.com/office/drawing/2014/main" id="{F04DFDA4-61A8-0111-9BDE-80843530AE70}"/>
              </a:ext>
            </a:extLst>
          </p:cNvPr>
          <p:cNvSpPr txBox="1">
            <a:spLocks/>
          </p:cNvSpPr>
          <p:nvPr/>
        </p:nvSpPr>
        <p:spPr>
          <a:xfrm>
            <a:off x="304800" y="535519"/>
            <a:ext cx="6413782" cy="464463"/>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Spotlight on Medical Staff</a:t>
            </a:r>
          </a:p>
        </p:txBody>
      </p:sp>
      <p:sp>
        <p:nvSpPr>
          <p:cNvPr id="9" name="TextBox 8">
            <a:extLst>
              <a:ext uri="{FF2B5EF4-FFF2-40B4-BE49-F238E27FC236}">
                <a16:creationId xmlns:a16="http://schemas.microsoft.com/office/drawing/2014/main" id="{7948F6B9-944D-1682-FF8B-012FA7A621EA}"/>
              </a:ext>
            </a:extLst>
          </p:cNvPr>
          <p:cNvSpPr txBox="1"/>
          <p:nvPr/>
        </p:nvSpPr>
        <p:spPr>
          <a:xfrm>
            <a:off x="148830" y="1212823"/>
            <a:ext cx="5819206"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St George’s University Hospital (STG)</a:t>
            </a:r>
          </a:p>
        </p:txBody>
      </p:sp>
      <p:sp>
        <p:nvSpPr>
          <p:cNvPr id="12" name="TextBox 11">
            <a:extLst>
              <a:ext uri="{FF2B5EF4-FFF2-40B4-BE49-F238E27FC236}">
                <a16:creationId xmlns:a16="http://schemas.microsoft.com/office/drawing/2014/main" id="{92C3181C-46D8-AFD1-43FA-0009D0C0C19C}"/>
              </a:ext>
            </a:extLst>
          </p:cNvPr>
          <p:cNvSpPr txBox="1"/>
          <p:nvPr/>
        </p:nvSpPr>
        <p:spPr>
          <a:xfrm>
            <a:off x="6250186" y="1212823"/>
            <a:ext cx="5792984"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Epsom and St Helier Hospitals (ESTH) </a:t>
            </a:r>
          </a:p>
        </p:txBody>
      </p:sp>
      <p:pic>
        <p:nvPicPr>
          <p:cNvPr id="14" name="Picture 13" descr="A picture containing text, clipart&#10;&#10;Description automatically generated">
            <a:extLst>
              <a:ext uri="{FF2B5EF4-FFF2-40B4-BE49-F238E27FC236}">
                <a16:creationId xmlns:a16="http://schemas.microsoft.com/office/drawing/2014/main" id="{41DDB648-619B-8CA8-1555-E5BF81BC1195}"/>
              </a:ext>
            </a:extLst>
          </p:cNvPr>
          <p:cNvPicPr>
            <a:picLocks noChangeAspect="1"/>
          </p:cNvPicPr>
          <p:nvPr/>
        </p:nvPicPr>
        <p:blipFill>
          <a:blip r:embed="rId3"/>
          <a:stretch>
            <a:fillRect/>
          </a:stretch>
        </p:blipFill>
        <p:spPr>
          <a:xfrm>
            <a:off x="10210800" y="304800"/>
            <a:ext cx="1477604" cy="408031"/>
          </a:xfrm>
          <a:prstGeom prst="rect">
            <a:avLst/>
          </a:prstGeom>
        </p:spPr>
      </p:pic>
      <p:pic>
        <p:nvPicPr>
          <p:cNvPr id="8" name="Picture 7">
            <a:extLst>
              <a:ext uri="{FF2B5EF4-FFF2-40B4-BE49-F238E27FC236}">
                <a16:creationId xmlns:a16="http://schemas.microsoft.com/office/drawing/2014/main" id="{F550934B-3CFE-BDA1-A5A6-C3E3716A696D}"/>
              </a:ext>
            </a:extLst>
          </p:cNvPr>
          <p:cNvPicPr>
            <a:picLocks noChangeAspect="1"/>
          </p:cNvPicPr>
          <p:nvPr/>
        </p:nvPicPr>
        <p:blipFill>
          <a:blip r:embed="rId4"/>
          <a:stretch>
            <a:fillRect/>
          </a:stretch>
        </p:blipFill>
        <p:spPr>
          <a:xfrm>
            <a:off x="148830" y="1676400"/>
            <a:ext cx="5819206" cy="2590798"/>
          </a:xfrm>
          <a:prstGeom prst="rect">
            <a:avLst/>
          </a:prstGeom>
        </p:spPr>
      </p:pic>
      <p:pic>
        <p:nvPicPr>
          <p:cNvPr id="13" name="Picture 12">
            <a:extLst>
              <a:ext uri="{FF2B5EF4-FFF2-40B4-BE49-F238E27FC236}">
                <a16:creationId xmlns:a16="http://schemas.microsoft.com/office/drawing/2014/main" id="{0E7BCE23-E818-0FF9-925A-9A82BF9AA141}"/>
              </a:ext>
            </a:extLst>
          </p:cNvPr>
          <p:cNvPicPr>
            <a:picLocks noChangeAspect="1"/>
          </p:cNvPicPr>
          <p:nvPr/>
        </p:nvPicPr>
        <p:blipFill>
          <a:blip r:embed="rId5"/>
          <a:stretch>
            <a:fillRect/>
          </a:stretch>
        </p:blipFill>
        <p:spPr>
          <a:xfrm>
            <a:off x="6250184" y="1676399"/>
            <a:ext cx="5792984" cy="2679047"/>
          </a:xfrm>
          <a:prstGeom prst="rect">
            <a:avLst/>
          </a:prstGeom>
        </p:spPr>
      </p:pic>
    </p:spTree>
    <p:extLst>
      <p:ext uri="{BB962C8B-B14F-4D97-AF65-F5344CB8AC3E}">
        <p14:creationId xmlns:p14="http://schemas.microsoft.com/office/powerpoint/2010/main" val="2081535174"/>
      </p:ext>
    </p:extLst>
  </p:cSld>
  <p:clrMapOvr>
    <a:masterClrMapping/>
  </p:clrMapOvr>
</p:sld>
</file>

<file path=ppt/theme/theme1.xml><?xml version="1.0" encoding="utf-8"?>
<a:theme xmlns:a="http://schemas.openxmlformats.org/drawingml/2006/main" name="2_Office Theme">
  <a:themeElements>
    <a:clrScheme name="NHS_SGUHFT_Colour Theme">
      <a:dk1>
        <a:srgbClr val="425563"/>
      </a:dk1>
      <a:lt1>
        <a:sysClr val="window" lastClr="FFFFFF"/>
      </a:lt1>
      <a:dk2>
        <a:srgbClr val="768692"/>
      </a:dk2>
      <a:lt2>
        <a:srgbClr val="FFFFFF"/>
      </a:lt2>
      <a:accent1>
        <a:srgbClr val="E8EDEE"/>
      </a:accent1>
      <a:accent2>
        <a:srgbClr val="00A499"/>
      </a:accent2>
      <a:accent3>
        <a:srgbClr val="ED8B00"/>
      </a:accent3>
      <a:accent4>
        <a:srgbClr val="78BE20"/>
      </a:accent4>
      <a:accent5>
        <a:srgbClr val="AE2573"/>
      </a:accent5>
      <a:accent6>
        <a:srgbClr val="FFFFFF"/>
      </a:accent6>
      <a:hlink>
        <a:srgbClr val="425563"/>
      </a:hlink>
      <a:folHlink>
        <a:srgbClr val="768692"/>
      </a:folHlink>
    </a:clrScheme>
    <a:fontScheme name="NHS_SGUHFT_Fonts">
      <a:majorFont>
        <a:latin typeface="Calibri"/>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63AF46E-3405-4AC0-AC1A-92CABFDB7C25}">
  <we:reference id="cdbb5c38-15c9-4da0-8eab-5227ff292266" version="3.1.0.0" store="EXCatalog" storeType="EXCatalog"/>
  <we:alternateReferences>
    <we:reference id="WA104380449" version="3.1.0.0" store="en-GB" storeType="OMEX"/>
  </we:alternateReferences>
  <we:properties/>
  <we:bindings/>
  <we:snapshot xmlns:r="http://schemas.openxmlformats.org/officeDocument/2006/relationships"/>
</we:webextension>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Ion</Template>
  <TotalTime>49763</TotalTime>
  <Words>9624</Words>
  <Application>Microsoft Office PowerPoint</Application>
  <PresentationFormat>Widescreen</PresentationFormat>
  <Paragraphs>818</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Cambria Math</vt:lpstr>
      <vt:lpstr>Helvetica</vt:lpstr>
      <vt:lpstr>Helvetica (Body)</vt:lpstr>
      <vt:lpstr>Symbol</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Blue presentation  title slide</dc:title>
  <dc:creator>CHARNELLE</dc:creator>
  <cp:lastModifiedBy>Joseph Pavett-Downer</cp:lastModifiedBy>
  <cp:revision>1456</cp:revision>
  <cp:lastPrinted>2020-12-14T14:17:09Z</cp:lastPrinted>
  <dcterms:created xsi:type="dcterms:W3CDTF">2019-08-26T19:56:29Z</dcterms:created>
  <dcterms:modified xsi:type="dcterms:W3CDTF">2026-04-01T18:17:25Z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2019-08-22T00:00:00Z</vt:filetime>
  </property>
  <property fmtid="{D5CDD505-2E9C-101B-9397-08002B2CF9AE}" pid="3" name="Creator">
    <vt:lpwstr>Adobe InDesign CC 14.0 (Macintosh)</vt:lpwstr>
  </property>
  <property fmtid="{D5CDD505-2E9C-101B-9397-08002B2CF9AE}" pid="4" name="LastSaved">
    <vt:filetime>2019-08-26T00:00:00Z</vt:filetime>
  </property>
  <property fmtid="{D5CDD505-2E9C-101B-9397-08002B2CF9AE}" pid="5" name="WinDIP File ID">
    <vt:lpwstr>bf85b573-da75-4608-a69e-776ca856210e</vt:lpwstr>
  </property>
</Properties>
</file>