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66" r:id="rId6"/>
    <p:sldId id="278" r:id="rId7"/>
    <p:sldId id="325" r:id="rId8"/>
    <p:sldId id="319" r:id="rId9"/>
    <p:sldId id="330" r:id="rId10"/>
    <p:sldId id="332" r:id="rId11"/>
    <p:sldId id="327" r:id="rId12"/>
    <p:sldId id="331" r:id="rId13"/>
    <p:sldId id="324" r:id="rId14"/>
    <p:sldId id="293" r:id="rId15"/>
    <p:sldId id="326" r:id="rId16"/>
    <p:sldId id="273" r:id="rId17"/>
  </p:sldIdLst>
  <p:sldSz cx="9144000" cy="5143500" type="screen16x9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66"/>
            <p14:sldId id="278"/>
            <p14:sldId id="325"/>
            <p14:sldId id="319"/>
            <p14:sldId id="330"/>
            <p14:sldId id="332"/>
            <p14:sldId id="327"/>
            <p14:sldId id="331"/>
            <p14:sldId id="324"/>
            <p14:sldId id="293"/>
            <p14:sldId id="326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3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Pudney" initials="SP" lastIdx="2" clrIdx="0"/>
  <p:cmAuthor id="1" name="Baughan, Sue" initials="SB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AB5"/>
    <a:srgbClr val="0F0148"/>
    <a:srgbClr val="9AE2E6"/>
    <a:srgbClr val="03A49A"/>
    <a:srgbClr val="AE2473"/>
    <a:srgbClr val="ED8B00"/>
    <a:srgbClr val="006AB4"/>
    <a:srgbClr val="BD92DE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2" autoAdjust="0"/>
    <p:restoredTop sz="94315" autoAdjust="0"/>
  </p:normalViewPr>
  <p:slideViewPr>
    <p:cSldViewPr snapToGrid="0" snapToObjects="1">
      <p:cViewPr>
        <p:scale>
          <a:sx n="110" d="100"/>
          <a:sy n="110" d="100"/>
        </p:scale>
        <p:origin x="1242" y="588"/>
      </p:cViewPr>
      <p:guideLst>
        <p:guide orient="horz" pos="903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22/01/2026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22/01/2026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0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Mixed audience</a:t>
            </a:r>
          </a:p>
          <a:p>
            <a:r>
              <a:rPr lang="en-GB" dirty="0"/>
              <a:t>Different stages in career</a:t>
            </a:r>
          </a:p>
          <a:p>
            <a:r>
              <a:rPr lang="en-GB" dirty="0"/>
              <a:t>Some newly qualified &amp; others already established in own country</a:t>
            </a:r>
          </a:p>
          <a:p>
            <a:r>
              <a:rPr lang="en-GB" dirty="0"/>
              <a:t>Different country, cultures,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F6620-93EE-4CE6-8F7C-5AC85C44C9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5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16D6BC-21CE-9D46-BC9F-EF95D3A20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39344" y="44865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aster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31" y="4629150"/>
            <a:ext cx="730269" cy="377976"/>
          </a:xfrm>
          <a:prstGeom prst="rect">
            <a:avLst/>
          </a:prstGeom>
        </p:spPr>
      </p:pic>
      <p:sp>
        <p:nvSpPr>
          <p:cNvPr id="17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218863" y="206908"/>
            <a:ext cx="503893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kumimoji="0" lang="en-GB" sz="1650" b="0" i="0" u="none" strike="noStrike" kern="0" cap="none" spc="-23" normalizeH="0" baseline="0" noProof="0" dirty="0" smtClean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  <a:cs typeface="Helvetica"/>
              </a:defRPr>
            </a:lvl1pPr>
          </a:lstStyle>
          <a:p>
            <a:pPr marL="9525" marR="3810" lvl="0" indent="0" algn="l" defTabSz="685800" rtl="0" eaLnBrk="1" fontAlgn="auto" latinLnBrk="0" hangingPunct="1">
              <a:lnSpc>
                <a:spcPts val="18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0" cap="none" spc="-23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</a:rPr>
              <a:t>Master </a:t>
            </a:r>
            <a:r>
              <a:rPr kumimoji="0" lang="en-GB" sz="1650" b="0" i="0" u="none" strike="noStrike" kern="0" cap="none" spc="-15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</a:rPr>
              <a:t>slide </a:t>
            </a:r>
            <a:r>
              <a:rPr kumimoji="0" lang="en-GB" sz="1650" b="0" i="0" u="none" strike="noStrike" kern="0" cap="none" spc="-19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</a:rPr>
              <a:t>blue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8863" y="422768"/>
            <a:ext cx="5038937" cy="284103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US" sz="1650" b="0" i="0" u="none" strike="noStrike" kern="0" cap="none" spc="-19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  <a:cs typeface="Helvetica"/>
              </a:defRPr>
            </a:lvl1pPr>
          </a:lstStyle>
          <a:p>
            <a:pPr marL="9525" marR="3810" lvl="0" indent="0" defTabSz="685800" eaLnBrk="1" fontAlgn="auto" latinLnBrk="0" hangingPunct="1">
              <a:lnSpc>
                <a:spcPts val="18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0" cap="none" spc="-19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Slide title </a:t>
            </a:r>
            <a:r>
              <a:rPr kumimoji="0" lang="en-GB" sz="1650" b="0" i="0" u="none" strike="noStrike" kern="0" cap="none" spc="-1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second</a:t>
            </a:r>
            <a:r>
              <a:rPr kumimoji="0" lang="en-GB" sz="1650" b="0" i="0" u="none" strike="noStrike" kern="0" cap="none" spc="-56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 </a:t>
            </a:r>
            <a:r>
              <a:rPr kumimoji="0" lang="en-GB" sz="1650" b="0" i="0" u="none" strike="noStrike" kern="0" cap="none" spc="-19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line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18862" y="4752584"/>
            <a:ext cx="3332770" cy="109962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600" b="1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9525" marR="0" lvl="0" indent="0" algn="l" defTabSz="685800" rtl="0" eaLnBrk="1" fontAlgn="auto" latinLnBrk="0" hangingPunct="1">
              <a:lnSpc>
                <a:spcPts val="6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Presentation title </a:t>
            </a:r>
            <a:r>
              <a:rPr kumimoji="0" lang="en-GB" sz="600" b="1" i="0" u="none" strike="noStrike" kern="1200" cap="none" spc="-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to </a:t>
            </a:r>
            <a:r>
              <a:rPr kumimoji="0" lang="en-GB" sz="600" b="1" i="0" u="none" strike="noStrike" kern="1200" cap="none" spc="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be placed</a:t>
            </a:r>
            <a:r>
              <a:rPr kumimoji="0" lang="en-GB" sz="600" b="1" i="0" u="none" strike="noStrike" kern="1200" cap="none" spc="-83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600" b="1" i="0" u="none" strike="noStrike" kern="1200" cap="none" spc="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here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18862" y="4848468"/>
            <a:ext cx="1952839" cy="66433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600" b="0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-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St </a:t>
            </a:r>
            <a:r>
              <a:rPr kumimoji="0" lang="en-GB" sz="600" b="0" i="0" u="none" strike="noStrike" kern="1200" cap="none" spc="-8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George’s 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University Hospitals </a:t>
            </a:r>
            <a:r>
              <a:rPr kumimoji="0" lang="en-GB" sz="600" b="0" i="0" u="none" strike="noStrike" kern="1200" cap="none" spc="-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NHS Foundation</a:t>
            </a:r>
            <a:r>
              <a:rPr kumimoji="0" lang="en-GB" sz="600" b="0" i="0" u="none" strike="noStrike" kern="1200" cap="none" spc="-7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 </a:t>
            </a:r>
            <a:r>
              <a:rPr kumimoji="0" lang="en-GB" sz="600" b="0" i="0" u="none" strike="noStrike" kern="1200" cap="none" spc="-11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Trust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686801" y="206908"/>
            <a:ext cx="228599" cy="1720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E230C3BF-9E63-428C-B12A-652BD392A32F}" type="slidenum">
              <a:rPr lang="en-GB" sz="750" smtClean="0">
                <a:solidFill>
                  <a:schemeClr val="tx1"/>
                </a:solidFill>
              </a:rPr>
              <a:pPr algn="r"/>
              <a:t>‹#›</a:t>
            </a:fld>
            <a:endParaRPr lang="en-GB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6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04FF-B08F-4F9B-B107-6B41B13D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D8DA-77CF-48C7-9701-3424322C3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2EAC1-D113-4E75-9D56-B851A72A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704A-DBAD-4CC2-B0FB-3460E35364E0}" type="datetime1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781D-4EEA-4A80-9467-89A498F3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09E8A-9F02-4E0F-A11E-03FEBF41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047-BA55-43C7-B8AA-0517ABB56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5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182" y="2078056"/>
            <a:ext cx="7841707" cy="2310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344" y="44865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360183" y="1380269"/>
            <a:ext cx="7356815" cy="50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7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27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27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lang="en-GB" sz="27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GME@stgeorges.nhs.uk" TargetMode="External"/><Relationship Id="rId2" Type="http://schemas.openxmlformats.org/officeDocument/2006/relationships/hyperlink" Target="mailto:SASLEDIMGtutor@stgeorges.nhs.uk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NCTmedstaffing@stgeorges.nhs.uk" TargetMode="External"/><Relationship Id="rId5" Type="http://schemas.openxmlformats.org/officeDocument/2006/relationships/hyperlink" Target="mailto:MedCardmedstaffing@stgeorges.nhs.uk" TargetMode="External"/><Relationship Id="rId4" Type="http://schemas.openxmlformats.org/officeDocument/2006/relationships/hyperlink" Target="mailto:CWTDmedstaffing@stgeorges.nhs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georges.nhs.uk/education-and-research/education/postgraduate-medical-education/imgs-international-medical-graduates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, bubble chart&#10;&#10;Description automatically generated">
            <a:extLst>
              <a:ext uri="{FF2B5EF4-FFF2-40B4-BE49-F238E27FC236}">
                <a16:creationId xmlns:a16="http://schemas.microsoft.com/office/drawing/2014/main" id="{FCD8EF0D-9A5D-75CF-7DBD-C0573AA1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sp>
        <p:nvSpPr>
          <p:cNvPr id="12" name="Title 24">
            <a:extLst>
              <a:ext uri="{FF2B5EF4-FFF2-40B4-BE49-F238E27FC236}">
                <a16:creationId xmlns:a16="http://schemas.microsoft.com/office/drawing/2014/main" id="{DA984C65-1B62-7B10-1841-4A4FC521BE4B}"/>
              </a:ext>
            </a:extLst>
          </p:cNvPr>
          <p:cNvSpPr txBox="1">
            <a:spLocks/>
          </p:cNvSpPr>
          <p:nvPr/>
        </p:nvSpPr>
        <p:spPr>
          <a:xfrm>
            <a:off x="360181" y="1669423"/>
            <a:ext cx="5690761" cy="5313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GB" sz="27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F01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Induction for International Medical Graduates (IMGs)</a:t>
            </a:r>
          </a:p>
        </p:txBody>
      </p:sp>
      <p:pic>
        <p:nvPicPr>
          <p:cNvPr id="16" name="Picture 15" descr="A picture containing person&#10;&#10;Description automatically generated">
            <a:extLst>
              <a:ext uri="{FF2B5EF4-FFF2-40B4-BE49-F238E27FC236}">
                <a16:creationId xmlns:a16="http://schemas.microsoft.com/office/drawing/2014/main" id="{AB73F7F1-5257-3652-CEF4-7BA59CA5D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494" y="2288038"/>
            <a:ext cx="3517324" cy="2855462"/>
          </a:xfrm>
          <a:prstGeom prst="rect">
            <a:avLst/>
          </a:prstGeom>
        </p:spPr>
      </p:pic>
      <p:sp>
        <p:nvSpPr>
          <p:cNvPr id="17" name="Rectangle 16" descr="January 2017">
            <a:extLst>
              <a:ext uri="{FF2B5EF4-FFF2-40B4-BE49-F238E27FC236}">
                <a16:creationId xmlns:a16="http://schemas.microsoft.com/office/drawing/2014/main" id="{22221BC1-8996-46D4-263D-60FC10F81040}"/>
              </a:ext>
            </a:extLst>
          </p:cNvPr>
          <p:cNvSpPr/>
          <p:nvPr/>
        </p:nvSpPr>
        <p:spPr>
          <a:xfrm>
            <a:off x="323293" y="3795286"/>
            <a:ext cx="2748778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rgbClr val="0F0148"/>
                </a:solidFill>
              </a:rPr>
              <a:t>Dr Dieudonne Birahinduka</a:t>
            </a:r>
          </a:p>
          <a:p>
            <a:r>
              <a:rPr lang="en-GB" sz="1600" dirty="0">
                <a:solidFill>
                  <a:srgbClr val="425563"/>
                </a:solidFill>
              </a:rPr>
              <a:t>Consultant Paediatrician</a:t>
            </a:r>
          </a:p>
          <a:p>
            <a:r>
              <a:rPr lang="en-GB" sz="1600" dirty="0">
                <a:solidFill>
                  <a:srgbClr val="425563"/>
                </a:solidFill>
              </a:rPr>
              <a:t>SAS-LED &amp; IMG Tutor</a:t>
            </a:r>
            <a:endParaRPr lang="en-GB" sz="1600" dirty="0"/>
          </a:p>
          <a:p>
            <a:endParaRPr lang="en-US" sz="1600" b="1" dirty="0">
              <a:solidFill>
                <a:srgbClr val="0F0148"/>
              </a:solidFill>
            </a:endParaRPr>
          </a:p>
          <a:p>
            <a:r>
              <a:rPr lang="en-US" sz="1600" dirty="0">
                <a:solidFill>
                  <a:srgbClr val="0F0148"/>
                </a:solidFill>
              </a:rPr>
              <a:t>26th February 2026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AAB278-E43C-B9FC-B941-88238D022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65" y="302432"/>
            <a:ext cx="2136903" cy="5900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66EE7-EF57-844F-9EB2-9E202C897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341" y="229495"/>
            <a:ext cx="1944534" cy="7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7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218863" y="206908"/>
            <a:ext cx="7016438" cy="738664"/>
          </a:xfrm>
        </p:spPr>
        <p:txBody>
          <a:bodyPr/>
          <a:lstStyle/>
          <a:p>
            <a:r>
              <a:rPr lang="en-GB" sz="2400" b="1" dirty="0">
                <a:latin typeface="+mn-lt"/>
              </a:rPr>
              <a:t>What would we like from you </a:t>
            </a:r>
            <a:r>
              <a:rPr lang="en-GB" sz="2400" b="1" dirty="0" err="1">
                <a:latin typeface="+mn-lt"/>
              </a:rPr>
              <a:t>cont</a:t>
            </a:r>
            <a:r>
              <a:rPr lang="en-GB" sz="2400" b="1" dirty="0">
                <a:latin typeface="+mn-lt"/>
              </a:rPr>
              <a:t>…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Presentation title to be placed here</a:t>
            </a:r>
          </a:p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 George’s University Hospitals NHS Foundation Trust</a:t>
            </a:r>
          </a:p>
          <a:p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/>
        </p:nvSpPr>
        <p:spPr>
          <a:xfrm>
            <a:off x="218861" y="754602"/>
            <a:ext cx="7600950" cy="3781631"/>
          </a:xfrm>
          <a:prstGeom prst="rect">
            <a:avLst/>
          </a:prstGeom>
        </p:spPr>
        <p:txBody>
          <a:bodyPr lIns="0" tIns="0" rIns="0" bIns="0"/>
          <a:lstStyle>
            <a:lvl1pPr marL="283210" marR="212725" indent="-270510" algn="l" defTabSz="914400" rtl="0" eaLnBrk="1" latinLnBrk="0" hangingPunct="1">
              <a:lnSpc>
                <a:spcPct val="100000"/>
              </a:lnSpc>
              <a:spcBef>
                <a:spcPts val="680"/>
              </a:spcBef>
              <a:buClr>
                <a:srgbClr val="00A499"/>
              </a:buClr>
              <a:buFont typeface="Arial"/>
              <a:buChar char="•"/>
              <a:tabLst>
                <a:tab pos="283210" algn="l"/>
                <a:tab pos="283845" algn="l"/>
              </a:tabLst>
              <a:defRPr lang="en-GB" sz="1600" kern="1200" spc="-25" dirty="0">
                <a:solidFill>
                  <a:srgbClr val="425563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endParaRPr lang="en-GB" sz="1800" dirty="0">
              <a:latin typeface="+mn-lt"/>
            </a:endParaRPr>
          </a:p>
          <a:p>
            <a:r>
              <a:rPr lang="en-GB" sz="2000" dirty="0">
                <a:latin typeface="+mn-lt"/>
              </a:rPr>
              <a:t>Engage with appraisal &amp; revalidation process to help career progression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Maintain wellbeing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Ask questions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Enjoy the journey &amp; time at SGH</a:t>
            </a:r>
          </a:p>
          <a:p>
            <a:pPr marL="9525" indent="0">
              <a:buNone/>
            </a:pPr>
            <a:endParaRPr lang="en-GB" sz="2700" dirty="0">
              <a:latin typeface="+mn-lt"/>
            </a:endParaRPr>
          </a:p>
          <a:p>
            <a:pPr marL="9525" indent="0">
              <a:buNone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50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374DE8-4B2C-4F71-9CC1-A5CE50C6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Useful Contacts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F57852-DD91-4356-A3CB-FD173A32A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1950719"/>
            <a:ext cx="7841707" cy="3030583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SASLEDIMGtutor@stgeorges.nhs.uk</a:t>
            </a:r>
            <a:endParaRPr lang="en-GB" dirty="0"/>
          </a:p>
          <a:p>
            <a:r>
              <a:rPr lang="en-GB" dirty="0">
                <a:hlinkClick r:id="rId3"/>
              </a:rPr>
              <a:t>PGME@stgeorges.nhs.uk</a:t>
            </a:r>
            <a:endParaRPr lang="en-GB" dirty="0"/>
          </a:p>
          <a:p>
            <a:endParaRPr lang="en-GB" dirty="0"/>
          </a:p>
          <a:p>
            <a:pPr algn="l"/>
            <a:r>
              <a:rPr lang="en-GB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Queries about contracts: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GB" b="0" i="0" u="sng" dirty="0">
                <a:solidFill>
                  <a:srgbClr val="005EB8"/>
                </a:solidFill>
                <a:effectLst/>
                <a:latin typeface="Helvetica" panose="020B0604020202020204" pitchFamily="34" charset="0"/>
                <a:hlinkClick r:id="rId4"/>
              </a:rPr>
              <a:t>CWTDmedstaffing@stgeorges.nhs.uk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GB" b="0" i="0" u="sng" dirty="0">
                <a:solidFill>
                  <a:srgbClr val="005EB8"/>
                </a:solidFill>
                <a:effectLst/>
                <a:latin typeface="Helvetica" panose="020B0604020202020204" pitchFamily="34" charset="0"/>
                <a:hlinkClick r:id="rId5"/>
              </a:rPr>
              <a:t>MedCardmedstaffing@stgeorges.nhs.uk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GB" b="0" i="0" u="sng" dirty="0">
                <a:solidFill>
                  <a:srgbClr val="005EB8"/>
                </a:solidFill>
                <a:effectLst/>
                <a:latin typeface="Helvetica" panose="020B0604020202020204" pitchFamily="34" charset="0"/>
                <a:hlinkClick r:id="rId6"/>
              </a:rPr>
              <a:t>SNCTmedstaffing@stgeorges.nhs.uk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28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F62081A-CB5C-17DB-6CA4-3F61BD917D44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F014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523764-F472-520D-8901-03B777F7E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98" y="2571749"/>
            <a:ext cx="2370258" cy="450503"/>
          </a:xfrm>
          <a:prstGeom prst="rect">
            <a:avLst/>
          </a:prstGeom>
        </p:spPr>
      </p:pic>
      <p:sp>
        <p:nvSpPr>
          <p:cNvPr id="18" name="Title 24">
            <a:extLst>
              <a:ext uri="{FF2B5EF4-FFF2-40B4-BE49-F238E27FC236}">
                <a16:creationId xmlns:a16="http://schemas.microsoft.com/office/drawing/2014/main" id="{F8D8502F-FF30-06CA-D0BB-CC0DB874B447}"/>
              </a:ext>
            </a:extLst>
          </p:cNvPr>
          <p:cNvSpPr txBox="1">
            <a:spLocks/>
          </p:cNvSpPr>
          <p:nvPr/>
        </p:nvSpPr>
        <p:spPr>
          <a:xfrm>
            <a:off x="452898" y="3233544"/>
            <a:ext cx="3501484" cy="3315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GB" sz="27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dirty="0">
                <a:solidFill>
                  <a:schemeClr val="bg1"/>
                </a:solidFill>
              </a:rPr>
              <a:t>For any other information, please contact PGME@stgeorges.nhs.uk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D64196-B0DF-ACF3-FAC1-2219701A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2898" y="276506"/>
            <a:ext cx="2132862" cy="59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34" y="276506"/>
            <a:ext cx="2013121" cy="7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0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3A09-2D8F-BA49-93D0-B136C67D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82" y="689653"/>
            <a:ext cx="7356815" cy="500794"/>
          </a:xfrm>
        </p:spPr>
        <p:txBody>
          <a:bodyPr>
            <a:normAutofit fontScale="90000"/>
          </a:bodyPr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A1AEF-4DCE-0C46-82F7-692939858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1190447"/>
            <a:ext cx="7841707" cy="3197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+mj-lt"/>
              </a:rPr>
              <a:t>  </a:t>
            </a:r>
            <a:r>
              <a:rPr lang="en-US" sz="2000" dirty="0"/>
              <a:t>Consultant in </a:t>
            </a:r>
            <a:r>
              <a:rPr lang="en-US" sz="2000" dirty="0" err="1"/>
              <a:t>Paediatrics</a:t>
            </a:r>
            <a:r>
              <a:rPr lang="en-US" sz="2000" dirty="0"/>
              <a:t> Medicine</a:t>
            </a:r>
          </a:p>
          <a:p>
            <a:pPr marL="0" indent="0">
              <a:buNone/>
            </a:pPr>
            <a:r>
              <a:rPr lang="en-US" sz="2000" dirty="0"/>
              <a:t>   SAS,LED &amp; IMG Tutor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dirty="0"/>
              <a:t> *SAS= Specialist, Associate Specialist &amp; Specialty doctor</a:t>
            </a:r>
          </a:p>
          <a:p>
            <a:pPr marL="0" indent="0">
              <a:buNone/>
            </a:pPr>
            <a:r>
              <a:rPr lang="en-US" sz="2000" dirty="0"/>
              <a:t>      *LED = Locally Employed Doctors</a:t>
            </a:r>
          </a:p>
          <a:p>
            <a:pPr marL="0" indent="0">
              <a:buNone/>
            </a:pPr>
            <a:r>
              <a:rPr lang="en-US" sz="2000" dirty="0"/>
              <a:t>      *IMG = International Medical Graduate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My role</a:t>
            </a:r>
            <a:endParaRPr lang="en-US" sz="2000" dirty="0"/>
          </a:p>
          <a:p>
            <a:pPr lvl="1"/>
            <a:r>
              <a:rPr lang="en-US" sz="2000" dirty="0"/>
              <a:t>Guidance and signposting to help further your career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7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137B-72BC-4D24-8783-768603A3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83" y="389652"/>
            <a:ext cx="7356816" cy="731520"/>
          </a:xfrm>
        </p:spPr>
        <p:txBody>
          <a:bodyPr>
            <a:normAutofit/>
          </a:bodyPr>
          <a:lstStyle/>
          <a:p>
            <a:r>
              <a:rPr lang="en-GB" sz="2400" dirty="0"/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F27A6-CF26-4729-9CE2-F1FCF92E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1184366"/>
            <a:ext cx="7841707" cy="3203723"/>
          </a:xfrm>
        </p:spPr>
        <p:txBody>
          <a:bodyPr>
            <a:normAutofit/>
          </a:bodyPr>
          <a:lstStyle/>
          <a:p>
            <a:r>
              <a:rPr lang="en-GB" dirty="0"/>
              <a:t>Contribution &amp; diversity of experience overseas doctors bring to NHS &amp; patients is invaluable</a:t>
            </a:r>
          </a:p>
          <a:p>
            <a:endParaRPr lang="en-GB" dirty="0"/>
          </a:p>
          <a:p>
            <a:r>
              <a:rPr lang="en-GB" dirty="0"/>
              <a:t>Adjusting to new workplace &amp; healthcare system while accustoming to living in a new country can be challenging</a:t>
            </a:r>
          </a:p>
          <a:p>
            <a:endParaRPr lang="en-GB" dirty="0"/>
          </a:p>
          <a:p>
            <a:r>
              <a:rPr lang="en-GB" dirty="0"/>
              <a:t>Fundamental values of medicine may be universal but the way they are expressed will be different according to the social, cultural &amp; organisational context in which care is delivered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5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218862" y="485682"/>
            <a:ext cx="5038937" cy="369332"/>
          </a:xfrm>
        </p:spPr>
        <p:txBody>
          <a:bodyPr/>
          <a:lstStyle/>
          <a:p>
            <a:r>
              <a:rPr lang="en-GB" sz="2400" b="1" dirty="0">
                <a:latin typeface="+mn-lt"/>
              </a:rPr>
              <a:t>Why?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Enhanced IMG Induction</a:t>
            </a:r>
          </a:p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 George’s University Hospitals NHS Foundation Trust</a:t>
            </a:r>
          </a:p>
          <a:p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/>
        </p:nvSpPr>
        <p:spPr>
          <a:xfrm>
            <a:off x="218862" y="1074198"/>
            <a:ext cx="7610688" cy="3417120"/>
          </a:xfrm>
          <a:prstGeom prst="rect">
            <a:avLst/>
          </a:prstGeom>
        </p:spPr>
        <p:txBody>
          <a:bodyPr lIns="0" tIns="0" rIns="0" bIns="0"/>
          <a:lstStyle>
            <a:lvl1pPr marL="283210" marR="212725" indent="-270510" algn="l" defTabSz="914400" rtl="0" eaLnBrk="1" latinLnBrk="0" hangingPunct="1">
              <a:lnSpc>
                <a:spcPct val="100000"/>
              </a:lnSpc>
              <a:spcBef>
                <a:spcPts val="680"/>
              </a:spcBef>
              <a:buClr>
                <a:srgbClr val="00A499"/>
              </a:buClr>
              <a:buFont typeface="Arial"/>
              <a:buChar char="•"/>
              <a:tabLst>
                <a:tab pos="283210" algn="l"/>
                <a:tab pos="283845" algn="l"/>
              </a:tabLst>
              <a:defRPr lang="en-GB" sz="1600" kern="1200" spc="-25" dirty="0">
                <a:solidFill>
                  <a:srgbClr val="425563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Mistakes and misunderstandings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Difficulty getting on career pathway for progression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Sense of isolation, demotivation &amp; loss of confidence</a:t>
            </a:r>
          </a:p>
          <a:p>
            <a:endParaRPr lang="en-GB" sz="2400" dirty="0">
              <a:latin typeface="+mn-lt"/>
            </a:endParaRPr>
          </a:p>
          <a:p>
            <a:pPr marL="9525" indent="0">
              <a:buNone/>
            </a:pPr>
            <a:endParaRPr lang="en-GB" sz="2400" dirty="0">
              <a:latin typeface="+mn-lt"/>
            </a:endParaRPr>
          </a:p>
          <a:p>
            <a:pPr marL="9525" indent="0">
              <a:buNone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597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DF25-720F-344F-CEC8-83F384B1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82" y="301841"/>
            <a:ext cx="7347204" cy="563969"/>
          </a:xfrm>
        </p:spPr>
        <p:txBody>
          <a:bodyPr>
            <a:normAutofit fontScale="90000"/>
          </a:bodyPr>
          <a:lstStyle/>
          <a:p>
            <a:r>
              <a:rPr lang="en-GB" sz="2700" b="1" dirty="0">
                <a:latin typeface="+mn-lt"/>
              </a:rPr>
              <a:t>What &amp; how?</a:t>
            </a:r>
            <a:br>
              <a:rPr lang="en-GB" sz="2700" b="1" dirty="0">
                <a:latin typeface="Helvetica body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62BEB-3DF4-E37D-9049-FD9E7EEFC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865810"/>
            <a:ext cx="7841707" cy="3522278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Enhanced Induction has been put in place</a:t>
            </a:r>
            <a:r>
              <a:rPr lang="en-GB" sz="2400" dirty="0"/>
              <a:t> </a:t>
            </a:r>
            <a:r>
              <a:rPr lang="en-GB" sz="2400" dirty="0">
                <a:latin typeface="+mn-lt"/>
              </a:rPr>
              <a:t>to help: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lvl="1"/>
            <a:r>
              <a:rPr lang="en-GB" sz="2400" dirty="0">
                <a:latin typeface="+mn-lt"/>
              </a:rPr>
              <a:t> facilitate professional and personal development</a:t>
            </a:r>
          </a:p>
          <a:p>
            <a:endParaRPr lang="en-GB" sz="2400" dirty="0">
              <a:latin typeface="+mn-lt"/>
            </a:endParaRPr>
          </a:p>
          <a:p>
            <a:pPr lvl="1"/>
            <a:r>
              <a:rPr lang="en-GB" sz="2400" dirty="0"/>
              <a:t>reduce sense of isolation and promote well being</a:t>
            </a:r>
          </a:p>
          <a:p>
            <a:pPr marL="342900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5864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3C56DA-F10A-CCAE-FB03-C29CD128F426}"/>
              </a:ext>
            </a:extLst>
          </p:cNvPr>
          <p:cNvSpPr txBox="1"/>
          <p:nvPr/>
        </p:nvSpPr>
        <p:spPr>
          <a:xfrm>
            <a:off x="487680" y="0"/>
            <a:ext cx="8064137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000" b="1" dirty="0">
                <a:solidFill>
                  <a:srgbClr val="1D6AB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IMGs Enhanced Induction - 13th February 2026</a:t>
            </a:r>
            <a:endParaRPr lang="en-GB" sz="2000" dirty="0">
              <a:solidFill>
                <a:srgbClr val="1D6AB5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8E9905-9EBB-6EEC-1296-46730ECF8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75944"/>
              </p:ext>
            </p:extLst>
          </p:nvPr>
        </p:nvGraphicFramePr>
        <p:xfrm>
          <a:off x="1416658" y="416205"/>
          <a:ext cx="6310683" cy="44606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0631">
                  <a:extLst>
                    <a:ext uri="{9D8B030D-6E8A-4147-A177-3AD203B41FA5}">
                      <a16:colId xmlns:a16="http://schemas.microsoft.com/office/drawing/2014/main" val="1878750726"/>
                    </a:ext>
                  </a:extLst>
                </a:gridCol>
                <a:gridCol w="2363192">
                  <a:extLst>
                    <a:ext uri="{9D8B030D-6E8A-4147-A177-3AD203B41FA5}">
                      <a16:colId xmlns:a16="http://schemas.microsoft.com/office/drawing/2014/main" val="2426642417"/>
                    </a:ext>
                  </a:extLst>
                </a:gridCol>
                <a:gridCol w="2736860">
                  <a:extLst>
                    <a:ext uri="{9D8B030D-6E8A-4147-A177-3AD203B41FA5}">
                      <a16:colId xmlns:a16="http://schemas.microsoft.com/office/drawing/2014/main" val="509951642"/>
                    </a:ext>
                  </a:extLst>
                </a:gridCol>
              </a:tblGrid>
              <a:tr h="269271"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TIME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TOPIC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SPEAKER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extLst>
                  <a:ext uri="{0D108BD9-81ED-4DB2-BD59-A6C34878D82A}">
                    <a16:rowId xmlns:a16="http://schemas.microsoft.com/office/drawing/2014/main" val="3157547162"/>
                  </a:ext>
                </a:extLst>
              </a:tr>
              <a:tr h="246549"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09:15 - 09:30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Registration &amp; Welcome 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IMG Forum Team </a:t>
                      </a:r>
                      <a:endParaRPr lang="en-GB" sz="600" kern="100">
                        <a:effectLst/>
                      </a:endParaRPr>
                    </a:p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(Breakfast provided by Chase De Vere)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extLst>
                  <a:ext uri="{0D108BD9-81ED-4DB2-BD59-A6C34878D82A}">
                    <a16:rowId xmlns:a16="http://schemas.microsoft.com/office/drawing/2014/main" val="2458294636"/>
                  </a:ext>
                </a:extLst>
              </a:tr>
              <a:tr h="246549"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09:30 - 09:40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 dirty="0">
                          <a:effectLst/>
                        </a:rPr>
                        <a:t>Opening remarks &amp; welcome</a:t>
                      </a:r>
                      <a:endParaRPr lang="en-GB" sz="600" kern="100" dirty="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   Dr Dieudonne Birahinduka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extLst>
                  <a:ext uri="{0D108BD9-81ED-4DB2-BD59-A6C34878D82A}">
                    <a16:rowId xmlns:a16="http://schemas.microsoft.com/office/drawing/2014/main" val="4053408595"/>
                  </a:ext>
                </a:extLst>
              </a:tr>
              <a:tr h="246549"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09:40 - 09:45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   Welcome to the NHS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   Dr Lucinda Etheridge CMO 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extLst>
                  <a:ext uri="{0D108BD9-81ED-4DB2-BD59-A6C34878D82A}">
                    <a16:rowId xmlns:a16="http://schemas.microsoft.com/office/drawing/2014/main" val="564366828"/>
                  </a:ext>
                </a:extLst>
              </a:tr>
              <a:tr h="246549"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09:45 - 10:00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Guardian of safe working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US" sz="700" kern="100">
                          <a:effectLst/>
                        </a:rPr>
                        <a:t>Prof Kirsty Le Doare 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extLst>
                  <a:ext uri="{0D108BD9-81ED-4DB2-BD59-A6C34878D82A}">
                    <a16:rowId xmlns:a16="http://schemas.microsoft.com/office/drawing/2014/main" val="1008040896"/>
                  </a:ext>
                </a:extLst>
              </a:tr>
              <a:tr h="246549"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  10:00 - 10:20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 dirty="0">
                          <a:effectLst/>
                        </a:rPr>
                        <a:t>Mentorship program &amp; IMG forum</a:t>
                      </a:r>
                      <a:endParaRPr lang="en-GB" sz="600" kern="100" dirty="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Dr Abdalla Kaware IMG forum team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extLst>
                  <a:ext uri="{0D108BD9-81ED-4DB2-BD59-A6C34878D82A}">
                    <a16:rowId xmlns:a16="http://schemas.microsoft.com/office/drawing/2014/main" val="2072762739"/>
                  </a:ext>
                </a:extLst>
              </a:tr>
              <a:tr h="246549"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10:20 - 10:40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 dirty="0">
                          <a:effectLst/>
                        </a:rPr>
                        <a:t>LED Terminology</a:t>
                      </a:r>
                      <a:endParaRPr lang="en-GB" sz="600" kern="100" dirty="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   Dr Vishnudharen Sundararajan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extLst>
                  <a:ext uri="{0D108BD9-81ED-4DB2-BD59-A6C34878D82A}">
                    <a16:rowId xmlns:a16="http://schemas.microsoft.com/office/drawing/2014/main" val="2725619534"/>
                  </a:ext>
                </a:extLst>
              </a:tr>
              <a:tr h="246549"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10:40 - 11:10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Indemnity Cover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700" kern="100">
                          <a:effectLst/>
                        </a:rPr>
                        <a:t>   Derek Francis/Shanti Kelly</a:t>
                      </a:r>
                      <a:endParaRPr lang="en-GB" sz="800" kern="100"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5" marR="47605" marT="0" marB="0" anchor="ctr"/>
                </a:tc>
                <a:extLst>
                  <a:ext uri="{0D108BD9-81ED-4DB2-BD59-A6C34878D82A}">
                    <a16:rowId xmlns:a16="http://schemas.microsoft.com/office/drawing/2014/main" val="3748620238"/>
                  </a:ext>
                </a:extLst>
              </a:tr>
              <a:tr h="246549">
                <a:tc gridSpan="3"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COFFEE BREAK &amp; ICE BREAKER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33011"/>
                  </a:ext>
                </a:extLst>
              </a:tr>
              <a:tr h="246549"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11:30 - 11:50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 dirty="0">
                          <a:effectLst/>
                        </a:rPr>
                        <a:t>Occupational Health</a:t>
                      </a:r>
                      <a:endParaRPr lang="en-GB" sz="600" kern="100" dirty="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Dr Gordon Jackson-Koku 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extLst>
                  <a:ext uri="{0D108BD9-81ED-4DB2-BD59-A6C34878D82A}">
                    <a16:rowId xmlns:a16="http://schemas.microsoft.com/office/drawing/2014/main" val="3676667486"/>
                  </a:ext>
                </a:extLst>
              </a:tr>
              <a:tr h="246549"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11:50 - 12:05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Freedom to Speak Up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Tina Watson 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extLst>
                  <a:ext uri="{0D108BD9-81ED-4DB2-BD59-A6C34878D82A}">
                    <a16:rowId xmlns:a16="http://schemas.microsoft.com/office/drawing/2014/main" val="250015387"/>
                  </a:ext>
                </a:extLst>
              </a:tr>
              <a:tr h="246549"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12:05 - 12:35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Introduction to Basics of Financial Planning in the UK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Chase de Vere, Medical/ William Tong 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extLst>
                  <a:ext uri="{0D108BD9-81ED-4DB2-BD59-A6C34878D82A}">
                    <a16:rowId xmlns:a16="http://schemas.microsoft.com/office/drawing/2014/main" val="1582124849"/>
                  </a:ext>
                </a:extLst>
              </a:tr>
              <a:tr h="246549"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12:35 - 12:50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Mental Health- stress and coping in the NHS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   Thomas Roberts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extLst>
                  <a:ext uri="{0D108BD9-81ED-4DB2-BD59-A6C34878D82A}">
                    <a16:rowId xmlns:a16="http://schemas.microsoft.com/office/drawing/2014/main" val="2787154660"/>
                  </a:ext>
                </a:extLst>
              </a:tr>
              <a:tr h="246549"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12:50 - 13:00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   BMA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 dirty="0">
                          <a:effectLst/>
                        </a:rPr>
                        <a:t>BMA</a:t>
                      </a:r>
                      <a:endParaRPr lang="en-GB" sz="600" kern="100" dirty="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extLst>
                  <a:ext uri="{0D108BD9-81ED-4DB2-BD59-A6C34878D82A}">
                    <a16:rowId xmlns:a16="http://schemas.microsoft.com/office/drawing/2014/main" val="3237624606"/>
                  </a:ext>
                </a:extLst>
              </a:tr>
              <a:tr h="246549">
                <a:tc gridSpan="3"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LUNCH BREAK + Finance advice etc. Lunch provided by BMA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86529"/>
                  </a:ext>
                </a:extLst>
              </a:tr>
              <a:tr h="246549"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14:00 - 15:30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GMC Workshop: Welcome to UK practice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 dirty="0">
                          <a:effectLst/>
                        </a:rPr>
                        <a:t>GMC, interactive and F2F, Kim Tolley</a:t>
                      </a:r>
                      <a:endParaRPr lang="en-GB" sz="600" kern="100" dirty="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extLst>
                  <a:ext uri="{0D108BD9-81ED-4DB2-BD59-A6C34878D82A}">
                    <a16:rowId xmlns:a16="http://schemas.microsoft.com/office/drawing/2014/main" val="4227307640"/>
                  </a:ext>
                </a:extLst>
              </a:tr>
              <a:tr h="246549">
                <a:tc gridSpan="3"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COFFEE BREAK &amp; BMA Introduction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191706"/>
                  </a:ext>
                </a:extLst>
              </a:tr>
              <a:tr h="246549"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15:40 - 17:00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>
                          <a:effectLst/>
                        </a:rPr>
                        <a:t>GMC Workshop: Welcome to UK practice continued</a:t>
                      </a:r>
                      <a:endParaRPr lang="en-GB" sz="600" kern="10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tc>
                  <a:txBody>
                    <a:bodyPr/>
                    <a:lstStyle/>
                    <a:p>
                      <a:pPr marL="73660" marR="71120" algn="ctr">
                        <a:lnSpc>
                          <a:spcPct val="95000"/>
                        </a:lnSpc>
                      </a:pPr>
                      <a:r>
                        <a:rPr lang="en-GB" sz="700" kern="100" dirty="0">
                          <a:effectLst/>
                        </a:rPr>
                        <a:t>GMC, interactive and F2F, Kim Tolley</a:t>
                      </a:r>
                      <a:endParaRPr lang="en-GB" sz="600" kern="100" dirty="0">
                        <a:solidFill>
                          <a:srgbClr val="231F20"/>
                        </a:solidFill>
                        <a:effectLst/>
                        <a:latin typeface="Frutiger Next Pro"/>
                        <a:ea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7605" marR="47605" marT="0" marB="0" anchor="ctr"/>
                </a:tc>
                <a:extLst>
                  <a:ext uri="{0D108BD9-81ED-4DB2-BD59-A6C34878D82A}">
                    <a16:rowId xmlns:a16="http://schemas.microsoft.com/office/drawing/2014/main" val="2562155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59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B8E497-C7DA-F8CB-C659-AF1A9E35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75" y="14475"/>
            <a:ext cx="8395062" cy="76831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kern="100" dirty="0">
                <a:solidFill>
                  <a:srgbClr val="1D6A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IMG modules Thursday 20</a:t>
            </a:r>
            <a:r>
              <a:rPr lang="en-GB" sz="2000" b="1" u="sng" kern="100" baseline="30000" dirty="0">
                <a:solidFill>
                  <a:srgbClr val="1D6A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2000" b="1" u="sng" kern="100" dirty="0">
                <a:solidFill>
                  <a:srgbClr val="1D6A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February – </a:t>
            </a:r>
            <a:r>
              <a:rPr lang="en-GB" sz="2000" b="1" u="sng" kern="0" dirty="0">
                <a:solidFill>
                  <a:srgbClr val="1D6A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2000" b="1" u="sng" kern="0" baseline="30000" dirty="0">
                <a:solidFill>
                  <a:srgbClr val="1D6A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GB" sz="2000" b="1" u="sng" kern="0" dirty="0">
                <a:solidFill>
                  <a:srgbClr val="1D6A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April 2026</a:t>
            </a:r>
            <a:endParaRPr lang="en-GB" sz="2000" kern="100" dirty="0">
              <a:solidFill>
                <a:srgbClr val="1D6A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579C4-CDCA-1DA3-960C-0569C052B3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5" t="11296" r="50000" b="15185"/>
          <a:stretch/>
        </p:blipFill>
        <p:spPr>
          <a:xfrm>
            <a:off x="1628503" y="586765"/>
            <a:ext cx="4911634" cy="43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7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3B8C-F675-CB84-12AD-10F76F2D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47" y="559998"/>
            <a:ext cx="7356815" cy="500794"/>
          </a:xfrm>
        </p:spPr>
        <p:txBody>
          <a:bodyPr>
            <a:normAutofit fontScale="90000"/>
          </a:bodyPr>
          <a:lstStyle/>
          <a:p>
            <a:r>
              <a:rPr lang="en-GB" dirty="0"/>
              <a:t>What &amp;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0021B-F292-ADB1-3CFD-4EBF8BCF7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1143000"/>
            <a:ext cx="7841707" cy="2944906"/>
          </a:xfrm>
        </p:spPr>
        <p:txBody>
          <a:bodyPr/>
          <a:lstStyle/>
          <a:p>
            <a:r>
              <a:rPr lang="en-GB" sz="2000" dirty="0"/>
              <a:t>Dedicated section on PGME webpage with links to IMG forum, Welcome kit, Mentoring scheme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>
                <a:solidFill>
                  <a:srgbClr val="A000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LED-SAS-IMG Doctors - St George's University Hospitals NHS Foundation Trust (stgeorges.nhs.uk)</a:t>
            </a:r>
            <a:endParaRPr lang="en-GB" sz="2000" dirty="0">
              <a:solidFill>
                <a:srgbClr val="A00054"/>
              </a:solidFill>
            </a:endParaRPr>
          </a:p>
          <a:p>
            <a:endParaRPr lang="en-GB" sz="2000" dirty="0">
              <a:solidFill>
                <a:srgbClr val="A00054"/>
              </a:solidFill>
            </a:endParaRPr>
          </a:p>
          <a:p>
            <a:endParaRPr lang="en-GB" sz="2000" dirty="0">
              <a:solidFill>
                <a:srgbClr val="A00054"/>
              </a:solidFill>
            </a:endParaRPr>
          </a:p>
          <a:p>
            <a:r>
              <a:rPr lang="en-GB" sz="2000" dirty="0">
                <a:ea typeface="Calibri" panose="020F0502020204030204" pitchFamily="34" charset="0"/>
              </a:rPr>
              <a:t>Encouraged to join the IMG &amp; Trust’s junior doctor forum</a:t>
            </a:r>
            <a:endParaRPr lang="en-GB" sz="2000" dirty="0"/>
          </a:p>
          <a:p>
            <a:endParaRPr lang="en-GB" sz="2000" dirty="0">
              <a:solidFill>
                <a:srgbClr val="A00054"/>
              </a:solidFill>
            </a:endParaRPr>
          </a:p>
          <a:p>
            <a:endParaRPr lang="en-GB" dirty="0"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81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218863" y="206907"/>
            <a:ext cx="5038937" cy="369332"/>
          </a:xfrm>
        </p:spPr>
        <p:txBody>
          <a:bodyPr/>
          <a:lstStyle/>
          <a:p>
            <a:r>
              <a:rPr lang="en-GB" sz="2400" b="1" dirty="0">
                <a:latin typeface="+mn-lt"/>
              </a:rPr>
              <a:t>What would we like from you....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Enhanced IMG Induction</a:t>
            </a:r>
          </a:p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 George’s University Hospitals NHS Foundation Trust</a:t>
            </a:r>
          </a:p>
          <a:p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/>
        </p:nvSpPr>
        <p:spPr>
          <a:xfrm>
            <a:off x="218861" y="766860"/>
            <a:ext cx="7600950" cy="3747991"/>
          </a:xfrm>
          <a:prstGeom prst="rect">
            <a:avLst/>
          </a:prstGeom>
        </p:spPr>
        <p:txBody>
          <a:bodyPr lIns="0" tIns="0" rIns="0" bIns="0"/>
          <a:lstStyle>
            <a:lvl1pPr marL="283210" marR="212725" indent="-270510" algn="l" defTabSz="914400" rtl="0" eaLnBrk="1" latinLnBrk="0" hangingPunct="1">
              <a:lnSpc>
                <a:spcPct val="100000"/>
              </a:lnSpc>
              <a:spcBef>
                <a:spcPts val="680"/>
              </a:spcBef>
              <a:buClr>
                <a:srgbClr val="00A499"/>
              </a:buClr>
              <a:buFont typeface="Arial"/>
              <a:buChar char="•"/>
              <a:tabLst>
                <a:tab pos="283210" algn="l"/>
                <a:tab pos="283845" algn="l"/>
              </a:tabLst>
              <a:defRPr lang="en-GB" sz="1600" kern="1200" spc="-25" dirty="0">
                <a:solidFill>
                  <a:srgbClr val="425563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endParaRPr lang="en-GB" sz="1800" dirty="0">
              <a:latin typeface="+mn-lt"/>
            </a:endParaRPr>
          </a:p>
          <a:p>
            <a:r>
              <a:rPr lang="en-GB" sz="2000" dirty="0">
                <a:latin typeface="+mn-lt"/>
              </a:rPr>
              <a:t>Use information from today and during Thursday lunchtime teachings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Participate in Continuous Professional Development (CPD), research, audit &amp; teaching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Make sure Mandatory and Statutory Training (MAST) is up to date</a:t>
            </a:r>
          </a:p>
          <a:p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pPr marL="9525" indent="0">
              <a:buNone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8082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083DDF8B2CE45ABEDBAB4F90C7050" ma:contentTypeVersion="1" ma:contentTypeDescription="Create a new document." ma:contentTypeScope="" ma:versionID="6f0372cf94b48e3ff03ea2af8d244034">
  <xsd:schema xmlns:xsd="http://www.w3.org/2001/XMLSchema" xmlns:xs="http://www.w3.org/2001/XMLSchema" xmlns:p="http://schemas.microsoft.com/office/2006/metadata/properties" xmlns:ns2="51367701-27c8-403e-a234-85855c5cd73e" xmlns:ns3="11cf67b4-8be8-4203-926d-b1451d6a3644" targetNamespace="http://schemas.microsoft.com/office/2006/metadata/properties" ma:root="true" ma:fieldsID="6ce6b8d50e902b0a5e2178625f1a7f6a" ns2:_="" ns3:_="">
    <xsd:import namespace="51367701-27c8-403e-a234-85855c5cd73e"/>
    <xsd:import namespace="11cf67b4-8be8-4203-926d-b1451d6a36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f67b4-8be8-4203-926d-b1451d6a3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367701-27c8-403e-a234-85855c5cd73e">K57F673QWXRZ-1374-53</_dlc_DocId>
    <_dlc_DocIdUrl xmlns="51367701-27c8-403e-a234-85855c5cd73e">
      <Url>https://nhsengland.sharepoint.com/TeamCentre/VisionandValues/_layouts/15/DocIdRedir.aspx?ID=K57F673QWXRZ-1374-53</Url>
      <Description>K57F673QWXRZ-1374-53</Description>
    </_dlc_DocIdUrl>
    <SharedWithUsers xmlns="11cf67b4-8be8-4203-926d-b1451d6a3644">
      <UserInfo>
        <DisplayName>Bruce Warner</DisplayName>
        <AccountId>189</AccountId>
        <AccountType/>
      </UserInfo>
      <UserInfo>
        <DisplayName>Chris Knight</DisplayName>
        <AccountId>9154</AccountId>
        <AccountType/>
      </UserInfo>
      <UserInfo>
        <DisplayName>Paulette Johnson</DisplayName>
        <AccountId>1982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F804EF-5A13-4C78-B283-A29B4395B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11cf67b4-8be8-4203-926d-b1451d6a3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801DBD-1609-45E3-994A-CA6B05AAB27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69D3D01-BC3D-4AA8-95B1-39B38B8CD583}">
  <ds:schemaRefs>
    <ds:schemaRef ds:uri="51367701-27c8-403e-a234-85855c5cd73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1cf67b4-8be8-4203-926d-b1451d6a364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2DD6C42-6644-46D0-ACEC-7B461F27AF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7006</TotalTime>
  <Words>637</Words>
  <Application>Microsoft Office PowerPoint</Application>
  <PresentationFormat>On-screen Show (16:9)</PresentationFormat>
  <Paragraphs>132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Frutiger Next Pro</vt:lpstr>
      <vt:lpstr>Helvetica</vt:lpstr>
      <vt:lpstr>Helvetica body</vt:lpstr>
      <vt:lpstr>Office Theme</vt:lpstr>
      <vt:lpstr>PowerPoint Presentation</vt:lpstr>
      <vt:lpstr>Who am I?</vt:lpstr>
      <vt:lpstr>Why</vt:lpstr>
      <vt:lpstr>PowerPoint Presentation</vt:lpstr>
      <vt:lpstr>What &amp; how? </vt:lpstr>
      <vt:lpstr>PowerPoint Presentation</vt:lpstr>
      <vt:lpstr>IMG modules Thursday 20th February – 2nd April 2026</vt:lpstr>
      <vt:lpstr>What &amp; how?</vt:lpstr>
      <vt:lpstr>PowerPoint Presentation</vt:lpstr>
      <vt:lpstr>PowerPoint Presentation</vt:lpstr>
      <vt:lpstr>Useful Contacts</vt:lpstr>
      <vt:lpstr>PowerPoint Presentation</vt:lpstr>
    </vt:vector>
  </TitlesOfParts>
  <Company>Smith &amp; 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England Powerpoint Template</dc:title>
  <dc:creator>Kevin O'Brien</dc:creator>
  <cp:lastModifiedBy>Katarzyna Lukomska</cp:lastModifiedBy>
  <cp:revision>246</cp:revision>
  <cp:lastPrinted>2014-05-27T15:15:21Z</cp:lastPrinted>
  <dcterms:created xsi:type="dcterms:W3CDTF">2014-04-08T10:27:44Z</dcterms:created>
  <dcterms:modified xsi:type="dcterms:W3CDTF">2026-01-22T13:54:25Z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0x010100C8D083DDF8B2CE45ABEDBAB4F90C7050</vt:lpwstr>
  </property>
  <property fmtid="{D5CDD505-2E9C-101B-9397-08002B2CF9AE}" pid="3" name="_dlc_DocIdItemGuid">
    <vt:lpwstr>f66519ee-73cb-4d73-a16e-8576bcbee500</vt:lpwstr>
  </property>
</Properties>
</file>