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7556500" cy="10693400"/>
  <p:notesSz cx="7556500" cy="10693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89F0"/>
    <a:srgbClr val="D35DA5"/>
    <a:srgbClr val="EE40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6357" autoAdjust="0"/>
  </p:normalViewPr>
  <p:slideViewPr>
    <p:cSldViewPr>
      <p:cViewPr>
        <p:scale>
          <a:sx n="75" d="100"/>
          <a:sy n="75" d="100"/>
        </p:scale>
        <p:origin x="1876" y="-22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439859" y="1867395"/>
            <a:ext cx="6831055" cy="1158636"/>
          </a:xfrm>
          <a:prstGeom prst="rect">
            <a:avLst/>
          </a:prstGeom>
        </p:spPr>
        <p:txBody>
          <a:bodyPr lIns="0" tIns="0" rIns="0" bIns="0"/>
          <a:lstStyle>
            <a:lvl1pPr marL="12700" marR="6985" algn="l" defTabSz="914400" rtl="0" eaLnBrk="1" latinLnBrk="0" hangingPunct="1">
              <a:lnSpc>
                <a:spcPts val="4000"/>
              </a:lnSpc>
              <a:spcBef>
                <a:spcPts val="495"/>
              </a:spcBef>
              <a:defRPr sz="3600" kern="0" spc="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Headline first line</a:t>
            </a:r>
            <a:br>
              <a:rPr lang="en-GB" dirty="0"/>
            </a:br>
            <a:r>
              <a:rPr lang="en-GB" dirty="0"/>
              <a:t>and second line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439863" y="3100866"/>
            <a:ext cx="6831051" cy="389738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  <a:latin typeface="+mn-lt"/>
              </a:defRPr>
            </a:lvl1pPr>
          </a:lstStyle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GB" sz="1800" spc="-25" dirty="0">
                <a:solidFill>
                  <a:srgbClr val="425462"/>
                </a:solidFill>
                <a:latin typeface="Frutiger Next Pro"/>
                <a:cs typeface="Frutiger Next Pro"/>
              </a:rPr>
              <a:t>Our </a:t>
            </a:r>
            <a:r>
              <a:rPr lang="en-GB" sz="1800" spc="-40" dirty="0">
                <a:solidFill>
                  <a:srgbClr val="425462"/>
                </a:solidFill>
                <a:latin typeface="Frutiger Next Pro"/>
                <a:cs typeface="Frutiger Next Pro"/>
              </a:rPr>
              <a:t>relationship </a:t>
            </a:r>
            <a:r>
              <a:rPr lang="en-GB" sz="1800" spc="-30" dirty="0">
                <a:solidFill>
                  <a:srgbClr val="425462"/>
                </a:solidFill>
                <a:latin typeface="Frutiger Next Pro"/>
                <a:cs typeface="Frutiger Next Pro"/>
              </a:rPr>
              <a:t>and </a:t>
            </a:r>
            <a:r>
              <a:rPr lang="en-GB" sz="1800" spc="-40" dirty="0">
                <a:solidFill>
                  <a:srgbClr val="425462"/>
                </a:solidFill>
                <a:latin typeface="Frutiger Next Pro"/>
                <a:cs typeface="Frutiger Next Pro"/>
              </a:rPr>
              <a:t>key </a:t>
            </a:r>
            <a:r>
              <a:rPr lang="en-GB" sz="1800" spc="-25" dirty="0">
                <a:solidFill>
                  <a:srgbClr val="425462"/>
                </a:solidFill>
                <a:latin typeface="Frutiger Next Pro"/>
                <a:cs typeface="Frutiger Next Pro"/>
              </a:rPr>
              <a:t>priority is with</a:t>
            </a:r>
            <a:r>
              <a:rPr lang="en-GB" sz="1800" spc="-114" dirty="0">
                <a:solidFill>
                  <a:srgbClr val="425462"/>
                </a:solidFill>
                <a:latin typeface="Frutiger Next Pro"/>
                <a:cs typeface="Frutiger Next Pro"/>
              </a:rPr>
              <a:t> </a:t>
            </a:r>
            <a:r>
              <a:rPr lang="en-GB" sz="1800" spc="-30" dirty="0">
                <a:solidFill>
                  <a:srgbClr val="425462"/>
                </a:solidFill>
                <a:latin typeface="Frutiger Next Pro"/>
                <a:cs typeface="Frutiger Next Pro"/>
              </a:rPr>
              <a:t>you</a:t>
            </a:r>
            <a:endParaRPr lang="en-GB" sz="1800" dirty="0">
              <a:latin typeface="Frutiger Next Pro"/>
              <a:cs typeface="Frutiger Next Pro"/>
            </a:endParaRPr>
          </a:p>
        </p:txBody>
      </p:sp>
      <p:sp>
        <p:nvSpPr>
          <p:cNvPr id="10" name="object 5"/>
          <p:cNvSpPr/>
          <p:nvPr userDrawn="1"/>
        </p:nvSpPr>
        <p:spPr>
          <a:xfrm>
            <a:off x="7270915" y="3657562"/>
            <a:ext cx="289077" cy="70344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89" y="326605"/>
            <a:ext cx="1485237" cy="76873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2804" y="402298"/>
            <a:ext cx="1875803" cy="430201"/>
          </a:xfrm>
          <a:prstGeom prst="rect">
            <a:avLst/>
          </a:prstGeom>
        </p:spPr>
      </p:pic>
      <p:sp>
        <p:nvSpPr>
          <p:cNvPr id="22" name="Picture Placeholder 20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3657600"/>
            <a:ext cx="7270914" cy="7034402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INSERT PHOTO HERE</a:t>
            </a:r>
          </a:p>
        </p:txBody>
      </p:sp>
    </p:spTree>
    <p:extLst>
      <p:ext uri="{BB962C8B-B14F-4D97-AF65-F5344CB8AC3E}">
        <p14:creationId xmlns:p14="http://schemas.microsoft.com/office/powerpoint/2010/main" val="171230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Graphic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189" y="326605"/>
            <a:ext cx="1485237" cy="76873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439859" y="1867395"/>
            <a:ext cx="6831055" cy="1158636"/>
          </a:xfrm>
          <a:prstGeom prst="rect">
            <a:avLst/>
          </a:prstGeom>
        </p:spPr>
        <p:txBody>
          <a:bodyPr lIns="0" tIns="0" rIns="0" bIns="0"/>
          <a:lstStyle>
            <a:lvl1pPr marL="12700" marR="6985" algn="l" defTabSz="914400" rtl="0" eaLnBrk="1" latinLnBrk="0" hangingPunct="1">
              <a:lnSpc>
                <a:spcPts val="4000"/>
              </a:lnSpc>
              <a:spcBef>
                <a:spcPts val="495"/>
              </a:spcBef>
              <a:defRPr sz="3600" kern="0" spc="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Working with </a:t>
            </a:r>
            <a:br>
              <a:rPr lang="en-GB" dirty="0"/>
            </a:br>
            <a:r>
              <a:rPr lang="en-GB" dirty="0"/>
              <a:t>Macmillan Cancer Support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439863" y="3100866"/>
            <a:ext cx="6831051" cy="389738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  <a:latin typeface="+mn-lt"/>
              </a:defRPr>
            </a:lvl1pPr>
          </a:lstStyle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GB" sz="1800" spc="-25" dirty="0">
                <a:solidFill>
                  <a:srgbClr val="425462"/>
                </a:solidFill>
                <a:latin typeface="Frutiger Next Pro"/>
                <a:cs typeface="Frutiger Next Pro"/>
              </a:rPr>
              <a:t>Our </a:t>
            </a:r>
            <a:r>
              <a:rPr lang="en-GB" sz="1800" spc="-40" dirty="0">
                <a:solidFill>
                  <a:srgbClr val="425462"/>
                </a:solidFill>
                <a:latin typeface="Frutiger Next Pro"/>
                <a:cs typeface="Frutiger Next Pro"/>
              </a:rPr>
              <a:t>relationship </a:t>
            </a:r>
            <a:r>
              <a:rPr lang="en-GB" sz="1800" spc="-30" dirty="0">
                <a:solidFill>
                  <a:srgbClr val="425462"/>
                </a:solidFill>
                <a:latin typeface="Frutiger Next Pro"/>
                <a:cs typeface="Frutiger Next Pro"/>
              </a:rPr>
              <a:t>and </a:t>
            </a:r>
            <a:r>
              <a:rPr lang="en-GB" sz="1800" spc="-40" dirty="0">
                <a:solidFill>
                  <a:srgbClr val="425462"/>
                </a:solidFill>
                <a:latin typeface="Frutiger Next Pro"/>
                <a:cs typeface="Frutiger Next Pro"/>
              </a:rPr>
              <a:t>key </a:t>
            </a:r>
            <a:r>
              <a:rPr lang="en-GB" sz="1800" spc="-25" dirty="0">
                <a:solidFill>
                  <a:srgbClr val="425462"/>
                </a:solidFill>
                <a:latin typeface="Frutiger Next Pro"/>
                <a:cs typeface="Frutiger Next Pro"/>
              </a:rPr>
              <a:t>priority is with</a:t>
            </a:r>
            <a:r>
              <a:rPr lang="en-GB" sz="1800" spc="-114" dirty="0">
                <a:solidFill>
                  <a:srgbClr val="425462"/>
                </a:solidFill>
                <a:latin typeface="Frutiger Next Pro"/>
                <a:cs typeface="Frutiger Next Pro"/>
              </a:rPr>
              <a:t> </a:t>
            </a:r>
            <a:r>
              <a:rPr lang="en-GB" sz="1800" spc="-30" dirty="0">
                <a:solidFill>
                  <a:srgbClr val="425462"/>
                </a:solidFill>
                <a:latin typeface="Frutiger Next Pro"/>
                <a:cs typeface="Frutiger Next Pro"/>
              </a:rPr>
              <a:t>you</a:t>
            </a:r>
            <a:endParaRPr lang="en-GB" sz="1800" dirty="0">
              <a:latin typeface="Frutiger Next Pro"/>
              <a:cs typeface="Frutiger Next Pro"/>
            </a:endParaRP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2804" y="402298"/>
            <a:ext cx="1875803" cy="430201"/>
          </a:xfrm>
          <a:prstGeom prst="rect">
            <a:avLst/>
          </a:prstGeom>
        </p:spPr>
      </p:pic>
      <p:sp>
        <p:nvSpPr>
          <p:cNvPr id="63" name="Text Placeholder 62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33388" y="9655563"/>
            <a:ext cx="2888068" cy="642937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1650" kern="1200" spc="-125" dirty="0" smtClean="0">
                <a:solidFill>
                  <a:schemeClr val="tx1"/>
                </a:solidFill>
                <a:latin typeface="+mn-lt"/>
                <a:ea typeface="+mn-ea"/>
                <a:cs typeface="Lucida Sans"/>
              </a:defRPr>
            </a:lvl1pPr>
            <a:lvl2pPr>
              <a:defRPr lang="en-US" sz="1650" kern="1200" spc="-125" dirty="0" smtClean="0">
                <a:solidFill>
                  <a:srgbClr val="425462"/>
                </a:solidFill>
                <a:latin typeface="Lucida Sans"/>
                <a:ea typeface="+mn-ea"/>
                <a:cs typeface="Lucida Sans"/>
              </a:defRPr>
            </a:lvl2pPr>
            <a:lvl3pPr>
              <a:defRPr lang="en-US" sz="1650" kern="1200" spc="-125" dirty="0" smtClean="0">
                <a:solidFill>
                  <a:srgbClr val="425462"/>
                </a:solidFill>
                <a:latin typeface="Lucida Sans"/>
                <a:ea typeface="+mn-ea"/>
                <a:cs typeface="Lucida Sans"/>
              </a:defRPr>
            </a:lvl3pPr>
            <a:lvl4pPr>
              <a:defRPr lang="en-US" sz="1650" kern="1200" spc="-125" dirty="0" smtClean="0">
                <a:solidFill>
                  <a:srgbClr val="425462"/>
                </a:solidFill>
                <a:latin typeface="Lucida Sans"/>
                <a:ea typeface="+mn-ea"/>
                <a:cs typeface="Lucida Sans"/>
              </a:defRPr>
            </a:lvl4pPr>
            <a:lvl5pPr>
              <a:defRPr lang="en-GB" sz="1650" kern="1200" spc="-125" dirty="0">
                <a:solidFill>
                  <a:srgbClr val="425462"/>
                </a:solidFill>
                <a:latin typeface="Lucida Sans"/>
                <a:ea typeface="+mn-ea"/>
                <a:cs typeface="Lucida Sans"/>
              </a:defRPr>
            </a:lvl5pPr>
          </a:lstStyle>
          <a:p>
            <a:pPr marL="12700" marR="5080">
              <a:lnSpc>
                <a:spcPts val="1810"/>
              </a:lnSpc>
              <a:spcBef>
                <a:spcPts val="300"/>
              </a:spcBef>
            </a:pPr>
            <a:r>
              <a:rPr lang="en-GB" sz="1650" spc="-60" dirty="0">
                <a:solidFill>
                  <a:srgbClr val="425462"/>
                </a:solidFill>
                <a:latin typeface="Lucida Sans"/>
                <a:cs typeface="Lucida Sans"/>
              </a:rPr>
              <a:t>If </a:t>
            </a:r>
            <a:r>
              <a:rPr lang="en-GB" sz="1650" spc="-145" dirty="0">
                <a:solidFill>
                  <a:srgbClr val="425462"/>
                </a:solidFill>
                <a:latin typeface="Lucida Sans"/>
                <a:cs typeface="Lucida Sans"/>
              </a:rPr>
              <a:t>you’d </a:t>
            </a:r>
            <a:r>
              <a:rPr lang="en-GB" sz="1650" spc="-125" dirty="0">
                <a:solidFill>
                  <a:srgbClr val="425462"/>
                </a:solidFill>
                <a:latin typeface="Lucida Sans"/>
                <a:cs typeface="Lucida Sans"/>
              </a:rPr>
              <a:t>like </a:t>
            </a:r>
            <a:r>
              <a:rPr lang="en-GB" sz="1650" spc="-80" dirty="0">
                <a:solidFill>
                  <a:srgbClr val="425462"/>
                </a:solidFill>
                <a:latin typeface="Lucida Sans"/>
                <a:cs typeface="Lucida Sans"/>
              </a:rPr>
              <a:t>to </a:t>
            </a:r>
            <a:r>
              <a:rPr lang="en-GB" sz="1650" spc="-105" dirty="0">
                <a:solidFill>
                  <a:srgbClr val="425462"/>
                </a:solidFill>
                <a:latin typeface="Lucida Sans"/>
                <a:cs typeface="Lucida Sans"/>
              </a:rPr>
              <a:t>find </a:t>
            </a:r>
            <a:r>
              <a:rPr lang="en-GB" sz="1650" spc="-95" dirty="0">
                <a:solidFill>
                  <a:srgbClr val="425462"/>
                </a:solidFill>
                <a:latin typeface="Lucida Sans"/>
                <a:cs typeface="Lucida Sans"/>
              </a:rPr>
              <a:t>out </a:t>
            </a:r>
            <a:r>
              <a:rPr lang="en-GB" sz="1650" spc="-120" dirty="0">
                <a:solidFill>
                  <a:srgbClr val="425462"/>
                </a:solidFill>
                <a:latin typeface="Lucida Sans"/>
                <a:cs typeface="Lucida Sans"/>
              </a:rPr>
              <a:t>more,  </a:t>
            </a:r>
            <a:r>
              <a:rPr lang="en-GB" sz="1650" spc="-130" dirty="0">
                <a:solidFill>
                  <a:srgbClr val="425462"/>
                </a:solidFill>
                <a:latin typeface="Lucida Sans"/>
                <a:cs typeface="Lucida Sans"/>
              </a:rPr>
              <a:t>speak </a:t>
            </a:r>
            <a:r>
              <a:rPr lang="en-GB" sz="1650" spc="-80" dirty="0">
                <a:solidFill>
                  <a:srgbClr val="425462"/>
                </a:solidFill>
                <a:latin typeface="Lucida Sans"/>
                <a:cs typeface="Lucida Sans"/>
              </a:rPr>
              <a:t>to </a:t>
            </a:r>
            <a:r>
              <a:rPr lang="en-GB" sz="1650" spc="-60" dirty="0">
                <a:solidFill>
                  <a:srgbClr val="425462"/>
                </a:solidFill>
                <a:latin typeface="Lucida Sans"/>
                <a:cs typeface="Lucida Sans"/>
              </a:rPr>
              <a:t>a </a:t>
            </a:r>
            <a:r>
              <a:rPr lang="en-GB" sz="1650" spc="-135" dirty="0">
                <a:solidFill>
                  <a:srgbClr val="425462"/>
                </a:solidFill>
                <a:latin typeface="Lucida Sans"/>
                <a:cs typeface="Lucida Sans"/>
              </a:rPr>
              <a:t>member </a:t>
            </a:r>
            <a:r>
              <a:rPr lang="en-GB" sz="1650" spc="-90" dirty="0">
                <a:solidFill>
                  <a:srgbClr val="425462"/>
                </a:solidFill>
                <a:latin typeface="Lucida Sans"/>
                <a:cs typeface="Lucida Sans"/>
              </a:rPr>
              <a:t>of </a:t>
            </a:r>
            <a:r>
              <a:rPr lang="en-GB" sz="1650" spc="-114" dirty="0">
                <a:solidFill>
                  <a:srgbClr val="425462"/>
                </a:solidFill>
                <a:latin typeface="Lucida Sans"/>
                <a:cs typeface="Lucida Sans"/>
              </a:rPr>
              <a:t>our</a:t>
            </a:r>
            <a:r>
              <a:rPr lang="en-GB" sz="1650" spc="-105" dirty="0">
                <a:solidFill>
                  <a:srgbClr val="425462"/>
                </a:solidFill>
                <a:latin typeface="Lucida Sans"/>
                <a:cs typeface="Lucida Sans"/>
              </a:rPr>
              <a:t> </a:t>
            </a:r>
            <a:r>
              <a:rPr lang="en-GB" sz="1650" spc="-110" dirty="0">
                <a:solidFill>
                  <a:srgbClr val="425462"/>
                </a:solidFill>
                <a:latin typeface="Lucida Sans"/>
                <a:cs typeface="Lucida Sans"/>
              </a:rPr>
              <a:t>team.</a:t>
            </a:r>
            <a:endParaRPr lang="en-GB" sz="1650" dirty="0">
              <a:latin typeface="Lucida Sans"/>
              <a:cs typeface="Lucida Sans"/>
            </a:endParaRPr>
          </a:p>
        </p:txBody>
      </p:sp>
    </p:spTree>
    <p:extLst>
      <p:ext uri="{BB962C8B-B14F-4D97-AF65-F5344CB8AC3E}">
        <p14:creationId xmlns:p14="http://schemas.microsoft.com/office/powerpoint/2010/main" val="3548212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 slide_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433388" y="1460500"/>
            <a:ext cx="6831055" cy="660573"/>
          </a:xfrm>
          <a:prstGeom prst="rect">
            <a:avLst/>
          </a:prstGeom>
        </p:spPr>
        <p:txBody>
          <a:bodyPr lIns="0" tIns="0" rIns="0" bIns="0"/>
          <a:lstStyle>
            <a:lvl1pPr marL="12700" marR="6985" algn="l" defTabSz="914400" rtl="0" eaLnBrk="1" latinLnBrk="0" hangingPunct="1">
              <a:lnSpc>
                <a:spcPts val="4000"/>
              </a:lnSpc>
              <a:spcBef>
                <a:spcPts val="495"/>
              </a:spcBef>
              <a:defRPr sz="3600" kern="0" spc="-295" baseline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Did you know…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433388" y="2314177"/>
            <a:ext cx="6088062" cy="1505746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 b="0" i="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pPr marL="12700" marR="1258570">
              <a:lnSpc>
                <a:spcPts val="1810"/>
              </a:lnSpc>
              <a:spcBef>
                <a:spcPts val="300"/>
              </a:spcBef>
            </a:pPr>
            <a:r>
              <a:rPr lang="en-GB" sz="1650" spc="-90" dirty="0">
                <a:solidFill>
                  <a:srgbClr val="425462"/>
                </a:solidFill>
                <a:latin typeface="Lucida Sans"/>
                <a:cs typeface="Lucida Sans"/>
              </a:rPr>
              <a:t>that </a:t>
            </a:r>
            <a:r>
              <a:rPr lang="en-GB" sz="1650" spc="-95" dirty="0">
                <a:solidFill>
                  <a:srgbClr val="425462"/>
                </a:solidFill>
                <a:latin typeface="Lucida Sans"/>
                <a:cs typeface="Lucida Sans"/>
              </a:rPr>
              <a:t>the </a:t>
            </a:r>
            <a:r>
              <a:rPr lang="en-GB" sz="1650" spc="-105" dirty="0">
                <a:solidFill>
                  <a:srgbClr val="425462"/>
                </a:solidFill>
                <a:latin typeface="Lucida Sans"/>
                <a:cs typeface="Lucida Sans"/>
              </a:rPr>
              <a:t>Vocational Rehabilitation </a:t>
            </a:r>
            <a:r>
              <a:rPr lang="en-GB" sz="1650" spc="-120" dirty="0">
                <a:solidFill>
                  <a:srgbClr val="425462"/>
                </a:solidFill>
                <a:latin typeface="Lucida Sans"/>
                <a:cs typeface="Lucida Sans"/>
              </a:rPr>
              <a:t>Programme  </a:t>
            </a:r>
            <a:r>
              <a:rPr lang="en-GB" sz="1650" spc="-130" dirty="0">
                <a:solidFill>
                  <a:srgbClr val="425462"/>
                </a:solidFill>
                <a:latin typeface="Lucida Sans"/>
                <a:cs typeface="Lucida Sans"/>
              </a:rPr>
              <a:t>has </a:t>
            </a:r>
            <a:r>
              <a:rPr lang="en-GB" sz="1650" spc="-105" dirty="0">
                <a:solidFill>
                  <a:srgbClr val="425462"/>
                </a:solidFill>
                <a:latin typeface="Lucida Sans"/>
                <a:cs typeface="Lucida Sans"/>
              </a:rPr>
              <a:t>partnered </a:t>
            </a:r>
            <a:r>
              <a:rPr lang="en-GB" sz="1650" spc="-65" dirty="0">
                <a:solidFill>
                  <a:srgbClr val="425462"/>
                </a:solidFill>
                <a:latin typeface="Lucida Sans"/>
                <a:cs typeface="Lucida Sans"/>
              </a:rPr>
              <a:t>with </a:t>
            </a:r>
            <a:r>
              <a:rPr lang="en-GB" sz="1650" spc="-110" dirty="0">
                <a:solidFill>
                  <a:srgbClr val="425462"/>
                </a:solidFill>
                <a:latin typeface="Lucida Sans"/>
                <a:cs typeface="Lucida Sans"/>
              </a:rPr>
              <a:t>Barclays</a:t>
            </a:r>
            <a:r>
              <a:rPr lang="en-GB" sz="1650" spc="-90" dirty="0">
                <a:solidFill>
                  <a:srgbClr val="425462"/>
                </a:solidFill>
                <a:latin typeface="Lucida Sans"/>
                <a:cs typeface="Lucida Sans"/>
              </a:rPr>
              <a:t> </a:t>
            </a:r>
            <a:r>
              <a:rPr lang="en-GB" sz="1650" spc="-80" dirty="0">
                <a:solidFill>
                  <a:srgbClr val="425462"/>
                </a:solidFill>
                <a:latin typeface="Lucida Sans"/>
                <a:cs typeface="Lucida Sans"/>
              </a:rPr>
              <a:t>Bank?</a:t>
            </a:r>
            <a:endParaRPr lang="en-GB" sz="1650" dirty="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lang="en-GB" sz="2050" dirty="0">
              <a:latin typeface="Times New Roman"/>
              <a:cs typeface="Times New Roman"/>
            </a:endParaRPr>
          </a:p>
          <a:p>
            <a:pPr marL="12700" marR="1798320">
              <a:lnSpc>
                <a:spcPts val="1810"/>
              </a:lnSpc>
            </a:pPr>
            <a:r>
              <a:rPr lang="en-GB" sz="1650" spc="-20" dirty="0">
                <a:solidFill>
                  <a:srgbClr val="425462"/>
                </a:solidFill>
                <a:latin typeface="Frutiger Next Pro"/>
                <a:cs typeface="Frutiger Next Pro"/>
              </a:rPr>
              <a:t>Our </a:t>
            </a:r>
            <a:r>
              <a:rPr lang="en-GB" sz="1650" spc="-25" dirty="0">
                <a:solidFill>
                  <a:srgbClr val="425462"/>
                </a:solidFill>
                <a:latin typeface="Frutiger Next Pro"/>
                <a:cs typeface="Frutiger Next Pro"/>
              </a:rPr>
              <a:t>patients </a:t>
            </a:r>
            <a:r>
              <a:rPr lang="en-GB" sz="1650" spc="-30" dirty="0">
                <a:solidFill>
                  <a:srgbClr val="425462"/>
                </a:solidFill>
                <a:latin typeface="Frutiger Next Pro"/>
                <a:cs typeface="Frutiger Next Pro"/>
              </a:rPr>
              <a:t>that are interested </a:t>
            </a:r>
            <a:r>
              <a:rPr lang="en-GB" sz="1650" spc="-20" dirty="0">
                <a:solidFill>
                  <a:srgbClr val="425462"/>
                </a:solidFill>
                <a:latin typeface="Frutiger Next Pro"/>
                <a:cs typeface="Frutiger Next Pro"/>
              </a:rPr>
              <a:t>in</a:t>
            </a:r>
            <a:r>
              <a:rPr lang="en-GB" sz="1650" spc="-105" dirty="0">
                <a:solidFill>
                  <a:srgbClr val="425462"/>
                </a:solidFill>
                <a:latin typeface="Frutiger Next Pro"/>
                <a:cs typeface="Frutiger Next Pro"/>
              </a:rPr>
              <a:t> </a:t>
            </a:r>
            <a:r>
              <a:rPr lang="en-GB" sz="1650" spc="-20" dirty="0">
                <a:solidFill>
                  <a:srgbClr val="425462"/>
                </a:solidFill>
                <a:latin typeface="Frutiger Next Pro"/>
                <a:cs typeface="Frutiger Next Pro"/>
              </a:rPr>
              <a:t>getting  </a:t>
            </a:r>
            <a:r>
              <a:rPr lang="en-GB" sz="1650" spc="-25" dirty="0">
                <a:solidFill>
                  <a:srgbClr val="425462"/>
                </a:solidFill>
                <a:latin typeface="Frutiger Next Pro"/>
                <a:cs typeface="Frutiger Next Pro"/>
              </a:rPr>
              <a:t>back </a:t>
            </a:r>
            <a:r>
              <a:rPr lang="en-GB" sz="1650" spc="-30" dirty="0">
                <a:solidFill>
                  <a:srgbClr val="425462"/>
                </a:solidFill>
                <a:latin typeface="Frutiger Next Pro"/>
                <a:cs typeface="Frutiger Next Pro"/>
              </a:rPr>
              <a:t>to </a:t>
            </a:r>
            <a:r>
              <a:rPr lang="en-GB" sz="1650" spc="-25" dirty="0">
                <a:solidFill>
                  <a:srgbClr val="425462"/>
                </a:solidFill>
                <a:latin typeface="Frutiger Next Pro"/>
                <a:cs typeface="Frutiger Next Pro"/>
              </a:rPr>
              <a:t>work </a:t>
            </a:r>
            <a:r>
              <a:rPr lang="en-GB" sz="1650" spc="-20" dirty="0">
                <a:solidFill>
                  <a:srgbClr val="425462"/>
                </a:solidFill>
                <a:latin typeface="Frutiger Next Pro"/>
                <a:cs typeface="Frutiger Next Pro"/>
              </a:rPr>
              <a:t>can </a:t>
            </a:r>
            <a:r>
              <a:rPr lang="en-GB" sz="1650" spc="-35" dirty="0">
                <a:solidFill>
                  <a:srgbClr val="425462"/>
                </a:solidFill>
                <a:latin typeface="Frutiger Next Pro"/>
                <a:cs typeface="Frutiger Next Pro"/>
              </a:rPr>
              <a:t>take </a:t>
            </a:r>
            <a:r>
              <a:rPr lang="en-GB" sz="1650" spc="-10" dirty="0">
                <a:solidFill>
                  <a:srgbClr val="425462"/>
                </a:solidFill>
                <a:latin typeface="Frutiger Next Pro"/>
                <a:cs typeface="Frutiger Next Pro"/>
              </a:rPr>
              <a:t>part </a:t>
            </a:r>
            <a:r>
              <a:rPr lang="en-GB" sz="1650" spc="-20" dirty="0">
                <a:solidFill>
                  <a:srgbClr val="425462"/>
                </a:solidFill>
                <a:latin typeface="Frutiger Next Pro"/>
                <a:cs typeface="Frutiger Next Pro"/>
              </a:rPr>
              <a:t>in </a:t>
            </a:r>
            <a:r>
              <a:rPr lang="en-GB" sz="1650" spc="-30" dirty="0">
                <a:solidFill>
                  <a:srgbClr val="425462"/>
                </a:solidFill>
                <a:latin typeface="Frutiger Next Pro"/>
                <a:cs typeface="Frutiger Next Pro"/>
              </a:rPr>
              <a:t>training  sessions </a:t>
            </a:r>
            <a:r>
              <a:rPr lang="en-GB" sz="1650" spc="-20" dirty="0">
                <a:solidFill>
                  <a:srgbClr val="425462"/>
                </a:solidFill>
                <a:latin typeface="Frutiger Next Pro"/>
                <a:cs typeface="Frutiger Next Pro"/>
              </a:rPr>
              <a:t>with </a:t>
            </a:r>
            <a:r>
              <a:rPr lang="en-GB" sz="1650" spc="-35" dirty="0">
                <a:solidFill>
                  <a:srgbClr val="425462"/>
                </a:solidFill>
                <a:latin typeface="Frutiger Next Pro"/>
                <a:cs typeface="Frutiger Next Pro"/>
              </a:rPr>
              <a:t>Barclays’ </a:t>
            </a:r>
            <a:r>
              <a:rPr lang="en-GB" sz="1650" spc="-25" dirty="0">
                <a:solidFill>
                  <a:srgbClr val="425462"/>
                </a:solidFill>
                <a:latin typeface="Frutiger Next Pro"/>
                <a:cs typeface="Frutiger Next Pro"/>
              </a:rPr>
              <a:t>staff,</a:t>
            </a:r>
            <a:r>
              <a:rPr lang="en-GB" sz="1650" spc="-75" dirty="0">
                <a:solidFill>
                  <a:srgbClr val="425462"/>
                </a:solidFill>
                <a:latin typeface="Frutiger Next Pro"/>
                <a:cs typeface="Frutiger Next Pro"/>
              </a:rPr>
              <a:t> </a:t>
            </a:r>
            <a:r>
              <a:rPr lang="en-GB" sz="1650" spc="-35" dirty="0">
                <a:solidFill>
                  <a:srgbClr val="425462"/>
                </a:solidFill>
                <a:latin typeface="Frutiger Next Pro"/>
                <a:cs typeface="Frutiger Next Pro"/>
              </a:rPr>
              <a:t>covering:</a:t>
            </a:r>
            <a:endParaRPr lang="en-GB" sz="1650" dirty="0">
              <a:latin typeface="Frutiger Next Pro"/>
              <a:cs typeface="Frutiger Next Pro"/>
            </a:endParaRP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2804" y="402298"/>
            <a:ext cx="1875803" cy="430201"/>
          </a:xfrm>
          <a:prstGeom prst="rect">
            <a:avLst/>
          </a:prstGeom>
        </p:spPr>
      </p:pic>
      <p:sp>
        <p:nvSpPr>
          <p:cNvPr id="63" name="Text Placeholder 62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39863" y="9428163"/>
            <a:ext cx="2994318" cy="642937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165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Lucida Sans"/>
              </a:defRPr>
            </a:lvl1pPr>
            <a:lvl2pPr>
              <a:defRPr lang="en-US" sz="1650" kern="1200" spc="-125" dirty="0" smtClean="0">
                <a:solidFill>
                  <a:srgbClr val="425462"/>
                </a:solidFill>
                <a:latin typeface="Lucida Sans"/>
                <a:ea typeface="+mn-ea"/>
                <a:cs typeface="Lucida Sans"/>
              </a:defRPr>
            </a:lvl2pPr>
            <a:lvl3pPr>
              <a:defRPr lang="en-US" sz="1650" kern="1200" spc="-125" dirty="0" smtClean="0">
                <a:solidFill>
                  <a:srgbClr val="425462"/>
                </a:solidFill>
                <a:latin typeface="Lucida Sans"/>
                <a:ea typeface="+mn-ea"/>
                <a:cs typeface="Lucida Sans"/>
              </a:defRPr>
            </a:lvl3pPr>
            <a:lvl4pPr>
              <a:defRPr lang="en-US" sz="1650" kern="1200" spc="-125" dirty="0" smtClean="0">
                <a:solidFill>
                  <a:srgbClr val="425462"/>
                </a:solidFill>
                <a:latin typeface="Lucida Sans"/>
                <a:ea typeface="+mn-ea"/>
                <a:cs typeface="Lucida Sans"/>
              </a:defRPr>
            </a:lvl4pPr>
            <a:lvl5pPr>
              <a:defRPr lang="en-GB" sz="1650" kern="1200" spc="-125" dirty="0">
                <a:solidFill>
                  <a:srgbClr val="425462"/>
                </a:solidFill>
                <a:latin typeface="Lucida Sans"/>
                <a:ea typeface="+mn-ea"/>
                <a:cs typeface="Lucida Sans"/>
              </a:defRPr>
            </a:lvl5pPr>
          </a:lstStyle>
          <a:p>
            <a:pPr marL="12700" marR="5080">
              <a:lnSpc>
                <a:spcPts val="1810"/>
              </a:lnSpc>
              <a:spcBef>
                <a:spcPts val="300"/>
              </a:spcBef>
            </a:pPr>
            <a:r>
              <a:rPr lang="en-GB" sz="1650" spc="-60" dirty="0">
                <a:solidFill>
                  <a:srgbClr val="425462"/>
                </a:solidFill>
                <a:latin typeface="Lucida Sans"/>
                <a:cs typeface="Lucida Sans"/>
              </a:rPr>
              <a:t>If you’d like to find out more,  speak to a member of the  Vocational Rehabilitation team.</a:t>
            </a:r>
          </a:p>
        </p:txBody>
      </p:sp>
      <p:sp>
        <p:nvSpPr>
          <p:cNvPr id="73" name="object 4"/>
          <p:cNvSpPr/>
          <p:nvPr userDrawn="1"/>
        </p:nvSpPr>
        <p:spPr>
          <a:xfrm>
            <a:off x="2237676" y="578586"/>
            <a:ext cx="976655" cy="1710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4" name="Picture 7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8" y="326605"/>
            <a:ext cx="1482140" cy="768265"/>
          </a:xfrm>
          <a:prstGeom prst="rect">
            <a:avLst/>
          </a:prstGeom>
        </p:spPr>
      </p:pic>
      <p:sp>
        <p:nvSpPr>
          <p:cNvPr id="78" name="Text Placeholder 77"/>
          <p:cNvSpPr>
            <a:spLocks noGrp="1"/>
          </p:cNvSpPr>
          <p:nvPr>
            <p:ph type="body" sz="quarter" idx="12" hasCustomPrompt="1"/>
          </p:nvPr>
        </p:nvSpPr>
        <p:spPr>
          <a:xfrm>
            <a:off x="439863" y="6458853"/>
            <a:ext cx="3048000" cy="832933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1300" kern="1200" spc="-30" baseline="0" dirty="0" smtClean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1pPr>
            <a:lvl2pPr>
              <a:defRPr lang="en-US" sz="1300" kern="1200" spc="-30" dirty="0" smtClean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2pPr>
            <a:lvl3pPr>
              <a:defRPr lang="en-US" sz="1300" kern="1200" spc="-30" dirty="0" smtClean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3pPr>
            <a:lvl4pPr>
              <a:defRPr lang="en-US" sz="1300" kern="1200" spc="-30" dirty="0" smtClean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4pPr>
            <a:lvl5pPr>
              <a:defRPr lang="en-GB" sz="1300" kern="1200" spc="-30" dirty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5pPr>
          </a:lstStyle>
          <a:p>
            <a:pPr lvl="0"/>
            <a:r>
              <a:rPr lang="en-US" dirty="0"/>
              <a:t>We have also been able to access Barclays’ ‘Able to Enable’ apprenticeship </a:t>
            </a:r>
            <a:r>
              <a:rPr lang="en-US" dirty="0" err="1"/>
              <a:t>programme</a:t>
            </a:r>
            <a:r>
              <a:rPr lang="en-US" dirty="0"/>
              <a:t>, with one of our patients currently taking part.</a:t>
            </a:r>
            <a:endParaRPr lang="en-GB" dirty="0"/>
          </a:p>
        </p:txBody>
      </p:sp>
      <p:pic>
        <p:nvPicPr>
          <p:cNvPr id="79" name="Picture 78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0" t="37121" r="22219" b="43182"/>
          <a:stretch/>
        </p:blipFill>
        <p:spPr>
          <a:xfrm>
            <a:off x="273049" y="4024474"/>
            <a:ext cx="5733439" cy="2160426"/>
          </a:xfrm>
          <a:prstGeom prst="rect">
            <a:avLst/>
          </a:prstGeom>
        </p:spPr>
      </p:pic>
      <p:pic>
        <p:nvPicPr>
          <p:cNvPr id="133" name="Picture 132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513"/>
          <a:stretch/>
        </p:blipFill>
        <p:spPr>
          <a:xfrm>
            <a:off x="3741588" y="6526555"/>
            <a:ext cx="3562324" cy="3529419"/>
          </a:xfrm>
          <a:prstGeom prst="rect">
            <a:avLst/>
          </a:prstGeom>
        </p:spPr>
      </p:pic>
      <p:sp>
        <p:nvSpPr>
          <p:cNvPr id="11" name="Text Placeholder 77"/>
          <p:cNvSpPr>
            <a:spLocks noGrp="1"/>
          </p:cNvSpPr>
          <p:nvPr>
            <p:ph type="body" sz="quarter" idx="13" hasCustomPrompt="1"/>
          </p:nvPr>
        </p:nvSpPr>
        <p:spPr>
          <a:xfrm>
            <a:off x="439863" y="7429928"/>
            <a:ext cx="3048000" cy="812372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1300" kern="1200" spc="-30" baseline="0" dirty="0" smtClean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1pPr>
            <a:lvl2pPr>
              <a:defRPr lang="en-US" sz="1300" kern="1200" spc="-30" dirty="0" smtClean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2pPr>
            <a:lvl3pPr>
              <a:defRPr lang="en-US" sz="1300" kern="1200" spc="-30" dirty="0" smtClean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3pPr>
            <a:lvl4pPr>
              <a:defRPr lang="en-US" sz="1300" kern="1200" spc="-30" dirty="0" smtClean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4pPr>
            <a:lvl5pPr>
              <a:defRPr lang="en-GB" sz="1300" kern="1200" spc="-30" dirty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5pPr>
          </a:lstStyle>
          <a:p>
            <a:pPr lvl="0"/>
            <a:r>
              <a:rPr lang="en-US" dirty="0"/>
              <a:t>In return we organize education events for Barclays’ managers on how they can better support employees with disabilities in the workplace.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 slide 2_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 Placeholder 77"/>
          <p:cNvSpPr>
            <a:spLocks noGrp="1"/>
          </p:cNvSpPr>
          <p:nvPr>
            <p:ph type="body" sz="quarter" idx="13" hasCustomPrompt="1"/>
          </p:nvPr>
        </p:nvSpPr>
        <p:spPr>
          <a:xfrm>
            <a:off x="408840" y="4127500"/>
            <a:ext cx="6112610" cy="1905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ts val="5500"/>
              </a:lnSpc>
              <a:defRPr lang="en-US" sz="5000" b="0" kern="1200" spc="-60" baseline="0" dirty="0" smtClean="0">
                <a:gradFill>
                  <a:gsLst>
                    <a:gs pos="0">
                      <a:srgbClr val="EE4073"/>
                    </a:gs>
                    <a:gs pos="50000">
                      <a:srgbClr val="D35DA5"/>
                    </a:gs>
                    <a:gs pos="100000">
                      <a:srgbClr val="BC89F0"/>
                    </a:gs>
                  </a:gsLst>
                  <a:lin ang="1800000" scaled="0"/>
                </a:gradFill>
                <a:latin typeface="+mn-lt"/>
                <a:ea typeface="+mn-ea"/>
                <a:cs typeface="Frutiger Next Pro" panose="020B0503040204020203" pitchFamily="34" charset="0"/>
              </a:defRPr>
            </a:lvl1pPr>
            <a:lvl2pPr>
              <a:defRPr lang="en-US" sz="1300" kern="1200" spc="-30" dirty="0" smtClean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2pPr>
            <a:lvl3pPr>
              <a:defRPr lang="en-US" sz="1300" kern="1200" spc="-30" dirty="0" smtClean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3pPr>
            <a:lvl4pPr>
              <a:defRPr lang="en-US" sz="1300" kern="1200" spc="-30" dirty="0" smtClean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4pPr>
            <a:lvl5pPr>
              <a:defRPr lang="en-GB" sz="1300" kern="1200" spc="-30" dirty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5pPr>
          </a:lstStyle>
          <a:p>
            <a:pPr lvl="0"/>
            <a:r>
              <a:rPr lang="en-US" dirty="0"/>
              <a:t>CV guidance</a:t>
            </a:r>
          </a:p>
          <a:p>
            <a:pPr lvl="0"/>
            <a:r>
              <a:rPr lang="en-US" dirty="0"/>
              <a:t>Interview practice</a:t>
            </a:r>
          </a:p>
          <a:p>
            <a:pPr lvl="0"/>
            <a:r>
              <a:rPr lang="en-US" dirty="0"/>
              <a:t>Confidence building</a:t>
            </a:r>
            <a:endParaRPr lang="en-GB" dirty="0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433388" y="1460500"/>
            <a:ext cx="6831055" cy="660573"/>
          </a:xfrm>
          <a:prstGeom prst="rect">
            <a:avLst/>
          </a:prstGeom>
        </p:spPr>
        <p:txBody>
          <a:bodyPr lIns="0" tIns="0" rIns="0" bIns="0"/>
          <a:lstStyle>
            <a:lvl1pPr marL="12700" marR="6985" algn="l" defTabSz="914400" rtl="0" eaLnBrk="1" latinLnBrk="0" hangingPunct="1">
              <a:lnSpc>
                <a:spcPts val="4000"/>
              </a:lnSpc>
              <a:spcBef>
                <a:spcPts val="495"/>
              </a:spcBef>
              <a:defRPr sz="3600" kern="0" spc="-295" baseline="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Did you know…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433388" y="2314177"/>
            <a:ext cx="6088062" cy="1505746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 b="0" i="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pPr marL="12700" marR="1258570">
              <a:lnSpc>
                <a:spcPts val="1810"/>
              </a:lnSpc>
              <a:spcBef>
                <a:spcPts val="300"/>
              </a:spcBef>
            </a:pPr>
            <a:r>
              <a:rPr lang="en-GB" sz="1650" spc="-90" dirty="0">
                <a:solidFill>
                  <a:srgbClr val="425462"/>
                </a:solidFill>
                <a:latin typeface="Lucida Sans"/>
                <a:cs typeface="Lucida Sans"/>
              </a:rPr>
              <a:t>that </a:t>
            </a:r>
            <a:r>
              <a:rPr lang="en-GB" sz="1650" spc="-95" dirty="0">
                <a:solidFill>
                  <a:srgbClr val="425462"/>
                </a:solidFill>
                <a:latin typeface="Lucida Sans"/>
                <a:cs typeface="Lucida Sans"/>
              </a:rPr>
              <a:t>the </a:t>
            </a:r>
            <a:r>
              <a:rPr lang="en-GB" sz="1650" spc="-105" dirty="0">
                <a:solidFill>
                  <a:srgbClr val="425462"/>
                </a:solidFill>
                <a:latin typeface="Lucida Sans"/>
                <a:cs typeface="Lucida Sans"/>
              </a:rPr>
              <a:t>Vocational Rehabilitation </a:t>
            </a:r>
            <a:r>
              <a:rPr lang="en-GB" sz="1650" spc="-120" dirty="0">
                <a:solidFill>
                  <a:srgbClr val="425462"/>
                </a:solidFill>
                <a:latin typeface="Lucida Sans"/>
                <a:cs typeface="Lucida Sans"/>
              </a:rPr>
              <a:t>Programme  </a:t>
            </a:r>
            <a:r>
              <a:rPr lang="en-GB" sz="1650" spc="-130" dirty="0">
                <a:solidFill>
                  <a:srgbClr val="425462"/>
                </a:solidFill>
                <a:latin typeface="Lucida Sans"/>
                <a:cs typeface="Lucida Sans"/>
              </a:rPr>
              <a:t>has </a:t>
            </a:r>
            <a:r>
              <a:rPr lang="en-GB" sz="1650" spc="-105" dirty="0">
                <a:solidFill>
                  <a:srgbClr val="425462"/>
                </a:solidFill>
                <a:latin typeface="Lucida Sans"/>
                <a:cs typeface="Lucida Sans"/>
              </a:rPr>
              <a:t>partnered </a:t>
            </a:r>
            <a:r>
              <a:rPr lang="en-GB" sz="1650" spc="-65" dirty="0">
                <a:solidFill>
                  <a:srgbClr val="425462"/>
                </a:solidFill>
                <a:latin typeface="Lucida Sans"/>
                <a:cs typeface="Lucida Sans"/>
              </a:rPr>
              <a:t>with </a:t>
            </a:r>
            <a:r>
              <a:rPr lang="en-GB" sz="1650" spc="-110" dirty="0">
                <a:solidFill>
                  <a:srgbClr val="425462"/>
                </a:solidFill>
                <a:latin typeface="Lucida Sans"/>
                <a:cs typeface="Lucida Sans"/>
              </a:rPr>
              <a:t>Barclays</a:t>
            </a:r>
            <a:r>
              <a:rPr lang="en-GB" sz="1650" spc="-90" dirty="0">
                <a:solidFill>
                  <a:srgbClr val="425462"/>
                </a:solidFill>
                <a:latin typeface="Lucida Sans"/>
                <a:cs typeface="Lucida Sans"/>
              </a:rPr>
              <a:t> </a:t>
            </a:r>
            <a:r>
              <a:rPr lang="en-GB" sz="1650" spc="-80" dirty="0">
                <a:solidFill>
                  <a:srgbClr val="425462"/>
                </a:solidFill>
                <a:latin typeface="Lucida Sans"/>
                <a:cs typeface="Lucida Sans"/>
              </a:rPr>
              <a:t>Bank?</a:t>
            </a:r>
            <a:endParaRPr lang="en-GB" sz="1650" dirty="0">
              <a:latin typeface="Lucida Sans"/>
              <a:cs typeface="Lucida San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lang="en-GB" sz="2050" dirty="0">
              <a:latin typeface="Times New Roman"/>
              <a:cs typeface="Times New Roman"/>
            </a:endParaRPr>
          </a:p>
          <a:p>
            <a:pPr marL="12700" marR="1798320">
              <a:lnSpc>
                <a:spcPts val="1810"/>
              </a:lnSpc>
            </a:pPr>
            <a:r>
              <a:rPr lang="en-GB" sz="1650" spc="-20" dirty="0">
                <a:solidFill>
                  <a:srgbClr val="425462"/>
                </a:solidFill>
                <a:latin typeface="Frutiger Next Pro"/>
                <a:cs typeface="Frutiger Next Pro"/>
              </a:rPr>
              <a:t>Our </a:t>
            </a:r>
            <a:r>
              <a:rPr lang="en-GB" sz="1650" spc="-25" dirty="0">
                <a:solidFill>
                  <a:srgbClr val="425462"/>
                </a:solidFill>
                <a:latin typeface="Frutiger Next Pro"/>
                <a:cs typeface="Frutiger Next Pro"/>
              </a:rPr>
              <a:t>patients </a:t>
            </a:r>
            <a:r>
              <a:rPr lang="en-GB" sz="1650" spc="-30" dirty="0">
                <a:solidFill>
                  <a:srgbClr val="425462"/>
                </a:solidFill>
                <a:latin typeface="Frutiger Next Pro"/>
                <a:cs typeface="Frutiger Next Pro"/>
              </a:rPr>
              <a:t>that are interested </a:t>
            </a:r>
            <a:r>
              <a:rPr lang="en-GB" sz="1650" spc="-20" dirty="0">
                <a:solidFill>
                  <a:srgbClr val="425462"/>
                </a:solidFill>
                <a:latin typeface="Frutiger Next Pro"/>
                <a:cs typeface="Frutiger Next Pro"/>
              </a:rPr>
              <a:t>in</a:t>
            </a:r>
            <a:r>
              <a:rPr lang="en-GB" sz="1650" spc="-105" dirty="0">
                <a:solidFill>
                  <a:srgbClr val="425462"/>
                </a:solidFill>
                <a:latin typeface="Frutiger Next Pro"/>
                <a:cs typeface="Frutiger Next Pro"/>
              </a:rPr>
              <a:t> </a:t>
            </a:r>
            <a:r>
              <a:rPr lang="en-GB" sz="1650" spc="-20" dirty="0">
                <a:solidFill>
                  <a:srgbClr val="425462"/>
                </a:solidFill>
                <a:latin typeface="Frutiger Next Pro"/>
                <a:cs typeface="Frutiger Next Pro"/>
              </a:rPr>
              <a:t>getting  </a:t>
            </a:r>
            <a:r>
              <a:rPr lang="en-GB" sz="1650" spc="-25" dirty="0">
                <a:solidFill>
                  <a:srgbClr val="425462"/>
                </a:solidFill>
                <a:latin typeface="Frutiger Next Pro"/>
                <a:cs typeface="Frutiger Next Pro"/>
              </a:rPr>
              <a:t>back </a:t>
            </a:r>
            <a:r>
              <a:rPr lang="en-GB" sz="1650" spc="-30" dirty="0">
                <a:solidFill>
                  <a:srgbClr val="425462"/>
                </a:solidFill>
                <a:latin typeface="Frutiger Next Pro"/>
                <a:cs typeface="Frutiger Next Pro"/>
              </a:rPr>
              <a:t>to </a:t>
            </a:r>
            <a:r>
              <a:rPr lang="en-GB" sz="1650" spc="-25" dirty="0">
                <a:solidFill>
                  <a:srgbClr val="425462"/>
                </a:solidFill>
                <a:latin typeface="Frutiger Next Pro"/>
                <a:cs typeface="Frutiger Next Pro"/>
              </a:rPr>
              <a:t>work </a:t>
            </a:r>
            <a:r>
              <a:rPr lang="en-GB" sz="1650" spc="-20" dirty="0">
                <a:solidFill>
                  <a:srgbClr val="425462"/>
                </a:solidFill>
                <a:latin typeface="Frutiger Next Pro"/>
                <a:cs typeface="Frutiger Next Pro"/>
              </a:rPr>
              <a:t>can </a:t>
            </a:r>
            <a:r>
              <a:rPr lang="en-GB" sz="1650" spc="-35" dirty="0">
                <a:solidFill>
                  <a:srgbClr val="425462"/>
                </a:solidFill>
                <a:latin typeface="Frutiger Next Pro"/>
                <a:cs typeface="Frutiger Next Pro"/>
              </a:rPr>
              <a:t>take </a:t>
            </a:r>
            <a:r>
              <a:rPr lang="en-GB" sz="1650" spc="-10" dirty="0">
                <a:solidFill>
                  <a:srgbClr val="425462"/>
                </a:solidFill>
                <a:latin typeface="Frutiger Next Pro"/>
                <a:cs typeface="Frutiger Next Pro"/>
              </a:rPr>
              <a:t>part </a:t>
            </a:r>
            <a:r>
              <a:rPr lang="en-GB" sz="1650" spc="-20" dirty="0">
                <a:solidFill>
                  <a:srgbClr val="425462"/>
                </a:solidFill>
                <a:latin typeface="Frutiger Next Pro"/>
                <a:cs typeface="Frutiger Next Pro"/>
              </a:rPr>
              <a:t>in </a:t>
            </a:r>
            <a:r>
              <a:rPr lang="en-GB" sz="1650" spc="-30" dirty="0">
                <a:solidFill>
                  <a:srgbClr val="425462"/>
                </a:solidFill>
                <a:latin typeface="Frutiger Next Pro"/>
                <a:cs typeface="Frutiger Next Pro"/>
              </a:rPr>
              <a:t>training  sessions </a:t>
            </a:r>
            <a:r>
              <a:rPr lang="en-GB" sz="1650" spc="-20" dirty="0">
                <a:solidFill>
                  <a:srgbClr val="425462"/>
                </a:solidFill>
                <a:latin typeface="Frutiger Next Pro"/>
                <a:cs typeface="Frutiger Next Pro"/>
              </a:rPr>
              <a:t>with </a:t>
            </a:r>
            <a:r>
              <a:rPr lang="en-GB" sz="1650" spc="-35" dirty="0">
                <a:solidFill>
                  <a:srgbClr val="425462"/>
                </a:solidFill>
                <a:latin typeface="Frutiger Next Pro"/>
                <a:cs typeface="Frutiger Next Pro"/>
              </a:rPr>
              <a:t>Barclays’ </a:t>
            </a:r>
            <a:r>
              <a:rPr lang="en-GB" sz="1650" spc="-25" dirty="0">
                <a:solidFill>
                  <a:srgbClr val="425462"/>
                </a:solidFill>
                <a:latin typeface="Frutiger Next Pro"/>
                <a:cs typeface="Frutiger Next Pro"/>
              </a:rPr>
              <a:t>staff,</a:t>
            </a:r>
            <a:r>
              <a:rPr lang="en-GB" sz="1650" spc="-75" dirty="0">
                <a:solidFill>
                  <a:srgbClr val="425462"/>
                </a:solidFill>
                <a:latin typeface="Frutiger Next Pro"/>
                <a:cs typeface="Frutiger Next Pro"/>
              </a:rPr>
              <a:t> </a:t>
            </a:r>
            <a:r>
              <a:rPr lang="en-GB" sz="1650" spc="-35" dirty="0">
                <a:solidFill>
                  <a:srgbClr val="425462"/>
                </a:solidFill>
                <a:latin typeface="Frutiger Next Pro"/>
                <a:cs typeface="Frutiger Next Pro"/>
              </a:rPr>
              <a:t>covering:</a:t>
            </a:r>
            <a:endParaRPr lang="en-GB" sz="1650" dirty="0">
              <a:latin typeface="Frutiger Next Pro"/>
              <a:cs typeface="Frutiger Next Pro"/>
            </a:endParaRP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2804" y="402298"/>
            <a:ext cx="1875803" cy="430201"/>
          </a:xfrm>
          <a:prstGeom prst="rect">
            <a:avLst/>
          </a:prstGeom>
        </p:spPr>
      </p:pic>
      <p:sp>
        <p:nvSpPr>
          <p:cNvPr id="63" name="Text Placeholder 62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39863" y="9428163"/>
            <a:ext cx="2994318" cy="642937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1650" kern="1200" spc="0" baseline="0" dirty="0" smtClean="0">
                <a:solidFill>
                  <a:schemeClr val="tx1"/>
                </a:solidFill>
                <a:latin typeface="+mn-lt"/>
                <a:ea typeface="+mn-ea"/>
                <a:cs typeface="Lucida Sans"/>
              </a:defRPr>
            </a:lvl1pPr>
            <a:lvl2pPr>
              <a:defRPr lang="en-US" sz="1650" kern="1200" spc="-125" dirty="0" smtClean="0">
                <a:solidFill>
                  <a:srgbClr val="425462"/>
                </a:solidFill>
                <a:latin typeface="Lucida Sans"/>
                <a:ea typeface="+mn-ea"/>
                <a:cs typeface="Lucida Sans"/>
              </a:defRPr>
            </a:lvl2pPr>
            <a:lvl3pPr>
              <a:defRPr lang="en-US" sz="1650" kern="1200" spc="-125" dirty="0" smtClean="0">
                <a:solidFill>
                  <a:srgbClr val="425462"/>
                </a:solidFill>
                <a:latin typeface="Lucida Sans"/>
                <a:ea typeface="+mn-ea"/>
                <a:cs typeface="Lucida Sans"/>
              </a:defRPr>
            </a:lvl3pPr>
            <a:lvl4pPr>
              <a:defRPr lang="en-US" sz="1650" kern="1200" spc="-125" dirty="0" smtClean="0">
                <a:solidFill>
                  <a:srgbClr val="425462"/>
                </a:solidFill>
                <a:latin typeface="Lucida Sans"/>
                <a:ea typeface="+mn-ea"/>
                <a:cs typeface="Lucida Sans"/>
              </a:defRPr>
            </a:lvl4pPr>
            <a:lvl5pPr>
              <a:defRPr lang="en-GB" sz="1650" kern="1200" spc="-125" dirty="0">
                <a:solidFill>
                  <a:srgbClr val="425462"/>
                </a:solidFill>
                <a:latin typeface="Lucida Sans"/>
                <a:ea typeface="+mn-ea"/>
                <a:cs typeface="Lucida Sans"/>
              </a:defRPr>
            </a:lvl5pPr>
          </a:lstStyle>
          <a:p>
            <a:pPr marL="12700" marR="5080">
              <a:lnSpc>
                <a:spcPts val="1810"/>
              </a:lnSpc>
              <a:spcBef>
                <a:spcPts val="300"/>
              </a:spcBef>
            </a:pPr>
            <a:r>
              <a:rPr lang="en-GB" sz="1650" spc="-60" dirty="0">
                <a:solidFill>
                  <a:srgbClr val="425462"/>
                </a:solidFill>
                <a:latin typeface="Lucida Sans"/>
                <a:cs typeface="Lucida Sans"/>
              </a:rPr>
              <a:t>If you’d like to find out more,  speak to a member of the  Vocational Rehabilitation team.</a:t>
            </a:r>
          </a:p>
        </p:txBody>
      </p:sp>
      <p:pic>
        <p:nvPicPr>
          <p:cNvPr id="74" name="Picture 7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8" y="326605"/>
            <a:ext cx="1482140" cy="768265"/>
          </a:xfrm>
          <a:prstGeom prst="rect">
            <a:avLst/>
          </a:prstGeom>
        </p:spPr>
      </p:pic>
      <p:sp>
        <p:nvSpPr>
          <p:cNvPr id="78" name="Text Placeholder 77"/>
          <p:cNvSpPr>
            <a:spLocks noGrp="1"/>
          </p:cNvSpPr>
          <p:nvPr>
            <p:ph type="body" sz="quarter" idx="12" hasCustomPrompt="1"/>
          </p:nvPr>
        </p:nvSpPr>
        <p:spPr>
          <a:xfrm>
            <a:off x="439863" y="6458853"/>
            <a:ext cx="3048000" cy="871206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1300" kern="1200" spc="-30" baseline="0" dirty="0" smtClean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1pPr>
            <a:lvl2pPr>
              <a:defRPr lang="en-US" sz="1300" kern="1200" spc="-30" dirty="0" smtClean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2pPr>
            <a:lvl3pPr>
              <a:defRPr lang="en-US" sz="1300" kern="1200" spc="-30" dirty="0" smtClean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3pPr>
            <a:lvl4pPr>
              <a:defRPr lang="en-US" sz="1300" kern="1200" spc="-30" dirty="0" smtClean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4pPr>
            <a:lvl5pPr>
              <a:defRPr lang="en-GB" sz="1300" kern="1200" spc="-30" dirty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5pPr>
          </a:lstStyle>
          <a:p>
            <a:pPr lvl="0"/>
            <a:r>
              <a:rPr lang="en-US" dirty="0"/>
              <a:t>We have also been able to access Barclays’ ‘Able to Enable’ apprenticeship </a:t>
            </a:r>
            <a:r>
              <a:rPr lang="en-US" dirty="0" err="1"/>
              <a:t>programme</a:t>
            </a:r>
            <a:r>
              <a:rPr lang="en-US" dirty="0"/>
              <a:t>, with one of our patients currently taking part.</a:t>
            </a:r>
          </a:p>
        </p:txBody>
      </p:sp>
      <p:sp>
        <p:nvSpPr>
          <p:cNvPr id="11" name="Text Placeholder 77"/>
          <p:cNvSpPr>
            <a:spLocks noGrp="1"/>
          </p:cNvSpPr>
          <p:nvPr>
            <p:ph type="body" sz="quarter" idx="14" hasCustomPrompt="1"/>
          </p:nvPr>
        </p:nvSpPr>
        <p:spPr>
          <a:xfrm>
            <a:off x="439863" y="7429928"/>
            <a:ext cx="3048000" cy="812372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US" sz="1300" kern="1200" spc="-30" baseline="0" dirty="0" smtClean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1pPr>
            <a:lvl2pPr>
              <a:defRPr lang="en-US" sz="1300" kern="1200" spc="-30" dirty="0" smtClean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2pPr>
            <a:lvl3pPr>
              <a:defRPr lang="en-US" sz="1300" kern="1200" spc="-30" dirty="0" smtClean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3pPr>
            <a:lvl4pPr>
              <a:defRPr lang="en-US" sz="1300" kern="1200" spc="-30" dirty="0" smtClean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4pPr>
            <a:lvl5pPr>
              <a:defRPr lang="en-GB" sz="1300" kern="1200" spc="-30" dirty="0">
                <a:solidFill>
                  <a:srgbClr val="425462"/>
                </a:solidFill>
                <a:latin typeface="+mn-lt"/>
                <a:ea typeface="+mn-ea"/>
                <a:cs typeface="Frutiger Next Pro"/>
              </a:defRPr>
            </a:lvl5pPr>
          </a:lstStyle>
          <a:p>
            <a:pPr lvl="0"/>
            <a:r>
              <a:rPr lang="en-US" dirty="0"/>
              <a:t>In return we organize education events for Barclays’ managers on how they can better support employees with disabilities in the workplace.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3230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2" r:id="rId3"/>
    <p:sldLayoutId id="2147483668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9" y="1444864"/>
            <a:ext cx="6831055" cy="1158636"/>
          </a:xfrm>
        </p:spPr>
        <p:txBody>
          <a:bodyPr/>
          <a:lstStyle/>
          <a:p>
            <a:pPr algn="ctr"/>
            <a:r>
              <a:rPr lang="en-GB" sz="2800" b="1" dirty="0"/>
              <a:t>Clinical Respiratory Radiology Course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864" y="2070100"/>
            <a:ext cx="6676778" cy="1524000"/>
          </a:xfrm>
        </p:spPr>
        <p:txBody>
          <a:bodyPr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400" b="1" dirty="0"/>
              <a:t>Target audience: </a:t>
            </a:r>
            <a:r>
              <a:rPr lang="en-GB" sz="1400" dirty="0"/>
              <a:t>Respiratory specialist registrars and early </a:t>
            </a:r>
            <a:r>
              <a:rPr lang="en-GB" sz="1400"/>
              <a:t>year consultants</a:t>
            </a:r>
            <a:endParaRPr lang="en-GB" sz="1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400" b="1" dirty="0"/>
              <a:t>What it covers: </a:t>
            </a:r>
            <a:r>
              <a:rPr lang="en-GB" sz="1400" dirty="0"/>
              <a:t>B</a:t>
            </a:r>
            <a:r>
              <a:rPr lang="en-GB" altLang="en-US" sz="1400" b="0" dirty="0"/>
              <a:t>asic radiological principles, best radiological tests in a given clinical scenario, what the expected radiological appearances are and how these relate to other respiratory investigations.</a:t>
            </a:r>
            <a:r>
              <a:rPr lang="en-GB" altLang="en-US" sz="1400" dirty="0"/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1400" b="1" dirty="0"/>
              <a:t>Delivered by: </a:t>
            </a:r>
            <a:r>
              <a:rPr lang="en-GB" sz="1400" dirty="0"/>
              <a:t>Radiology and respiratory consultants together to consolidate radiological knowledge in a clinical context</a:t>
            </a:r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AB2B36ED-CEBD-63F1-04D8-2A44F5E8D81E}"/>
              </a:ext>
            </a:extLst>
          </p:cNvPr>
          <p:cNvSpPr>
            <a:spLocks/>
          </p:cNvSpPr>
          <p:nvPr/>
        </p:nvSpPr>
        <p:spPr bwMode="auto">
          <a:xfrm>
            <a:off x="465259" y="3517900"/>
            <a:ext cx="3236791" cy="5532873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b="1" dirty="0"/>
              <a:t>Day 1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b="1" dirty="0"/>
              <a:t>Monday 8</a:t>
            </a:r>
            <a:r>
              <a:rPr lang="en-GB" altLang="en-US" sz="1200" b="1" baseline="30000" dirty="0"/>
              <a:t>th</a:t>
            </a:r>
            <a:r>
              <a:rPr lang="en-GB" altLang="en-US" sz="1200" b="1" dirty="0"/>
              <a:t> June 2026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GB" altLang="en-US" sz="1200" b="1" dirty="0"/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b="1" dirty="0">
                <a:solidFill>
                  <a:schemeClr val="accent2"/>
                </a:solidFill>
              </a:rPr>
              <a:t>Basic CXR and CT anatomy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i="1" dirty="0"/>
              <a:t>basic anatomy and principles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en-GB" altLang="en-US" sz="1200" i="1" dirty="0"/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b="1" dirty="0">
                <a:solidFill>
                  <a:schemeClr val="accent2"/>
                </a:solidFill>
              </a:rPr>
              <a:t>Collapses and consolidation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i="1" dirty="0"/>
              <a:t>when further tests are needed and what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i="1" dirty="0"/>
              <a:t>other conditions should be considered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en-GB" altLang="en-US" sz="1200" i="1" dirty="0"/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b="1" dirty="0">
                <a:solidFill>
                  <a:schemeClr val="accent2"/>
                </a:solidFill>
              </a:rPr>
              <a:t>Pleural &amp; Diaphragmatic diseases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i="1" dirty="0"/>
              <a:t>when is an effusion “worrying”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i="1" dirty="0" err="1"/>
              <a:t>pneumothoraces</a:t>
            </a:r>
            <a:r>
              <a:rPr lang="en-GB" altLang="en-US" sz="1200" i="1" dirty="0"/>
              <a:t> -  the pitfalls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i="1" dirty="0"/>
              <a:t>diaphragmatic humps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en-GB" altLang="en-US" sz="1200" i="1" dirty="0"/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i="1" dirty="0"/>
              <a:t>        ~~~~~~~~ lunch ~~~~~~~~~~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en-GB" altLang="en-US" sz="1200" i="1" dirty="0"/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b="1" dirty="0">
                <a:solidFill>
                  <a:schemeClr val="accent2"/>
                </a:solidFill>
              </a:rPr>
              <a:t>Mysterious Mediastinum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i="1" dirty="0"/>
              <a:t>What to do with mediastinal abnormalities</a:t>
            </a:r>
            <a:endParaRPr lang="en-GB" altLang="en-US" sz="1200" b="1" dirty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en-GB" altLang="en-US" sz="1200" b="1" dirty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altLang="en-US" sz="1200" b="1" dirty="0">
                <a:solidFill>
                  <a:schemeClr val="accent2"/>
                </a:solidFill>
              </a:rPr>
              <a:t>Pulmonary nodules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altLang="en-US" sz="1200" i="1" dirty="0"/>
              <a:t>differential diagnoses and management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en-GB" altLang="en-US" sz="1200" i="1" dirty="0"/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altLang="en-US" sz="1200" b="1" dirty="0">
                <a:solidFill>
                  <a:schemeClr val="accent2"/>
                </a:solidFill>
              </a:rPr>
              <a:t>Lung cancer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altLang="en-US" sz="1200" i="1" dirty="0"/>
              <a:t>latest  lung cancer staging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altLang="en-US" sz="1200" i="1" dirty="0"/>
              <a:t>how imaging affects management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en-GB" altLang="en-US" sz="1200" b="1" dirty="0">
              <a:solidFill>
                <a:schemeClr val="accent2"/>
              </a:solidFill>
            </a:endParaRPr>
          </a:p>
          <a:p>
            <a:pPr eaLnBrk="1" hangingPunct="1">
              <a:spcBef>
                <a:spcPct val="20000"/>
              </a:spcBef>
              <a:buFontTx/>
              <a:buChar char="•"/>
            </a:pPr>
            <a:endParaRPr lang="en-US" altLang="en-US" sz="1200" dirty="0"/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8C816D4A-D04F-3F28-93B2-2B0049EC303E}"/>
              </a:ext>
            </a:extLst>
          </p:cNvPr>
          <p:cNvSpPr>
            <a:spLocks/>
          </p:cNvSpPr>
          <p:nvPr/>
        </p:nvSpPr>
        <p:spPr bwMode="auto">
          <a:xfrm>
            <a:off x="3778250" y="3521075"/>
            <a:ext cx="3312991" cy="5532873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b="1" dirty="0"/>
              <a:t>Day 2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b="1" dirty="0"/>
              <a:t>Tuesday 9</a:t>
            </a:r>
            <a:r>
              <a:rPr lang="en-GB" altLang="en-US" sz="1200" b="1" baseline="30000" dirty="0"/>
              <a:t>th</a:t>
            </a:r>
            <a:r>
              <a:rPr lang="en-GB" altLang="en-US" sz="1200" b="1" dirty="0"/>
              <a:t> June 2026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en-GB" altLang="en-US" sz="1200" b="1" dirty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altLang="en-US" sz="1200" b="1" dirty="0">
                <a:solidFill>
                  <a:schemeClr val="accent2"/>
                </a:solidFill>
              </a:rPr>
              <a:t>HRCT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altLang="en-US" sz="1200" i="1" dirty="0"/>
              <a:t>basic principles of CT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altLang="en-US" sz="1200" i="1" dirty="0"/>
              <a:t>radiological anatomy (secondary </a:t>
            </a:r>
            <a:r>
              <a:rPr lang="en-GB" altLang="en-US" sz="1200" i="1" dirty="0" err="1"/>
              <a:t>pulm</a:t>
            </a:r>
            <a:r>
              <a:rPr lang="en-GB" altLang="en-US" sz="1200" i="1" dirty="0"/>
              <a:t> lobule)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altLang="en-US" sz="1200" i="1" dirty="0"/>
              <a:t>radiological terms (cysts, ground glass,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altLang="en-US" sz="1200" i="1" dirty="0"/>
              <a:t>reticulation, honeycombing)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en-GB" altLang="en-US" sz="1200" i="1" dirty="0"/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altLang="en-US" sz="1200" b="1" dirty="0">
                <a:solidFill>
                  <a:schemeClr val="accent2"/>
                </a:solidFill>
              </a:rPr>
              <a:t>Radiology of interstitial lung disease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altLang="en-US" sz="1200" i="1" dirty="0"/>
              <a:t>CT patterns of common ILDs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altLang="en-US" sz="1200" i="1" dirty="0"/>
              <a:t>case studies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en-GB" altLang="en-US" sz="1200" i="1" dirty="0"/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altLang="en-US" sz="1200" b="1" dirty="0">
                <a:solidFill>
                  <a:schemeClr val="accent2"/>
                </a:solidFill>
              </a:rPr>
              <a:t>Airways diseases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altLang="en-US" sz="1200" i="1" dirty="0"/>
              <a:t>how radiological and clinical correlation helps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altLang="en-US" sz="1200" i="1" dirty="0"/>
              <a:t>decision making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en-GB" altLang="en-US" sz="1200" i="1" dirty="0"/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altLang="en-US" sz="1200" i="1" dirty="0"/>
              <a:t>        ~~~~~~~~ lunch ~~~~~~~~~~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GB" altLang="en-US" sz="1200" i="1" dirty="0"/>
              <a:t>       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b="1" dirty="0">
                <a:solidFill>
                  <a:schemeClr val="accent2"/>
                </a:solidFill>
              </a:rPr>
              <a:t>Complex infections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i="1" dirty="0"/>
              <a:t>imaging appearances of TB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i="1" dirty="0"/>
              <a:t>cavitating lesions, fungal infections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en-GB" altLang="en-US" sz="1200" i="1" dirty="0"/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b="1" dirty="0">
                <a:solidFill>
                  <a:schemeClr val="accent2"/>
                </a:solidFill>
              </a:rPr>
              <a:t>Pulmonary emboli and pulmonary vascular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b="1" dirty="0">
                <a:solidFill>
                  <a:schemeClr val="accent2"/>
                </a:solidFill>
              </a:rPr>
              <a:t>diseases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i="1" dirty="0"/>
              <a:t>acute or chronic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i="1" dirty="0"/>
              <a:t>how to investigate pleuritic chest pain in 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GB" altLang="en-US" sz="1200" i="1" dirty="0"/>
              <a:t>pregnancy.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en-GB" altLang="en-US" sz="1200" i="1" dirty="0"/>
          </a:p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endParaRPr lang="en-GB" altLang="en-US" sz="1200" i="1" dirty="0"/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en-GB" altLang="en-US" sz="1200" i="1" dirty="0"/>
          </a:p>
        </p:txBody>
      </p:sp>
      <p:sp>
        <p:nvSpPr>
          <p:cNvPr id="7" name="TextBox 11">
            <a:extLst>
              <a:ext uri="{FF2B5EF4-FFF2-40B4-BE49-F238E27FC236}">
                <a16:creationId xmlns:a16="http://schemas.microsoft.com/office/drawing/2014/main" id="{027BF31F-A6D2-B9E8-B0C1-9C3DA8A9C9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49" y="9206349"/>
            <a:ext cx="6741991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1400" b="1" dirty="0">
                <a:latin typeface="+mn-lt"/>
              </a:rPr>
              <a:t>Fees: £250	, early bird until February 27</a:t>
            </a:r>
            <a:r>
              <a:rPr lang="en-GB" altLang="en-US" sz="1400" b="1" baseline="30000" dirty="0">
                <a:latin typeface="+mn-lt"/>
              </a:rPr>
              <a:t>th</a:t>
            </a:r>
            <a:r>
              <a:rPr lang="en-GB" altLang="en-US" sz="1400" b="1" dirty="0">
                <a:latin typeface="+mn-lt"/>
              </a:rPr>
              <a:t> 2026 - £200</a:t>
            </a:r>
          </a:p>
          <a:p>
            <a:pPr eaLnBrk="1" hangingPunct="1"/>
            <a:r>
              <a:rPr lang="en-GB" altLang="en-US" sz="1400" b="1" dirty="0">
                <a:solidFill>
                  <a:schemeClr val="accent2"/>
                </a:solidFill>
                <a:latin typeface="+mn-lt"/>
              </a:rPr>
              <a:t>O</a:t>
            </a:r>
            <a:r>
              <a:rPr lang="en-GB" altLang="en-US" sz="1200" b="1" dirty="0">
                <a:solidFill>
                  <a:schemeClr val="accent2"/>
                </a:solidFill>
                <a:latin typeface="+mn-lt"/>
              </a:rPr>
              <a:t>nly in person attendance at St George’s Hospital, </a:t>
            </a:r>
            <a:r>
              <a:rPr lang="en-GB" altLang="en-US" sz="1200" b="1" dirty="0" err="1">
                <a:solidFill>
                  <a:schemeClr val="accent2"/>
                </a:solidFill>
                <a:latin typeface="+mn-lt"/>
              </a:rPr>
              <a:t>Blackshaw</a:t>
            </a:r>
            <a:r>
              <a:rPr lang="en-GB" altLang="en-US" sz="1200" b="1" dirty="0">
                <a:solidFill>
                  <a:schemeClr val="accent2"/>
                </a:solidFill>
                <a:latin typeface="+mn-lt"/>
              </a:rPr>
              <a:t> Road, London SW17 0QT</a:t>
            </a:r>
          </a:p>
          <a:p>
            <a:pPr eaLnBrk="1" hangingPunct="1"/>
            <a:r>
              <a:rPr lang="en-US" altLang="en-US" sz="1200" b="1" dirty="0">
                <a:solidFill>
                  <a:schemeClr val="accent2"/>
                </a:solidFill>
                <a:latin typeface="+mn-lt"/>
              </a:rPr>
              <a:t>There is a limit of 30 participants for each course. Lunch is included.</a:t>
            </a:r>
          </a:p>
          <a:p>
            <a:pPr eaLnBrk="1" hangingPunct="1"/>
            <a:br>
              <a:rPr lang="en-GB" altLang="en-US" sz="1400" b="1" i="1" dirty="0">
                <a:solidFill>
                  <a:schemeClr val="accent2"/>
                </a:solidFill>
                <a:latin typeface="+mn-lt"/>
              </a:rPr>
            </a:br>
            <a:r>
              <a:rPr lang="en-GB" altLang="en-US" sz="1400" b="1" i="1" dirty="0">
                <a:solidFill>
                  <a:schemeClr val="accent2"/>
                </a:solidFill>
                <a:latin typeface="+mn-lt"/>
              </a:rPr>
              <a:t>https://www.stgeorges.nhs.uk/service/diagnostic-services/radiology/courses/</a:t>
            </a:r>
          </a:p>
          <a:p>
            <a:pPr eaLnBrk="1" hangingPunct="1"/>
            <a:r>
              <a:rPr lang="en-GB" altLang="en-US" sz="1400" b="1" dirty="0">
                <a:latin typeface="+mn-lt"/>
              </a:rPr>
              <a:t>Applications to: Dr Yee Ean Ong    Email: </a:t>
            </a:r>
            <a:r>
              <a:rPr lang="en-GB" altLang="en-US" sz="1400" b="1" dirty="0">
                <a:solidFill>
                  <a:schemeClr val="accent2"/>
                </a:solidFill>
                <a:latin typeface="+mn-lt"/>
              </a:rPr>
              <a:t>yee-ean.ong@stgeorges.nhs.uk</a:t>
            </a:r>
          </a:p>
        </p:txBody>
      </p:sp>
      <p:pic>
        <p:nvPicPr>
          <p:cNvPr id="1027" name="Picture 2">
            <a:extLst>
              <a:ext uri="{FF2B5EF4-FFF2-40B4-BE49-F238E27FC236}">
                <a16:creationId xmlns:a16="http://schemas.microsoft.com/office/drawing/2014/main" id="{BCC04262-AC92-4E2E-5C06-7D44D224E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2450" y="0"/>
            <a:ext cx="1417229" cy="1318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956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HS_SGUHFT_Colour Theme">
      <a:dk1>
        <a:srgbClr val="425563"/>
      </a:dk1>
      <a:lt1>
        <a:sysClr val="window" lastClr="FFFFFF"/>
      </a:lt1>
      <a:dk2>
        <a:srgbClr val="768692"/>
      </a:dk2>
      <a:lt2>
        <a:srgbClr val="FFFFFF"/>
      </a:lt2>
      <a:accent1>
        <a:srgbClr val="E8EDEE"/>
      </a:accent1>
      <a:accent2>
        <a:srgbClr val="00A499"/>
      </a:accent2>
      <a:accent3>
        <a:srgbClr val="ED8B00"/>
      </a:accent3>
      <a:accent4>
        <a:srgbClr val="78BE20"/>
      </a:accent4>
      <a:accent5>
        <a:srgbClr val="AE2573"/>
      </a:accent5>
      <a:accent6>
        <a:srgbClr val="FFFFFF"/>
      </a:accent6>
      <a:hlink>
        <a:srgbClr val="425563"/>
      </a:hlink>
      <a:folHlink>
        <a:srgbClr val="768692"/>
      </a:folHlink>
    </a:clrScheme>
    <a:fontScheme name="STGeorges_Fonts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658</TotalTime>
  <Words>305</Words>
  <Application>Microsoft Office PowerPoint</Application>
  <PresentationFormat>Custom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Frutiger Next Pro</vt:lpstr>
      <vt:lpstr>Lucida Sans</vt:lpstr>
      <vt:lpstr>Times New Roman</vt:lpstr>
      <vt:lpstr>Office Theme</vt:lpstr>
      <vt:lpstr>Clinical Respiratory Radiology Course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Headline firstline  and secondline</dc:title>
  <dc:creator>CHARNELLE</dc:creator>
  <cp:lastModifiedBy>Oliver Smith</cp:lastModifiedBy>
  <cp:revision>39</cp:revision>
  <dcterms:created xsi:type="dcterms:W3CDTF">2019-09-11T02:48:38Z</dcterms:created>
  <dcterms:modified xsi:type="dcterms:W3CDTF">2025-12-16T15:19:53Z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2019-09-11T00:00:00Z</vt:filetime>
  </property>
  <property fmtid="{D5CDD505-2E9C-101B-9397-08002B2CF9AE}" pid="3" name="Creator">
    <vt:lpwstr>Adobe InDesign CC 13.0 (Windows)</vt:lpwstr>
  </property>
  <property fmtid="{D5CDD505-2E9C-101B-9397-08002B2CF9AE}" pid="4" name="LastSaved">
    <vt:filetime>2019-09-11T00:00:00Z</vt:filetime>
  </property>
</Properties>
</file>