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6" r:id="rId2"/>
  </p:sldMasterIdLst>
  <p:notesMasterIdLst>
    <p:notesMasterId r:id="rId36"/>
  </p:notesMasterIdLst>
  <p:handoutMasterIdLst>
    <p:handoutMasterId r:id="rId37"/>
  </p:handoutMasterIdLst>
  <p:sldIdLst>
    <p:sldId id="617" r:id="rId3"/>
    <p:sldId id="574" r:id="rId4"/>
    <p:sldId id="500" r:id="rId5"/>
    <p:sldId id="657" r:id="rId6"/>
    <p:sldId id="637" r:id="rId7"/>
    <p:sldId id="656" r:id="rId8"/>
    <p:sldId id="629" r:id="rId9"/>
    <p:sldId id="618" r:id="rId10"/>
    <p:sldId id="627" r:id="rId11"/>
    <p:sldId id="655" r:id="rId12"/>
    <p:sldId id="568" r:id="rId13"/>
    <p:sldId id="577" r:id="rId14"/>
    <p:sldId id="558" r:id="rId15"/>
    <p:sldId id="553" r:id="rId16"/>
    <p:sldId id="549" r:id="rId17"/>
    <p:sldId id="550" r:id="rId18"/>
    <p:sldId id="559" r:id="rId19"/>
    <p:sldId id="674" r:id="rId20"/>
    <p:sldId id="658" r:id="rId21"/>
    <p:sldId id="661" r:id="rId22"/>
    <p:sldId id="663" r:id="rId23"/>
    <p:sldId id="664" r:id="rId24"/>
    <p:sldId id="665" r:id="rId25"/>
    <p:sldId id="666" r:id="rId26"/>
    <p:sldId id="667" r:id="rId27"/>
    <p:sldId id="668" r:id="rId28"/>
    <p:sldId id="669" r:id="rId29"/>
    <p:sldId id="670" r:id="rId30"/>
    <p:sldId id="671" r:id="rId31"/>
    <p:sldId id="672" r:id="rId32"/>
    <p:sldId id="673" r:id="rId33"/>
    <p:sldId id="630" r:id="rId34"/>
    <p:sldId id="635" r:id="rId35"/>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572B03-211C-75BF-B8A6-BCAFC71C27B3}" name="Renee Barrett" initials="RB" userId="S::Renee.Barrett@stgeorges.nhs.uk::333070f1-72f9-46a8-86fa-ab1933371710" providerId="AD"/>
  <p188:author id="{4CBD5399-4F27-3C4E-33E9-3B70317D3890}" name="LONGLEY, Phillip (EPSOM AND ST HELIER UNIVERSITY HOSPITALS NHS TRUST)" initials="PL" userId="S::p.longley@nhs.net::93363275-1424-403a-882d-98d41855af94" providerId="AD"/>
  <p188:author id="{A71310C8-D83E-9DA5-EFAF-6BCC6BD15B44}" name="Joseph Pavett-Downer" initials="JPD" userId="S::Joseph.Pavett-Downer@stgeorges.nhs.uk::979f1ad2-13ca-460b-a10b-65f0f4474d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umaira Ashraf" initials="HA" lastIdx="5" clrIdx="0"/>
  <p:cmAuthor id="1" name="Tom Kenward" initials="TK" lastIdx="0" clrIdx="1"/>
  <p:cmAuthor id="2" name="Andrea Lopes Cavalcanti" initials="ALC" lastIdx="1" clrIdx="2">
    <p:extLst>
      <p:ext uri="{19B8F6BF-5375-455C-9EA6-DF929625EA0E}">
        <p15:presenceInfo xmlns:p15="http://schemas.microsoft.com/office/powerpoint/2012/main" userId="S::Andrea.LopesCavalcanti@stgeorges.nhs.uk::690138e6-1f89-431b-84fb-280659481c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CE4D6"/>
    <a:srgbClr val="B9AF87"/>
    <a:srgbClr val="FFEB9C"/>
    <a:srgbClr val="D1EBFF"/>
    <a:srgbClr val="9BD4FF"/>
    <a:srgbClr val="C6EFCE"/>
    <a:srgbClr val="9DC3E6"/>
    <a:srgbClr val="B686E9"/>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6283" autoAdjust="0"/>
  </p:normalViewPr>
  <p:slideViewPr>
    <p:cSldViewPr>
      <p:cViewPr varScale="1">
        <p:scale>
          <a:sx n="107" d="100"/>
          <a:sy n="107" d="100"/>
        </p:scale>
        <p:origin x="510" y="10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mn-cs"/>
              </a:defRPr>
            </a:pPr>
            <a:r>
              <a:rPr lang="en-GB" sz="1200" b="0" i="1" u="none" strike="noStrike" kern="1200" spc="0" baseline="0" dirty="0">
                <a:solidFill>
                  <a:srgbClr val="425563">
                    <a:lumMod val="65000"/>
                    <a:lumOff val="35000"/>
                  </a:srgbClr>
                </a:solidFill>
              </a:rPr>
              <a:t>Relative likelihood of BME staff entering the formal disciplinary process compared to white staff</a:t>
            </a:r>
          </a:p>
          <a:p>
            <a:pPr marL="0" marR="0" lvl="0" indent="0" algn="ctr" defTabSz="914400" rtl="0" eaLnBrk="1" fontAlgn="auto" latinLnBrk="0" hangingPunct="1">
              <a:lnSpc>
                <a:spcPct val="100000"/>
              </a:lnSpc>
              <a:spcBef>
                <a:spcPts val="0"/>
              </a:spcBef>
              <a:spcAft>
                <a:spcPts val="0"/>
              </a:spcAft>
              <a:buClrTx/>
              <a:buSzTx/>
              <a:buFontTx/>
              <a:buNone/>
              <a:tabLst/>
              <a:defRPr sz="1200">
                <a:solidFill>
                  <a:sysClr val="windowText" lastClr="000000">
                    <a:lumMod val="65000"/>
                    <a:lumOff val="35000"/>
                  </a:sysClr>
                </a:solidFill>
              </a:defRPr>
            </a:pPr>
            <a:endParaRPr lang="en-GB" sz="12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7.881714785651793E-2"/>
          <c:y val="0.18560185185185185"/>
          <c:w val="0.89618285214348203"/>
          <c:h val="0.72088764946048411"/>
        </c:manualLayout>
      </c:layout>
      <c:lineChart>
        <c:grouping val="standard"/>
        <c:varyColors val="0"/>
        <c:ser>
          <c:idx val="1"/>
          <c:order val="1"/>
          <c:spPr>
            <a:ln w="28575" cap="rnd">
              <a:solidFill>
                <a:srgbClr val="FF0000"/>
              </a:solidFill>
              <a:round/>
            </a:ln>
            <a:effectLst/>
          </c:spPr>
          <c:marker>
            <c:symbol val="none"/>
          </c:marker>
          <c:dLbls>
            <c:dLbl>
              <c:idx val="5"/>
              <c:layout>
                <c:manualLayout>
                  <c:x val="3.3768235365926676E-3"/>
                  <c:y val="-3.04372608376820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F5-4869-8302-499E5E9635A1}"/>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PowerPoint]Sheet1'!$B$11:$G$11</c:f>
              <c:numCache>
                <c:formatCode>General</c:formatCode>
                <c:ptCount val="6"/>
                <c:pt idx="0">
                  <c:v>2020</c:v>
                </c:pt>
                <c:pt idx="1">
                  <c:v>2021</c:v>
                </c:pt>
                <c:pt idx="2">
                  <c:v>2022</c:v>
                </c:pt>
                <c:pt idx="3">
                  <c:v>2023</c:v>
                </c:pt>
                <c:pt idx="4">
                  <c:v>2024</c:v>
                </c:pt>
                <c:pt idx="5">
                  <c:v>2025</c:v>
                </c:pt>
              </c:numCache>
            </c:numRef>
          </c:cat>
          <c:val>
            <c:numRef>
              <c:f>'[Chart in Microsoft PowerPoint]Sheet1'!$B$12:$G$12</c:f>
              <c:numCache>
                <c:formatCode>General</c:formatCode>
                <c:ptCount val="6"/>
                <c:pt idx="0">
                  <c:v>2.38</c:v>
                </c:pt>
                <c:pt idx="1">
                  <c:v>1.82</c:v>
                </c:pt>
                <c:pt idx="2">
                  <c:v>1.65</c:v>
                </c:pt>
                <c:pt idx="3">
                  <c:v>1.67</c:v>
                </c:pt>
                <c:pt idx="4">
                  <c:v>1.48</c:v>
                </c:pt>
                <c:pt idx="5">
                  <c:v>1.17</c:v>
                </c:pt>
              </c:numCache>
            </c:numRef>
          </c:val>
          <c:smooth val="0"/>
          <c:extLst>
            <c:ext xmlns:c16="http://schemas.microsoft.com/office/drawing/2014/chart" uri="{C3380CC4-5D6E-409C-BE32-E72D297353CC}">
              <c16:uniqueId val="{00000000-22F5-4869-8302-499E5E9635A1}"/>
            </c:ext>
          </c:extLst>
        </c:ser>
        <c:dLbls>
          <c:showLegendKey val="0"/>
          <c:showVal val="0"/>
          <c:showCatName val="0"/>
          <c:showSerName val="0"/>
          <c:showPercent val="0"/>
          <c:showBubbleSize val="0"/>
        </c:dLbls>
        <c:smooth val="0"/>
        <c:axId val="224726280"/>
        <c:axId val="224722344"/>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'[Chart in Microsoft PowerPoint]Sheet1'!$B$11:$G$11</c15:sqref>
                        </c15:formulaRef>
                      </c:ext>
                    </c:extLst>
                    <c:numCache>
                      <c:formatCode>General</c:formatCode>
                      <c:ptCount val="6"/>
                      <c:pt idx="0">
                        <c:v>2020</c:v>
                      </c:pt>
                      <c:pt idx="1">
                        <c:v>2021</c:v>
                      </c:pt>
                      <c:pt idx="2">
                        <c:v>2022</c:v>
                      </c:pt>
                      <c:pt idx="3">
                        <c:v>2023</c:v>
                      </c:pt>
                      <c:pt idx="4">
                        <c:v>2024</c:v>
                      </c:pt>
                      <c:pt idx="5">
                        <c:v>2025</c:v>
                      </c:pt>
                    </c:numCache>
                  </c:numRef>
                </c:cat>
                <c:val>
                  <c:numRef>
                    <c:extLst>
                      <c:ext uri="{02D57815-91ED-43cb-92C2-25804820EDAC}">
                        <c15:formulaRef>
                          <c15:sqref>'[Chart in Microsoft PowerPoint]Sheet1'!$B$11:$E$11</c15:sqref>
                        </c15:formulaRef>
                      </c:ext>
                    </c:extLst>
                    <c:numCache>
                      <c:formatCode>General</c:formatCode>
                      <c:ptCount val="4"/>
                      <c:pt idx="0">
                        <c:v>2020</c:v>
                      </c:pt>
                      <c:pt idx="1">
                        <c:v>2021</c:v>
                      </c:pt>
                      <c:pt idx="2">
                        <c:v>2022</c:v>
                      </c:pt>
                      <c:pt idx="3">
                        <c:v>2023</c:v>
                      </c:pt>
                    </c:numCache>
                  </c:numRef>
                </c:val>
                <c:smooth val="0"/>
                <c:extLst>
                  <c:ext xmlns:c16="http://schemas.microsoft.com/office/drawing/2014/chart" uri="{C3380CC4-5D6E-409C-BE32-E72D297353CC}">
                    <c16:uniqueId val="{00000001-22F5-4869-8302-499E5E9635A1}"/>
                  </c:ext>
                </c:extLst>
              </c15:ser>
            </c15:filteredLineSeries>
          </c:ext>
        </c:extLst>
      </c:lineChart>
      <c:catAx>
        <c:axId val="22472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4722344"/>
        <c:crosses val="autoZero"/>
        <c:auto val="1"/>
        <c:lblAlgn val="ctr"/>
        <c:lblOffset val="100"/>
        <c:noMultiLvlLbl val="0"/>
      </c:catAx>
      <c:valAx>
        <c:axId val="224722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24726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35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530" y="1"/>
            <a:ext cx="2946058" cy="493516"/>
          </a:xfrm>
          <a:prstGeom prst="rect">
            <a:avLst/>
          </a:prstGeom>
        </p:spPr>
        <p:txBody>
          <a:bodyPr vert="horz" lIns="91440" tIns="45720" rIns="91440" bIns="45720" rtlCol="0"/>
          <a:lstStyle>
            <a:lvl1pPr algn="r">
              <a:defRPr sz="1200"/>
            </a:lvl1pPr>
          </a:lstStyle>
          <a:p>
            <a:fld id="{81445D42-C9F3-42C7-8B89-DCFBC3BD4948}" type="datetimeFigureOut">
              <a:rPr lang="en-GB" smtClean="0"/>
              <a:t>19/10/2025</a:t>
            </a:fld>
            <a:endParaRPr lang="en-GB" dirty="0"/>
          </a:p>
        </p:txBody>
      </p:sp>
      <p:sp>
        <p:nvSpPr>
          <p:cNvPr id="4" name="Footer Placeholder 3"/>
          <p:cNvSpPr>
            <a:spLocks noGrp="1"/>
          </p:cNvSpPr>
          <p:nvPr>
            <p:ph type="ftr" sz="quarter" idx="2"/>
          </p:nvPr>
        </p:nvSpPr>
        <p:spPr>
          <a:xfrm>
            <a:off x="0" y="9376797"/>
            <a:ext cx="2946058" cy="49351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530" y="9376797"/>
            <a:ext cx="2946058" cy="493516"/>
          </a:xfrm>
          <a:prstGeom prst="rect">
            <a:avLst/>
          </a:prstGeom>
        </p:spPr>
        <p:txBody>
          <a:bodyPr vert="horz" lIns="91440" tIns="45720" rIns="91440" bIns="45720" rtlCol="0" anchor="b"/>
          <a:lstStyle>
            <a:lvl1pPr algn="r">
              <a:defRPr sz="1200"/>
            </a:lvl1pPr>
          </a:lstStyle>
          <a:p>
            <a:fld id="{07646003-E3C9-4E33-ABB3-6FFAFCB6A5DD}" type="slidenum">
              <a:rPr lang="en-GB" smtClean="0"/>
              <a:t>‹#›</a:t>
            </a:fld>
            <a:endParaRPr lang="en-GB" dirty="0"/>
          </a:p>
        </p:txBody>
      </p:sp>
    </p:spTree>
    <p:extLst>
      <p:ext uri="{BB962C8B-B14F-4D97-AF65-F5344CB8AC3E}">
        <p14:creationId xmlns:p14="http://schemas.microsoft.com/office/powerpoint/2010/main" val="228251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5920"/>
          </a:xfrm>
          <a:prstGeom prst="rect">
            <a:avLst/>
          </a:prstGeom>
        </p:spPr>
        <p:txBody>
          <a:bodyPr vert="horz" lIns="79653" tIns="39827" rIns="79653" bIns="39827" rtlCol="0"/>
          <a:lstStyle>
            <a:lvl1pPr algn="l">
              <a:defRPr sz="1000"/>
            </a:lvl1pPr>
          </a:lstStyle>
          <a:p>
            <a:endParaRPr lang="en-GB" dirty="0"/>
          </a:p>
        </p:txBody>
      </p:sp>
      <p:sp>
        <p:nvSpPr>
          <p:cNvPr id="3" name="Date Placeholder 2"/>
          <p:cNvSpPr>
            <a:spLocks noGrp="1"/>
          </p:cNvSpPr>
          <p:nvPr>
            <p:ph type="dt" idx="1"/>
          </p:nvPr>
        </p:nvSpPr>
        <p:spPr>
          <a:xfrm>
            <a:off x="3850247" y="2"/>
            <a:ext cx="2945659" cy="495920"/>
          </a:xfrm>
          <a:prstGeom prst="rect">
            <a:avLst/>
          </a:prstGeom>
        </p:spPr>
        <p:txBody>
          <a:bodyPr vert="horz" lIns="79653" tIns="39827" rIns="79653" bIns="39827" rtlCol="0"/>
          <a:lstStyle>
            <a:lvl1pPr algn="r">
              <a:defRPr sz="1000"/>
            </a:lvl1pPr>
          </a:lstStyle>
          <a:p>
            <a:fld id="{55FE4FBD-C660-4EA0-A104-1940C4300C17}" type="datetimeFigureOut">
              <a:rPr lang="en-GB" smtClean="0"/>
              <a:t>19/10/2025</a:t>
            </a:fld>
            <a:endParaRPr lang="en-GB" dirty="0"/>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79653" tIns="39827" rIns="79653" bIns="39827" rtlCol="0" anchor="ctr"/>
          <a:lstStyle/>
          <a:p>
            <a:endParaRPr lang="en-GB" dirty="0"/>
          </a:p>
        </p:txBody>
      </p:sp>
      <p:sp>
        <p:nvSpPr>
          <p:cNvPr id="5" name="Notes Placeholder 4"/>
          <p:cNvSpPr>
            <a:spLocks noGrp="1"/>
          </p:cNvSpPr>
          <p:nvPr>
            <p:ph type="body" sz="quarter" idx="3"/>
          </p:nvPr>
        </p:nvSpPr>
        <p:spPr>
          <a:xfrm>
            <a:off x="679769" y="4751222"/>
            <a:ext cx="5438140" cy="3887360"/>
          </a:xfrm>
          <a:prstGeom prst="rect">
            <a:avLst/>
          </a:prstGeom>
        </p:spPr>
        <p:txBody>
          <a:bodyPr vert="horz" lIns="79653" tIns="39827" rIns="79653" bIns="398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749"/>
            <a:ext cx="2945659" cy="495918"/>
          </a:xfrm>
          <a:prstGeom prst="rect">
            <a:avLst/>
          </a:prstGeom>
        </p:spPr>
        <p:txBody>
          <a:bodyPr vert="horz" lIns="79653" tIns="39827" rIns="79653" bIns="39827" rtlCol="0" anchor="b"/>
          <a:lstStyle>
            <a:lvl1pPr algn="l">
              <a:defRPr sz="1000"/>
            </a:lvl1pPr>
          </a:lstStyle>
          <a:p>
            <a:endParaRPr lang="en-GB" dirty="0"/>
          </a:p>
        </p:txBody>
      </p:sp>
      <p:sp>
        <p:nvSpPr>
          <p:cNvPr id="7" name="Slide Number Placeholder 6"/>
          <p:cNvSpPr>
            <a:spLocks noGrp="1"/>
          </p:cNvSpPr>
          <p:nvPr>
            <p:ph type="sldNum" sz="quarter" idx="5"/>
          </p:nvPr>
        </p:nvSpPr>
        <p:spPr>
          <a:xfrm>
            <a:off x="3850247" y="9376749"/>
            <a:ext cx="2945659" cy="495918"/>
          </a:xfrm>
          <a:prstGeom prst="rect">
            <a:avLst/>
          </a:prstGeom>
        </p:spPr>
        <p:txBody>
          <a:bodyPr vert="horz" lIns="79653" tIns="39827" rIns="79653" bIns="39827" rtlCol="0" anchor="b"/>
          <a:lstStyle>
            <a:lvl1pPr algn="r">
              <a:defRPr sz="1000"/>
            </a:lvl1pPr>
          </a:lstStyle>
          <a:p>
            <a:fld id="{0CAF6620-93EE-4CE6-8F7C-5AC85C44C901}" type="slidenum">
              <a:rPr lang="en-GB" smtClean="0"/>
              <a:t>‹#›</a:t>
            </a:fld>
            <a:endParaRPr lang="en-GB" dirty="0"/>
          </a:p>
        </p:txBody>
      </p:sp>
    </p:spTree>
    <p:extLst>
      <p:ext uri="{BB962C8B-B14F-4D97-AF65-F5344CB8AC3E}">
        <p14:creationId xmlns:p14="http://schemas.microsoft.com/office/powerpoint/2010/main" val="33372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313891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F8F1D-D6F6-2F5F-3170-91691800D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0C027-D0D8-FC23-F533-BD3C46358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DD8AF-D3A7-EEFA-0095-936F5D6426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BBEE70-60AC-EFA4-5946-6A7744695D00}"/>
              </a:ext>
            </a:extLst>
          </p:cNvPr>
          <p:cNvSpPr>
            <a:spLocks noGrp="1"/>
          </p:cNvSpPr>
          <p:nvPr>
            <p:ph type="sldNum" sz="quarter" idx="5"/>
          </p:nvPr>
        </p:nvSpPr>
        <p:spPr/>
        <p:txBody>
          <a:bodyPr/>
          <a:lstStyle/>
          <a:p>
            <a:fld id="{0CAF6620-93EE-4CE6-8F7C-5AC85C44C901}" type="slidenum">
              <a:rPr lang="en-GB" smtClean="0"/>
              <a:t>25</a:t>
            </a:fld>
            <a:endParaRPr lang="en-GB" dirty="0"/>
          </a:p>
        </p:txBody>
      </p:sp>
    </p:spTree>
    <p:extLst>
      <p:ext uri="{BB962C8B-B14F-4D97-AF65-F5344CB8AC3E}">
        <p14:creationId xmlns:p14="http://schemas.microsoft.com/office/powerpoint/2010/main" val="187845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CD1B7-A943-52FD-C629-2DC42EA29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1F555-5DDB-68BC-DB89-AB31B6659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EDCCF-2A85-BF60-93E7-EC099C71B69E}"/>
              </a:ext>
            </a:extLst>
          </p:cNvPr>
          <p:cNvSpPr>
            <a:spLocks noGrp="1"/>
          </p:cNvSpPr>
          <p:nvPr>
            <p:ph type="body" idx="1"/>
          </p:nvPr>
        </p:nvSpPr>
        <p:spPr/>
        <p:txBody>
          <a:bodyPr/>
          <a:lstStyle/>
          <a:p>
            <a:r>
              <a:rPr lang="en-GB" dirty="0"/>
              <a:t>White Nurses and Midwives and HCA (report the highest rates </a:t>
            </a:r>
          </a:p>
        </p:txBody>
      </p:sp>
      <p:sp>
        <p:nvSpPr>
          <p:cNvPr id="4" name="Slide Number Placeholder 3">
            <a:extLst>
              <a:ext uri="{FF2B5EF4-FFF2-40B4-BE49-F238E27FC236}">
                <a16:creationId xmlns:a16="http://schemas.microsoft.com/office/drawing/2014/main" id="{10BC25D8-3D18-294D-3C29-71F6B696E55E}"/>
              </a:ext>
            </a:extLst>
          </p:cNvPr>
          <p:cNvSpPr>
            <a:spLocks noGrp="1"/>
          </p:cNvSpPr>
          <p:nvPr>
            <p:ph type="sldNum" sz="quarter" idx="5"/>
          </p:nvPr>
        </p:nvSpPr>
        <p:spPr/>
        <p:txBody>
          <a:bodyPr/>
          <a:lstStyle/>
          <a:p>
            <a:fld id="{0CAF6620-93EE-4CE6-8F7C-5AC85C44C901}" type="slidenum">
              <a:rPr lang="en-GB" smtClean="0"/>
              <a:t>27</a:t>
            </a:fld>
            <a:endParaRPr lang="en-GB" dirty="0"/>
          </a:p>
        </p:txBody>
      </p:sp>
    </p:spTree>
    <p:extLst>
      <p:ext uri="{BB962C8B-B14F-4D97-AF65-F5344CB8AC3E}">
        <p14:creationId xmlns:p14="http://schemas.microsoft.com/office/powerpoint/2010/main" val="186944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88D2-D23B-CEF3-221B-FE476042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998D4-C2C7-796D-B0FF-2A3B153069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C504C-AED4-42C1-CCE6-FB4C3484E2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BB166E-80E0-7147-A325-A72151581853}"/>
              </a:ext>
            </a:extLst>
          </p:cNvPr>
          <p:cNvSpPr>
            <a:spLocks noGrp="1"/>
          </p:cNvSpPr>
          <p:nvPr>
            <p:ph type="sldNum" sz="quarter" idx="5"/>
          </p:nvPr>
        </p:nvSpPr>
        <p:spPr/>
        <p:txBody>
          <a:bodyPr/>
          <a:lstStyle/>
          <a:p>
            <a:fld id="{4957A7B8-EAD2-9846-9761-91C91B5D58B6}" type="slidenum">
              <a:rPr lang="en-US" smtClean="0"/>
              <a:t>6</a:t>
            </a:fld>
            <a:endParaRPr lang="en-US"/>
          </a:p>
        </p:txBody>
      </p:sp>
    </p:spTree>
    <p:extLst>
      <p:ext uri="{BB962C8B-B14F-4D97-AF65-F5344CB8AC3E}">
        <p14:creationId xmlns:p14="http://schemas.microsoft.com/office/powerpoint/2010/main" val="3512712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AF6620-93EE-4CE6-8F7C-5AC85C44C901}" type="slidenum">
              <a:rPr lang="en-GB" smtClean="0"/>
              <a:t>8</a:t>
            </a:fld>
            <a:endParaRPr lang="en-GB" dirty="0"/>
          </a:p>
        </p:txBody>
      </p:sp>
    </p:spTree>
    <p:extLst>
      <p:ext uri="{BB962C8B-B14F-4D97-AF65-F5344CB8AC3E}">
        <p14:creationId xmlns:p14="http://schemas.microsoft.com/office/powerpoint/2010/main" val="213448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AF6620-93EE-4CE6-8F7C-5AC85C44C901}" type="slidenum">
              <a:rPr lang="en-GB" smtClean="0"/>
              <a:t>11</a:t>
            </a:fld>
            <a:endParaRPr lang="en-GB" dirty="0"/>
          </a:p>
        </p:txBody>
      </p:sp>
    </p:spTree>
    <p:extLst>
      <p:ext uri="{BB962C8B-B14F-4D97-AF65-F5344CB8AC3E}">
        <p14:creationId xmlns:p14="http://schemas.microsoft.com/office/powerpoint/2010/main" val="217962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AF6620-93EE-4CE6-8F7C-5AC85C44C901}" type="slidenum">
              <a:rPr lang="en-GB" smtClean="0"/>
              <a:t>12</a:t>
            </a:fld>
            <a:endParaRPr lang="en-GB" dirty="0"/>
          </a:p>
        </p:txBody>
      </p:sp>
    </p:spTree>
    <p:extLst>
      <p:ext uri="{BB962C8B-B14F-4D97-AF65-F5344CB8AC3E}">
        <p14:creationId xmlns:p14="http://schemas.microsoft.com/office/powerpoint/2010/main" val="197239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Nurses and Midwives and HCA (report the highest rates </a:t>
            </a:r>
          </a:p>
        </p:txBody>
      </p:sp>
      <p:sp>
        <p:nvSpPr>
          <p:cNvPr id="4" name="Slide Number Placeholder 3"/>
          <p:cNvSpPr>
            <a:spLocks noGrp="1"/>
          </p:cNvSpPr>
          <p:nvPr>
            <p:ph type="sldNum" sz="quarter" idx="5"/>
          </p:nvPr>
        </p:nvSpPr>
        <p:spPr/>
        <p:txBody>
          <a:bodyPr/>
          <a:lstStyle/>
          <a:p>
            <a:fld id="{0CAF6620-93EE-4CE6-8F7C-5AC85C44C901}" type="slidenum">
              <a:rPr lang="en-GB" smtClean="0"/>
              <a:t>14</a:t>
            </a:fld>
            <a:endParaRPr lang="en-GB" dirty="0"/>
          </a:p>
        </p:txBody>
      </p:sp>
    </p:spTree>
    <p:extLst>
      <p:ext uri="{BB962C8B-B14F-4D97-AF65-F5344CB8AC3E}">
        <p14:creationId xmlns:p14="http://schemas.microsoft.com/office/powerpoint/2010/main" val="52321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88D2-D23B-CEF3-221B-FE476042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998D4-C2C7-796D-B0FF-2A3B153069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C504C-AED4-42C1-CCE6-FB4C3484E2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BB166E-80E0-7147-A325-A72151581853}"/>
              </a:ext>
            </a:extLst>
          </p:cNvPr>
          <p:cNvSpPr>
            <a:spLocks noGrp="1"/>
          </p:cNvSpPr>
          <p:nvPr>
            <p:ph type="sldNum" sz="quarter" idx="5"/>
          </p:nvPr>
        </p:nvSpPr>
        <p:spPr/>
        <p:txBody>
          <a:bodyPr/>
          <a:lstStyle/>
          <a:p>
            <a:fld id="{4957A7B8-EAD2-9846-9761-91C91B5D58B6}" type="slidenum">
              <a:rPr lang="en-US" smtClean="0"/>
              <a:t>19</a:t>
            </a:fld>
            <a:endParaRPr lang="en-US"/>
          </a:p>
        </p:txBody>
      </p:sp>
    </p:spTree>
    <p:extLst>
      <p:ext uri="{BB962C8B-B14F-4D97-AF65-F5344CB8AC3E}">
        <p14:creationId xmlns:p14="http://schemas.microsoft.com/office/powerpoint/2010/main" val="134145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75A27-80D4-1611-6A02-1E48A0E05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604A2-7E71-586A-DDE1-8E34B9097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0D056-D1A7-488C-CBE2-DC537E7186E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CE61875-13A7-0AED-F0EC-9A001C20E98E}"/>
              </a:ext>
            </a:extLst>
          </p:cNvPr>
          <p:cNvSpPr>
            <a:spLocks noGrp="1"/>
          </p:cNvSpPr>
          <p:nvPr>
            <p:ph type="sldNum" sz="quarter" idx="5"/>
          </p:nvPr>
        </p:nvSpPr>
        <p:spPr/>
        <p:txBody>
          <a:bodyPr/>
          <a:lstStyle/>
          <a:p>
            <a:fld id="{0CAF6620-93EE-4CE6-8F7C-5AC85C44C901}" type="slidenum">
              <a:rPr lang="en-GB" smtClean="0"/>
              <a:t>21</a:t>
            </a:fld>
            <a:endParaRPr lang="en-GB" dirty="0"/>
          </a:p>
        </p:txBody>
      </p:sp>
    </p:spTree>
    <p:extLst>
      <p:ext uri="{BB962C8B-B14F-4D97-AF65-F5344CB8AC3E}">
        <p14:creationId xmlns:p14="http://schemas.microsoft.com/office/powerpoint/2010/main" val="293253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9924D-08E3-BC83-7367-51AA9B3D7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E7B09-D49F-EC96-9024-2149E0669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F1BFA-C7BE-C0D3-C130-B69FB7FCEE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382FB50-0C55-7E82-F56B-8EF238C05F8E}"/>
              </a:ext>
            </a:extLst>
          </p:cNvPr>
          <p:cNvSpPr>
            <a:spLocks noGrp="1"/>
          </p:cNvSpPr>
          <p:nvPr>
            <p:ph type="sldNum" sz="quarter" idx="5"/>
          </p:nvPr>
        </p:nvSpPr>
        <p:spPr/>
        <p:txBody>
          <a:bodyPr/>
          <a:lstStyle/>
          <a:p>
            <a:fld id="{0CAF6620-93EE-4CE6-8F7C-5AC85C44C901}" type="slidenum">
              <a:rPr lang="en-GB" smtClean="0"/>
              <a:t>24</a:t>
            </a:fld>
            <a:endParaRPr lang="en-GB" dirty="0"/>
          </a:p>
        </p:txBody>
      </p:sp>
    </p:spTree>
    <p:extLst>
      <p:ext uri="{BB962C8B-B14F-4D97-AF65-F5344CB8AC3E}">
        <p14:creationId xmlns:p14="http://schemas.microsoft.com/office/powerpoint/2010/main" val="2507822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Master slide_pi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8" name="Text Placeholder 2"/>
          <p:cNvSpPr>
            <a:spLocks noGrp="1"/>
          </p:cNvSpPr>
          <p:nvPr>
            <p:ph type="body" sz="quarter" idx="14" hasCustomPrompt="1"/>
          </p:nvPr>
        </p:nvSpPr>
        <p:spPr>
          <a:xfrm>
            <a:off x="291817" y="563690"/>
            <a:ext cx="6870983" cy="378804"/>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Slide title </a:t>
            </a:r>
            <a:r>
              <a:rPr kumimoji="0" lang="en-GB" sz="2200" b="0" i="0" u="none" strike="noStrike" kern="0" cap="none" spc="-20" normalizeH="0" baseline="0" noProof="0" dirty="0">
                <a:ln>
                  <a:noFill/>
                </a:ln>
                <a:solidFill>
                  <a:srgbClr val="768692"/>
                </a:solidFill>
                <a:effectLst/>
                <a:uLnTx/>
                <a:uFillTx/>
                <a:latin typeface="Helvetica"/>
                <a:ea typeface="+mj-ea"/>
              </a:rPr>
              <a:t>second</a:t>
            </a:r>
            <a:r>
              <a:rPr kumimoji="0" lang="en-GB" sz="2200" b="0" i="0" u="none" strike="noStrike" kern="0" cap="none" spc="-75" normalizeH="0" baseline="0" noProof="0" dirty="0">
                <a:ln>
                  <a:noFill/>
                </a:ln>
                <a:solidFill>
                  <a:srgbClr val="768692"/>
                </a:solidFill>
                <a:effectLst/>
                <a:uLnTx/>
                <a:uFillTx/>
                <a:latin typeface="Helvetica"/>
                <a:ea typeface="+mj-ea"/>
              </a:rPr>
              <a:t> </a:t>
            </a:r>
            <a:r>
              <a:rPr kumimoji="0" lang="en-GB" sz="2200" b="0" i="0" u="none" strike="noStrike" kern="0" cap="none" spc="-25" normalizeH="0" baseline="0" noProof="0" dirty="0">
                <a:ln>
                  <a:noFill/>
                </a:ln>
                <a:solidFill>
                  <a:srgbClr val="768692"/>
                </a:solidFill>
                <a:effectLst/>
                <a:uLnTx/>
                <a:uFillTx/>
                <a:latin typeface="Helvetica"/>
                <a:ea typeface="+mj-ea"/>
              </a:rPr>
              <a:t>line</a:t>
            </a:r>
          </a:p>
        </p:txBody>
      </p:sp>
      <p:sp>
        <p:nvSpPr>
          <p:cNvPr id="10" name="Text Placeholder 2"/>
          <p:cNvSpPr>
            <a:spLocks noGrp="1"/>
          </p:cNvSpPr>
          <p:nvPr>
            <p:ph type="body" sz="quarter" idx="15" hasCustomPrompt="1"/>
          </p:nvPr>
        </p:nvSpPr>
        <p:spPr>
          <a:xfrm>
            <a:off x="291817" y="271730"/>
            <a:ext cx="6870983" cy="337870"/>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Master slide pink</a:t>
            </a:r>
            <a:endParaRPr lang="en-GB" dirty="0"/>
          </a:p>
        </p:txBody>
      </p:sp>
      <p:sp>
        <p:nvSpPr>
          <p:cNvPr id="11" name="Text Placeholder 5"/>
          <p:cNvSpPr>
            <a:spLocks noGrp="1"/>
          </p:cNvSpPr>
          <p:nvPr>
            <p:ph type="body" sz="quarter" idx="16"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12" name="Text Placeholder 5"/>
          <p:cNvSpPr>
            <a:spLocks noGrp="1"/>
          </p:cNvSpPr>
          <p:nvPr>
            <p:ph type="body" sz="quarter" idx="17"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8" name="TextBox 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21777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Content_bulleted boxes">
    <p:spTree>
      <p:nvGrpSpPr>
        <p:cNvPr id="1" name=""/>
        <p:cNvGrpSpPr/>
        <p:nvPr/>
      </p:nvGrpSpPr>
      <p:grpSpPr>
        <a:xfrm>
          <a:off x="0" y="0"/>
          <a:ext cx="0" cy="0"/>
          <a:chOff x="0" y="0"/>
          <a:chExt cx="0" cy="0"/>
        </a:xfrm>
      </p:grpSpPr>
      <p:sp>
        <p:nvSpPr>
          <p:cNvPr id="28" name="Text Placeholder 3"/>
          <p:cNvSpPr>
            <a:spLocks noGrp="1"/>
          </p:cNvSpPr>
          <p:nvPr>
            <p:ph type="body" sz="quarter" idx="29" hasCustomPrompt="1"/>
          </p:nvPr>
        </p:nvSpPr>
        <p:spPr>
          <a:xfrm>
            <a:off x="9094105" y="2783758"/>
            <a:ext cx="2746042" cy="2438400"/>
          </a:xfrm>
          <a:prstGeom prst="rect">
            <a:avLst/>
          </a:prstGeom>
        </p:spPr>
        <p:txBody>
          <a:bodyPr lIns="0" tIns="0" rIns="0" bIns="0"/>
          <a:lstStyle>
            <a:lvl1pPr marL="215900" marR="508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p:txBody>
      </p:sp>
      <p:sp>
        <p:nvSpPr>
          <p:cNvPr id="25" name="Text Placeholder 3"/>
          <p:cNvSpPr>
            <a:spLocks noGrp="1"/>
          </p:cNvSpPr>
          <p:nvPr>
            <p:ph type="body" sz="quarter" idx="28" hasCustomPrompt="1"/>
          </p:nvPr>
        </p:nvSpPr>
        <p:spPr>
          <a:xfrm>
            <a:off x="6159313" y="2235266"/>
            <a:ext cx="2756535" cy="3022534"/>
          </a:xfrm>
          <a:prstGeom prst="rect">
            <a:avLst/>
          </a:prstGeom>
        </p:spPr>
        <p:txBody>
          <a:bodyPr lIns="0" tIns="0" rIns="0" bIns="0"/>
          <a:lstStyle>
            <a:lvl1pPr marL="215900" marR="16129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a:p>
            <a:pPr marL="215900" marR="161290" indent="-203200">
              <a:lnSpc>
                <a:spcPts val="1400"/>
              </a:lnSpc>
              <a:spcBef>
                <a:spcPts val="84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six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seven </a:t>
            </a:r>
            <a:r>
              <a:rPr lang="en-GB" sz="1200" spc="-15" dirty="0">
                <a:solidFill>
                  <a:srgbClr val="425563"/>
                </a:solidFill>
                <a:latin typeface="Arial"/>
                <a:cs typeface="Arial"/>
              </a:rPr>
              <a:t>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eight </a:t>
            </a:r>
            <a:r>
              <a:rPr lang="en-GB" sz="1200" spc="-15" dirty="0">
                <a:solidFill>
                  <a:srgbClr val="425563"/>
                </a:solidFill>
                <a:latin typeface="Arial"/>
                <a:cs typeface="Arial"/>
              </a:rPr>
              <a:t>lorem</a:t>
            </a:r>
            <a:r>
              <a:rPr lang="en-GB" sz="1200" spc="2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p:txBody>
      </p:sp>
      <p:sp>
        <p:nvSpPr>
          <p:cNvPr id="22" name="Text Placeholder 3"/>
          <p:cNvSpPr>
            <a:spLocks noGrp="1"/>
          </p:cNvSpPr>
          <p:nvPr>
            <p:ph type="body" sz="quarter" idx="26" hasCustomPrompt="1"/>
          </p:nvPr>
        </p:nvSpPr>
        <p:spPr>
          <a:xfrm>
            <a:off x="9083611" y="1570887"/>
            <a:ext cx="2756535" cy="1172313"/>
          </a:xfrm>
          <a:prstGeom prst="rect">
            <a:avLst/>
          </a:prstGeom>
        </p:spPr>
        <p:txBody>
          <a:bodyPr lIns="0" tIns="0" rIns="0" bIns="0"/>
          <a:lstStyle>
            <a:lvl1pPr marL="17145" marR="5080" algn="l" defTabSz="914400" rtl="0" eaLnBrk="1" latinLnBrk="0" hangingPunct="1">
              <a:lnSpc>
                <a:spcPts val="1400"/>
              </a:lnSpc>
              <a:spcBef>
                <a:spcPts val="869"/>
              </a:spcBef>
              <a:defRPr lang="en-US" sz="1200" kern="1200" spc="-10" dirty="0" smtClean="0">
                <a:solidFill>
                  <a:srgbClr val="425563"/>
                </a:solidFill>
                <a:latin typeface="Helvetica"/>
                <a:ea typeface="+mn-ea"/>
                <a:cs typeface="Helvetica"/>
              </a:defRPr>
            </a:lvl1pPr>
          </a:lstStyle>
          <a:p>
            <a:pPr marL="17145" marR="508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625594"/>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893624"/>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7" name="Text Placeholder 2"/>
          <p:cNvSpPr>
            <a:spLocks noGrp="1"/>
          </p:cNvSpPr>
          <p:nvPr>
            <p:ph type="body" sz="quarter" idx="22" hasCustomPrompt="1"/>
          </p:nvPr>
        </p:nvSpPr>
        <p:spPr>
          <a:xfrm>
            <a:off x="291814" y="2261443"/>
            <a:ext cx="3642645" cy="3629241"/>
          </a:xfrm>
          <a:prstGeom prst="rect">
            <a:avLst/>
          </a:prstGeom>
        </p:spPr>
        <p:txBody>
          <a:bodyPr lIns="0" tIns="0" rIns="0" bIns="0"/>
          <a:lstStyle>
            <a:lvl1pPr marL="283210" marR="212725" indent="-270510" algn="l" defTabSz="914400" rtl="0" eaLnBrk="1" latinLnBrk="0" hangingPunct="1">
              <a:lnSpc>
                <a:spcPct val="100000"/>
              </a:lnSpc>
              <a:spcBef>
                <a:spcPts val="680"/>
              </a:spcBef>
              <a:buClr>
                <a:schemeClr val="accent5"/>
              </a:buClr>
              <a:buFont typeface="Arial"/>
              <a:buChar char="•"/>
              <a:tabLst>
                <a:tab pos="283210" algn="l"/>
                <a:tab pos="283845" algn="l"/>
              </a:tabLst>
              <a:defRPr lang="en-GB" sz="1600" kern="1200" spc="-25" dirty="0">
                <a:solidFill>
                  <a:srgbClr val="425563"/>
                </a:solidFill>
                <a:latin typeface="Arial"/>
                <a:ea typeface="+mn-ea"/>
                <a:cs typeface="Arial"/>
              </a:defRPr>
            </a:lvl1pPr>
          </a:lstStyle>
          <a:p>
            <a:pPr marL="283210" indent="-270510">
              <a:lnSpc>
                <a:spcPct val="100000"/>
              </a:lnSpc>
              <a:spcBef>
                <a:spcPts val="7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5" dirty="0">
                <a:solidFill>
                  <a:srgbClr val="425563"/>
                </a:solidFill>
                <a:latin typeface="Arial"/>
                <a:cs typeface="Arial"/>
              </a:rPr>
              <a:t>one </a:t>
            </a:r>
            <a:r>
              <a:rPr lang="en-GB" sz="1600" spc="-25" dirty="0">
                <a:solidFill>
                  <a:srgbClr val="425563"/>
                </a:solidFill>
                <a:latin typeface="Arial"/>
                <a:cs typeface="Arial"/>
              </a:rPr>
              <a:t>lorem</a:t>
            </a:r>
            <a:r>
              <a:rPr lang="en-GB" sz="160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two </a:t>
            </a:r>
            <a:r>
              <a:rPr lang="en-GB" sz="1600" spc="-25" dirty="0">
                <a:solidFill>
                  <a:srgbClr val="425563"/>
                </a:solidFill>
                <a:latin typeface="Arial"/>
                <a:cs typeface="Arial"/>
              </a:rPr>
              <a:t>lorem</a:t>
            </a:r>
            <a:r>
              <a:rPr lang="en-GB" sz="1600" spc="-10" dirty="0">
                <a:solidFill>
                  <a:srgbClr val="425563"/>
                </a:solidFill>
                <a:latin typeface="Arial"/>
                <a:cs typeface="Arial"/>
              </a:rPr>
              <a:t> ipsum</a:t>
            </a:r>
            <a:endParaRPr lang="en-GB" sz="1600" dirty="0">
              <a:latin typeface="Arial"/>
              <a:cs typeface="Arial"/>
            </a:endParaRPr>
          </a:p>
          <a:p>
            <a:pPr marL="283210" marR="5080"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5" dirty="0">
                <a:solidFill>
                  <a:srgbClr val="425563"/>
                </a:solidFill>
                <a:latin typeface="Arial"/>
                <a:cs typeface="Arial"/>
              </a:rPr>
              <a:t>three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four </a:t>
            </a:r>
            <a:r>
              <a:rPr lang="en-GB" sz="1600" spc="-25" dirty="0">
                <a:solidFill>
                  <a:srgbClr val="425563"/>
                </a:solidFill>
                <a:latin typeface="Arial"/>
                <a:cs typeface="Arial"/>
              </a:rPr>
              <a:t>lorem</a:t>
            </a:r>
            <a:r>
              <a:rPr lang="en-GB" sz="1600" spc="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Font typeface="Arial"/>
              <a:buChar char="•"/>
              <a:tabLst>
                <a:tab pos="283210" algn="l"/>
                <a:tab pos="283845" algn="l"/>
              </a:tabLst>
            </a:pPr>
            <a:r>
              <a:rPr lang="en-GB" sz="1600" spc="-25" dirty="0">
                <a:solidFill>
                  <a:srgbClr val="425563"/>
                </a:solidFill>
                <a:latin typeface="Helvetica"/>
                <a:cs typeface="Helvetica"/>
              </a:rPr>
              <a:t>Bullet </a:t>
            </a:r>
            <a:r>
              <a:rPr lang="en-GB" sz="1600" spc="-5" dirty="0">
                <a:solidFill>
                  <a:srgbClr val="425563"/>
                </a:solidFill>
                <a:latin typeface="Helvetica"/>
                <a:cs typeface="Helvetica"/>
              </a:rPr>
              <a:t>point </a:t>
            </a:r>
            <a:r>
              <a:rPr lang="en-GB" sz="1600" spc="-15" dirty="0">
                <a:solidFill>
                  <a:srgbClr val="425563"/>
                </a:solidFill>
                <a:latin typeface="Helvetica"/>
                <a:cs typeface="Helvetica"/>
              </a:rPr>
              <a:t>five </a:t>
            </a:r>
            <a:r>
              <a:rPr lang="en-GB" sz="1600" spc="-25" dirty="0">
                <a:solidFill>
                  <a:srgbClr val="425563"/>
                </a:solidFill>
                <a:latin typeface="Helvetica"/>
                <a:cs typeface="Helvetica"/>
              </a:rPr>
              <a:t>lorem</a:t>
            </a:r>
            <a:r>
              <a:rPr lang="en-GB" sz="1600" spc="35" dirty="0">
                <a:solidFill>
                  <a:srgbClr val="425563"/>
                </a:solidFill>
                <a:latin typeface="Helvetica"/>
                <a:cs typeface="Helvetica"/>
              </a:rPr>
              <a:t> </a:t>
            </a:r>
            <a:r>
              <a:rPr lang="en-GB" sz="1600" spc="-10" dirty="0">
                <a:solidFill>
                  <a:srgbClr val="425563"/>
                </a:solidFill>
                <a:latin typeface="Helvetica"/>
                <a:cs typeface="Helvetica"/>
              </a:rPr>
              <a:t>ipsum</a:t>
            </a:r>
            <a:endParaRPr lang="en-GB" sz="1600" dirty="0">
              <a:latin typeface="Helvetica"/>
              <a:cs typeface="Helvetica"/>
            </a:endParaRPr>
          </a:p>
          <a:p>
            <a:pPr marL="283210" marR="212725"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six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30" dirty="0">
                <a:solidFill>
                  <a:srgbClr val="425563"/>
                </a:solidFill>
                <a:latin typeface="Arial"/>
                <a:cs typeface="Arial"/>
              </a:rPr>
              <a:t>seven </a:t>
            </a:r>
            <a:r>
              <a:rPr lang="en-GB" sz="1600" spc="-25" dirty="0">
                <a:solidFill>
                  <a:srgbClr val="425563"/>
                </a:solidFill>
                <a:latin typeface="Arial"/>
                <a:cs typeface="Arial"/>
              </a:rPr>
              <a:t>lorem</a:t>
            </a:r>
            <a:r>
              <a:rPr lang="en-GB" sz="1600" spc="5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0" dirty="0">
                <a:solidFill>
                  <a:srgbClr val="425563"/>
                </a:solidFill>
                <a:latin typeface="Arial"/>
                <a:cs typeface="Arial"/>
              </a:rPr>
              <a:t>eight </a:t>
            </a:r>
            <a:r>
              <a:rPr lang="en-GB" sz="1600" spc="-25" dirty="0">
                <a:solidFill>
                  <a:srgbClr val="425563"/>
                </a:solidFill>
                <a:latin typeface="Arial"/>
                <a:cs typeface="Arial"/>
              </a:rPr>
              <a:t>lorem</a:t>
            </a:r>
            <a:r>
              <a:rPr lang="en-GB" sz="1600" spc="2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p:txBody>
      </p:sp>
      <p:sp>
        <p:nvSpPr>
          <p:cNvPr id="16" name="object 10"/>
          <p:cNvSpPr/>
          <p:nvPr userDrawn="1"/>
        </p:nvSpPr>
        <p:spPr>
          <a:xfrm>
            <a:off x="6115080"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sp>
        <p:nvSpPr>
          <p:cNvPr id="19" name="object 11"/>
          <p:cNvSpPr/>
          <p:nvPr userDrawn="1"/>
        </p:nvSpPr>
        <p:spPr>
          <a:xfrm>
            <a:off x="904739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7" name="TextBox 26"/>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04343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Quote and content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2984786"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lvl="0" indent="0" algn="l" defTabSz="914400" rtl="0" eaLnBrk="1" fontAlgn="auto" latinLnBrk="0" hangingPunct="1">
              <a:lnSpc>
                <a:spcPts val="1400"/>
              </a:lnSpc>
              <a:spcBef>
                <a:spcPts val="869"/>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sed</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dui.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Suspendisse</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dictum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lobortis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In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posuere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non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neque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fringilla</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ultrices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ac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vestibulum</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risus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sapien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pellentesque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sodales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porttitor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sollicitudin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eros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10" normalizeH="0" baseline="0" noProof="0" dirty="0">
              <a:ln>
                <a:noFill/>
              </a:ln>
              <a:solidFill>
                <a:srgbClr val="425563"/>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5" y="1230306"/>
            <a:ext cx="2984785"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0" name="object 11"/>
          <p:cNvSpPr txBox="1"/>
          <p:nvPr userDrawn="1"/>
        </p:nvSpPr>
        <p:spPr>
          <a:xfrm>
            <a:off x="6095300" y="969949"/>
            <a:ext cx="596900" cy="1397000"/>
          </a:xfrm>
          <a:prstGeom prst="rect">
            <a:avLst/>
          </a:prstGeom>
        </p:spPr>
        <p:txBody>
          <a:bodyPr vert="horz" wrap="square" lIns="0" tIns="12700" rIns="0" bIns="0" rtlCol="0">
            <a:spAutoFit/>
          </a:bodyPr>
          <a:lstStyle/>
          <a:p>
            <a:pPr marL="12700">
              <a:lnSpc>
                <a:spcPct val="100000"/>
              </a:lnSpc>
              <a:spcBef>
                <a:spcPts val="100"/>
              </a:spcBef>
            </a:pPr>
            <a:r>
              <a:rPr sz="9000" b="1" dirty="0">
                <a:solidFill>
                  <a:schemeClr val="accent5"/>
                </a:solidFill>
                <a:latin typeface="Helvetica"/>
                <a:cs typeface="Helvetica"/>
              </a:rPr>
              <a:t>“</a:t>
            </a:r>
            <a:endParaRPr sz="9000" dirty="0">
              <a:solidFill>
                <a:schemeClr val="accent5"/>
              </a:solidFill>
              <a:latin typeface="Helvetica"/>
              <a:cs typeface="Helvetica"/>
            </a:endParaRPr>
          </a:p>
        </p:txBody>
      </p:sp>
      <p:sp>
        <p:nvSpPr>
          <p:cNvPr id="13" name="Text Placeholder 3"/>
          <p:cNvSpPr>
            <a:spLocks noGrp="1"/>
          </p:cNvSpPr>
          <p:nvPr>
            <p:ph type="body" sz="quarter" idx="21" hasCustomPrompt="1"/>
          </p:nvPr>
        </p:nvSpPr>
        <p:spPr>
          <a:xfrm>
            <a:off x="6160057" y="4920000"/>
            <a:ext cx="5063127" cy="749845"/>
          </a:xfrm>
          <a:prstGeom prst="rect">
            <a:avLst/>
          </a:prstGeom>
        </p:spPr>
        <p:txBody>
          <a:bodyPr lIns="0" tIns="0" rIns="0" bIns="0"/>
          <a:lstStyle>
            <a:lvl1pPr marL="12700" algn="l" defTabSz="914400" rtl="0" eaLnBrk="1" latinLnBrk="0" hangingPunct="1">
              <a:lnSpc>
                <a:spcPts val="1420"/>
              </a:lnSpc>
              <a:spcBef>
                <a:spcPts val="100"/>
              </a:spcBef>
              <a:defRPr lang="en-US" sz="1200" b="1" kern="1200" dirty="0" smtClean="0">
                <a:solidFill>
                  <a:schemeClr val="accent5"/>
                </a:solidFill>
                <a:latin typeface="Helvetica"/>
                <a:ea typeface="+mn-ea"/>
                <a:cs typeface="Helvetica"/>
              </a:defRPr>
            </a:lvl1pPr>
          </a:lstStyle>
          <a:p>
            <a:pPr lvl="0"/>
            <a:r>
              <a:rPr lang="en-US" dirty="0"/>
              <a:t>Name Surname</a:t>
            </a:r>
          </a:p>
          <a:p>
            <a:pPr lvl="0"/>
            <a:r>
              <a:rPr lang="en-US" dirty="0"/>
              <a:t>Title</a:t>
            </a:r>
          </a:p>
        </p:txBody>
      </p:sp>
      <p:sp>
        <p:nvSpPr>
          <p:cNvPr id="22" name="Text Placeholder 3"/>
          <p:cNvSpPr>
            <a:spLocks noGrp="1"/>
          </p:cNvSpPr>
          <p:nvPr>
            <p:ph type="body" sz="quarter" idx="20" hasCustomPrompt="1"/>
          </p:nvPr>
        </p:nvSpPr>
        <p:spPr>
          <a:xfrm>
            <a:off x="6160058" y="1753335"/>
            <a:ext cx="5105400" cy="2465942"/>
          </a:xfrm>
          <a:prstGeom prst="rect">
            <a:avLst/>
          </a:prstGeom>
        </p:spPr>
        <p:txBody>
          <a:bodyPr lIns="0" tIns="0" rIns="0" bIns="0"/>
          <a:lstStyle>
            <a:lvl1pPr marL="12700" marR="5080">
              <a:lnSpc>
                <a:spcPts val="2400"/>
              </a:lnSpc>
              <a:spcBef>
                <a:spcPts val="380"/>
              </a:spcBef>
              <a:defRPr lang="en-US" sz="2200" b="0" i="0" spc="-25" dirty="0" smtClean="0">
                <a:solidFill>
                  <a:srgbClr val="768692"/>
                </a:solidFill>
                <a:latin typeface="Helvetica"/>
                <a:ea typeface="+mn-ea"/>
                <a:cs typeface="Helvetica"/>
              </a:defRPr>
            </a:lvl1pPr>
          </a:lstStyle>
          <a:p>
            <a:pPr marL="12700" marR="5080">
              <a:lnSpc>
                <a:spcPts val="2400"/>
              </a:lnSpc>
              <a:spcBef>
                <a:spcPts val="380"/>
              </a:spcBef>
            </a:pPr>
            <a:r>
              <a:rPr lang="en-GB" spc="-25" dirty="0"/>
              <a:t>Lorem ipsum </a:t>
            </a:r>
            <a:r>
              <a:rPr lang="en-GB" spc="-25" dirty="0" err="1"/>
              <a:t>dolor</a:t>
            </a:r>
            <a:r>
              <a:rPr lang="en-GB" spc="-25" dirty="0"/>
              <a:t> sit </a:t>
            </a:r>
            <a:r>
              <a:rPr lang="en-GB" spc="-25" dirty="0" err="1"/>
              <a:t>amet</a:t>
            </a:r>
            <a:r>
              <a:rPr lang="en-GB" spc="-25" dirty="0"/>
              <a:t>, </a:t>
            </a:r>
            <a:r>
              <a:rPr lang="en-GB" spc="-25" dirty="0" err="1"/>
              <a:t>consectetur</a:t>
            </a:r>
            <a:r>
              <a:rPr lang="en-GB" spc="-25" dirty="0"/>
              <a:t> </a:t>
            </a:r>
            <a:r>
              <a:rPr lang="en-GB" spc="-25" dirty="0" err="1"/>
              <a:t>adipiscing</a:t>
            </a:r>
            <a:r>
              <a:rPr lang="en-GB" spc="-25" dirty="0"/>
              <a:t> </a:t>
            </a:r>
            <a:r>
              <a:rPr lang="en-GB" spc="-30" dirty="0" err="1"/>
              <a:t>elit</a:t>
            </a:r>
            <a:r>
              <a:rPr lang="en-GB" spc="-30" dirty="0"/>
              <a:t>. </a:t>
            </a:r>
            <a:r>
              <a:rPr lang="en-GB" spc="-25" dirty="0" err="1"/>
              <a:t>Quisque</a:t>
            </a:r>
            <a:r>
              <a:rPr lang="en-GB" spc="-25" dirty="0"/>
              <a:t> </a:t>
            </a:r>
            <a:r>
              <a:rPr lang="en-GB" spc="-20" dirty="0" err="1"/>
              <a:t>eu</a:t>
            </a:r>
            <a:r>
              <a:rPr lang="en-GB" spc="-20" dirty="0"/>
              <a:t> </a:t>
            </a:r>
            <a:r>
              <a:rPr lang="en-GB" spc="-30" dirty="0" err="1"/>
              <a:t>hendrerit</a:t>
            </a:r>
            <a:r>
              <a:rPr lang="en-GB" spc="-30" dirty="0"/>
              <a:t> </a:t>
            </a:r>
            <a:r>
              <a:rPr lang="en-GB" spc="-45" dirty="0" err="1"/>
              <a:t>tortor</a:t>
            </a:r>
            <a:r>
              <a:rPr lang="en-GB" spc="-45" dirty="0"/>
              <a:t>,  </a:t>
            </a:r>
            <a:r>
              <a:rPr lang="en-GB" spc="-15" dirty="0" err="1"/>
              <a:t>sed</a:t>
            </a:r>
            <a:r>
              <a:rPr lang="en-GB" spc="-15" dirty="0"/>
              <a:t> </a:t>
            </a:r>
            <a:r>
              <a:rPr lang="en-GB" spc="-30" dirty="0" err="1"/>
              <a:t>consectetur</a:t>
            </a:r>
            <a:r>
              <a:rPr lang="en-GB" spc="-30" dirty="0"/>
              <a:t> </a:t>
            </a:r>
            <a:r>
              <a:rPr lang="en-GB" spc="-35" dirty="0"/>
              <a:t>dui. </a:t>
            </a:r>
            <a:r>
              <a:rPr lang="en-GB" spc="-25" dirty="0" err="1"/>
              <a:t>Suspendisse</a:t>
            </a:r>
            <a:r>
              <a:rPr lang="en-GB" spc="-25" dirty="0"/>
              <a:t> dictum  </a:t>
            </a:r>
            <a:r>
              <a:rPr lang="en-GB" spc="-15" dirty="0" err="1"/>
              <a:t>lobortis</a:t>
            </a:r>
            <a:r>
              <a:rPr lang="en-GB" spc="-15" dirty="0"/>
              <a:t> </a:t>
            </a:r>
            <a:r>
              <a:rPr lang="en-GB" spc="-35" dirty="0" err="1"/>
              <a:t>tellus</a:t>
            </a:r>
            <a:r>
              <a:rPr lang="en-GB" spc="-35" dirty="0"/>
              <a:t>. </a:t>
            </a:r>
            <a:r>
              <a:rPr lang="en-GB" spc="-20" dirty="0"/>
              <a:t>In </a:t>
            </a:r>
            <a:r>
              <a:rPr lang="en-GB" spc="-25" dirty="0"/>
              <a:t>semper </a:t>
            </a:r>
            <a:r>
              <a:rPr lang="en-GB" spc="-30" dirty="0" err="1"/>
              <a:t>posuere</a:t>
            </a:r>
            <a:r>
              <a:rPr lang="en-GB" spc="-30" dirty="0"/>
              <a:t> </a:t>
            </a:r>
            <a:r>
              <a:rPr lang="en-GB" spc="-40" dirty="0" err="1"/>
              <a:t>consectetur</a:t>
            </a:r>
            <a:r>
              <a:rPr lang="en-GB" spc="-40" dirty="0"/>
              <a:t>.  </a:t>
            </a:r>
            <a:r>
              <a:rPr lang="en-GB" spc="-35" dirty="0" err="1"/>
              <a:t>Etiam</a:t>
            </a:r>
            <a:r>
              <a:rPr lang="en-GB" spc="-35" dirty="0"/>
              <a:t> </a:t>
            </a:r>
            <a:r>
              <a:rPr lang="en-GB" spc="-20" dirty="0"/>
              <a:t>non </a:t>
            </a:r>
            <a:r>
              <a:rPr lang="en-GB" spc="-35" dirty="0" err="1"/>
              <a:t>tellus</a:t>
            </a:r>
            <a:r>
              <a:rPr lang="en-GB" spc="-35" dirty="0"/>
              <a:t> </a:t>
            </a:r>
            <a:r>
              <a:rPr lang="en-GB" spc="-30" dirty="0" err="1"/>
              <a:t>quis</a:t>
            </a:r>
            <a:r>
              <a:rPr lang="en-GB" spc="-30" dirty="0"/>
              <a:t> </a:t>
            </a:r>
            <a:r>
              <a:rPr lang="en-GB" spc="-25" dirty="0" err="1"/>
              <a:t>neque</a:t>
            </a:r>
            <a:r>
              <a:rPr lang="en-GB" spc="-25" dirty="0"/>
              <a:t> </a:t>
            </a:r>
            <a:r>
              <a:rPr lang="en-GB" spc="-30" dirty="0" err="1"/>
              <a:t>fringilla</a:t>
            </a:r>
            <a:r>
              <a:rPr lang="en-GB" spc="-30" dirty="0"/>
              <a:t> </a:t>
            </a:r>
            <a:r>
              <a:rPr lang="en-GB" spc="-25" dirty="0" err="1"/>
              <a:t>ultrices</a:t>
            </a:r>
            <a:r>
              <a:rPr lang="en-GB" spc="-25" dirty="0"/>
              <a:t>  </a:t>
            </a:r>
            <a:r>
              <a:rPr lang="en-GB" spc="-20" dirty="0"/>
              <a:t>ac </a:t>
            </a:r>
            <a:r>
              <a:rPr lang="en-GB" spc="-35" dirty="0" err="1"/>
              <a:t>vestibulum</a:t>
            </a:r>
            <a:r>
              <a:rPr lang="en-GB" spc="-35" dirty="0"/>
              <a:t> </a:t>
            </a:r>
            <a:r>
              <a:rPr lang="en-GB" spc="-35" dirty="0" err="1"/>
              <a:t>tellus</a:t>
            </a:r>
            <a:r>
              <a:rPr lang="en-GB" spc="-35" dirty="0"/>
              <a:t>. </a:t>
            </a:r>
            <a:r>
              <a:rPr lang="en-GB" spc="-35" dirty="0" err="1"/>
              <a:t>Etiam</a:t>
            </a:r>
            <a:r>
              <a:rPr lang="en-GB" spc="-35" dirty="0"/>
              <a:t> </a:t>
            </a:r>
            <a:r>
              <a:rPr lang="en-GB" spc="-25" dirty="0" err="1"/>
              <a:t>risus</a:t>
            </a:r>
            <a:r>
              <a:rPr lang="en-GB" spc="-25" dirty="0"/>
              <a:t> </a:t>
            </a:r>
            <a:r>
              <a:rPr lang="en-GB" spc="-25" dirty="0" err="1"/>
              <a:t>sapien</a:t>
            </a:r>
            <a:r>
              <a:rPr lang="en-GB" spc="-25" dirty="0"/>
              <a:t>,  </a:t>
            </a:r>
            <a:r>
              <a:rPr lang="en-GB" spc="-35" dirty="0" err="1"/>
              <a:t>pellentesque</a:t>
            </a:r>
            <a:r>
              <a:rPr lang="en-GB" spc="-35" dirty="0"/>
              <a:t> </a:t>
            </a:r>
            <a:r>
              <a:rPr lang="en-GB" spc="-25" dirty="0" err="1"/>
              <a:t>sodales</a:t>
            </a:r>
            <a:r>
              <a:rPr lang="en-GB" spc="-25" dirty="0"/>
              <a:t> semper</a:t>
            </a:r>
            <a:r>
              <a:rPr lang="en-GB" spc="-15" dirty="0"/>
              <a:t> </a:t>
            </a:r>
            <a:r>
              <a:rPr lang="en-GB" spc="-35" dirty="0" err="1"/>
              <a:t>porttitor</a:t>
            </a:r>
            <a:r>
              <a:rPr lang="en-GB" spc="-35" dirty="0"/>
              <a:t>.</a:t>
            </a:r>
          </a:p>
        </p:txBody>
      </p:sp>
      <p:sp>
        <p:nvSpPr>
          <p:cNvPr id="12" name="object 9"/>
          <p:cNvSpPr/>
          <p:nvPr userDrawn="1"/>
        </p:nvSpPr>
        <p:spPr>
          <a:xfrm>
            <a:off x="602674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9" name="TextBox 18"/>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6563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3x Content + 1x image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00200"/>
            <a:ext cx="2815559"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6" y="1232453"/>
            <a:ext cx="2815558"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4" name="Picture Placeholder 3"/>
          <p:cNvSpPr>
            <a:spLocks noGrp="1"/>
          </p:cNvSpPr>
          <p:nvPr>
            <p:ph type="pic" sz="quarter" idx="20" hasCustomPrompt="1"/>
          </p:nvPr>
        </p:nvSpPr>
        <p:spPr>
          <a:xfrm>
            <a:off x="9106800" y="1295400"/>
            <a:ext cx="2781987" cy="4648200"/>
          </a:xfrm>
          <a:prstGeom prst="rect">
            <a:avLst/>
          </a:prstGeom>
        </p:spPr>
        <p:txBody>
          <a:bodyPr/>
          <a:lstStyle>
            <a:lvl1pPr>
              <a:defRPr>
                <a:solidFill>
                  <a:schemeClr val="tx1"/>
                </a:solidFill>
              </a:defRPr>
            </a:lvl1pPr>
          </a:lstStyle>
          <a:p>
            <a:r>
              <a:rPr lang="en-GB" dirty="0"/>
              <a:t>Insert Image</a:t>
            </a:r>
          </a:p>
        </p:txBody>
      </p:sp>
      <p:sp>
        <p:nvSpPr>
          <p:cNvPr id="33" name="Text Placeholder 2"/>
          <p:cNvSpPr>
            <a:spLocks noGrp="1"/>
          </p:cNvSpPr>
          <p:nvPr>
            <p:ph type="body" sz="quarter" idx="21" hasCustomPrompt="1"/>
          </p:nvPr>
        </p:nvSpPr>
        <p:spPr>
          <a:xfrm>
            <a:off x="3222574" y="1600200"/>
            <a:ext cx="2721026" cy="4174451"/>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10795">
              <a:lnSpc>
                <a:spcPts val="1400"/>
              </a:lnSpc>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10795">
              <a:lnSpc>
                <a:spcPts val="1400"/>
              </a:lnSpc>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4" name="Text Placeholder 2"/>
          <p:cNvSpPr>
            <a:spLocks noGrp="1"/>
          </p:cNvSpPr>
          <p:nvPr>
            <p:ph type="body" sz="quarter" idx="22" hasCustomPrompt="1"/>
          </p:nvPr>
        </p:nvSpPr>
        <p:spPr>
          <a:xfrm>
            <a:off x="3222575" y="1250224"/>
            <a:ext cx="2721026" cy="29832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5" name="Text Placeholder 2"/>
          <p:cNvSpPr>
            <a:spLocks noGrp="1"/>
          </p:cNvSpPr>
          <p:nvPr>
            <p:ph type="body" sz="quarter" idx="23" hasCustomPrompt="1"/>
          </p:nvPr>
        </p:nvSpPr>
        <p:spPr>
          <a:xfrm>
            <a:off x="6206109" y="1600200"/>
            <a:ext cx="2785491" cy="1066803"/>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6" name="Text Placeholder 2"/>
          <p:cNvSpPr>
            <a:spLocks noGrp="1"/>
          </p:cNvSpPr>
          <p:nvPr>
            <p:ph type="body" sz="quarter" idx="24" hasCustomPrompt="1"/>
          </p:nvPr>
        </p:nvSpPr>
        <p:spPr>
          <a:xfrm>
            <a:off x="6206110" y="1230306"/>
            <a:ext cx="2785489" cy="2936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37" name="Text Placeholder 2"/>
          <p:cNvSpPr>
            <a:spLocks noGrp="1"/>
          </p:cNvSpPr>
          <p:nvPr>
            <p:ph type="body" sz="quarter" idx="25" hasCustomPrompt="1"/>
          </p:nvPr>
        </p:nvSpPr>
        <p:spPr>
          <a:xfrm>
            <a:off x="6206108" y="2743200"/>
            <a:ext cx="2785491" cy="3031451"/>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pPr marL="139700" marR="5080" indent="-127635">
              <a:lnSpc>
                <a:spcPts val="1400"/>
              </a:lnSpc>
              <a:spcBef>
                <a:spcPts val="180"/>
              </a:spcBef>
            </a:pPr>
            <a:r>
              <a:rPr lang="en-GB" sz="1200" spc="-15" dirty="0">
                <a:solidFill>
                  <a:srgbClr val="425563"/>
                </a:solidFill>
                <a:latin typeface="Helvetica"/>
                <a:cs typeface="Helvetica"/>
              </a:rPr>
              <a:t>Etiam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25"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6" name="object 14"/>
          <p:cNvSpPr/>
          <p:nvPr userDrawn="1"/>
        </p:nvSpPr>
        <p:spPr>
          <a:xfrm>
            <a:off x="3179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17" name="object 15"/>
          <p:cNvSpPr/>
          <p:nvPr userDrawn="1"/>
        </p:nvSpPr>
        <p:spPr>
          <a:xfrm>
            <a:off x="6113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2" name="TextBox 2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75214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6x Title and Image boxes">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27" name="Text Placeholder 2"/>
          <p:cNvSpPr>
            <a:spLocks noGrp="1"/>
          </p:cNvSpPr>
          <p:nvPr>
            <p:ph type="body" sz="quarter" idx="25" hasCustomPrompt="1"/>
          </p:nvPr>
        </p:nvSpPr>
        <p:spPr>
          <a:xfrm>
            <a:off x="291815" y="3735947"/>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4</a:t>
            </a:r>
          </a:p>
        </p:txBody>
      </p:sp>
      <p:sp>
        <p:nvSpPr>
          <p:cNvPr id="28" name="Text Placeholder 2"/>
          <p:cNvSpPr>
            <a:spLocks noGrp="1"/>
          </p:cNvSpPr>
          <p:nvPr>
            <p:ph type="body" sz="quarter" idx="26" hasCustomPrompt="1"/>
          </p:nvPr>
        </p:nvSpPr>
        <p:spPr>
          <a:xfrm>
            <a:off x="4216792" y="3753718"/>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5</a:t>
            </a:r>
          </a:p>
        </p:txBody>
      </p:sp>
      <p:sp>
        <p:nvSpPr>
          <p:cNvPr id="29" name="Text Placeholder 2"/>
          <p:cNvSpPr>
            <a:spLocks noGrp="1"/>
          </p:cNvSpPr>
          <p:nvPr>
            <p:ph type="body" sz="quarter" idx="27" hasCustomPrompt="1"/>
          </p:nvPr>
        </p:nvSpPr>
        <p:spPr>
          <a:xfrm>
            <a:off x="8129810" y="3733800"/>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6</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1" name="Picture Placeholder 4"/>
          <p:cNvSpPr>
            <a:spLocks noGrp="1"/>
          </p:cNvSpPr>
          <p:nvPr>
            <p:ph type="pic" sz="quarter" idx="31" hasCustomPrompt="1"/>
          </p:nvPr>
        </p:nvSpPr>
        <p:spPr>
          <a:xfrm>
            <a:off x="308113"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2" name="Picture Placeholder 4"/>
          <p:cNvSpPr>
            <a:spLocks noGrp="1"/>
          </p:cNvSpPr>
          <p:nvPr>
            <p:ph type="pic" sz="quarter" idx="32" hasCustomPrompt="1"/>
          </p:nvPr>
        </p:nvSpPr>
        <p:spPr>
          <a:xfrm>
            <a:off x="4219471" y="41245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3" name="Picture Placeholder 4"/>
          <p:cNvSpPr>
            <a:spLocks noGrp="1"/>
          </p:cNvSpPr>
          <p:nvPr>
            <p:ph type="pic" sz="quarter" idx="33" hasCustomPrompt="1"/>
          </p:nvPr>
        </p:nvSpPr>
        <p:spPr>
          <a:xfrm>
            <a:off x="8132747"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4" name="object 10"/>
          <p:cNvSpPr/>
          <p:nvPr userDrawn="1"/>
        </p:nvSpPr>
        <p:spPr>
          <a:xfrm>
            <a:off x="4140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5" name="object 11"/>
          <p:cNvSpPr/>
          <p:nvPr userDrawn="1"/>
        </p:nvSpPr>
        <p:spPr>
          <a:xfrm>
            <a:off x="4140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6" name="object 12"/>
          <p:cNvSpPr/>
          <p:nvPr userDrawn="1"/>
        </p:nvSpPr>
        <p:spPr>
          <a:xfrm>
            <a:off x="8052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7" name="object 13"/>
          <p:cNvSpPr/>
          <p:nvPr userDrawn="1"/>
        </p:nvSpPr>
        <p:spPr>
          <a:xfrm>
            <a:off x="8052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32" name="TextBox 3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53791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3x Content + Images sections">
    <p:spTree>
      <p:nvGrpSpPr>
        <p:cNvPr id="1" name=""/>
        <p:cNvGrpSpPr/>
        <p:nvPr/>
      </p:nvGrpSpPr>
      <p:grpSpPr>
        <a:xfrm>
          <a:off x="0" y="0"/>
          <a:ext cx="0" cy="0"/>
          <a:chOff x="0" y="0"/>
          <a:chExt cx="0" cy="0"/>
        </a:xfrm>
      </p:grpSpPr>
      <p:sp>
        <p:nvSpPr>
          <p:cNvPr id="23" name="Text Placeholder 2"/>
          <p:cNvSpPr>
            <a:spLocks noGrp="1"/>
          </p:cNvSpPr>
          <p:nvPr>
            <p:ph type="body" sz="quarter" idx="31" hasCustomPrompt="1"/>
          </p:nvPr>
        </p:nvSpPr>
        <p:spPr>
          <a:xfrm>
            <a:off x="291814" y="3589376"/>
            <a:ext cx="3771793" cy="2389316"/>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ultrices</a:t>
            </a:r>
            <a:r>
              <a:rPr lang="en-GB" sz="1200" spc="-10" dirty="0">
                <a:solidFill>
                  <a:srgbClr val="425563"/>
                </a:solidFill>
                <a:latin typeface="Helvetica"/>
                <a:cs typeface="Helvetica"/>
              </a:rPr>
              <a:t> </a:t>
            </a:r>
            <a:r>
              <a:rPr lang="en-GB" sz="1200" spc="-5" dirty="0">
                <a:solidFill>
                  <a:srgbClr val="425563"/>
                </a:solidFill>
                <a:latin typeface="Helvetica"/>
                <a:cs typeface="Helvetica"/>
              </a:rPr>
              <a:t>ac </a:t>
            </a:r>
            <a:r>
              <a:rPr lang="en-GB" sz="1200" spc="-10" dirty="0" err="1">
                <a:solidFill>
                  <a:srgbClr val="425563"/>
                </a:solidFill>
                <a:latin typeface="Helvetica"/>
                <a:cs typeface="Helvetica"/>
              </a:rPr>
              <a:t>vestibulum</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19" name="Text Placeholder 2"/>
          <p:cNvSpPr>
            <a:spLocks noGrp="1"/>
          </p:cNvSpPr>
          <p:nvPr>
            <p:ph type="body" sz="quarter" idx="23" hasCustomPrompt="1"/>
          </p:nvPr>
        </p:nvSpPr>
        <p:spPr>
          <a:xfrm>
            <a:off x="4216158" y="3572811"/>
            <a:ext cx="3759200" cy="836351"/>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0" name="Text Placeholder 2"/>
          <p:cNvSpPr>
            <a:spLocks noGrp="1"/>
          </p:cNvSpPr>
          <p:nvPr>
            <p:ph type="body" sz="quarter" idx="25" hasCustomPrompt="1"/>
          </p:nvPr>
        </p:nvSpPr>
        <p:spPr>
          <a:xfrm>
            <a:off x="4216157" y="4476675"/>
            <a:ext cx="3759200" cy="1502017"/>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r>
              <a:rPr lang="en-GB" dirty="0" err="1"/>
              <a:t>Etiam</a:t>
            </a:r>
            <a:r>
              <a:rPr lang="en-GB" dirty="0"/>
              <a:t> </a:t>
            </a:r>
            <a:r>
              <a:rPr lang="en-GB" dirty="0" err="1"/>
              <a:t>risus</a:t>
            </a:r>
            <a:r>
              <a:rPr lang="en-GB" dirty="0"/>
              <a:t> </a:t>
            </a:r>
            <a:r>
              <a:rPr lang="en-GB" dirty="0" err="1"/>
              <a:t>sapien</a:t>
            </a:r>
            <a:r>
              <a:rPr lang="en-GB" dirty="0"/>
              <a:t>, </a:t>
            </a:r>
            <a:r>
              <a:rPr lang="en-GB" dirty="0" err="1"/>
              <a:t>pellentesque</a:t>
            </a:r>
            <a:r>
              <a:rPr lang="en-GB" dirty="0"/>
              <a:t>  </a:t>
            </a:r>
            <a:r>
              <a:rPr lang="en-GB" dirty="0" err="1"/>
              <a:t>sodales</a:t>
            </a:r>
            <a:r>
              <a:rPr lang="en-GB" dirty="0"/>
              <a:t> semper </a:t>
            </a:r>
            <a:r>
              <a:rPr lang="en-GB" dirty="0" err="1"/>
              <a:t>porttitor</a:t>
            </a:r>
            <a:r>
              <a:rPr lang="en-GB" dirty="0"/>
              <a:t>, </a:t>
            </a:r>
            <a:r>
              <a:rPr lang="en-GB" dirty="0" err="1"/>
              <a:t>sollicitudin</a:t>
            </a:r>
            <a:r>
              <a:rPr lang="en-GB" dirty="0"/>
              <a:t>.</a:t>
            </a:r>
          </a:p>
          <a:p>
            <a:r>
              <a:rPr lang="en-GB" dirty="0" err="1"/>
              <a:t>Donec</a:t>
            </a:r>
            <a:r>
              <a:rPr lang="en-GB" dirty="0"/>
              <a:t> semper </a:t>
            </a:r>
            <a:r>
              <a:rPr lang="en-GB" dirty="0" err="1"/>
              <a:t>neque</a:t>
            </a:r>
            <a:r>
              <a:rPr lang="en-GB" dirty="0"/>
              <a:t> </a:t>
            </a:r>
            <a:r>
              <a:rPr lang="en-GB" dirty="0" err="1"/>
              <a:t>vel</a:t>
            </a:r>
            <a:r>
              <a:rPr lang="en-GB" dirty="0"/>
              <a:t> </a:t>
            </a:r>
            <a:r>
              <a:rPr lang="en-GB" dirty="0" err="1"/>
              <a:t>venenatis</a:t>
            </a:r>
            <a:r>
              <a:rPr lang="en-GB" dirty="0"/>
              <a:t>.</a:t>
            </a:r>
          </a:p>
          <a:p>
            <a:r>
              <a:rPr lang="en-GB" dirty="0" err="1"/>
              <a:t>Suspendisse</a:t>
            </a:r>
            <a:r>
              <a:rPr lang="en-GB" dirty="0"/>
              <a:t> </a:t>
            </a:r>
            <a:r>
              <a:rPr lang="en-GB" dirty="0" err="1"/>
              <a:t>euismod</a:t>
            </a:r>
            <a:r>
              <a:rPr lang="en-GB" dirty="0"/>
              <a:t> </a:t>
            </a:r>
            <a:r>
              <a:rPr lang="en-GB" dirty="0" err="1"/>
              <a:t>est</a:t>
            </a:r>
            <a:r>
              <a:rPr lang="en-GB" dirty="0"/>
              <a:t> </a:t>
            </a:r>
            <a:r>
              <a:rPr lang="en-GB" dirty="0" err="1"/>
              <a:t>nec</a:t>
            </a:r>
            <a:r>
              <a:rPr lang="en-GB" dirty="0"/>
              <a:t> </a:t>
            </a:r>
            <a:r>
              <a:rPr lang="en-GB" dirty="0" err="1"/>
              <a:t>massa</a:t>
            </a:r>
            <a:r>
              <a:rPr lang="en-GB" dirty="0"/>
              <a:t>  </a:t>
            </a:r>
            <a:r>
              <a:rPr lang="en-GB" dirty="0" err="1"/>
              <a:t>tristique</a:t>
            </a:r>
            <a:r>
              <a:rPr lang="en-GB" dirty="0"/>
              <a:t>, a </a:t>
            </a:r>
            <a:r>
              <a:rPr lang="en-GB" dirty="0" err="1"/>
              <a:t>bibendum</a:t>
            </a:r>
            <a:r>
              <a:rPr lang="en-GB" dirty="0"/>
              <a:t> </a:t>
            </a:r>
            <a:r>
              <a:rPr lang="en-GB" dirty="0" err="1"/>
              <a:t>nibh</a:t>
            </a:r>
            <a:r>
              <a:rPr lang="en-GB" dirty="0"/>
              <a:t> </a:t>
            </a:r>
            <a:r>
              <a:rPr lang="en-GB" dirty="0" err="1"/>
              <a:t>varius</a:t>
            </a:r>
            <a:r>
              <a:rPr lang="en-GB" dirty="0"/>
              <a:t>.</a:t>
            </a:r>
          </a:p>
        </p:txBody>
      </p:sp>
      <p:sp>
        <p:nvSpPr>
          <p:cNvPr id="24" name="Text Placeholder 2"/>
          <p:cNvSpPr>
            <a:spLocks noGrp="1"/>
          </p:cNvSpPr>
          <p:nvPr>
            <p:ph type="body" sz="quarter" idx="32" hasCustomPrompt="1"/>
          </p:nvPr>
        </p:nvSpPr>
        <p:spPr>
          <a:xfrm>
            <a:off x="8127907" y="3572811"/>
            <a:ext cx="3771793" cy="2405881"/>
          </a:xfrm>
          <a:prstGeom prst="rect">
            <a:avLst/>
          </a:prstGeom>
        </p:spPr>
        <p:txBody>
          <a:bodyPr lIns="0" tIns="0" rIns="0" bIns="0"/>
          <a:lstStyle>
            <a:lvl1pPr marL="0" marR="5080" indent="0" algn="l" defTabSz="914400" rtl="0" eaLnBrk="1" fontAlgn="auto" latinLnBrk="0" hangingPunct="1">
              <a:lnSpc>
                <a:spcPts val="1400"/>
              </a:lnSpc>
              <a:spcBef>
                <a:spcPts val="600"/>
              </a:spcBef>
              <a:spcAft>
                <a:spcPts val="1200"/>
              </a:spcAft>
              <a:buClr>
                <a:schemeClr val="tx1"/>
              </a:buClr>
              <a:buSzTx/>
              <a:buFont typeface="Helvetica" pitchFamily="2" charset="0"/>
              <a:buNone/>
              <a:tabLst/>
              <a:defRPr lang="en-GB" sz="1200" kern="1200" spc="-15" noProof="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a:t>
            </a:r>
          </a:p>
          <a:p>
            <a:pPr marL="12700" marR="5080">
              <a:lnSpc>
                <a:spcPts val="1400"/>
              </a:lnSpc>
              <a:spcBef>
                <a:spcPts val="180"/>
              </a:spcBef>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5" name="object 6"/>
          <p:cNvSpPr/>
          <p:nvPr userDrawn="1"/>
        </p:nvSpPr>
        <p:spPr>
          <a:xfrm>
            <a:off x="4140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26" name="object 7"/>
          <p:cNvSpPr/>
          <p:nvPr userDrawn="1"/>
        </p:nvSpPr>
        <p:spPr>
          <a:xfrm>
            <a:off x="8052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8" name="TextBox 2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565644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Statistics + Charts slide">
    <p:spTree>
      <p:nvGrpSpPr>
        <p:cNvPr id="1" name=""/>
        <p:cNvGrpSpPr/>
        <p:nvPr/>
      </p:nvGrpSpPr>
      <p:grpSpPr>
        <a:xfrm>
          <a:off x="0" y="0"/>
          <a:ext cx="0" cy="0"/>
          <a:chOff x="0" y="0"/>
          <a:chExt cx="0" cy="0"/>
        </a:xfrm>
      </p:grpSpPr>
      <p:sp>
        <p:nvSpPr>
          <p:cNvPr id="23" name="Text Placeholder 3"/>
          <p:cNvSpPr>
            <a:spLocks noGrp="1"/>
          </p:cNvSpPr>
          <p:nvPr>
            <p:ph type="body" sz="quarter" idx="27" hasCustomPrompt="1"/>
          </p:nvPr>
        </p:nvSpPr>
        <p:spPr>
          <a:xfrm>
            <a:off x="8116106" y="1249980"/>
            <a:ext cx="2756535" cy="28034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2</a:t>
            </a:r>
            <a:endParaRPr lang="en-GB" sz="1600" dirty="0">
              <a:latin typeface="Helvetica"/>
              <a:cs typeface="Helvetica"/>
            </a:endParaRP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chemeClr val="tx1"/>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chemeClr val="tx1"/>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4" name="Text Placeholder 3"/>
          <p:cNvSpPr>
            <a:spLocks noGrp="1"/>
          </p:cNvSpPr>
          <p:nvPr>
            <p:ph type="body" sz="quarter" idx="29" hasCustomPrompt="1"/>
          </p:nvPr>
        </p:nvSpPr>
        <p:spPr>
          <a:xfrm>
            <a:off x="4204099" y="3048000"/>
            <a:ext cx="1766364" cy="36277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1</a:t>
            </a:r>
            <a:endParaRPr lang="en-GB" sz="1600" dirty="0">
              <a:latin typeface="Helvetica"/>
              <a:cs typeface="Helvetica"/>
            </a:endParaRPr>
          </a:p>
        </p:txBody>
      </p:sp>
      <p:sp>
        <p:nvSpPr>
          <p:cNvPr id="27" name="Text Placeholder 3"/>
          <p:cNvSpPr>
            <a:spLocks noGrp="1"/>
          </p:cNvSpPr>
          <p:nvPr>
            <p:ph type="body" sz="quarter" idx="30" hasCustomPrompt="1"/>
          </p:nvPr>
        </p:nvSpPr>
        <p:spPr>
          <a:xfrm>
            <a:off x="6176664" y="2203902"/>
            <a:ext cx="1688501"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9" name="Text Placeholder 3"/>
          <p:cNvSpPr>
            <a:spLocks noGrp="1"/>
          </p:cNvSpPr>
          <p:nvPr>
            <p:ph type="body" sz="quarter" idx="23" hasCustomPrompt="1"/>
          </p:nvPr>
        </p:nvSpPr>
        <p:spPr>
          <a:xfrm>
            <a:off x="6160099" y="1320111"/>
            <a:ext cx="1705066"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5" name="Chart Placeholder 4"/>
          <p:cNvSpPr>
            <a:spLocks noGrp="1"/>
          </p:cNvSpPr>
          <p:nvPr>
            <p:ph type="chart" sz="quarter" idx="32" hasCustomPrompt="1"/>
          </p:nvPr>
        </p:nvSpPr>
        <p:spPr>
          <a:xfrm>
            <a:off x="8128000" y="1716088"/>
            <a:ext cx="3378200" cy="3617912"/>
          </a:xfrm>
          <a:prstGeom prst="rect">
            <a:avLst/>
          </a:prstGeom>
        </p:spPr>
        <p:txBody>
          <a:bodyPr/>
          <a:lstStyle>
            <a:lvl1pPr>
              <a:defRPr baseline="0">
                <a:solidFill>
                  <a:schemeClr val="tx1"/>
                </a:solidFill>
              </a:defRPr>
            </a:lvl1pPr>
          </a:lstStyle>
          <a:p>
            <a:r>
              <a:rPr lang="en-GB" dirty="0"/>
              <a:t>Insert chart</a:t>
            </a:r>
          </a:p>
        </p:txBody>
      </p:sp>
      <p:sp>
        <p:nvSpPr>
          <p:cNvPr id="35" name="Chart Placeholder 4"/>
          <p:cNvSpPr>
            <a:spLocks noGrp="1"/>
          </p:cNvSpPr>
          <p:nvPr>
            <p:ph type="chart" sz="quarter" idx="33" hasCustomPrompt="1"/>
          </p:nvPr>
        </p:nvSpPr>
        <p:spPr>
          <a:xfrm>
            <a:off x="4197294" y="3621665"/>
            <a:ext cx="2508306" cy="2314100"/>
          </a:xfrm>
          <a:prstGeom prst="rect">
            <a:avLst/>
          </a:prstGeom>
        </p:spPr>
        <p:txBody>
          <a:bodyPr/>
          <a:lstStyle>
            <a:lvl1pPr>
              <a:defRPr baseline="0">
                <a:solidFill>
                  <a:schemeClr val="tx1"/>
                </a:solidFill>
              </a:defRPr>
            </a:lvl1pPr>
          </a:lstStyle>
          <a:p>
            <a:r>
              <a:rPr lang="en-GB" dirty="0"/>
              <a:t>Insert chart</a:t>
            </a:r>
          </a:p>
        </p:txBody>
      </p:sp>
      <p:sp>
        <p:nvSpPr>
          <p:cNvPr id="36" name="Text Placeholder 6"/>
          <p:cNvSpPr>
            <a:spLocks noGrp="1"/>
          </p:cNvSpPr>
          <p:nvPr>
            <p:ph type="body" sz="quarter" idx="35" hasCustomPrompt="1"/>
          </p:nvPr>
        </p:nvSpPr>
        <p:spPr>
          <a:xfrm>
            <a:off x="282773" y="2839235"/>
            <a:ext cx="3682998" cy="3096529"/>
          </a:xfrm>
          <a:prstGeom prst="rect">
            <a:avLst/>
          </a:prstGeom>
        </p:spPr>
        <p:txBody>
          <a:bodyPr lIns="0" tIns="0" rIns="0" bIns="0"/>
          <a:lstStyle>
            <a:lvl1pPr marL="12700" marR="5080">
              <a:lnSpc>
                <a:spcPts val="1400"/>
              </a:lnSpc>
              <a:spcBef>
                <a:spcPts val="180"/>
              </a:spcBef>
              <a:defRPr lang="en-GB" sz="1200" kern="1200" spc="-10" dirty="0" smtClean="0">
                <a:solidFill>
                  <a:srgbClr val="425563"/>
                </a:solidFill>
                <a:latin typeface="+mn-lt"/>
                <a:ea typeface="+mn-ea"/>
                <a:cs typeface="Helvetica"/>
              </a:defRPr>
            </a:lvl1pPr>
          </a:lstStyle>
          <a:p>
            <a:pPr marL="12700" marR="5080">
              <a:lnSpc>
                <a:spcPts val="1400"/>
              </a:lnSpc>
              <a:spcBef>
                <a:spcPts val="180"/>
              </a:spcBef>
            </a:pPr>
            <a:r>
              <a:rPr lang="en-GB" sz="1200" spc="-10" dirty="0">
                <a:solidFill>
                  <a:srgbClr val="425563"/>
                </a:solidFill>
                <a:latin typeface="+mn-lt"/>
                <a:cs typeface="Helvetica"/>
              </a:rPr>
              <a:t>Lorem ipsum </a:t>
            </a:r>
            <a:r>
              <a:rPr lang="en-GB" sz="1200" spc="-5" dirty="0" err="1">
                <a:solidFill>
                  <a:srgbClr val="425563"/>
                </a:solidFill>
                <a:latin typeface="+mn-lt"/>
                <a:cs typeface="Helvetica"/>
              </a:rPr>
              <a:t>dolor</a:t>
            </a:r>
            <a:r>
              <a:rPr lang="en-GB" sz="1200" spc="-5" dirty="0">
                <a:solidFill>
                  <a:srgbClr val="425563"/>
                </a:solidFill>
                <a:latin typeface="+mn-lt"/>
                <a:cs typeface="Helvetica"/>
              </a:rPr>
              <a:t> sit </a:t>
            </a:r>
            <a:r>
              <a:rPr lang="en-GB" sz="1200" spc="-10" dirty="0" err="1">
                <a:solidFill>
                  <a:srgbClr val="425563"/>
                </a:solidFill>
                <a:latin typeface="+mn-lt"/>
                <a:cs typeface="Helvetica"/>
              </a:rPr>
              <a:t>amet</a:t>
            </a:r>
            <a:r>
              <a:rPr lang="en-GB" sz="1200" spc="-10"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5" dirty="0" err="1">
                <a:solidFill>
                  <a:srgbClr val="425563"/>
                </a:solidFill>
                <a:latin typeface="+mn-lt"/>
                <a:cs typeface="Helvetica"/>
              </a:rPr>
              <a:t>adipiscing</a:t>
            </a:r>
            <a:r>
              <a:rPr lang="en-GB" sz="1200" spc="-5" dirty="0">
                <a:solidFill>
                  <a:srgbClr val="425563"/>
                </a:solidFill>
                <a:latin typeface="+mn-lt"/>
                <a:cs typeface="Helvetica"/>
              </a:rPr>
              <a:t>  </a:t>
            </a:r>
            <a:r>
              <a:rPr lang="en-GB" sz="1200" spc="-10" dirty="0" err="1">
                <a:solidFill>
                  <a:srgbClr val="425563"/>
                </a:solidFill>
                <a:latin typeface="+mn-lt"/>
                <a:cs typeface="Helvetica"/>
              </a:rPr>
              <a:t>elit</a:t>
            </a:r>
            <a:r>
              <a:rPr lang="en-GB" sz="1200" spc="-10" dirty="0">
                <a:solidFill>
                  <a:srgbClr val="425563"/>
                </a:solidFill>
                <a:latin typeface="+mn-lt"/>
                <a:cs typeface="Helvetica"/>
              </a:rPr>
              <a:t>. </a:t>
            </a:r>
            <a:r>
              <a:rPr lang="en-GB" sz="1200" spc="-10" dirty="0" err="1">
                <a:solidFill>
                  <a:srgbClr val="425563"/>
                </a:solidFill>
                <a:latin typeface="+mn-lt"/>
                <a:cs typeface="Helvetica"/>
              </a:rPr>
              <a:t>Quisque</a:t>
            </a:r>
            <a:r>
              <a:rPr lang="en-GB" sz="1200" spc="-10" dirty="0">
                <a:solidFill>
                  <a:srgbClr val="425563"/>
                </a:solidFill>
                <a:latin typeface="+mn-lt"/>
                <a:cs typeface="Helvetica"/>
              </a:rPr>
              <a:t> </a:t>
            </a:r>
            <a:r>
              <a:rPr lang="en-GB" sz="1200" spc="-10" dirty="0" err="1">
                <a:solidFill>
                  <a:srgbClr val="425563"/>
                </a:solidFill>
                <a:latin typeface="+mn-lt"/>
                <a:cs typeface="Helvetica"/>
              </a:rPr>
              <a:t>eu</a:t>
            </a:r>
            <a:r>
              <a:rPr lang="en-GB" sz="1200" spc="-10" dirty="0">
                <a:solidFill>
                  <a:srgbClr val="425563"/>
                </a:solidFill>
                <a:latin typeface="+mn-lt"/>
                <a:cs typeface="Helvetica"/>
              </a:rPr>
              <a:t> </a:t>
            </a:r>
            <a:r>
              <a:rPr lang="en-GB" sz="1200" spc="-10" dirty="0" err="1">
                <a:solidFill>
                  <a:srgbClr val="425563"/>
                </a:solidFill>
                <a:latin typeface="+mn-lt"/>
                <a:cs typeface="Helvetica"/>
              </a:rPr>
              <a:t>hendrerit</a:t>
            </a:r>
            <a:r>
              <a:rPr lang="en-GB" sz="1200" spc="-10" dirty="0">
                <a:solidFill>
                  <a:srgbClr val="425563"/>
                </a:solidFill>
                <a:latin typeface="+mn-lt"/>
                <a:cs typeface="Helvetica"/>
              </a:rPr>
              <a:t> </a:t>
            </a:r>
            <a:r>
              <a:rPr lang="en-GB" sz="1200" spc="-20" dirty="0" err="1">
                <a:solidFill>
                  <a:srgbClr val="425563"/>
                </a:solidFill>
                <a:latin typeface="+mn-lt"/>
                <a:cs typeface="Helvetica"/>
              </a:rPr>
              <a:t>tortor</a:t>
            </a:r>
            <a:r>
              <a:rPr lang="en-GB" sz="1200" spc="-20" dirty="0">
                <a:solidFill>
                  <a:srgbClr val="425563"/>
                </a:solidFill>
                <a:latin typeface="+mn-lt"/>
                <a:cs typeface="Helvetica"/>
              </a:rPr>
              <a:t>, </a:t>
            </a:r>
            <a:r>
              <a:rPr lang="en-GB" sz="1200" spc="-5" dirty="0" err="1">
                <a:solidFill>
                  <a:srgbClr val="425563"/>
                </a:solidFill>
                <a:latin typeface="+mn-lt"/>
                <a:cs typeface="Helvetica"/>
              </a:rPr>
              <a:t>sed</a:t>
            </a:r>
            <a:r>
              <a:rPr lang="en-GB" sz="1200" spc="-5"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15" dirty="0">
                <a:solidFill>
                  <a:srgbClr val="425563"/>
                </a:solidFill>
                <a:latin typeface="+mn-lt"/>
                <a:cs typeface="Helvetica"/>
              </a:rPr>
              <a:t>dui.  </a:t>
            </a:r>
            <a:r>
              <a:rPr lang="en-GB" sz="1200" spc="-5" dirty="0" err="1">
                <a:solidFill>
                  <a:srgbClr val="425563"/>
                </a:solidFill>
                <a:latin typeface="+mn-lt"/>
                <a:cs typeface="Helvetica"/>
              </a:rPr>
              <a:t>Suspendisse</a:t>
            </a:r>
            <a:r>
              <a:rPr lang="en-GB" sz="1200" spc="-5" dirty="0">
                <a:solidFill>
                  <a:srgbClr val="425563"/>
                </a:solidFill>
                <a:latin typeface="+mn-lt"/>
                <a:cs typeface="Helvetica"/>
              </a:rPr>
              <a:t> </a:t>
            </a:r>
            <a:r>
              <a:rPr lang="en-GB" sz="1200" spc="-10" dirty="0">
                <a:solidFill>
                  <a:srgbClr val="425563"/>
                </a:solidFill>
                <a:latin typeface="+mn-lt"/>
                <a:cs typeface="Helvetica"/>
              </a:rPr>
              <a:t>dictum </a:t>
            </a:r>
            <a:r>
              <a:rPr lang="en-GB" sz="1200" dirty="0" err="1">
                <a:solidFill>
                  <a:srgbClr val="425563"/>
                </a:solidFill>
                <a:latin typeface="+mn-lt"/>
                <a:cs typeface="Helvetica"/>
              </a:rPr>
              <a:t>lobortis</a:t>
            </a:r>
            <a:r>
              <a:rPr lang="en-GB" sz="120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5" dirty="0">
                <a:solidFill>
                  <a:srgbClr val="425563"/>
                </a:solidFill>
                <a:latin typeface="+mn-lt"/>
                <a:cs typeface="Helvetica"/>
              </a:rPr>
              <a:t>In semper </a:t>
            </a:r>
            <a:r>
              <a:rPr lang="en-GB" sz="1200" spc="-10" dirty="0" err="1">
                <a:solidFill>
                  <a:srgbClr val="425563"/>
                </a:solidFill>
                <a:latin typeface="+mn-lt"/>
                <a:cs typeface="Helvetica"/>
              </a:rPr>
              <a:t>posuere</a:t>
            </a:r>
            <a:r>
              <a:rPr lang="en-GB" sz="1200" spc="-10" dirty="0">
                <a:solidFill>
                  <a:srgbClr val="425563"/>
                </a:solidFill>
                <a:latin typeface="+mn-lt"/>
                <a:cs typeface="Helvetica"/>
              </a:rPr>
              <a:t>  </a:t>
            </a:r>
            <a:r>
              <a:rPr lang="en-GB" sz="1200" spc="-15" dirty="0" err="1">
                <a:solidFill>
                  <a:srgbClr val="425563"/>
                </a:solidFill>
                <a:latin typeface="+mn-lt"/>
                <a:cs typeface="Helvetica"/>
              </a:rPr>
              <a:t>consectetur</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5" dirty="0">
                <a:solidFill>
                  <a:srgbClr val="425563"/>
                </a:solidFill>
                <a:latin typeface="+mn-lt"/>
                <a:cs typeface="Helvetica"/>
              </a:rPr>
              <a:t>non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0" dirty="0" err="1">
                <a:solidFill>
                  <a:srgbClr val="425563"/>
                </a:solidFill>
                <a:latin typeface="+mn-lt"/>
                <a:cs typeface="Helvetica"/>
              </a:rPr>
              <a:t>quis</a:t>
            </a:r>
            <a:r>
              <a:rPr lang="en-GB" sz="1200" spc="-10" dirty="0">
                <a:solidFill>
                  <a:srgbClr val="425563"/>
                </a:solidFill>
                <a:latin typeface="+mn-lt"/>
                <a:cs typeface="Helvetica"/>
              </a:rPr>
              <a:t> </a:t>
            </a:r>
            <a:r>
              <a:rPr lang="en-GB" sz="1200" spc="-10" dirty="0" err="1">
                <a:solidFill>
                  <a:srgbClr val="425563"/>
                </a:solidFill>
                <a:latin typeface="+mn-lt"/>
                <a:cs typeface="Helvetica"/>
              </a:rPr>
              <a:t>neque</a:t>
            </a:r>
            <a:r>
              <a:rPr lang="en-GB" sz="1200" spc="-10" dirty="0">
                <a:solidFill>
                  <a:srgbClr val="425563"/>
                </a:solidFill>
                <a:latin typeface="+mn-lt"/>
                <a:cs typeface="Helvetica"/>
              </a:rPr>
              <a:t> </a:t>
            </a:r>
            <a:r>
              <a:rPr lang="en-GB" sz="1200" spc="-10" dirty="0" err="1">
                <a:solidFill>
                  <a:srgbClr val="425563"/>
                </a:solidFill>
                <a:latin typeface="+mn-lt"/>
                <a:cs typeface="Helvetica"/>
              </a:rPr>
              <a:t>fringilla</a:t>
            </a:r>
            <a:r>
              <a:rPr lang="en-GB" sz="1200" spc="-10" dirty="0">
                <a:solidFill>
                  <a:srgbClr val="425563"/>
                </a:solidFill>
                <a:latin typeface="+mn-lt"/>
                <a:cs typeface="Helvetica"/>
              </a:rPr>
              <a:t>  </a:t>
            </a:r>
            <a:r>
              <a:rPr lang="en-GB" sz="1200" spc="-10" dirty="0" err="1">
                <a:solidFill>
                  <a:srgbClr val="425563"/>
                </a:solidFill>
                <a:latin typeface="+mn-lt"/>
                <a:cs typeface="Helvetica"/>
              </a:rPr>
              <a:t>ultrices</a:t>
            </a:r>
            <a:r>
              <a:rPr lang="en-GB" sz="1200" spc="-10" dirty="0">
                <a:solidFill>
                  <a:srgbClr val="425563"/>
                </a:solidFill>
                <a:latin typeface="+mn-lt"/>
                <a:cs typeface="Helvetica"/>
              </a:rPr>
              <a:t> </a:t>
            </a:r>
            <a:r>
              <a:rPr lang="en-GB" sz="1200" spc="-5" dirty="0">
                <a:solidFill>
                  <a:srgbClr val="425563"/>
                </a:solidFill>
                <a:latin typeface="+mn-lt"/>
                <a:cs typeface="Helvetica"/>
              </a:rPr>
              <a:t>ac </a:t>
            </a:r>
            <a:r>
              <a:rPr lang="en-GB" sz="1200" spc="-10" dirty="0" err="1">
                <a:solidFill>
                  <a:srgbClr val="425563"/>
                </a:solidFill>
                <a:latin typeface="+mn-lt"/>
                <a:cs typeface="Helvetica"/>
              </a:rPr>
              <a:t>vestibulum</a:t>
            </a:r>
            <a:r>
              <a:rPr lang="en-GB" sz="1200" spc="-1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10" dirty="0" err="1">
                <a:solidFill>
                  <a:srgbClr val="425563"/>
                </a:solidFill>
                <a:latin typeface="+mn-lt"/>
                <a:cs typeface="Helvetica"/>
              </a:rPr>
              <a:t>risus</a:t>
            </a:r>
            <a:r>
              <a:rPr lang="en-GB" sz="1200" spc="-10" dirty="0">
                <a:solidFill>
                  <a:srgbClr val="425563"/>
                </a:solidFill>
                <a:latin typeface="+mn-lt"/>
                <a:cs typeface="Helvetica"/>
              </a:rPr>
              <a:t> </a:t>
            </a:r>
            <a:r>
              <a:rPr lang="en-GB" sz="1200" spc="-10" dirty="0" err="1">
                <a:solidFill>
                  <a:srgbClr val="425563"/>
                </a:solidFill>
                <a:latin typeface="+mn-lt"/>
                <a:cs typeface="Helvetica"/>
              </a:rPr>
              <a:t>sapien</a:t>
            </a:r>
            <a:r>
              <a:rPr lang="en-GB" sz="1200" spc="-10" dirty="0">
                <a:solidFill>
                  <a:srgbClr val="425563"/>
                </a:solidFill>
                <a:latin typeface="+mn-lt"/>
                <a:cs typeface="Helvetica"/>
              </a:rPr>
              <a:t>,  </a:t>
            </a:r>
            <a:r>
              <a:rPr lang="en-GB" sz="1200" spc="-10" dirty="0" err="1">
                <a:solidFill>
                  <a:srgbClr val="425563"/>
                </a:solidFill>
                <a:latin typeface="+mn-lt"/>
                <a:cs typeface="Helvetica"/>
              </a:rPr>
              <a:t>pellentesque</a:t>
            </a:r>
            <a:r>
              <a:rPr lang="en-GB" sz="1200" spc="-10" dirty="0">
                <a:solidFill>
                  <a:srgbClr val="425563"/>
                </a:solidFill>
                <a:latin typeface="+mn-lt"/>
                <a:cs typeface="Helvetica"/>
              </a:rPr>
              <a:t> </a:t>
            </a:r>
            <a:r>
              <a:rPr lang="en-GB" sz="1200" spc="-5" dirty="0" err="1">
                <a:solidFill>
                  <a:srgbClr val="425563"/>
                </a:solidFill>
                <a:latin typeface="+mn-lt"/>
                <a:cs typeface="Helvetica"/>
              </a:rPr>
              <a:t>sodales</a:t>
            </a:r>
            <a:r>
              <a:rPr lang="en-GB" sz="1200" spc="-5" dirty="0">
                <a:solidFill>
                  <a:srgbClr val="425563"/>
                </a:solidFill>
                <a:latin typeface="+mn-lt"/>
                <a:cs typeface="Helvetica"/>
              </a:rPr>
              <a:t> semper </a:t>
            </a:r>
            <a:r>
              <a:rPr lang="en-GB" sz="1200" spc="-10" dirty="0" err="1">
                <a:solidFill>
                  <a:srgbClr val="425563"/>
                </a:solidFill>
                <a:latin typeface="+mn-lt"/>
                <a:cs typeface="Helvetica"/>
              </a:rPr>
              <a:t>porttitor</a:t>
            </a:r>
            <a:r>
              <a:rPr lang="en-GB" sz="1200" spc="-10" dirty="0">
                <a:solidFill>
                  <a:srgbClr val="425563"/>
                </a:solidFill>
                <a:latin typeface="+mn-lt"/>
                <a:cs typeface="Helvetica"/>
              </a:rPr>
              <a:t>,</a:t>
            </a:r>
            <a:r>
              <a:rPr lang="en-GB" sz="1200" spc="10" dirty="0">
                <a:solidFill>
                  <a:srgbClr val="425563"/>
                </a:solidFill>
                <a:latin typeface="+mn-lt"/>
                <a:cs typeface="Helvetica"/>
              </a:rPr>
              <a:t> </a:t>
            </a:r>
            <a:r>
              <a:rPr lang="en-GB" sz="1200" spc="-10" dirty="0" err="1">
                <a:solidFill>
                  <a:srgbClr val="425563"/>
                </a:solidFill>
                <a:latin typeface="+mn-lt"/>
                <a:cs typeface="Helvetica"/>
              </a:rPr>
              <a:t>sollicitudin</a:t>
            </a:r>
            <a:r>
              <a:rPr lang="en-GB" sz="1200" spc="-10" dirty="0">
                <a:solidFill>
                  <a:srgbClr val="425563"/>
                </a:solidFill>
                <a:latin typeface="+mn-lt"/>
                <a:cs typeface="Helvetica"/>
              </a:rPr>
              <a:t>.</a:t>
            </a:r>
            <a:endParaRPr lang="en-GB" sz="1200" dirty="0">
              <a:latin typeface="+mn-lt"/>
              <a:cs typeface="Helvetica"/>
            </a:endParaRPr>
          </a:p>
        </p:txBody>
      </p:sp>
      <p:sp>
        <p:nvSpPr>
          <p:cNvPr id="38" name="Text Placeholder 6"/>
          <p:cNvSpPr>
            <a:spLocks noGrp="1"/>
          </p:cNvSpPr>
          <p:nvPr>
            <p:ph type="body" sz="quarter" idx="34" hasCustomPrompt="1"/>
          </p:nvPr>
        </p:nvSpPr>
        <p:spPr>
          <a:xfrm>
            <a:off x="4306164" y="1215552"/>
            <a:ext cx="1664299"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a:t>
            </a:r>
            <a:endParaRPr lang="en-GB" sz="6000" dirty="0">
              <a:latin typeface="Helvetica"/>
              <a:cs typeface="Helvetica"/>
            </a:endParaRPr>
          </a:p>
        </p:txBody>
      </p:sp>
      <p:sp>
        <p:nvSpPr>
          <p:cNvPr id="40" name="Text Placeholder 6"/>
          <p:cNvSpPr>
            <a:spLocks noGrp="1"/>
          </p:cNvSpPr>
          <p:nvPr>
            <p:ph type="body" sz="quarter" idx="36" hasCustomPrompt="1"/>
          </p:nvPr>
        </p:nvSpPr>
        <p:spPr>
          <a:xfrm>
            <a:off x="4289021" y="2049557"/>
            <a:ext cx="1802975"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0.0m</a:t>
            </a:r>
            <a:endParaRPr lang="en-GB" sz="6000" dirty="0">
              <a:latin typeface="Helvetica"/>
              <a:cs typeface="Helvetica"/>
            </a:endParaRPr>
          </a:p>
        </p:txBody>
      </p:sp>
      <p:sp>
        <p:nvSpPr>
          <p:cNvPr id="42" name="object 5"/>
          <p:cNvSpPr/>
          <p:nvPr userDrawn="1"/>
        </p:nvSpPr>
        <p:spPr>
          <a:xfrm>
            <a:off x="805517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43" name="object 8"/>
          <p:cNvSpPr/>
          <p:nvPr userDrawn="1"/>
        </p:nvSpPr>
        <p:spPr>
          <a:xfrm flipV="1">
            <a:off x="4109536" y="2971800"/>
            <a:ext cx="3881884" cy="45720"/>
          </a:xfrm>
          <a:custGeom>
            <a:avLst/>
            <a:gdLst/>
            <a:ahLst/>
            <a:cxnLst/>
            <a:rect l="l" t="t" r="r" b="b"/>
            <a:pathLst>
              <a:path w="3759834">
                <a:moveTo>
                  <a:pt x="0" y="0"/>
                </a:moveTo>
                <a:lnTo>
                  <a:pt x="3759593" y="0"/>
                </a:lnTo>
              </a:path>
            </a:pathLst>
          </a:custGeom>
          <a:ln w="12700">
            <a:solidFill>
              <a:srgbClr val="E8EDEE"/>
            </a:solidFill>
          </a:ln>
        </p:spPr>
        <p:txBody>
          <a:bodyPr wrap="square" lIns="0" tIns="0" rIns="0" bIns="0" rtlCol="0"/>
          <a:lstStyle/>
          <a:p>
            <a:endParaRPr dirty="0"/>
          </a:p>
        </p:txBody>
      </p:sp>
      <p:sp>
        <p:nvSpPr>
          <p:cNvPr id="45" name="object 5"/>
          <p:cNvSpPr/>
          <p:nvPr userDrawn="1"/>
        </p:nvSpPr>
        <p:spPr>
          <a:xfrm>
            <a:off x="40386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5" name="TextBox 24"/>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13428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2_Thank you_pi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23" name="object 6"/>
          <p:cNvSpPr txBox="1">
            <a:spLocks/>
          </p:cNvSpPr>
          <p:nvPr userDrawn="1"/>
        </p:nvSpPr>
        <p:spPr>
          <a:xfrm>
            <a:off x="291824" y="2038350"/>
            <a:ext cx="1302385" cy="360680"/>
          </a:xfrm>
          <a:prstGeom prst="rect">
            <a:avLst/>
          </a:prstGeom>
        </p:spPr>
        <p:txBody>
          <a:bodyPr vert="horz" wrap="square" lIns="0" tIns="12700" rIns="0" bIns="0" rtlCol="0">
            <a:spAutoFit/>
          </a:bodyPr>
          <a:lstStyle>
            <a:lvl1pPr>
              <a:defRPr sz="2200" b="0" i="0">
                <a:solidFill>
                  <a:srgbClr val="AE2573"/>
                </a:solidFill>
                <a:latin typeface="Helvetica"/>
                <a:ea typeface="+mj-ea"/>
                <a:cs typeface="Helvetica"/>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200" b="0" i="0" u="none" strike="noStrike" kern="0" cap="none" spc="-25" normalizeH="0" baseline="0" noProof="0" dirty="0">
                <a:ln>
                  <a:noFill/>
                </a:ln>
                <a:solidFill>
                  <a:schemeClr val="accent5"/>
                </a:solidFill>
                <a:effectLst/>
                <a:uLnTx/>
                <a:uFillTx/>
                <a:latin typeface="Helvetica"/>
                <a:ea typeface="+mj-ea"/>
              </a:rPr>
              <a:t>Thank</a:t>
            </a:r>
            <a:r>
              <a:rPr kumimoji="0" lang="en-GB" sz="2200" b="0" i="0" u="none" strike="noStrike" kern="0" cap="none" spc="-105" normalizeH="0" baseline="0" noProof="0" dirty="0">
                <a:ln>
                  <a:noFill/>
                </a:ln>
                <a:solidFill>
                  <a:schemeClr val="accent5"/>
                </a:solidFill>
                <a:effectLst/>
                <a:uLnTx/>
                <a:uFillTx/>
                <a:latin typeface="Helvetica"/>
                <a:ea typeface="+mj-ea"/>
              </a:rPr>
              <a:t> </a:t>
            </a:r>
            <a:r>
              <a:rPr kumimoji="0" lang="en-GB" sz="2200" b="0" i="0" u="none" strike="noStrike" kern="0" cap="none" spc="-30" normalizeH="0" baseline="0" noProof="0" dirty="0">
                <a:ln>
                  <a:noFill/>
                </a:ln>
                <a:solidFill>
                  <a:schemeClr val="accent5"/>
                </a:solidFill>
                <a:effectLst/>
                <a:uLnTx/>
                <a:uFillTx/>
                <a:latin typeface="Helvetica"/>
                <a:ea typeface="+mj-ea"/>
              </a:rPr>
              <a:t>you</a:t>
            </a:r>
          </a:p>
        </p:txBody>
      </p:sp>
      <p:sp>
        <p:nvSpPr>
          <p:cNvPr id="3" name="Text Placeholder 2"/>
          <p:cNvSpPr>
            <a:spLocks noGrp="1"/>
          </p:cNvSpPr>
          <p:nvPr>
            <p:ph type="body" sz="quarter" idx="13" hasCustomPrompt="1"/>
          </p:nvPr>
        </p:nvSpPr>
        <p:spPr>
          <a:xfrm>
            <a:off x="313854" y="3138726"/>
            <a:ext cx="6467946" cy="290274"/>
          </a:xfrm>
          <a:prstGeom prst="rect">
            <a:avLst/>
          </a:prstGeom>
        </p:spPr>
        <p:txBody>
          <a:bodyPr lIns="0" tIns="0" rIns="0" bIns="0"/>
          <a:lstStyle>
            <a:lvl1pPr marL="12700" algn="l" defTabSz="914400" rtl="0" eaLnBrk="1" latinLnBrk="0" hangingPunct="1">
              <a:lnSpc>
                <a:spcPts val="1245"/>
              </a:lnSpc>
              <a:defRPr kumimoji="0" lang="en-US" sz="1200" b="0" i="0" u="none" strike="noStrike" kern="1200" cap="none" spc="-5" normalizeH="0" baseline="0" dirty="0" smtClean="0">
                <a:ln>
                  <a:noFill/>
                </a:ln>
                <a:solidFill>
                  <a:srgbClr val="425563"/>
                </a:solidFill>
                <a:effectLst/>
                <a:uLnTx/>
                <a:uFillTx/>
                <a:latin typeface="+mn-lt"/>
                <a:ea typeface="+mn-ea"/>
                <a:cs typeface="Helvetica"/>
              </a:defRPr>
            </a:lvl1pPr>
          </a:lstStyle>
          <a:p>
            <a:r>
              <a:rPr kumimoji="0" lang="en-GB" sz="1200" b="0" i="0" u="none" strike="noStrike" kern="1200" cap="none" spc="-5" normalizeH="0" baseline="0" noProof="0" dirty="0">
                <a:ln>
                  <a:noFill/>
                </a:ln>
                <a:solidFill>
                  <a:srgbClr val="425563"/>
                </a:solidFill>
                <a:effectLst/>
                <a:uLnTx/>
                <a:uFillTx/>
                <a:latin typeface="+mn-lt"/>
                <a:ea typeface="+mn-ea"/>
                <a:cs typeface="Helvetica"/>
              </a:rPr>
              <a:t>020 </a:t>
            </a:r>
            <a:r>
              <a:rPr kumimoji="0" lang="en-GB" sz="1200" b="0" i="0" u="none" strike="noStrike" kern="1200" cap="none" spc="5" normalizeH="0" baseline="0" noProof="0" dirty="0">
                <a:ln>
                  <a:noFill/>
                </a:ln>
                <a:solidFill>
                  <a:srgbClr val="425563"/>
                </a:solidFill>
                <a:effectLst/>
                <a:uLnTx/>
                <a:uFillTx/>
                <a:latin typeface="+mn-lt"/>
                <a:ea typeface="+mn-ea"/>
                <a:cs typeface="Helvetica"/>
              </a:rPr>
              <a:t>0000 0000  |  example@stgeorges.nhs.uk</a:t>
            </a:r>
            <a:endParaRPr lang="en-GB" dirty="0"/>
          </a:p>
        </p:txBody>
      </p:sp>
      <p:sp>
        <p:nvSpPr>
          <p:cNvPr id="10" name="object 7"/>
          <p:cNvSpPr txBox="1"/>
          <p:nvPr userDrawn="1"/>
        </p:nvSpPr>
        <p:spPr>
          <a:xfrm>
            <a:off x="291824" y="2719924"/>
            <a:ext cx="402526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25563"/>
                </a:solidFill>
                <a:latin typeface="Helvetica"/>
                <a:cs typeface="Helvetica"/>
              </a:rPr>
              <a:t>St </a:t>
            </a:r>
            <a:r>
              <a:rPr sz="1200" b="1" spc="-10" dirty="0">
                <a:solidFill>
                  <a:srgbClr val="425563"/>
                </a:solidFill>
                <a:latin typeface="Helvetica"/>
                <a:cs typeface="Helvetica"/>
              </a:rPr>
              <a:t>George’s </a:t>
            </a:r>
            <a:r>
              <a:rPr sz="1200" b="1" spc="-5" dirty="0">
                <a:solidFill>
                  <a:srgbClr val="425563"/>
                </a:solidFill>
                <a:latin typeface="Helvetica"/>
                <a:cs typeface="Helvetica"/>
              </a:rPr>
              <a:t>University Hospitals </a:t>
            </a:r>
            <a:r>
              <a:rPr sz="1200" b="1" dirty="0">
                <a:solidFill>
                  <a:srgbClr val="425563"/>
                </a:solidFill>
                <a:latin typeface="Helvetica"/>
                <a:cs typeface="Helvetica"/>
              </a:rPr>
              <a:t>NHS </a:t>
            </a:r>
            <a:r>
              <a:rPr sz="1200" b="1" spc="-5" dirty="0">
                <a:solidFill>
                  <a:srgbClr val="425563"/>
                </a:solidFill>
                <a:latin typeface="Helvetica"/>
                <a:cs typeface="Helvetica"/>
              </a:rPr>
              <a:t>Foundation</a:t>
            </a:r>
            <a:r>
              <a:rPr sz="1200" b="1" spc="-30" dirty="0">
                <a:solidFill>
                  <a:srgbClr val="425563"/>
                </a:solidFill>
                <a:latin typeface="Helvetica"/>
                <a:cs typeface="Helvetica"/>
              </a:rPr>
              <a:t> </a:t>
            </a:r>
            <a:r>
              <a:rPr sz="1200" b="1" spc="-25" dirty="0">
                <a:solidFill>
                  <a:srgbClr val="425563"/>
                </a:solidFill>
                <a:latin typeface="Helvetica"/>
                <a:cs typeface="Helvetica"/>
              </a:rPr>
              <a:t>Trust</a:t>
            </a:r>
            <a:endParaRPr sz="1200" dirty="0">
              <a:latin typeface="Helvetica"/>
              <a:cs typeface="Helvetica"/>
            </a:endParaRPr>
          </a:p>
        </p:txBody>
      </p:sp>
      <p:sp>
        <p:nvSpPr>
          <p:cNvPr id="11" name="object 7"/>
          <p:cNvSpPr txBox="1"/>
          <p:nvPr userDrawn="1"/>
        </p:nvSpPr>
        <p:spPr>
          <a:xfrm>
            <a:off x="313854" y="3435626"/>
            <a:ext cx="4025265" cy="933589"/>
          </a:xfrm>
          <a:prstGeom prst="rect">
            <a:avLst/>
          </a:prstGeom>
        </p:spPr>
        <p:txBody>
          <a:bodyPr vert="horz" wrap="square" lIns="0" tIns="12700" rIns="0" bIns="0" rtlCol="0">
            <a:spAutoFit/>
          </a:bodyPr>
          <a:lstStyle/>
          <a:p>
            <a:pPr marL="12700" marR="914400">
              <a:lnSpc>
                <a:spcPct val="100000"/>
              </a:lnSpc>
            </a:pPr>
            <a:r>
              <a:rPr sz="1200" spc="-10" dirty="0">
                <a:solidFill>
                  <a:srgbClr val="425563"/>
                </a:solidFill>
                <a:latin typeface="Helvetica"/>
                <a:cs typeface="Helvetica"/>
              </a:rPr>
              <a:t>Blackshaw Road</a:t>
            </a:r>
            <a:r>
              <a:rPr lang="en-GB" sz="1200" spc="-10" dirty="0">
                <a:solidFill>
                  <a:srgbClr val="425563"/>
                </a:solidFill>
                <a:latin typeface="Helvetica"/>
                <a:cs typeface="Helvetica"/>
              </a:rPr>
              <a:t> </a:t>
            </a:r>
          </a:p>
          <a:p>
            <a:pPr marL="12700" marR="914400">
              <a:lnSpc>
                <a:spcPct val="100000"/>
              </a:lnSpc>
            </a:pPr>
            <a:r>
              <a:rPr sz="1200" spc="-25" dirty="0">
                <a:solidFill>
                  <a:srgbClr val="425563"/>
                </a:solidFill>
                <a:latin typeface="Helvetica"/>
                <a:cs typeface="Helvetica"/>
              </a:rPr>
              <a:t>Tooting</a:t>
            </a:r>
            <a:r>
              <a:rPr sz="1200" spc="-70" dirty="0">
                <a:solidFill>
                  <a:srgbClr val="425563"/>
                </a:solidFill>
                <a:latin typeface="Helvetica"/>
                <a:cs typeface="Helvetica"/>
              </a:rPr>
              <a:t> </a:t>
            </a:r>
            <a:r>
              <a:rPr sz="1200" spc="-5" dirty="0">
                <a:solidFill>
                  <a:srgbClr val="425563"/>
                </a:solidFill>
                <a:latin typeface="Helvetica"/>
                <a:cs typeface="Helvetica"/>
              </a:rPr>
              <a:t>London  </a:t>
            </a:r>
            <a:endParaRPr lang="en-GB" sz="1200" spc="-5" dirty="0">
              <a:solidFill>
                <a:srgbClr val="425563"/>
              </a:solidFill>
              <a:latin typeface="Helvetica"/>
              <a:cs typeface="Helvetica"/>
            </a:endParaRPr>
          </a:p>
          <a:p>
            <a:pPr marL="12700" marR="914400">
              <a:lnSpc>
                <a:spcPct val="100000"/>
              </a:lnSpc>
            </a:pPr>
            <a:r>
              <a:rPr sz="1200" spc="-45" dirty="0">
                <a:solidFill>
                  <a:srgbClr val="425563"/>
                </a:solidFill>
                <a:latin typeface="Helvetica"/>
                <a:cs typeface="Helvetica"/>
              </a:rPr>
              <a:t>SW17</a:t>
            </a:r>
            <a:r>
              <a:rPr sz="1200" spc="-15" dirty="0">
                <a:solidFill>
                  <a:srgbClr val="425563"/>
                </a:solidFill>
                <a:latin typeface="Helvetica"/>
                <a:cs typeface="Helvetica"/>
              </a:rPr>
              <a:t> </a:t>
            </a:r>
            <a:r>
              <a:rPr sz="1200" spc="-10" dirty="0">
                <a:solidFill>
                  <a:srgbClr val="425563"/>
                </a:solidFill>
                <a:latin typeface="Helvetica"/>
                <a:cs typeface="Helvetica"/>
              </a:rPr>
              <a:t>0QT</a:t>
            </a:r>
            <a:endParaRPr sz="1200" dirty="0">
              <a:latin typeface="Helvetica"/>
              <a:cs typeface="Helvetica"/>
            </a:endParaRPr>
          </a:p>
          <a:p>
            <a:pPr>
              <a:lnSpc>
                <a:spcPct val="100000"/>
              </a:lnSpc>
              <a:spcBef>
                <a:spcPts val="55"/>
              </a:spcBef>
            </a:pPr>
            <a:endParaRPr sz="1100" dirty="0">
              <a:solidFill>
                <a:schemeClr val="accent5"/>
              </a:solidFill>
              <a:latin typeface="Times New Roman"/>
              <a:cs typeface="Times New Roman"/>
            </a:endParaRPr>
          </a:p>
          <a:p>
            <a:pPr marL="12700">
              <a:lnSpc>
                <a:spcPct val="100000"/>
              </a:lnSpc>
            </a:pPr>
            <a:r>
              <a:rPr sz="1200" b="1" spc="-5" dirty="0">
                <a:solidFill>
                  <a:schemeClr val="accent5"/>
                </a:solidFill>
                <a:latin typeface="Helvetica"/>
                <a:cs typeface="Helvetica"/>
              </a:rPr>
              <a:t>stgeorges.nhs.uk</a:t>
            </a:r>
            <a:endParaRPr sz="1200" dirty="0">
              <a:solidFill>
                <a:schemeClr val="accent5"/>
              </a:solidFill>
              <a:latin typeface="Helvetica"/>
              <a:cs typeface="Helvetica"/>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Tree>
    <p:extLst>
      <p:ext uri="{BB962C8B-B14F-4D97-AF65-F5344CB8AC3E}">
        <p14:creationId xmlns:p14="http://schemas.microsoft.com/office/powerpoint/2010/main" val="4281027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3_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_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84" y="254557"/>
            <a:ext cx="1310113" cy="677976"/>
          </a:xfrm>
          <a:prstGeom prst="rect">
            <a:avLst/>
          </a:prstGeom>
        </p:spPr>
      </p:pic>
      <p:sp>
        <p:nvSpPr>
          <p:cNvPr id="20" name="Picture Placeholder 18"/>
          <p:cNvSpPr>
            <a:spLocks noGrp="1"/>
          </p:cNvSpPr>
          <p:nvPr>
            <p:ph type="pic" sz="quarter" idx="10" hasCustomPrompt="1"/>
          </p:nvPr>
        </p:nvSpPr>
        <p:spPr>
          <a:xfrm>
            <a:off x="5040313" y="2121230"/>
            <a:ext cx="6848081" cy="4736770"/>
          </a:xfrm>
          <a:prstGeom prst="rect">
            <a:avLst/>
          </a:prstGeom>
        </p:spPr>
        <p:txBody>
          <a:bodyPr/>
          <a:lstStyle>
            <a:lvl1pPr>
              <a:defRPr>
                <a:solidFill>
                  <a:schemeClr val="tx1"/>
                </a:solidFill>
              </a:defRPr>
            </a:lvl1pPr>
          </a:lstStyle>
          <a:p>
            <a:r>
              <a:rPr lang="en-GB" dirty="0"/>
              <a:t>Insert Image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34" name="Holder 2"/>
          <p:cNvSpPr>
            <a:spLocks noGrp="1"/>
          </p:cNvSpPr>
          <p:nvPr>
            <p:ph type="ctrTitle" hasCustomPrompt="1"/>
          </p:nvPr>
        </p:nvSpPr>
        <p:spPr>
          <a:xfrm>
            <a:off x="291820" y="2104658"/>
            <a:ext cx="4443692" cy="3610342"/>
          </a:xfrm>
          <a:prstGeom prst="rect">
            <a:avLst/>
          </a:prstGeom>
        </p:spPr>
        <p:txBody>
          <a:bodyPr wrap="square" lIns="0" tIns="0" rIns="0" bIns="0">
            <a:noAutofit/>
          </a:bodyPr>
          <a:lstStyle>
            <a:lvl1pPr marL="12700" marR="0" indent="0" algn="l" defTabSz="914400" rtl="0" eaLnBrk="1" fontAlgn="auto" latinLnBrk="0" hangingPunct="1">
              <a:lnSpc>
                <a:spcPct val="100000"/>
              </a:lnSpc>
              <a:spcBef>
                <a:spcPts val="100"/>
              </a:spcBef>
              <a:spcAft>
                <a:spcPts val="0"/>
              </a:spcAft>
              <a:buClrTx/>
              <a:buSzTx/>
              <a:buFontTx/>
              <a:buNone/>
              <a:tabLst/>
              <a:defRPr sz="1200" kern="1200" spc="-5" dirty="0">
                <a:noFill/>
                <a:latin typeface="+mn-lt"/>
                <a:ea typeface="+mn-ea"/>
                <a:cs typeface="Helvetica"/>
              </a:defRPr>
            </a:lvl1pPr>
          </a:lstStyle>
          <a:p>
            <a:pPr marL="12700">
              <a:spcBef>
                <a:spcPts val="100"/>
              </a:spcBef>
            </a:pPr>
            <a:r>
              <a:rPr lang="en-GB" sz="1200" spc="-5">
                <a:solidFill>
                  <a:srgbClr val="425563"/>
                </a:solidFill>
                <a:cs typeface="Helvetica"/>
              </a:rPr>
              <a:t>Supporting</a:t>
            </a:r>
            <a:r>
              <a:rPr lang="en-GB" sz="1200" spc="-50">
                <a:solidFill>
                  <a:srgbClr val="425563"/>
                </a:solidFill>
                <a:cs typeface="Helvetica"/>
              </a:rPr>
              <a:t> </a:t>
            </a:r>
            <a:r>
              <a:rPr lang="en-GB" sz="1200" spc="-10">
                <a:solidFill>
                  <a:srgbClr val="425563"/>
                </a:solidFill>
                <a:cs typeface="Helvetica"/>
              </a:rPr>
              <a:t>text</a:t>
            </a:r>
            <a:br>
              <a:rPr lang="en-GB" sz="1200">
                <a:solidFill>
                  <a:prstClr val="black"/>
                </a:solidFill>
                <a:cs typeface="Helvetica"/>
              </a:rPr>
            </a:br>
            <a:endParaRPr/>
          </a:p>
        </p:txBody>
      </p:sp>
      <p:sp>
        <p:nvSpPr>
          <p:cNvPr id="38" name="Text Placeholder 32"/>
          <p:cNvSpPr>
            <a:spLocks noGrp="1"/>
          </p:cNvSpPr>
          <p:nvPr>
            <p:ph type="body" sz="quarter" idx="11" hasCustomPrompt="1"/>
          </p:nvPr>
        </p:nvSpPr>
        <p:spPr>
          <a:xfrm>
            <a:off x="291819" y="6418560"/>
            <a:ext cx="2685351" cy="287039"/>
          </a:xfrm>
          <a:prstGeom prst="rect">
            <a:avLst/>
          </a:prstGeom>
        </p:spPr>
        <p:txBody>
          <a:bodyPr lIns="0" tIns="0" rIns="0" bIns="0"/>
          <a:lstStyle>
            <a:lvl1pPr marL="12700" algn="l" defTabSz="914400" rtl="0" eaLnBrk="1" latinLnBrk="0" hangingPunct="1">
              <a:lnSpc>
                <a:spcPts val="1265"/>
              </a:lnSpc>
              <a:defRPr lang="en-GB" sz="1200" kern="1200" spc="-20" dirty="0">
                <a:solidFill>
                  <a:schemeClr val="tx1"/>
                </a:solidFill>
                <a:latin typeface="+mn-lt"/>
                <a:ea typeface="+mn-ea"/>
                <a:cs typeface="Helvetica"/>
              </a:defRPr>
            </a:lvl1pPr>
          </a:lstStyle>
          <a:p>
            <a:pPr marL="12700">
              <a:lnSpc>
                <a:spcPts val="1265"/>
              </a:lnSpc>
            </a:pPr>
            <a:r>
              <a:rPr lang="en-GB" sz="1200" spc="-20">
                <a:solidFill>
                  <a:srgbClr val="425563"/>
                </a:solidFill>
                <a:cs typeface="Helvetica"/>
              </a:rPr>
              <a:t>Dat</a:t>
            </a:r>
            <a:r>
              <a:rPr lang="en-GB" sz="1200">
                <a:solidFill>
                  <a:srgbClr val="425563"/>
                </a:solidFill>
                <a:cs typeface="Helvetica"/>
              </a:rPr>
              <a:t>e</a:t>
            </a:r>
            <a:endParaRPr lang="en-GB" sz="1200">
              <a:solidFill>
                <a:prstClr val="black"/>
              </a:solidFill>
              <a:cs typeface="Helvetica"/>
            </a:endParaRPr>
          </a:p>
        </p:txBody>
      </p:sp>
      <p:sp>
        <p:nvSpPr>
          <p:cNvPr id="43" name="Text Placeholder 39"/>
          <p:cNvSpPr>
            <a:spLocks noGrp="1"/>
          </p:cNvSpPr>
          <p:nvPr>
            <p:ph type="body" sz="quarter" idx="12" hasCustomPrompt="1"/>
          </p:nvPr>
        </p:nvSpPr>
        <p:spPr>
          <a:xfrm>
            <a:off x="291815" y="5885008"/>
            <a:ext cx="4443695" cy="163661"/>
          </a:xfrm>
          <a:prstGeom prst="rect">
            <a:avLst/>
          </a:prstGeom>
        </p:spPr>
        <p:txBody>
          <a:bodyPr lIns="0" tIns="0" rIns="0" bIns="0"/>
          <a:lstStyle>
            <a:lvl1pPr marL="12700" algn="l" defTabSz="914400" rtl="0" eaLnBrk="1" latinLnBrk="0" hangingPunct="1">
              <a:lnSpc>
                <a:spcPts val="1245"/>
              </a:lnSpc>
              <a:defRPr lang="en-US" sz="1200" b="1" kern="1200" spc="-5" dirty="0" smtClean="0">
                <a:solidFill>
                  <a:schemeClr val="tx1"/>
                </a:solidFill>
                <a:latin typeface="+mn-lt"/>
                <a:ea typeface="+mn-ea"/>
                <a:cs typeface="Helvetica"/>
              </a:defRPr>
            </a:lvl1pPr>
          </a:lstStyle>
          <a:p>
            <a:r>
              <a:rPr lang="en-GB" err="1"/>
              <a:t>Firstname</a:t>
            </a:r>
            <a:r>
              <a:rPr lang="en-GB" spc="-50"/>
              <a:t> </a:t>
            </a:r>
            <a:r>
              <a:rPr lang="en-GB"/>
              <a:t>Surname</a:t>
            </a:r>
          </a:p>
        </p:txBody>
      </p:sp>
      <p:sp>
        <p:nvSpPr>
          <p:cNvPr id="44" name="Text Placeholder 41"/>
          <p:cNvSpPr>
            <a:spLocks noGrp="1"/>
          </p:cNvSpPr>
          <p:nvPr>
            <p:ph type="body" sz="quarter" idx="13" hasCustomPrompt="1"/>
          </p:nvPr>
        </p:nvSpPr>
        <p:spPr>
          <a:xfrm>
            <a:off x="291818" y="6050227"/>
            <a:ext cx="4443693" cy="366775"/>
          </a:xfrm>
          <a:prstGeom prst="rect">
            <a:avLst/>
          </a:prstGeom>
        </p:spPr>
        <p:txBody>
          <a:bodyPr lIns="0" tIns="0" rIns="0" bIns="0"/>
          <a:lstStyle>
            <a:lvl1pPr>
              <a:defRPr lang="en-US" sz="1200" kern="1200" spc="-5" dirty="0" smtClean="0">
                <a:solidFill>
                  <a:schemeClr val="tx1"/>
                </a:solidFill>
                <a:latin typeface="+mn-lt"/>
                <a:ea typeface="+mn-ea"/>
                <a:cs typeface="Helvetica"/>
              </a:defRPr>
            </a:lvl1pPr>
          </a:lstStyle>
          <a:p>
            <a:r>
              <a:rPr lang="en-GB"/>
              <a:t>Job title</a:t>
            </a:r>
          </a:p>
        </p:txBody>
      </p:sp>
      <p:sp>
        <p:nvSpPr>
          <p:cNvPr id="11" name="object 8"/>
          <p:cNvSpPr/>
          <p:nvPr userDrawn="1"/>
        </p:nvSpPr>
        <p:spPr>
          <a:xfrm>
            <a:off x="11891631" y="2121065"/>
            <a:ext cx="301561" cy="4736769"/>
          </a:xfrm>
          <a:prstGeom prst="rect">
            <a:avLst/>
          </a:prstGeom>
          <a:blipFill>
            <a:blip r:embed="rId4" cstate="print"/>
            <a:stretch>
              <a:fillRect/>
            </a:stretch>
          </a:blipFill>
        </p:spPr>
        <p:txBody>
          <a:bodyPr wrap="square" lIns="0" tIns="0" rIns="0" bIns="0" rtlCol="0"/>
          <a:lstStyle/>
          <a:p>
            <a:endParaRPr dirty="0"/>
          </a:p>
        </p:txBody>
      </p:sp>
      <p:sp>
        <p:nvSpPr>
          <p:cNvPr id="14" name="Text Placeholder 2"/>
          <p:cNvSpPr>
            <a:spLocks noGrp="1"/>
          </p:cNvSpPr>
          <p:nvPr>
            <p:ph type="body" sz="quarter" idx="14" hasCustomPrompt="1"/>
          </p:nvPr>
        </p:nvSpPr>
        <p:spPr>
          <a:xfrm>
            <a:off x="280572" y="1251761"/>
            <a:ext cx="3962400" cy="625957"/>
          </a:xfrm>
          <a:prstGeom prst="rect">
            <a:avLst/>
          </a:prstGeom>
        </p:spPr>
        <p:txBody>
          <a:bodyPr lIns="0" tIns="0" rIns="0" bIns="0"/>
          <a:lstStyle>
            <a:lvl1pPr marL="12700" marR="5080">
              <a:lnSpc>
                <a:spcPts val="2400"/>
              </a:lnSpc>
              <a:spcBef>
                <a:spcPts val="380"/>
              </a:spcBef>
              <a:defRPr lang="en-US" sz="2200" b="0" i="0" spc="-20" dirty="0" smtClean="0">
                <a:solidFill>
                  <a:schemeClr val="accent3"/>
                </a:solidFill>
                <a:latin typeface="Helvetica"/>
                <a:ea typeface="+mj-ea"/>
                <a:cs typeface="Helvetica"/>
              </a:defRPr>
            </a:lvl1pPr>
          </a:lstStyle>
          <a:p>
            <a:pPr lvl="0"/>
            <a:r>
              <a:rPr lang="en-GB" spc="-20">
                <a:solidFill>
                  <a:srgbClr val="ED8B00"/>
                </a:solidFill>
              </a:rPr>
              <a:t>Secondary </a:t>
            </a:r>
            <a:r>
              <a:rPr lang="en-GB" spc="-25">
                <a:solidFill>
                  <a:srgbClr val="ED8B00"/>
                </a:solidFill>
              </a:rPr>
              <a:t>Orange </a:t>
            </a:r>
            <a:r>
              <a:rPr lang="en-GB" spc="-30">
                <a:solidFill>
                  <a:srgbClr val="ED8B00"/>
                </a:solidFill>
              </a:rPr>
              <a:t>presentation  </a:t>
            </a:r>
            <a:r>
              <a:rPr lang="en-GB" spc="-25">
                <a:solidFill>
                  <a:srgbClr val="ED8B00"/>
                </a:solidFill>
              </a:rPr>
              <a:t>title</a:t>
            </a:r>
            <a:r>
              <a:rPr lang="en-GB" spc="-30">
                <a:solidFill>
                  <a:srgbClr val="ED8B00"/>
                </a:solidFill>
              </a:rPr>
              <a:t> </a:t>
            </a:r>
            <a:r>
              <a:rPr lang="en-GB" spc="-25">
                <a:solidFill>
                  <a:srgbClr val="ED8B00"/>
                </a:solidFill>
              </a:rPr>
              <a:t>slide</a:t>
            </a:r>
            <a:endParaRPr lang="en-US"/>
          </a:p>
        </p:txBody>
      </p:sp>
    </p:spTree>
    <p:extLst>
      <p:ext uri="{BB962C8B-B14F-4D97-AF65-F5344CB8AC3E}">
        <p14:creationId xmlns:p14="http://schemas.microsoft.com/office/powerpoint/2010/main" val="1191230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8719125" y="5982112"/>
            <a:ext cx="28448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10156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_Pink">
    <p:spTree>
      <p:nvGrpSpPr>
        <p:cNvPr id="1" name=""/>
        <p:cNvGrpSpPr/>
        <p:nvPr/>
      </p:nvGrpSpPr>
      <p:grpSpPr>
        <a:xfrm>
          <a:off x="0" y="0"/>
          <a:ext cx="0" cy="0"/>
          <a:chOff x="0" y="0"/>
          <a:chExt cx="0" cy="0"/>
        </a:xfrm>
      </p:grpSpPr>
      <p:sp>
        <p:nvSpPr>
          <p:cNvPr id="20" name="Picture Placeholder 18"/>
          <p:cNvSpPr>
            <a:spLocks noGrp="1"/>
          </p:cNvSpPr>
          <p:nvPr>
            <p:ph type="pic" sz="quarter" idx="10" hasCustomPrompt="1"/>
          </p:nvPr>
        </p:nvSpPr>
        <p:spPr>
          <a:xfrm>
            <a:off x="5040313" y="2121230"/>
            <a:ext cx="6851316" cy="4736770"/>
          </a:xfrm>
          <a:prstGeom prst="rect">
            <a:avLst/>
          </a:prstGeom>
        </p:spPr>
        <p:txBody>
          <a:bodyPr/>
          <a:lstStyle>
            <a:lvl1pPr>
              <a:defRPr>
                <a:solidFill>
                  <a:schemeClr val="tx1"/>
                </a:solidFill>
              </a:defRPr>
            </a:lvl1pPr>
          </a:lstStyle>
          <a:p>
            <a:r>
              <a:rPr lang="en-GB" dirty="0"/>
              <a:t>Insert Image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34" name="Holder 2"/>
          <p:cNvSpPr>
            <a:spLocks noGrp="1"/>
          </p:cNvSpPr>
          <p:nvPr>
            <p:ph type="ctrTitle" hasCustomPrompt="1"/>
          </p:nvPr>
        </p:nvSpPr>
        <p:spPr>
          <a:xfrm>
            <a:off x="291820" y="2104658"/>
            <a:ext cx="4443692" cy="3610342"/>
          </a:xfrm>
          <a:prstGeom prst="rect">
            <a:avLst/>
          </a:prstGeom>
        </p:spPr>
        <p:txBody>
          <a:bodyPr wrap="square" lIns="0" tIns="0" rIns="0" bIns="0">
            <a:noAutofit/>
          </a:bodyPr>
          <a:lstStyle>
            <a:lvl1pPr marL="12700" marR="0" indent="0" algn="l" defTabSz="914400" rtl="0" eaLnBrk="1" fontAlgn="auto" latinLnBrk="0" hangingPunct="1">
              <a:lnSpc>
                <a:spcPct val="100000"/>
              </a:lnSpc>
              <a:spcBef>
                <a:spcPts val="100"/>
              </a:spcBef>
              <a:spcAft>
                <a:spcPts val="0"/>
              </a:spcAft>
              <a:buClrTx/>
              <a:buSzTx/>
              <a:buFontTx/>
              <a:buNone/>
              <a:tabLst/>
              <a:defRPr sz="1200" kern="1200" spc="-5" dirty="0">
                <a:solidFill>
                  <a:schemeClr val="tx1"/>
                </a:solidFill>
                <a:latin typeface="+mn-lt"/>
                <a:ea typeface="+mn-ea"/>
                <a:cs typeface="Helvetica"/>
              </a:defRPr>
            </a:lvl1pPr>
          </a:lstStyle>
          <a:p>
            <a:pPr marL="12700">
              <a:spcBef>
                <a:spcPts val="100"/>
              </a:spcBef>
            </a:pPr>
            <a:r>
              <a:rPr lang="en-GB" sz="1200" spc="-5" dirty="0">
                <a:solidFill>
                  <a:srgbClr val="425563"/>
                </a:solidFill>
                <a:cs typeface="Helvetica"/>
              </a:rPr>
              <a:t>Supporting</a:t>
            </a:r>
            <a:r>
              <a:rPr lang="en-GB" sz="1200" spc="-50" dirty="0">
                <a:solidFill>
                  <a:srgbClr val="425563"/>
                </a:solidFill>
                <a:cs typeface="Helvetica"/>
              </a:rPr>
              <a:t> </a:t>
            </a:r>
            <a:r>
              <a:rPr lang="en-GB" sz="1200" spc="-10" dirty="0">
                <a:solidFill>
                  <a:srgbClr val="425563"/>
                </a:solidFill>
                <a:cs typeface="Helvetica"/>
              </a:rPr>
              <a:t>text</a:t>
            </a:r>
            <a:br>
              <a:rPr lang="en-GB" sz="1200" dirty="0">
                <a:solidFill>
                  <a:prstClr val="black"/>
                </a:solidFill>
                <a:cs typeface="Helvetica"/>
              </a:rPr>
            </a:br>
            <a:endParaRPr dirty="0"/>
          </a:p>
        </p:txBody>
      </p:sp>
      <p:sp>
        <p:nvSpPr>
          <p:cNvPr id="38" name="Text Placeholder 32"/>
          <p:cNvSpPr>
            <a:spLocks noGrp="1"/>
          </p:cNvSpPr>
          <p:nvPr>
            <p:ph type="body" sz="quarter" idx="11" hasCustomPrompt="1"/>
          </p:nvPr>
        </p:nvSpPr>
        <p:spPr>
          <a:xfrm>
            <a:off x="291819" y="6418560"/>
            <a:ext cx="2685351" cy="287039"/>
          </a:xfrm>
          <a:prstGeom prst="rect">
            <a:avLst/>
          </a:prstGeom>
        </p:spPr>
        <p:txBody>
          <a:bodyPr lIns="0" tIns="0" rIns="0" bIns="0"/>
          <a:lstStyle>
            <a:lvl1pPr marL="12700" algn="l" defTabSz="914400" rtl="0" eaLnBrk="1" latinLnBrk="0" hangingPunct="1">
              <a:lnSpc>
                <a:spcPts val="1265"/>
              </a:lnSpc>
              <a:defRPr lang="en-GB" sz="1200" kern="1200" spc="-20" dirty="0">
                <a:solidFill>
                  <a:schemeClr val="tx1"/>
                </a:solidFill>
                <a:latin typeface="+mn-lt"/>
                <a:ea typeface="+mn-ea"/>
                <a:cs typeface="Helvetica"/>
              </a:defRPr>
            </a:lvl1pPr>
          </a:lstStyle>
          <a:p>
            <a:pPr marL="12700">
              <a:lnSpc>
                <a:spcPts val="1265"/>
              </a:lnSpc>
            </a:pPr>
            <a:r>
              <a:rPr lang="en-GB" sz="1200" spc="-20" dirty="0">
                <a:solidFill>
                  <a:srgbClr val="425563"/>
                </a:solidFill>
                <a:cs typeface="Helvetica"/>
              </a:rPr>
              <a:t>Dat</a:t>
            </a:r>
            <a:r>
              <a:rPr lang="en-GB" sz="1200" dirty="0">
                <a:solidFill>
                  <a:srgbClr val="425563"/>
                </a:solidFill>
                <a:cs typeface="Helvetica"/>
              </a:rPr>
              <a:t>e</a:t>
            </a:r>
            <a:endParaRPr lang="en-GB" sz="1200" dirty="0">
              <a:solidFill>
                <a:prstClr val="black"/>
              </a:solidFill>
              <a:cs typeface="Helvetica"/>
            </a:endParaRPr>
          </a:p>
        </p:txBody>
      </p:sp>
      <p:sp>
        <p:nvSpPr>
          <p:cNvPr id="43" name="Text Placeholder 39"/>
          <p:cNvSpPr>
            <a:spLocks noGrp="1"/>
          </p:cNvSpPr>
          <p:nvPr>
            <p:ph type="body" sz="quarter" idx="12" hasCustomPrompt="1"/>
          </p:nvPr>
        </p:nvSpPr>
        <p:spPr>
          <a:xfrm>
            <a:off x="291815" y="5885008"/>
            <a:ext cx="4443695" cy="163661"/>
          </a:xfrm>
          <a:prstGeom prst="rect">
            <a:avLst/>
          </a:prstGeom>
        </p:spPr>
        <p:txBody>
          <a:bodyPr lIns="0" tIns="0" rIns="0" bIns="0"/>
          <a:lstStyle>
            <a:lvl1pPr marL="12700" algn="l" defTabSz="914400" rtl="0" eaLnBrk="1" latinLnBrk="0" hangingPunct="1">
              <a:lnSpc>
                <a:spcPts val="1245"/>
              </a:lnSpc>
              <a:defRPr lang="en-US" sz="1200" b="1" kern="1200" spc="-5" dirty="0" smtClean="0">
                <a:solidFill>
                  <a:schemeClr val="tx1"/>
                </a:solidFill>
                <a:latin typeface="+mn-lt"/>
                <a:ea typeface="+mn-ea"/>
                <a:cs typeface="Helvetica"/>
              </a:defRPr>
            </a:lvl1pPr>
          </a:lstStyle>
          <a:p>
            <a:r>
              <a:rPr lang="en-GB" dirty="0" err="1"/>
              <a:t>Firstname</a:t>
            </a:r>
            <a:r>
              <a:rPr lang="en-GB" spc="-50" dirty="0"/>
              <a:t> </a:t>
            </a:r>
            <a:r>
              <a:rPr lang="en-GB" dirty="0"/>
              <a:t>Surname</a:t>
            </a:r>
          </a:p>
        </p:txBody>
      </p:sp>
      <p:sp>
        <p:nvSpPr>
          <p:cNvPr id="44" name="Text Placeholder 41"/>
          <p:cNvSpPr>
            <a:spLocks noGrp="1"/>
          </p:cNvSpPr>
          <p:nvPr>
            <p:ph type="body" sz="quarter" idx="13" hasCustomPrompt="1"/>
          </p:nvPr>
        </p:nvSpPr>
        <p:spPr>
          <a:xfrm>
            <a:off x="291818" y="6050227"/>
            <a:ext cx="4443693" cy="366775"/>
          </a:xfrm>
          <a:prstGeom prst="rect">
            <a:avLst/>
          </a:prstGeom>
        </p:spPr>
        <p:txBody>
          <a:bodyPr lIns="0" tIns="0" rIns="0" bIns="0"/>
          <a:lstStyle>
            <a:lvl1pPr>
              <a:defRPr lang="en-US" sz="1200" kern="1200" spc="-5" dirty="0" smtClean="0">
                <a:solidFill>
                  <a:schemeClr val="tx1"/>
                </a:solidFill>
                <a:latin typeface="+mn-lt"/>
                <a:ea typeface="+mn-ea"/>
                <a:cs typeface="Helvetica"/>
              </a:defRPr>
            </a:lvl1pPr>
          </a:lstStyle>
          <a:p>
            <a:r>
              <a:rPr lang="en-GB" dirty="0"/>
              <a:t>Job title</a:t>
            </a:r>
          </a:p>
        </p:txBody>
      </p:sp>
      <p:sp>
        <p:nvSpPr>
          <p:cNvPr id="23" name="Text Placeholder 3"/>
          <p:cNvSpPr>
            <a:spLocks noGrp="1"/>
          </p:cNvSpPr>
          <p:nvPr>
            <p:ph type="body" sz="quarter" idx="15" hasCustomPrompt="1"/>
          </p:nvPr>
        </p:nvSpPr>
        <p:spPr>
          <a:xfrm>
            <a:off x="286193" y="1251761"/>
            <a:ext cx="3951157" cy="658518"/>
          </a:xfrm>
          <a:prstGeom prst="rect">
            <a:avLst/>
          </a:prstGeom>
        </p:spPr>
        <p:txBody>
          <a:bodyPr lIns="0" tIns="0" rIns="0" bIns="0"/>
          <a:lstStyle>
            <a:lvl1pPr marL="12700" marR="5080">
              <a:lnSpc>
                <a:spcPts val="2400"/>
              </a:lnSpc>
              <a:spcBef>
                <a:spcPts val="380"/>
              </a:spcBef>
              <a:defRPr lang="en-US" sz="2200" b="0" i="0" spc="-20" dirty="0" smtClean="0">
                <a:solidFill>
                  <a:srgbClr val="0070C0"/>
                </a:solidFill>
                <a:latin typeface="Helvetica"/>
                <a:ea typeface="+mj-ea"/>
                <a:cs typeface="Helvetica"/>
              </a:defRPr>
            </a:lvl1pPr>
          </a:lstStyle>
          <a:p>
            <a:pPr lvl="0"/>
            <a:r>
              <a:rPr kumimoji="0" lang="en-GB" sz="2200" b="0" i="0" u="none" strike="noStrike" kern="0" cap="none" spc="-20" normalizeH="0" baseline="0" noProof="0" dirty="0">
                <a:ln>
                  <a:noFill/>
                </a:ln>
                <a:solidFill>
                  <a:srgbClr val="AE2573"/>
                </a:solidFill>
                <a:effectLst/>
                <a:uLnTx/>
                <a:uFillTx/>
                <a:latin typeface="Helvetica"/>
                <a:ea typeface="+mj-ea"/>
              </a:rPr>
              <a:t>Secondary </a:t>
            </a:r>
            <a:r>
              <a:rPr kumimoji="0" lang="en-GB" sz="2200" b="0" i="0" u="none" strike="noStrike" kern="0" cap="none" spc="-30" normalizeH="0" baseline="0" noProof="0" dirty="0">
                <a:ln>
                  <a:noFill/>
                </a:ln>
                <a:solidFill>
                  <a:srgbClr val="AE2573"/>
                </a:solidFill>
                <a:effectLst/>
                <a:uLnTx/>
                <a:uFillTx/>
                <a:latin typeface="Helvetica"/>
                <a:ea typeface="+mj-ea"/>
              </a:rPr>
              <a:t>Pink presentation  </a:t>
            </a:r>
            <a:r>
              <a:rPr kumimoji="0" lang="en-GB" sz="2200" b="0" i="0" u="none" strike="noStrike" kern="0" cap="none" spc="-25" normalizeH="0" baseline="0" noProof="0" dirty="0">
                <a:ln>
                  <a:noFill/>
                </a:ln>
                <a:solidFill>
                  <a:srgbClr val="AE2573"/>
                </a:solidFill>
                <a:effectLst/>
                <a:uLnTx/>
                <a:uFillTx/>
                <a:latin typeface="Helvetica"/>
                <a:ea typeface="+mj-ea"/>
              </a:rPr>
              <a:t>title</a:t>
            </a:r>
            <a:r>
              <a:rPr kumimoji="0" lang="en-GB" sz="2200" b="0" i="0" u="none" strike="noStrike" kern="0" cap="none" spc="-30" normalizeH="0" baseline="0" noProof="0" dirty="0">
                <a:ln>
                  <a:noFill/>
                </a:ln>
                <a:solidFill>
                  <a:srgbClr val="AE2573"/>
                </a:solidFill>
                <a:effectLst/>
                <a:uLnTx/>
                <a:uFillTx/>
                <a:latin typeface="Helvetica"/>
                <a:ea typeface="+mj-ea"/>
              </a:rPr>
              <a:t> </a:t>
            </a:r>
            <a:r>
              <a:rPr kumimoji="0" lang="en-GB" sz="2200" b="0" i="0" u="none" strike="noStrike" kern="0" cap="none" spc="-25" normalizeH="0" baseline="0" noProof="0" dirty="0">
                <a:ln>
                  <a:noFill/>
                </a:ln>
                <a:solidFill>
                  <a:srgbClr val="AE2573"/>
                </a:solidFill>
                <a:effectLst/>
                <a:uLnTx/>
                <a:uFillTx/>
                <a:latin typeface="Helvetica"/>
                <a:ea typeface="+mj-ea"/>
              </a:rPr>
              <a:t>slide</a:t>
            </a:r>
            <a:endParaRPr lang="en-US" dirty="0"/>
          </a:p>
        </p:txBody>
      </p:sp>
      <p:sp>
        <p:nvSpPr>
          <p:cNvPr id="11" name="object 8"/>
          <p:cNvSpPr/>
          <p:nvPr userDrawn="1"/>
        </p:nvSpPr>
        <p:spPr>
          <a:xfrm>
            <a:off x="11891631" y="2121230"/>
            <a:ext cx="304799" cy="4736770"/>
          </a:xfrm>
          <a:prstGeom prst="rect">
            <a:avLst/>
          </a:prstGeom>
          <a:blipFill>
            <a:blip r:embed="rId3" cstate="print">
              <a:duotone>
                <a:prstClr val="black"/>
                <a:schemeClr val="accent1">
                  <a:tint val="45000"/>
                  <a:satMod val="400000"/>
                </a:schemeClr>
              </a:duotone>
            </a:blip>
            <a:stretch>
              <a:fillRect/>
            </a:stretch>
          </a:blipFill>
        </p:spPr>
        <p:txBody>
          <a:bodyPr wrap="square" lIns="0" tIns="0" rIns="0" bIns="0" rtlCol="0"/>
          <a:lstStyle/>
          <a:p>
            <a:endParaRPr dirty="0"/>
          </a:p>
        </p:txBody>
      </p:sp>
      <p:pic>
        <p:nvPicPr>
          <p:cNvPr id="12" name="Picture 2" descr="See the source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174191"/>
            <a:ext cx="1295400" cy="67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20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_Pi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
        <p:nvSpPr>
          <p:cNvPr id="20" name="Picture Placeholder 18"/>
          <p:cNvSpPr>
            <a:spLocks noGrp="1"/>
          </p:cNvSpPr>
          <p:nvPr>
            <p:ph type="pic" sz="quarter" idx="10" hasCustomPrompt="1"/>
          </p:nvPr>
        </p:nvSpPr>
        <p:spPr>
          <a:xfrm>
            <a:off x="5040313" y="2121230"/>
            <a:ext cx="6851316" cy="4736770"/>
          </a:xfrm>
          <a:prstGeom prst="rect">
            <a:avLst/>
          </a:prstGeom>
        </p:spPr>
        <p:txBody>
          <a:bodyPr/>
          <a:lstStyle>
            <a:lvl1pPr>
              <a:defRPr>
                <a:solidFill>
                  <a:schemeClr val="tx1"/>
                </a:solidFill>
              </a:defRPr>
            </a:lvl1pPr>
          </a:lstStyle>
          <a:p>
            <a:r>
              <a:rPr lang="en-GB" dirty="0"/>
              <a:t>Insert Image</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34" name="Holder 2"/>
          <p:cNvSpPr>
            <a:spLocks noGrp="1"/>
          </p:cNvSpPr>
          <p:nvPr>
            <p:ph type="ctrTitle" hasCustomPrompt="1"/>
          </p:nvPr>
        </p:nvSpPr>
        <p:spPr>
          <a:xfrm>
            <a:off x="291820" y="2104658"/>
            <a:ext cx="4443692" cy="3610342"/>
          </a:xfrm>
          <a:prstGeom prst="rect">
            <a:avLst/>
          </a:prstGeom>
        </p:spPr>
        <p:txBody>
          <a:bodyPr wrap="square" lIns="0" tIns="0" rIns="0" bIns="0">
            <a:noAutofit/>
          </a:bodyPr>
          <a:lstStyle>
            <a:lvl1pPr marL="12700" marR="0" indent="0" algn="l" defTabSz="914400" rtl="0" eaLnBrk="1" fontAlgn="auto" latinLnBrk="0" hangingPunct="1">
              <a:lnSpc>
                <a:spcPct val="100000"/>
              </a:lnSpc>
              <a:spcBef>
                <a:spcPts val="100"/>
              </a:spcBef>
              <a:spcAft>
                <a:spcPts val="0"/>
              </a:spcAft>
              <a:buClrTx/>
              <a:buSzTx/>
              <a:buFontTx/>
              <a:buNone/>
              <a:tabLst/>
              <a:defRPr sz="1200" kern="1200" spc="-5" dirty="0">
                <a:solidFill>
                  <a:schemeClr val="tx1"/>
                </a:solidFill>
                <a:latin typeface="+mn-lt"/>
                <a:ea typeface="+mn-ea"/>
                <a:cs typeface="Helvetica"/>
              </a:defRPr>
            </a:lvl1pPr>
          </a:lstStyle>
          <a:p>
            <a:pPr marL="12700">
              <a:spcBef>
                <a:spcPts val="100"/>
              </a:spcBef>
            </a:pPr>
            <a:r>
              <a:rPr lang="en-GB" sz="1200" spc="-5" dirty="0">
                <a:solidFill>
                  <a:srgbClr val="425563"/>
                </a:solidFill>
                <a:cs typeface="Helvetica"/>
              </a:rPr>
              <a:t>Supporting</a:t>
            </a:r>
            <a:r>
              <a:rPr lang="en-GB" sz="1200" spc="-50" dirty="0">
                <a:solidFill>
                  <a:srgbClr val="425563"/>
                </a:solidFill>
                <a:cs typeface="Helvetica"/>
              </a:rPr>
              <a:t> </a:t>
            </a:r>
            <a:r>
              <a:rPr lang="en-GB" sz="1200" spc="-10" dirty="0">
                <a:solidFill>
                  <a:srgbClr val="425563"/>
                </a:solidFill>
                <a:cs typeface="Helvetica"/>
              </a:rPr>
              <a:t>text</a:t>
            </a:r>
            <a:br>
              <a:rPr lang="en-GB" sz="1200" dirty="0">
                <a:solidFill>
                  <a:prstClr val="black"/>
                </a:solidFill>
                <a:cs typeface="Helvetica"/>
              </a:rPr>
            </a:br>
            <a:endParaRPr dirty="0"/>
          </a:p>
        </p:txBody>
      </p:sp>
      <p:sp>
        <p:nvSpPr>
          <p:cNvPr id="38" name="Text Placeholder 32"/>
          <p:cNvSpPr>
            <a:spLocks noGrp="1"/>
          </p:cNvSpPr>
          <p:nvPr>
            <p:ph type="body" sz="quarter" idx="11" hasCustomPrompt="1"/>
          </p:nvPr>
        </p:nvSpPr>
        <p:spPr>
          <a:xfrm>
            <a:off x="291819" y="6418560"/>
            <a:ext cx="2685351" cy="287039"/>
          </a:xfrm>
          <a:prstGeom prst="rect">
            <a:avLst/>
          </a:prstGeom>
        </p:spPr>
        <p:txBody>
          <a:bodyPr lIns="0" tIns="0" rIns="0" bIns="0"/>
          <a:lstStyle>
            <a:lvl1pPr marL="12700" algn="l" defTabSz="914400" rtl="0" eaLnBrk="1" latinLnBrk="0" hangingPunct="1">
              <a:lnSpc>
                <a:spcPts val="1265"/>
              </a:lnSpc>
              <a:defRPr lang="en-GB" sz="1200" kern="1200" spc="-20" dirty="0">
                <a:solidFill>
                  <a:schemeClr val="tx1"/>
                </a:solidFill>
                <a:latin typeface="+mn-lt"/>
                <a:ea typeface="+mn-ea"/>
                <a:cs typeface="Helvetica"/>
              </a:defRPr>
            </a:lvl1pPr>
          </a:lstStyle>
          <a:p>
            <a:pPr marL="12700">
              <a:lnSpc>
                <a:spcPts val="1265"/>
              </a:lnSpc>
            </a:pPr>
            <a:r>
              <a:rPr lang="en-GB" sz="1200" spc="-20" dirty="0">
                <a:solidFill>
                  <a:srgbClr val="425563"/>
                </a:solidFill>
                <a:cs typeface="Helvetica"/>
              </a:rPr>
              <a:t>Dat</a:t>
            </a:r>
            <a:r>
              <a:rPr lang="en-GB" sz="1200" dirty="0">
                <a:solidFill>
                  <a:srgbClr val="425563"/>
                </a:solidFill>
                <a:cs typeface="Helvetica"/>
              </a:rPr>
              <a:t>e</a:t>
            </a:r>
            <a:endParaRPr lang="en-GB" sz="1200" dirty="0">
              <a:solidFill>
                <a:prstClr val="black"/>
              </a:solidFill>
              <a:cs typeface="Helvetica"/>
            </a:endParaRPr>
          </a:p>
        </p:txBody>
      </p:sp>
      <p:sp>
        <p:nvSpPr>
          <p:cNvPr id="43" name="Text Placeholder 39"/>
          <p:cNvSpPr>
            <a:spLocks noGrp="1"/>
          </p:cNvSpPr>
          <p:nvPr>
            <p:ph type="body" sz="quarter" idx="12" hasCustomPrompt="1"/>
          </p:nvPr>
        </p:nvSpPr>
        <p:spPr>
          <a:xfrm>
            <a:off x="291815" y="5885008"/>
            <a:ext cx="4443695" cy="163661"/>
          </a:xfrm>
          <a:prstGeom prst="rect">
            <a:avLst/>
          </a:prstGeom>
        </p:spPr>
        <p:txBody>
          <a:bodyPr lIns="0" tIns="0" rIns="0" bIns="0"/>
          <a:lstStyle>
            <a:lvl1pPr marL="12700" algn="l" defTabSz="914400" rtl="0" eaLnBrk="1" latinLnBrk="0" hangingPunct="1">
              <a:lnSpc>
                <a:spcPts val="1245"/>
              </a:lnSpc>
              <a:defRPr lang="en-US" sz="1200" b="1" kern="1200" spc="-5" dirty="0" smtClean="0">
                <a:solidFill>
                  <a:schemeClr val="tx1"/>
                </a:solidFill>
                <a:latin typeface="+mn-lt"/>
                <a:ea typeface="+mn-ea"/>
                <a:cs typeface="Helvetica"/>
              </a:defRPr>
            </a:lvl1pPr>
          </a:lstStyle>
          <a:p>
            <a:r>
              <a:rPr lang="en-GB" dirty="0" err="1"/>
              <a:t>Firstname</a:t>
            </a:r>
            <a:r>
              <a:rPr lang="en-GB" spc="-50" dirty="0"/>
              <a:t> </a:t>
            </a:r>
            <a:r>
              <a:rPr lang="en-GB" dirty="0"/>
              <a:t>Surname</a:t>
            </a:r>
          </a:p>
        </p:txBody>
      </p:sp>
      <p:sp>
        <p:nvSpPr>
          <p:cNvPr id="44" name="Text Placeholder 41"/>
          <p:cNvSpPr>
            <a:spLocks noGrp="1"/>
          </p:cNvSpPr>
          <p:nvPr>
            <p:ph type="body" sz="quarter" idx="13" hasCustomPrompt="1"/>
          </p:nvPr>
        </p:nvSpPr>
        <p:spPr>
          <a:xfrm>
            <a:off x="291818" y="6050227"/>
            <a:ext cx="4443693" cy="366775"/>
          </a:xfrm>
          <a:prstGeom prst="rect">
            <a:avLst/>
          </a:prstGeom>
        </p:spPr>
        <p:txBody>
          <a:bodyPr lIns="0" tIns="0" rIns="0" bIns="0"/>
          <a:lstStyle>
            <a:lvl1pPr>
              <a:defRPr lang="en-US" sz="1200" kern="1200" spc="-5" dirty="0" smtClean="0">
                <a:solidFill>
                  <a:schemeClr val="tx1"/>
                </a:solidFill>
                <a:latin typeface="+mn-lt"/>
                <a:ea typeface="+mn-ea"/>
                <a:cs typeface="Helvetica"/>
              </a:defRPr>
            </a:lvl1pPr>
          </a:lstStyle>
          <a:p>
            <a:r>
              <a:rPr lang="en-GB" dirty="0"/>
              <a:t>Job title</a:t>
            </a:r>
          </a:p>
        </p:txBody>
      </p:sp>
      <p:sp>
        <p:nvSpPr>
          <p:cNvPr id="23" name="Text Placeholder 3"/>
          <p:cNvSpPr>
            <a:spLocks noGrp="1"/>
          </p:cNvSpPr>
          <p:nvPr>
            <p:ph type="body" sz="quarter" idx="15" hasCustomPrompt="1"/>
          </p:nvPr>
        </p:nvSpPr>
        <p:spPr>
          <a:xfrm>
            <a:off x="286193" y="1251761"/>
            <a:ext cx="3951157" cy="658518"/>
          </a:xfrm>
          <a:prstGeom prst="rect">
            <a:avLst/>
          </a:prstGeom>
        </p:spPr>
        <p:txBody>
          <a:bodyPr lIns="0" tIns="0" rIns="0" bIns="0"/>
          <a:lstStyle>
            <a:lvl1pPr marL="12700" marR="5080">
              <a:lnSpc>
                <a:spcPts val="2400"/>
              </a:lnSpc>
              <a:spcBef>
                <a:spcPts val="380"/>
              </a:spcBef>
              <a:defRPr lang="en-US" sz="2200" b="0" i="0" spc="-20" dirty="0" smtClean="0">
                <a:solidFill>
                  <a:schemeClr val="accent5"/>
                </a:solidFill>
                <a:latin typeface="Helvetica"/>
                <a:ea typeface="+mj-ea"/>
                <a:cs typeface="Helvetica"/>
              </a:defRPr>
            </a:lvl1pPr>
          </a:lstStyle>
          <a:p>
            <a:pPr lvl="0"/>
            <a:r>
              <a:rPr kumimoji="0" lang="en-GB" sz="2200" b="0" i="0" u="none" strike="noStrike" kern="0" cap="none" spc="-20" normalizeH="0" baseline="0" noProof="0" dirty="0">
                <a:ln>
                  <a:noFill/>
                </a:ln>
                <a:solidFill>
                  <a:srgbClr val="AE2573"/>
                </a:solidFill>
                <a:effectLst/>
                <a:uLnTx/>
                <a:uFillTx/>
                <a:latin typeface="Helvetica"/>
                <a:ea typeface="+mj-ea"/>
              </a:rPr>
              <a:t>Secondary </a:t>
            </a:r>
            <a:r>
              <a:rPr kumimoji="0" lang="en-GB" sz="2200" b="0" i="0" u="none" strike="noStrike" kern="0" cap="none" spc="-30" normalizeH="0" baseline="0" noProof="0" dirty="0">
                <a:ln>
                  <a:noFill/>
                </a:ln>
                <a:solidFill>
                  <a:srgbClr val="AE2573"/>
                </a:solidFill>
                <a:effectLst/>
                <a:uLnTx/>
                <a:uFillTx/>
                <a:latin typeface="Helvetica"/>
                <a:ea typeface="+mj-ea"/>
              </a:rPr>
              <a:t>Pink presentation  </a:t>
            </a:r>
            <a:r>
              <a:rPr kumimoji="0" lang="en-GB" sz="2200" b="0" i="0" u="none" strike="noStrike" kern="0" cap="none" spc="-25" normalizeH="0" baseline="0" noProof="0" dirty="0">
                <a:ln>
                  <a:noFill/>
                </a:ln>
                <a:solidFill>
                  <a:srgbClr val="AE2573"/>
                </a:solidFill>
                <a:effectLst/>
                <a:uLnTx/>
                <a:uFillTx/>
                <a:latin typeface="Helvetica"/>
                <a:ea typeface="+mj-ea"/>
              </a:rPr>
              <a:t>title</a:t>
            </a:r>
            <a:r>
              <a:rPr kumimoji="0" lang="en-GB" sz="2200" b="0" i="0" u="none" strike="noStrike" kern="0" cap="none" spc="-30" normalizeH="0" baseline="0" noProof="0" dirty="0">
                <a:ln>
                  <a:noFill/>
                </a:ln>
                <a:solidFill>
                  <a:srgbClr val="AE2573"/>
                </a:solidFill>
                <a:effectLst/>
                <a:uLnTx/>
                <a:uFillTx/>
                <a:latin typeface="Helvetica"/>
                <a:ea typeface="+mj-ea"/>
              </a:rPr>
              <a:t> </a:t>
            </a:r>
            <a:r>
              <a:rPr kumimoji="0" lang="en-GB" sz="2200" b="0" i="0" u="none" strike="noStrike" kern="0" cap="none" spc="-25" normalizeH="0" baseline="0" noProof="0" dirty="0">
                <a:ln>
                  <a:noFill/>
                </a:ln>
                <a:solidFill>
                  <a:srgbClr val="AE2573"/>
                </a:solidFill>
                <a:effectLst/>
                <a:uLnTx/>
                <a:uFillTx/>
                <a:latin typeface="Helvetica"/>
                <a:ea typeface="+mj-ea"/>
              </a:rPr>
              <a:t>slide</a:t>
            </a:r>
            <a:endParaRPr lang="en-US" dirty="0"/>
          </a:p>
        </p:txBody>
      </p:sp>
      <p:sp>
        <p:nvSpPr>
          <p:cNvPr id="11" name="object 8"/>
          <p:cNvSpPr/>
          <p:nvPr userDrawn="1"/>
        </p:nvSpPr>
        <p:spPr>
          <a:xfrm>
            <a:off x="11891631" y="2121230"/>
            <a:ext cx="304799" cy="4736770"/>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65871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Master slide_pi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8" name="Text Placeholder 2"/>
          <p:cNvSpPr>
            <a:spLocks noGrp="1"/>
          </p:cNvSpPr>
          <p:nvPr>
            <p:ph type="body" sz="quarter" idx="14" hasCustomPrompt="1"/>
          </p:nvPr>
        </p:nvSpPr>
        <p:spPr>
          <a:xfrm>
            <a:off x="291817" y="563690"/>
            <a:ext cx="6870983" cy="378804"/>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Slide title </a:t>
            </a:r>
            <a:r>
              <a:rPr kumimoji="0" lang="en-GB" sz="2200" b="0" i="0" u="none" strike="noStrike" kern="0" cap="none" spc="-20" normalizeH="0" baseline="0" noProof="0" dirty="0">
                <a:ln>
                  <a:noFill/>
                </a:ln>
                <a:solidFill>
                  <a:srgbClr val="768692"/>
                </a:solidFill>
                <a:effectLst/>
                <a:uLnTx/>
                <a:uFillTx/>
                <a:latin typeface="Helvetica"/>
                <a:ea typeface="+mj-ea"/>
              </a:rPr>
              <a:t>second</a:t>
            </a:r>
            <a:r>
              <a:rPr kumimoji="0" lang="en-GB" sz="2200" b="0" i="0" u="none" strike="noStrike" kern="0" cap="none" spc="-75" normalizeH="0" baseline="0" noProof="0" dirty="0">
                <a:ln>
                  <a:noFill/>
                </a:ln>
                <a:solidFill>
                  <a:srgbClr val="768692"/>
                </a:solidFill>
                <a:effectLst/>
                <a:uLnTx/>
                <a:uFillTx/>
                <a:latin typeface="Helvetica"/>
                <a:ea typeface="+mj-ea"/>
              </a:rPr>
              <a:t> </a:t>
            </a:r>
            <a:r>
              <a:rPr kumimoji="0" lang="en-GB" sz="2200" b="0" i="0" u="none" strike="noStrike" kern="0" cap="none" spc="-25" normalizeH="0" baseline="0" noProof="0" dirty="0">
                <a:ln>
                  <a:noFill/>
                </a:ln>
                <a:solidFill>
                  <a:srgbClr val="768692"/>
                </a:solidFill>
                <a:effectLst/>
                <a:uLnTx/>
                <a:uFillTx/>
                <a:latin typeface="Helvetica"/>
                <a:ea typeface="+mj-ea"/>
              </a:rPr>
              <a:t>line</a:t>
            </a:r>
          </a:p>
        </p:txBody>
      </p:sp>
      <p:sp>
        <p:nvSpPr>
          <p:cNvPr id="10" name="Text Placeholder 2"/>
          <p:cNvSpPr>
            <a:spLocks noGrp="1"/>
          </p:cNvSpPr>
          <p:nvPr>
            <p:ph type="body" sz="quarter" idx="15" hasCustomPrompt="1"/>
          </p:nvPr>
        </p:nvSpPr>
        <p:spPr>
          <a:xfrm>
            <a:off x="291817" y="271730"/>
            <a:ext cx="6870983" cy="337870"/>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Master slide pink</a:t>
            </a:r>
            <a:endParaRPr lang="en-GB" dirty="0"/>
          </a:p>
        </p:txBody>
      </p:sp>
      <p:sp>
        <p:nvSpPr>
          <p:cNvPr id="11" name="Text Placeholder 5"/>
          <p:cNvSpPr>
            <a:spLocks noGrp="1"/>
          </p:cNvSpPr>
          <p:nvPr>
            <p:ph type="body" sz="quarter" idx="16"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12" name="Text Placeholder 5"/>
          <p:cNvSpPr>
            <a:spLocks noGrp="1"/>
          </p:cNvSpPr>
          <p:nvPr>
            <p:ph type="body" sz="quarter" idx="17"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8" name="TextBox 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801502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Pattern divider_pink_1">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46" y="1300364"/>
            <a:ext cx="7958344" cy="4611633"/>
          </a:xfrm>
          <a:prstGeom prst="rect">
            <a:avLst/>
          </a:prstGeom>
        </p:spPr>
      </p:pic>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80627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attern divider_pink_2">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7598" y="1286607"/>
            <a:ext cx="7961392"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1808434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Pattern divider_pink_3">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chemeClr val="accent5"/>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0655" y="1290820"/>
            <a:ext cx="7958344"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984158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Master slide_blue">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Image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US" dirty="0"/>
              <a:t>Section title</a:t>
            </a:r>
            <a:endParaRPr lang="en-GB" dirty="0"/>
          </a:p>
        </p:txBody>
      </p:sp>
      <p:sp>
        <p:nvSpPr>
          <p:cNvPr id="13" name="Picture Placeholder 3"/>
          <p:cNvSpPr>
            <a:spLocks noGrp="1"/>
          </p:cNvSpPr>
          <p:nvPr>
            <p:ph type="pic" sz="quarter" idx="20" hasCustomPrompt="1"/>
          </p:nvPr>
        </p:nvSpPr>
        <p:spPr>
          <a:xfrm>
            <a:off x="304800" y="1295400"/>
            <a:ext cx="11584190" cy="4595285"/>
          </a:xfrm>
          <a:prstGeom prst="rect">
            <a:avLst/>
          </a:prstGeom>
        </p:spPr>
        <p:txBody>
          <a:bodyPr/>
          <a:lstStyle>
            <a:lvl1pPr>
              <a:defRPr baseline="0">
                <a:solidFill>
                  <a:schemeClr val="tx1"/>
                </a:solidFill>
              </a:defRPr>
            </a:lvl1pPr>
          </a:lstStyle>
          <a:p>
            <a:r>
              <a:rPr lang="en-GB" dirty="0"/>
              <a:t>Insert Image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2" name="TextBox 1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561099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Content + right image box">
    <p:spTree>
      <p:nvGrpSpPr>
        <p:cNvPr id="1" name=""/>
        <p:cNvGrpSpPr/>
        <p:nvPr/>
      </p:nvGrpSpPr>
      <p:grpSpPr>
        <a:xfrm>
          <a:off x="0" y="0"/>
          <a:ext cx="0" cy="0"/>
          <a:chOff x="0" y="0"/>
          <a:chExt cx="0" cy="0"/>
        </a:xfrm>
      </p:grpSpPr>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9" name="Picture Placeholder 3"/>
          <p:cNvSpPr>
            <a:spLocks noGrp="1"/>
          </p:cNvSpPr>
          <p:nvPr>
            <p:ph type="pic" sz="quarter" idx="20" hasCustomPrompt="1"/>
          </p:nvPr>
        </p:nvSpPr>
        <p:spPr>
          <a:xfrm>
            <a:off x="5039601" y="1295400"/>
            <a:ext cx="6849389" cy="4595285"/>
          </a:xfrm>
          <a:prstGeom prst="rect">
            <a:avLst/>
          </a:prstGeom>
        </p:spPr>
        <p:txBody>
          <a:bodyPr/>
          <a:lstStyle>
            <a:lvl1pPr>
              <a:defRPr baseline="0">
                <a:solidFill>
                  <a:schemeClr val="tx1"/>
                </a:solidFill>
              </a:defRPr>
            </a:lvl1pPr>
          </a:lstStyle>
          <a:p>
            <a:r>
              <a:rPr lang="en-GB" dirty="0"/>
              <a:t>Insert Image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4" name="TextBox 1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241152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ontent_multiple text box">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9083611" y="1570886"/>
            <a:ext cx="2756535" cy="4319799"/>
          </a:xfrm>
          <a:prstGeom prst="rect">
            <a:avLst/>
          </a:prstGeom>
        </p:spPr>
        <p:txBody>
          <a:bodyPr lIns="0" tIns="0" rIns="0" bIns="0"/>
          <a:lstStyle>
            <a:lvl1pPr marL="12700" marR="10795" algn="l" defTabSz="914400" rtl="0" eaLnBrk="1" latinLnBrk="0" hangingPunct="1">
              <a:lnSpc>
                <a:spcPts val="1400"/>
              </a:lnSpc>
              <a:spcBef>
                <a:spcPts val="180"/>
              </a:spcBef>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4321570"/>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3" name="object 10"/>
          <p:cNvSpPr/>
          <p:nvPr userDrawn="1"/>
        </p:nvSpPr>
        <p:spPr>
          <a:xfrm>
            <a:off x="6115080"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sp>
        <p:nvSpPr>
          <p:cNvPr id="14" name="object 11"/>
          <p:cNvSpPr/>
          <p:nvPr userDrawn="1"/>
        </p:nvSpPr>
        <p:spPr>
          <a:xfrm>
            <a:off x="9047399"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4" name="TextBox 2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744610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Content_bulleted boxes">
    <p:spTree>
      <p:nvGrpSpPr>
        <p:cNvPr id="1" name=""/>
        <p:cNvGrpSpPr/>
        <p:nvPr/>
      </p:nvGrpSpPr>
      <p:grpSpPr>
        <a:xfrm>
          <a:off x="0" y="0"/>
          <a:ext cx="0" cy="0"/>
          <a:chOff x="0" y="0"/>
          <a:chExt cx="0" cy="0"/>
        </a:xfrm>
      </p:grpSpPr>
      <p:sp>
        <p:nvSpPr>
          <p:cNvPr id="28" name="Text Placeholder 3"/>
          <p:cNvSpPr>
            <a:spLocks noGrp="1"/>
          </p:cNvSpPr>
          <p:nvPr>
            <p:ph type="body" sz="quarter" idx="29" hasCustomPrompt="1"/>
          </p:nvPr>
        </p:nvSpPr>
        <p:spPr>
          <a:xfrm>
            <a:off x="9094105" y="2783758"/>
            <a:ext cx="2746042" cy="2438400"/>
          </a:xfrm>
          <a:prstGeom prst="rect">
            <a:avLst/>
          </a:prstGeom>
        </p:spPr>
        <p:txBody>
          <a:bodyPr lIns="0" tIns="0" rIns="0" bIns="0"/>
          <a:lstStyle>
            <a:lvl1pPr marL="215900" marR="508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p:txBody>
      </p:sp>
      <p:sp>
        <p:nvSpPr>
          <p:cNvPr id="25" name="Text Placeholder 3"/>
          <p:cNvSpPr>
            <a:spLocks noGrp="1"/>
          </p:cNvSpPr>
          <p:nvPr>
            <p:ph type="body" sz="quarter" idx="28" hasCustomPrompt="1"/>
          </p:nvPr>
        </p:nvSpPr>
        <p:spPr>
          <a:xfrm>
            <a:off x="6159313" y="2235266"/>
            <a:ext cx="2756535" cy="3022534"/>
          </a:xfrm>
          <a:prstGeom prst="rect">
            <a:avLst/>
          </a:prstGeom>
        </p:spPr>
        <p:txBody>
          <a:bodyPr lIns="0" tIns="0" rIns="0" bIns="0"/>
          <a:lstStyle>
            <a:lvl1pPr marL="215900" marR="161290" indent="-203200" algn="l" defTabSz="914400" rtl="0" eaLnBrk="1" fontAlgn="auto" latinLnBrk="0" hangingPunct="1">
              <a:lnSpc>
                <a:spcPct val="100000"/>
              </a:lnSpc>
              <a:spcBef>
                <a:spcPts val="760"/>
              </a:spcBef>
              <a:spcAft>
                <a:spcPts val="0"/>
              </a:spcAft>
              <a:buClrTx/>
              <a:buSzTx/>
              <a:buFontTx/>
              <a:buChar char="•"/>
              <a:tabLst>
                <a:tab pos="215900" algn="l"/>
                <a:tab pos="216535" algn="l"/>
              </a:tabLst>
              <a:defRPr lang="en-US" sz="1200" kern="1200" spc="-10" dirty="0" smtClean="0">
                <a:solidFill>
                  <a:srgbClr val="425563"/>
                </a:solidFill>
                <a:latin typeface="Helvetica"/>
                <a:ea typeface="+mn-ea"/>
                <a:cs typeface="Helvetica"/>
              </a:defRPr>
            </a:lvl1pPr>
          </a:lstStyle>
          <a:p>
            <a:pPr marL="215900" indent="-203200">
              <a:lnSpc>
                <a:spcPct val="100000"/>
              </a:lnSpc>
              <a:spcBef>
                <a:spcPts val="8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one </a:t>
            </a:r>
            <a:r>
              <a:rPr lang="en-GB" sz="1200" spc="-15" dirty="0">
                <a:solidFill>
                  <a:srgbClr val="425563"/>
                </a:solidFill>
                <a:latin typeface="Arial"/>
                <a:cs typeface="Arial"/>
              </a:rPr>
              <a:t>lorem</a:t>
            </a:r>
            <a:r>
              <a:rPr lang="en-GB" sz="1200" spc="-3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two </a:t>
            </a:r>
            <a:r>
              <a:rPr lang="en-GB" sz="1200" spc="-15" dirty="0">
                <a:solidFill>
                  <a:srgbClr val="425563"/>
                </a:solidFill>
                <a:latin typeface="Arial"/>
                <a:cs typeface="Arial"/>
              </a:rPr>
              <a:t>lorem</a:t>
            </a:r>
            <a:r>
              <a:rPr lang="en-GB" sz="1200" spc="-3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marR="5080" indent="-203200">
              <a:lnSpc>
                <a:spcPts val="1400"/>
              </a:lnSpc>
              <a:spcBef>
                <a:spcPts val="835"/>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three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four 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Helvetica"/>
                <a:cs typeface="Helvetica"/>
              </a:rPr>
              <a:t>Bullet </a:t>
            </a:r>
            <a:r>
              <a:rPr lang="en-GB" sz="1200" spc="-5" dirty="0">
                <a:solidFill>
                  <a:srgbClr val="425563"/>
                </a:solidFill>
                <a:latin typeface="Helvetica"/>
                <a:cs typeface="Helvetica"/>
              </a:rPr>
              <a:t>point </a:t>
            </a:r>
            <a:r>
              <a:rPr lang="en-GB" sz="1200" spc="-10" dirty="0">
                <a:solidFill>
                  <a:srgbClr val="425563"/>
                </a:solidFill>
                <a:latin typeface="Helvetica"/>
                <a:cs typeface="Helvetica"/>
              </a:rPr>
              <a:t>five </a:t>
            </a:r>
            <a:r>
              <a:rPr lang="en-GB" sz="1200" spc="-15" dirty="0">
                <a:solidFill>
                  <a:srgbClr val="425563"/>
                </a:solidFill>
                <a:latin typeface="Helvetica"/>
                <a:cs typeface="Helvetica"/>
              </a:rPr>
              <a:t>lorem</a:t>
            </a:r>
            <a:r>
              <a:rPr lang="en-GB" sz="1200" spc="-30" dirty="0">
                <a:solidFill>
                  <a:srgbClr val="425563"/>
                </a:solidFill>
                <a:latin typeface="Helvetica"/>
                <a:cs typeface="Helvetica"/>
              </a:rPr>
              <a:t> </a:t>
            </a:r>
            <a:r>
              <a:rPr lang="en-GB" sz="1200" spc="-5" dirty="0">
                <a:solidFill>
                  <a:srgbClr val="425563"/>
                </a:solidFill>
                <a:latin typeface="Helvetica"/>
                <a:cs typeface="Helvetica"/>
              </a:rPr>
              <a:t>ipsum</a:t>
            </a:r>
            <a:endParaRPr lang="en-GB" sz="1200" dirty="0">
              <a:latin typeface="Helvetica"/>
              <a:cs typeface="Helvetica"/>
            </a:endParaRPr>
          </a:p>
          <a:p>
            <a:pPr marL="215900" marR="161290" indent="-203200">
              <a:lnSpc>
                <a:spcPts val="1400"/>
              </a:lnSpc>
              <a:spcBef>
                <a:spcPts val="84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5" dirty="0">
                <a:solidFill>
                  <a:srgbClr val="425563"/>
                </a:solidFill>
                <a:latin typeface="Arial"/>
                <a:cs typeface="Arial"/>
              </a:rPr>
              <a:t>six </a:t>
            </a:r>
            <a:r>
              <a:rPr lang="en-GB" sz="1200" spc="10" dirty="0">
                <a:solidFill>
                  <a:srgbClr val="425563"/>
                </a:solidFill>
                <a:latin typeface="Arial"/>
                <a:cs typeface="Arial"/>
              </a:rPr>
              <a:t>going </a:t>
            </a:r>
            <a:r>
              <a:rPr lang="en-GB" sz="1200" spc="-25" dirty="0">
                <a:solidFill>
                  <a:srgbClr val="425563"/>
                </a:solidFill>
                <a:latin typeface="Arial"/>
                <a:cs typeface="Arial"/>
              </a:rPr>
              <a:t>over </a:t>
            </a:r>
            <a:r>
              <a:rPr lang="en-GB" sz="1200" spc="-5" dirty="0">
                <a:solidFill>
                  <a:srgbClr val="425563"/>
                </a:solidFill>
                <a:latin typeface="Arial"/>
                <a:cs typeface="Arial"/>
              </a:rPr>
              <a:t>two </a:t>
            </a:r>
            <a:r>
              <a:rPr lang="en-GB" sz="1200" spc="-20" dirty="0">
                <a:solidFill>
                  <a:srgbClr val="425563"/>
                </a:solidFill>
                <a:latin typeface="Arial"/>
                <a:cs typeface="Arial"/>
              </a:rPr>
              <a:t>lines  </a:t>
            </a:r>
            <a:r>
              <a:rPr lang="en-GB" sz="1200" spc="-15" dirty="0">
                <a:solidFill>
                  <a:srgbClr val="425563"/>
                </a:solidFill>
                <a:latin typeface="Arial"/>
                <a:cs typeface="Arial"/>
              </a:rPr>
              <a:t>lorem </a:t>
            </a:r>
            <a:r>
              <a:rPr lang="en-GB" sz="1200" spc="-5" dirty="0">
                <a:solidFill>
                  <a:srgbClr val="425563"/>
                </a:solidFill>
                <a:latin typeface="Arial"/>
                <a:cs typeface="Arial"/>
              </a:rPr>
              <a:t>ipsum </a:t>
            </a:r>
            <a:r>
              <a:rPr lang="en-GB" sz="1200" dirty="0" err="1">
                <a:solidFill>
                  <a:srgbClr val="425563"/>
                </a:solidFill>
                <a:latin typeface="Arial"/>
                <a:cs typeface="Arial"/>
              </a:rPr>
              <a:t>dolor</a:t>
            </a:r>
            <a:r>
              <a:rPr lang="en-GB" sz="1200" dirty="0">
                <a:solidFill>
                  <a:srgbClr val="425563"/>
                </a:solidFill>
                <a:latin typeface="Arial"/>
                <a:cs typeface="Arial"/>
              </a:rPr>
              <a:t> </a:t>
            </a:r>
            <a:r>
              <a:rPr lang="en-GB" sz="1200" spc="-15" dirty="0">
                <a:solidFill>
                  <a:srgbClr val="425563"/>
                </a:solidFill>
                <a:latin typeface="Arial"/>
                <a:cs typeface="Arial"/>
              </a:rPr>
              <a:t>sit</a:t>
            </a:r>
            <a:r>
              <a:rPr lang="en-GB" sz="1200" spc="5" dirty="0">
                <a:solidFill>
                  <a:srgbClr val="425563"/>
                </a:solidFill>
                <a:latin typeface="Arial"/>
                <a:cs typeface="Arial"/>
              </a:rPr>
              <a:t> </a:t>
            </a:r>
            <a:r>
              <a:rPr lang="en-GB" sz="1200" spc="-15" dirty="0" err="1">
                <a:solidFill>
                  <a:srgbClr val="425563"/>
                </a:solidFill>
                <a:latin typeface="Arial"/>
                <a:cs typeface="Arial"/>
              </a:rPr>
              <a:t>amet</a:t>
            </a:r>
            <a:endParaRPr lang="en-GB" sz="1200" dirty="0">
              <a:latin typeface="Arial"/>
              <a:cs typeface="Arial"/>
            </a:endParaRPr>
          </a:p>
          <a:p>
            <a:pPr marL="215900" indent="-203200">
              <a:lnSpc>
                <a:spcPct val="100000"/>
              </a:lnSpc>
              <a:spcBef>
                <a:spcPts val="72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20" dirty="0">
                <a:solidFill>
                  <a:srgbClr val="425563"/>
                </a:solidFill>
                <a:latin typeface="Arial"/>
                <a:cs typeface="Arial"/>
              </a:rPr>
              <a:t>seven </a:t>
            </a:r>
            <a:r>
              <a:rPr lang="en-GB" sz="1200" spc="-15" dirty="0">
                <a:solidFill>
                  <a:srgbClr val="425563"/>
                </a:solidFill>
                <a:latin typeface="Arial"/>
                <a:cs typeface="Arial"/>
              </a:rPr>
              <a:t>lorem</a:t>
            </a:r>
            <a:r>
              <a:rPr lang="en-GB" sz="1200" spc="25"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a:p>
            <a:pPr marL="215900" indent="-203200">
              <a:lnSpc>
                <a:spcPct val="100000"/>
              </a:lnSpc>
              <a:spcBef>
                <a:spcPts val="760"/>
              </a:spcBef>
              <a:buChar char="•"/>
              <a:tabLst>
                <a:tab pos="215900" algn="l"/>
                <a:tab pos="216535" algn="l"/>
              </a:tabLst>
            </a:pPr>
            <a:r>
              <a:rPr lang="en-GB" sz="1200" spc="-20" dirty="0">
                <a:solidFill>
                  <a:srgbClr val="425563"/>
                </a:solidFill>
                <a:latin typeface="Arial"/>
                <a:cs typeface="Arial"/>
              </a:rPr>
              <a:t>Bullet </a:t>
            </a:r>
            <a:r>
              <a:rPr lang="en-GB" sz="1200" spc="-5" dirty="0">
                <a:solidFill>
                  <a:srgbClr val="425563"/>
                </a:solidFill>
                <a:latin typeface="Arial"/>
                <a:cs typeface="Arial"/>
              </a:rPr>
              <a:t>point </a:t>
            </a:r>
            <a:r>
              <a:rPr lang="en-GB" sz="1200" spc="-10" dirty="0">
                <a:solidFill>
                  <a:srgbClr val="425563"/>
                </a:solidFill>
                <a:latin typeface="Arial"/>
                <a:cs typeface="Arial"/>
              </a:rPr>
              <a:t>eight </a:t>
            </a:r>
            <a:r>
              <a:rPr lang="en-GB" sz="1200" spc="-15" dirty="0">
                <a:solidFill>
                  <a:srgbClr val="425563"/>
                </a:solidFill>
                <a:latin typeface="Arial"/>
                <a:cs typeface="Arial"/>
              </a:rPr>
              <a:t>lorem</a:t>
            </a:r>
            <a:r>
              <a:rPr lang="en-GB" sz="1200" spc="20" dirty="0">
                <a:solidFill>
                  <a:srgbClr val="425563"/>
                </a:solidFill>
                <a:latin typeface="Arial"/>
                <a:cs typeface="Arial"/>
              </a:rPr>
              <a:t> </a:t>
            </a:r>
            <a:r>
              <a:rPr lang="en-GB" sz="1200" spc="-5" dirty="0">
                <a:solidFill>
                  <a:srgbClr val="425563"/>
                </a:solidFill>
                <a:latin typeface="Arial"/>
                <a:cs typeface="Arial"/>
              </a:rPr>
              <a:t>ipsum</a:t>
            </a:r>
            <a:endParaRPr lang="en-GB" sz="1200" dirty="0">
              <a:latin typeface="Arial"/>
              <a:cs typeface="Arial"/>
            </a:endParaRPr>
          </a:p>
        </p:txBody>
      </p:sp>
      <p:sp>
        <p:nvSpPr>
          <p:cNvPr id="22" name="Text Placeholder 3"/>
          <p:cNvSpPr>
            <a:spLocks noGrp="1"/>
          </p:cNvSpPr>
          <p:nvPr>
            <p:ph type="body" sz="quarter" idx="26" hasCustomPrompt="1"/>
          </p:nvPr>
        </p:nvSpPr>
        <p:spPr>
          <a:xfrm>
            <a:off x="9083611" y="1570887"/>
            <a:ext cx="2756535" cy="1172313"/>
          </a:xfrm>
          <a:prstGeom prst="rect">
            <a:avLst/>
          </a:prstGeom>
        </p:spPr>
        <p:txBody>
          <a:bodyPr lIns="0" tIns="0" rIns="0" bIns="0"/>
          <a:lstStyle>
            <a:lvl1pPr marL="17145" marR="5080" algn="l" defTabSz="914400" rtl="0" eaLnBrk="1" latinLnBrk="0" hangingPunct="1">
              <a:lnSpc>
                <a:spcPts val="1400"/>
              </a:lnSpc>
              <a:spcBef>
                <a:spcPts val="869"/>
              </a:spcBef>
              <a:defRPr lang="en-US" sz="1200" kern="1200" spc="-10" dirty="0" smtClean="0">
                <a:solidFill>
                  <a:srgbClr val="425563"/>
                </a:solidFill>
                <a:latin typeface="Helvetica"/>
                <a:ea typeface="+mn-ea"/>
                <a:cs typeface="Helvetica"/>
              </a:defRPr>
            </a:lvl1pPr>
          </a:lstStyle>
          <a:p>
            <a:pPr marL="17145" marR="508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625594"/>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893624"/>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7" name="Text Placeholder 2"/>
          <p:cNvSpPr>
            <a:spLocks noGrp="1"/>
          </p:cNvSpPr>
          <p:nvPr>
            <p:ph type="body" sz="quarter" idx="22" hasCustomPrompt="1"/>
          </p:nvPr>
        </p:nvSpPr>
        <p:spPr>
          <a:xfrm>
            <a:off x="291814" y="2261443"/>
            <a:ext cx="3642645" cy="3629241"/>
          </a:xfrm>
          <a:prstGeom prst="rect">
            <a:avLst/>
          </a:prstGeom>
        </p:spPr>
        <p:txBody>
          <a:bodyPr lIns="0" tIns="0" rIns="0" bIns="0"/>
          <a:lstStyle>
            <a:lvl1pPr marL="283210" marR="212725" indent="-270510" algn="l" defTabSz="914400" rtl="0" eaLnBrk="1" latinLnBrk="0" hangingPunct="1">
              <a:lnSpc>
                <a:spcPct val="100000"/>
              </a:lnSpc>
              <a:spcBef>
                <a:spcPts val="680"/>
              </a:spcBef>
              <a:buClr>
                <a:schemeClr val="accent5"/>
              </a:buClr>
              <a:buFont typeface="Arial"/>
              <a:buChar char="•"/>
              <a:tabLst>
                <a:tab pos="283210" algn="l"/>
                <a:tab pos="283845" algn="l"/>
              </a:tabLst>
              <a:defRPr lang="en-GB" sz="1600" kern="1200" spc="-25" dirty="0">
                <a:solidFill>
                  <a:srgbClr val="425563"/>
                </a:solidFill>
                <a:latin typeface="Arial"/>
                <a:ea typeface="+mn-ea"/>
                <a:cs typeface="Arial"/>
              </a:defRPr>
            </a:lvl1pPr>
          </a:lstStyle>
          <a:p>
            <a:pPr marL="283210" indent="-270510">
              <a:lnSpc>
                <a:spcPct val="100000"/>
              </a:lnSpc>
              <a:spcBef>
                <a:spcPts val="7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5" dirty="0">
                <a:solidFill>
                  <a:srgbClr val="425563"/>
                </a:solidFill>
                <a:latin typeface="Arial"/>
                <a:cs typeface="Arial"/>
              </a:rPr>
              <a:t>one </a:t>
            </a:r>
            <a:r>
              <a:rPr lang="en-GB" sz="1600" spc="-25" dirty="0">
                <a:solidFill>
                  <a:srgbClr val="425563"/>
                </a:solidFill>
                <a:latin typeface="Arial"/>
                <a:cs typeface="Arial"/>
              </a:rPr>
              <a:t>lorem</a:t>
            </a:r>
            <a:r>
              <a:rPr lang="en-GB" sz="160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two </a:t>
            </a:r>
            <a:r>
              <a:rPr lang="en-GB" sz="1600" spc="-25" dirty="0">
                <a:solidFill>
                  <a:srgbClr val="425563"/>
                </a:solidFill>
                <a:latin typeface="Arial"/>
                <a:cs typeface="Arial"/>
              </a:rPr>
              <a:t>lorem</a:t>
            </a:r>
            <a:r>
              <a:rPr lang="en-GB" sz="1600" spc="-10" dirty="0">
                <a:solidFill>
                  <a:srgbClr val="425563"/>
                </a:solidFill>
                <a:latin typeface="Arial"/>
                <a:cs typeface="Arial"/>
              </a:rPr>
              <a:t> ipsum</a:t>
            </a:r>
            <a:endParaRPr lang="en-GB" sz="1600" dirty="0">
              <a:latin typeface="Arial"/>
              <a:cs typeface="Arial"/>
            </a:endParaRPr>
          </a:p>
          <a:p>
            <a:pPr marL="283210" marR="5080"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5" dirty="0">
                <a:solidFill>
                  <a:srgbClr val="425563"/>
                </a:solidFill>
                <a:latin typeface="Arial"/>
                <a:cs typeface="Arial"/>
              </a:rPr>
              <a:t>three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four </a:t>
            </a:r>
            <a:r>
              <a:rPr lang="en-GB" sz="1600" spc="-25" dirty="0">
                <a:solidFill>
                  <a:srgbClr val="425563"/>
                </a:solidFill>
                <a:latin typeface="Arial"/>
                <a:cs typeface="Arial"/>
              </a:rPr>
              <a:t>lorem</a:t>
            </a:r>
            <a:r>
              <a:rPr lang="en-GB" sz="1600" spc="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Font typeface="Arial"/>
              <a:buChar char="•"/>
              <a:tabLst>
                <a:tab pos="283210" algn="l"/>
                <a:tab pos="283845" algn="l"/>
              </a:tabLst>
            </a:pPr>
            <a:r>
              <a:rPr lang="en-GB" sz="1600" spc="-25" dirty="0">
                <a:solidFill>
                  <a:srgbClr val="425563"/>
                </a:solidFill>
                <a:latin typeface="Helvetica"/>
                <a:cs typeface="Helvetica"/>
              </a:rPr>
              <a:t>Bullet </a:t>
            </a:r>
            <a:r>
              <a:rPr lang="en-GB" sz="1600" spc="-5" dirty="0">
                <a:solidFill>
                  <a:srgbClr val="425563"/>
                </a:solidFill>
                <a:latin typeface="Helvetica"/>
                <a:cs typeface="Helvetica"/>
              </a:rPr>
              <a:t>point </a:t>
            </a:r>
            <a:r>
              <a:rPr lang="en-GB" sz="1600" spc="-15" dirty="0">
                <a:solidFill>
                  <a:srgbClr val="425563"/>
                </a:solidFill>
                <a:latin typeface="Helvetica"/>
                <a:cs typeface="Helvetica"/>
              </a:rPr>
              <a:t>five </a:t>
            </a:r>
            <a:r>
              <a:rPr lang="en-GB" sz="1600" spc="-25" dirty="0">
                <a:solidFill>
                  <a:srgbClr val="425563"/>
                </a:solidFill>
                <a:latin typeface="Helvetica"/>
                <a:cs typeface="Helvetica"/>
              </a:rPr>
              <a:t>lorem</a:t>
            </a:r>
            <a:r>
              <a:rPr lang="en-GB" sz="1600" spc="35" dirty="0">
                <a:solidFill>
                  <a:srgbClr val="425563"/>
                </a:solidFill>
                <a:latin typeface="Helvetica"/>
                <a:cs typeface="Helvetica"/>
              </a:rPr>
              <a:t> </a:t>
            </a:r>
            <a:r>
              <a:rPr lang="en-GB" sz="1600" spc="-10" dirty="0">
                <a:solidFill>
                  <a:srgbClr val="425563"/>
                </a:solidFill>
                <a:latin typeface="Helvetica"/>
                <a:cs typeface="Helvetica"/>
              </a:rPr>
              <a:t>ipsum</a:t>
            </a:r>
            <a:endParaRPr lang="en-GB" sz="1600" dirty="0">
              <a:latin typeface="Helvetica"/>
              <a:cs typeface="Helvetica"/>
            </a:endParaRPr>
          </a:p>
          <a:p>
            <a:pPr marL="283210" marR="212725" indent="-270510">
              <a:lnSpc>
                <a:spcPts val="1800"/>
              </a:lnSpc>
              <a:spcBef>
                <a:spcPts val="8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20" dirty="0">
                <a:solidFill>
                  <a:srgbClr val="425563"/>
                </a:solidFill>
                <a:latin typeface="Arial"/>
                <a:cs typeface="Arial"/>
              </a:rPr>
              <a:t>six </a:t>
            </a:r>
            <a:r>
              <a:rPr lang="en-GB" sz="1600" spc="10" dirty="0">
                <a:solidFill>
                  <a:srgbClr val="425563"/>
                </a:solidFill>
                <a:latin typeface="Arial"/>
                <a:cs typeface="Arial"/>
              </a:rPr>
              <a:t>going </a:t>
            </a:r>
            <a:r>
              <a:rPr lang="en-GB" sz="1600" spc="-30" dirty="0">
                <a:solidFill>
                  <a:srgbClr val="425563"/>
                </a:solidFill>
                <a:latin typeface="Arial"/>
                <a:cs typeface="Arial"/>
              </a:rPr>
              <a:t>over </a:t>
            </a:r>
            <a:r>
              <a:rPr lang="en-GB" sz="1600" spc="-5" dirty="0">
                <a:solidFill>
                  <a:srgbClr val="425563"/>
                </a:solidFill>
                <a:latin typeface="Arial"/>
                <a:cs typeface="Arial"/>
              </a:rPr>
              <a:t>two </a:t>
            </a:r>
            <a:r>
              <a:rPr lang="en-GB" sz="1600" spc="-25" dirty="0">
                <a:solidFill>
                  <a:srgbClr val="425563"/>
                </a:solidFill>
                <a:latin typeface="Arial"/>
                <a:cs typeface="Arial"/>
              </a:rPr>
              <a:t>lines  lorem </a:t>
            </a:r>
            <a:r>
              <a:rPr lang="en-GB" sz="1600" spc="-10" dirty="0">
                <a:solidFill>
                  <a:srgbClr val="425563"/>
                </a:solidFill>
                <a:latin typeface="Arial"/>
                <a:cs typeface="Arial"/>
              </a:rPr>
              <a:t>ipsum </a:t>
            </a:r>
            <a:r>
              <a:rPr lang="en-GB" sz="1600" dirty="0" err="1">
                <a:solidFill>
                  <a:srgbClr val="425563"/>
                </a:solidFill>
                <a:latin typeface="Arial"/>
                <a:cs typeface="Arial"/>
              </a:rPr>
              <a:t>dolor</a:t>
            </a:r>
            <a:r>
              <a:rPr lang="en-GB" sz="1600" dirty="0">
                <a:solidFill>
                  <a:srgbClr val="425563"/>
                </a:solidFill>
                <a:latin typeface="Arial"/>
                <a:cs typeface="Arial"/>
              </a:rPr>
              <a:t> </a:t>
            </a:r>
            <a:r>
              <a:rPr lang="en-GB" sz="1600" spc="-20" dirty="0">
                <a:solidFill>
                  <a:srgbClr val="425563"/>
                </a:solidFill>
                <a:latin typeface="Arial"/>
                <a:cs typeface="Arial"/>
              </a:rPr>
              <a:t>sit</a:t>
            </a:r>
            <a:r>
              <a:rPr lang="en-GB" sz="1600" spc="30" dirty="0">
                <a:solidFill>
                  <a:srgbClr val="425563"/>
                </a:solidFill>
                <a:latin typeface="Arial"/>
                <a:cs typeface="Arial"/>
              </a:rPr>
              <a:t> </a:t>
            </a:r>
            <a:r>
              <a:rPr lang="en-GB" sz="1600" spc="-20" dirty="0" err="1">
                <a:solidFill>
                  <a:srgbClr val="425563"/>
                </a:solidFill>
                <a:latin typeface="Arial"/>
                <a:cs typeface="Arial"/>
              </a:rPr>
              <a:t>amet</a:t>
            </a:r>
            <a:endParaRPr lang="en-GB" sz="1600" dirty="0">
              <a:latin typeface="Arial"/>
              <a:cs typeface="Arial"/>
            </a:endParaRPr>
          </a:p>
          <a:p>
            <a:pPr marL="283210" indent="-270510">
              <a:lnSpc>
                <a:spcPct val="100000"/>
              </a:lnSpc>
              <a:spcBef>
                <a:spcPts val="64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30" dirty="0">
                <a:solidFill>
                  <a:srgbClr val="425563"/>
                </a:solidFill>
                <a:latin typeface="Arial"/>
                <a:cs typeface="Arial"/>
              </a:rPr>
              <a:t>seven </a:t>
            </a:r>
            <a:r>
              <a:rPr lang="en-GB" sz="1600" spc="-25" dirty="0">
                <a:solidFill>
                  <a:srgbClr val="425563"/>
                </a:solidFill>
                <a:latin typeface="Arial"/>
                <a:cs typeface="Arial"/>
              </a:rPr>
              <a:t>lorem</a:t>
            </a:r>
            <a:r>
              <a:rPr lang="en-GB" sz="1600" spc="50"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a:p>
            <a:pPr marL="283210" indent="-270510">
              <a:lnSpc>
                <a:spcPct val="100000"/>
              </a:lnSpc>
              <a:spcBef>
                <a:spcPts val="680"/>
              </a:spcBef>
              <a:buClr>
                <a:srgbClr val="00A499"/>
              </a:buClr>
              <a:buChar char="•"/>
              <a:tabLst>
                <a:tab pos="283210" algn="l"/>
                <a:tab pos="283845" algn="l"/>
              </a:tabLst>
            </a:pPr>
            <a:r>
              <a:rPr lang="en-GB" sz="1600" spc="-25" dirty="0">
                <a:solidFill>
                  <a:srgbClr val="425563"/>
                </a:solidFill>
                <a:latin typeface="Arial"/>
                <a:cs typeface="Arial"/>
              </a:rPr>
              <a:t>Bullet </a:t>
            </a:r>
            <a:r>
              <a:rPr lang="en-GB" sz="1600" spc="-5" dirty="0">
                <a:solidFill>
                  <a:srgbClr val="425563"/>
                </a:solidFill>
                <a:latin typeface="Arial"/>
                <a:cs typeface="Arial"/>
              </a:rPr>
              <a:t>point </a:t>
            </a:r>
            <a:r>
              <a:rPr lang="en-GB" sz="1600" spc="-10" dirty="0">
                <a:solidFill>
                  <a:srgbClr val="425563"/>
                </a:solidFill>
                <a:latin typeface="Arial"/>
                <a:cs typeface="Arial"/>
              </a:rPr>
              <a:t>eight </a:t>
            </a:r>
            <a:r>
              <a:rPr lang="en-GB" sz="1600" spc="-25" dirty="0">
                <a:solidFill>
                  <a:srgbClr val="425563"/>
                </a:solidFill>
                <a:latin typeface="Arial"/>
                <a:cs typeface="Arial"/>
              </a:rPr>
              <a:t>lorem</a:t>
            </a:r>
            <a:r>
              <a:rPr lang="en-GB" sz="1600" spc="25" dirty="0">
                <a:solidFill>
                  <a:srgbClr val="425563"/>
                </a:solidFill>
                <a:latin typeface="Arial"/>
                <a:cs typeface="Arial"/>
              </a:rPr>
              <a:t> </a:t>
            </a:r>
            <a:r>
              <a:rPr lang="en-GB" sz="1600" spc="-10" dirty="0">
                <a:solidFill>
                  <a:srgbClr val="425563"/>
                </a:solidFill>
                <a:latin typeface="Arial"/>
                <a:cs typeface="Arial"/>
              </a:rPr>
              <a:t>ipsum</a:t>
            </a:r>
            <a:endParaRPr lang="en-GB" sz="1600" dirty="0">
              <a:latin typeface="Arial"/>
              <a:cs typeface="Arial"/>
            </a:endParaRPr>
          </a:p>
        </p:txBody>
      </p:sp>
      <p:sp>
        <p:nvSpPr>
          <p:cNvPr id="16" name="object 10"/>
          <p:cNvSpPr/>
          <p:nvPr userDrawn="1"/>
        </p:nvSpPr>
        <p:spPr>
          <a:xfrm>
            <a:off x="6115080"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sp>
        <p:nvSpPr>
          <p:cNvPr id="19" name="object 11"/>
          <p:cNvSpPr/>
          <p:nvPr userDrawn="1"/>
        </p:nvSpPr>
        <p:spPr>
          <a:xfrm>
            <a:off x="904739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7" name="TextBox 26"/>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155186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Quote and content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2984786"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lvl="0" indent="0" algn="l" defTabSz="914400" rtl="0" eaLnBrk="1" fontAlgn="auto" latinLnBrk="0" hangingPunct="1">
              <a:lnSpc>
                <a:spcPts val="1400"/>
              </a:lnSpc>
              <a:spcBef>
                <a:spcPts val="869"/>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sed</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dui.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Suspendisse</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dictum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lobortis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In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posuere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consectetur</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non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neque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fringilla</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ultrices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ac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vestibulum</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tellus</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kumimoji="0" lang="en-GB" sz="1200" b="0" i="0" u="none" strike="noStrike" kern="1200" cap="none" spc="-15" normalizeH="0" baseline="0" noProof="0" dirty="0" err="1">
                <a:ln>
                  <a:noFill/>
                </a:ln>
                <a:solidFill>
                  <a:srgbClr val="425563"/>
                </a:solidFill>
                <a:effectLst/>
                <a:uLnTx/>
                <a:uFillTx/>
                <a:latin typeface="Helvetica"/>
                <a:ea typeface="+mn-ea"/>
                <a:cs typeface="Helvetica"/>
              </a:rPr>
              <a:t>Etiam</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risus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sapien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pellentesque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sodales</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semper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porttitor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sollicitudin</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a:t>
            </a:r>
            <a:r>
              <a:rPr kumimoji="0" lang="en-GB" sz="1200" b="0" i="0" u="none" strike="noStrike" kern="1200" cap="none" spc="1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eros</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10" normalizeH="0" baseline="0" noProof="0" dirty="0">
              <a:ln>
                <a:noFill/>
              </a:ln>
              <a:solidFill>
                <a:srgbClr val="425563"/>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5" y="1230306"/>
            <a:ext cx="2984785"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0" name="object 11"/>
          <p:cNvSpPr txBox="1"/>
          <p:nvPr userDrawn="1"/>
        </p:nvSpPr>
        <p:spPr>
          <a:xfrm>
            <a:off x="6095300" y="969949"/>
            <a:ext cx="596900" cy="1397000"/>
          </a:xfrm>
          <a:prstGeom prst="rect">
            <a:avLst/>
          </a:prstGeom>
        </p:spPr>
        <p:txBody>
          <a:bodyPr vert="horz" wrap="square" lIns="0" tIns="12700" rIns="0" bIns="0" rtlCol="0">
            <a:spAutoFit/>
          </a:bodyPr>
          <a:lstStyle/>
          <a:p>
            <a:pPr marL="12700">
              <a:lnSpc>
                <a:spcPct val="100000"/>
              </a:lnSpc>
              <a:spcBef>
                <a:spcPts val="100"/>
              </a:spcBef>
            </a:pPr>
            <a:r>
              <a:rPr sz="9000" b="1" dirty="0">
                <a:solidFill>
                  <a:schemeClr val="accent5"/>
                </a:solidFill>
                <a:latin typeface="Helvetica"/>
                <a:cs typeface="Helvetica"/>
              </a:rPr>
              <a:t>“</a:t>
            </a:r>
            <a:endParaRPr sz="9000" dirty="0">
              <a:solidFill>
                <a:schemeClr val="accent5"/>
              </a:solidFill>
              <a:latin typeface="Helvetica"/>
              <a:cs typeface="Helvetica"/>
            </a:endParaRPr>
          </a:p>
        </p:txBody>
      </p:sp>
      <p:sp>
        <p:nvSpPr>
          <p:cNvPr id="13" name="Text Placeholder 3"/>
          <p:cNvSpPr>
            <a:spLocks noGrp="1"/>
          </p:cNvSpPr>
          <p:nvPr>
            <p:ph type="body" sz="quarter" idx="21" hasCustomPrompt="1"/>
          </p:nvPr>
        </p:nvSpPr>
        <p:spPr>
          <a:xfrm>
            <a:off x="6160057" y="4920000"/>
            <a:ext cx="5063127" cy="749845"/>
          </a:xfrm>
          <a:prstGeom prst="rect">
            <a:avLst/>
          </a:prstGeom>
        </p:spPr>
        <p:txBody>
          <a:bodyPr lIns="0" tIns="0" rIns="0" bIns="0"/>
          <a:lstStyle>
            <a:lvl1pPr marL="12700" algn="l" defTabSz="914400" rtl="0" eaLnBrk="1" latinLnBrk="0" hangingPunct="1">
              <a:lnSpc>
                <a:spcPts val="1420"/>
              </a:lnSpc>
              <a:spcBef>
                <a:spcPts val="100"/>
              </a:spcBef>
              <a:defRPr lang="en-US" sz="1200" b="1" kern="1200" dirty="0" smtClean="0">
                <a:solidFill>
                  <a:schemeClr val="accent5"/>
                </a:solidFill>
                <a:latin typeface="Helvetica"/>
                <a:ea typeface="+mn-ea"/>
                <a:cs typeface="Helvetica"/>
              </a:defRPr>
            </a:lvl1pPr>
          </a:lstStyle>
          <a:p>
            <a:pPr lvl="0"/>
            <a:r>
              <a:rPr lang="en-US" dirty="0"/>
              <a:t>Name Surname</a:t>
            </a:r>
          </a:p>
          <a:p>
            <a:pPr lvl="0"/>
            <a:r>
              <a:rPr lang="en-US" dirty="0"/>
              <a:t>Title</a:t>
            </a:r>
          </a:p>
        </p:txBody>
      </p:sp>
      <p:sp>
        <p:nvSpPr>
          <p:cNvPr id="22" name="Text Placeholder 3"/>
          <p:cNvSpPr>
            <a:spLocks noGrp="1"/>
          </p:cNvSpPr>
          <p:nvPr>
            <p:ph type="body" sz="quarter" idx="20" hasCustomPrompt="1"/>
          </p:nvPr>
        </p:nvSpPr>
        <p:spPr>
          <a:xfrm>
            <a:off x="6160058" y="1753335"/>
            <a:ext cx="5105400" cy="2465942"/>
          </a:xfrm>
          <a:prstGeom prst="rect">
            <a:avLst/>
          </a:prstGeom>
        </p:spPr>
        <p:txBody>
          <a:bodyPr lIns="0" tIns="0" rIns="0" bIns="0"/>
          <a:lstStyle>
            <a:lvl1pPr marL="12700" marR="5080">
              <a:lnSpc>
                <a:spcPts val="2400"/>
              </a:lnSpc>
              <a:spcBef>
                <a:spcPts val="380"/>
              </a:spcBef>
              <a:defRPr lang="en-US" sz="2200" b="0" i="0" spc="-25" dirty="0" smtClean="0">
                <a:solidFill>
                  <a:srgbClr val="768692"/>
                </a:solidFill>
                <a:latin typeface="Helvetica"/>
                <a:ea typeface="+mn-ea"/>
                <a:cs typeface="Helvetica"/>
              </a:defRPr>
            </a:lvl1pPr>
          </a:lstStyle>
          <a:p>
            <a:pPr marL="12700" marR="5080">
              <a:lnSpc>
                <a:spcPts val="2400"/>
              </a:lnSpc>
              <a:spcBef>
                <a:spcPts val="380"/>
              </a:spcBef>
            </a:pPr>
            <a:r>
              <a:rPr lang="en-GB" spc="-25" dirty="0"/>
              <a:t>Lorem ipsum </a:t>
            </a:r>
            <a:r>
              <a:rPr lang="en-GB" spc="-25" dirty="0" err="1"/>
              <a:t>dolor</a:t>
            </a:r>
            <a:r>
              <a:rPr lang="en-GB" spc="-25" dirty="0"/>
              <a:t> sit </a:t>
            </a:r>
            <a:r>
              <a:rPr lang="en-GB" spc="-25" dirty="0" err="1"/>
              <a:t>amet</a:t>
            </a:r>
            <a:r>
              <a:rPr lang="en-GB" spc="-25" dirty="0"/>
              <a:t>, </a:t>
            </a:r>
            <a:r>
              <a:rPr lang="en-GB" spc="-25" dirty="0" err="1"/>
              <a:t>consectetur</a:t>
            </a:r>
            <a:r>
              <a:rPr lang="en-GB" spc="-25" dirty="0"/>
              <a:t> </a:t>
            </a:r>
            <a:r>
              <a:rPr lang="en-GB" spc="-25" dirty="0" err="1"/>
              <a:t>adipiscing</a:t>
            </a:r>
            <a:r>
              <a:rPr lang="en-GB" spc="-25" dirty="0"/>
              <a:t> </a:t>
            </a:r>
            <a:r>
              <a:rPr lang="en-GB" spc="-30" dirty="0" err="1"/>
              <a:t>elit</a:t>
            </a:r>
            <a:r>
              <a:rPr lang="en-GB" spc="-30" dirty="0"/>
              <a:t>. </a:t>
            </a:r>
            <a:r>
              <a:rPr lang="en-GB" spc="-25" dirty="0" err="1"/>
              <a:t>Quisque</a:t>
            </a:r>
            <a:r>
              <a:rPr lang="en-GB" spc="-25" dirty="0"/>
              <a:t> </a:t>
            </a:r>
            <a:r>
              <a:rPr lang="en-GB" spc="-20" dirty="0" err="1"/>
              <a:t>eu</a:t>
            </a:r>
            <a:r>
              <a:rPr lang="en-GB" spc="-20" dirty="0"/>
              <a:t> </a:t>
            </a:r>
            <a:r>
              <a:rPr lang="en-GB" spc="-30" dirty="0" err="1"/>
              <a:t>hendrerit</a:t>
            </a:r>
            <a:r>
              <a:rPr lang="en-GB" spc="-30" dirty="0"/>
              <a:t> </a:t>
            </a:r>
            <a:r>
              <a:rPr lang="en-GB" spc="-45" dirty="0" err="1"/>
              <a:t>tortor</a:t>
            </a:r>
            <a:r>
              <a:rPr lang="en-GB" spc="-45" dirty="0"/>
              <a:t>,  </a:t>
            </a:r>
            <a:r>
              <a:rPr lang="en-GB" spc="-15" dirty="0" err="1"/>
              <a:t>sed</a:t>
            </a:r>
            <a:r>
              <a:rPr lang="en-GB" spc="-15" dirty="0"/>
              <a:t> </a:t>
            </a:r>
            <a:r>
              <a:rPr lang="en-GB" spc="-30" dirty="0" err="1"/>
              <a:t>consectetur</a:t>
            </a:r>
            <a:r>
              <a:rPr lang="en-GB" spc="-30" dirty="0"/>
              <a:t> </a:t>
            </a:r>
            <a:r>
              <a:rPr lang="en-GB" spc="-35" dirty="0"/>
              <a:t>dui. </a:t>
            </a:r>
            <a:r>
              <a:rPr lang="en-GB" spc="-25" dirty="0" err="1"/>
              <a:t>Suspendisse</a:t>
            </a:r>
            <a:r>
              <a:rPr lang="en-GB" spc="-25" dirty="0"/>
              <a:t> dictum  </a:t>
            </a:r>
            <a:r>
              <a:rPr lang="en-GB" spc="-15" dirty="0" err="1"/>
              <a:t>lobortis</a:t>
            </a:r>
            <a:r>
              <a:rPr lang="en-GB" spc="-15" dirty="0"/>
              <a:t> </a:t>
            </a:r>
            <a:r>
              <a:rPr lang="en-GB" spc="-35" dirty="0" err="1"/>
              <a:t>tellus</a:t>
            </a:r>
            <a:r>
              <a:rPr lang="en-GB" spc="-35" dirty="0"/>
              <a:t>. </a:t>
            </a:r>
            <a:r>
              <a:rPr lang="en-GB" spc="-20" dirty="0"/>
              <a:t>In </a:t>
            </a:r>
            <a:r>
              <a:rPr lang="en-GB" spc="-25" dirty="0"/>
              <a:t>semper </a:t>
            </a:r>
            <a:r>
              <a:rPr lang="en-GB" spc="-30" dirty="0" err="1"/>
              <a:t>posuere</a:t>
            </a:r>
            <a:r>
              <a:rPr lang="en-GB" spc="-30" dirty="0"/>
              <a:t> </a:t>
            </a:r>
            <a:r>
              <a:rPr lang="en-GB" spc="-40" dirty="0" err="1"/>
              <a:t>consectetur</a:t>
            </a:r>
            <a:r>
              <a:rPr lang="en-GB" spc="-40" dirty="0"/>
              <a:t>.  </a:t>
            </a:r>
            <a:r>
              <a:rPr lang="en-GB" spc="-35" dirty="0" err="1"/>
              <a:t>Etiam</a:t>
            </a:r>
            <a:r>
              <a:rPr lang="en-GB" spc="-35" dirty="0"/>
              <a:t> </a:t>
            </a:r>
            <a:r>
              <a:rPr lang="en-GB" spc="-20" dirty="0"/>
              <a:t>non </a:t>
            </a:r>
            <a:r>
              <a:rPr lang="en-GB" spc="-35" dirty="0" err="1"/>
              <a:t>tellus</a:t>
            </a:r>
            <a:r>
              <a:rPr lang="en-GB" spc="-35" dirty="0"/>
              <a:t> </a:t>
            </a:r>
            <a:r>
              <a:rPr lang="en-GB" spc="-30" dirty="0" err="1"/>
              <a:t>quis</a:t>
            </a:r>
            <a:r>
              <a:rPr lang="en-GB" spc="-30" dirty="0"/>
              <a:t> </a:t>
            </a:r>
            <a:r>
              <a:rPr lang="en-GB" spc="-25" dirty="0" err="1"/>
              <a:t>neque</a:t>
            </a:r>
            <a:r>
              <a:rPr lang="en-GB" spc="-25" dirty="0"/>
              <a:t> </a:t>
            </a:r>
            <a:r>
              <a:rPr lang="en-GB" spc="-30" dirty="0" err="1"/>
              <a:t>fringilla</a:t>
            </a:r>
            <a:r>
              <a:rPr lang="en-GB" spc="-30" dirty="0"/>
              <a:t> </a:t>
            </a:r>
            <a:r>
              <a:rPr lang="en-GB" spc="-25" dirty="0" err="1"/>
              <a:t>ultrices</a:t>
            </a:r>
            <a:r>
              <a:rPr lang="en-GB" spc="-25" dirty="0"/>
              <a:t>  </a:t>
            </a:r>
            <a:r>
              <a:rPr lang="en-GB" spc="-20" dirty="0"/>
              <a:t>ac </a:t>
            </a:r>
            <a:r>
              <a:rPr lang="en-GB" spc="-35" dirty="0" err="1"/>
              <a:t>vestibulum</a:t>
            </a:r>
            <a:r>
              <a:rPr lang="en-GB" spc="-35" dirty="0"/>
              <a:t> </a:t>
            </a:r>
            <a:r>
              <a:rPr lang="en-GB" spc="-35" dirty="0" err="1"/>
              <a:t>tellus</a:t>
            </a:r>
            <a:r>
              <a:rPr lang="en-GB" spc="-35" dirty="0"/>
              <a:t>. </a:t>
            </a:r>
            <a:r>
              <a:rPr lang="en-GB" spc="-35" dirty="0" err="1"/>
              <a:t>Etiam</a:t>
            </a:r>
            <a:r>
              <a:rPr lang="en-GB" spc="-35" dirty="0"/>
              <a:t> </a:t>
            </a:r>
            <a:r>
              <a:rPr lang="en-GB" spc="-25" dirty="0" err="1"/>
              <a:t>risus</a:t>
            </a:r>
            <a:r>
              <a:rPr lang="en-GB" spc="-25" dirty="0"/>
              <a:t> </a:t>
            </a:r>
            <a:r>
              <a:rPr lang="en-GB" spc="-25" dirty="0" err="1"/>
              <a:t>sapien</a:t>
            </a:r>
            <a:r>
              <a:rPr lang="en-GB" spc="-25" dirty="0"/>
              <a:t>,  </a:t>
            </a:r>
            <a:r>
              <a:rPr lang="en-GB" spc="-35" dirty="0" err="1"/>
              <a:t>pellentesque</a:t>
            </a:r>
            <a:r>
              <a:rPr lang="en-GB" spc="-35" dirty="0"/>
              <a:t> </a:t>
            </a:r>
            <a:r>
              <a:rPr lang="en-GB" spc="-25" dirty="0" err="1"/>
              <a:t>sodales</a:t>
            </a:r>
            <a:r>
              <a:rPr lang="en-GB" spc="-25" dirty="0"/>
              <a:t> semper</a:t>
            </a:r>
            <a:r>
              <a:rPr lang="en-GB" spc="-15" dirty="0"/>
              <a:t> </a:t>
            </a:r>
            <a:r>
              <a:rPr lang="en-GB" spc="-35" dirty="0" err="1"/>
              <a:t>porttitor</a:t>
            </a:r>
            <a:r>
              <a:rPr lang="en-GB" spc="-35" dirty="0"/>
              <a:t>.</a:t>
            </a:r>
          </a:p>
        </p:txBody>
      </p:sp>
      <p:sp>
        <p:nvSpPr>
          <p:cNvPr id="12" name="object 9"/>
          <p:cNvSpPr/>
          <p:nvPr userDrawn="1"/>
        </p:nvSpPr>
        <p:spPr>
          <a:xfrm>
            <a:off x="6026749" y="1295400"/>
            <a:ext cx="0" cy="3962400"/>
          </a:xfrm>
          <a:custGeom>
            <a:avLst/>
            <a:gdLst/>
            <a:ahLst/>
            <a:cxnLst/>
            <a:rect l="l" t="t" r="r" b="b"/>
            <a:pathLst>
              <a:path h="3962400">
                <a:moveTo>
                  <a:pt x="0" y="3962400"/>
                </a:moveTo>
                <a:lnTo>
                  <a:pt x="0" y="0"/>
                </a:lnTo>
              </a:path>
            </a:pathLst>
          </a:custGeom>
          <a:ln w="12700">
            <a:solidFill>
              <a:srgbClr val="E8EDEE"/>
            </a:solidFill>
          </a:ln>
        </p:spPr>
        <p:txBody>
          <a:bodyPr wrap="square" lIns="0" tIns="0" rIns="0" bIns="0" rtlCol="0"/>
          <a:lstStyle/>
          <a:p>
            <a:endParaRPr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9" name="TextBox 18"/>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17970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Master slide_pink">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7" y="563690"/>
            <a:ext cx="6870983" cy="378804"/>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Slide title </a:t>
            </a:r>
            <a:r>
              <a:rPr kumimoji="0" lang="en-GB" sz="2200" b="0" i="0" u="none" strike="noStrike" kern="0" cap="none" spc="-20" normalizeH="0" baseline="0" noProof="0" dirty="0">
                <a:ln>
                  <a:noFill/>
                </a:ln>
                <a:solidFill>
                  <a:srgbClr val="768692"/>
                </a:solidFill>
                <a:effectLst/>
                <a:uLnTx/>
                <a:uFillTx/>
                <a:latin typeface="Helvetica"/>
                <a:ea typeface="+mj-ea"/>
              </a:rPr>
              <a:t>second</a:t>
            </a:r>
            <a:r>
              <a:rPr kumimoji="0" lang="en-GB" sz="2200" b="0" i="0" u="none" strike="noStrike" kern="0" cap="none" spc="-75" normalizeH="0" baseline="0" noProof="0" dirty="0">
                <a:ln>
                  <a:noFill/>
                </a:ln>
                <a:solidFill>
                  <a:srgbClr val="768692"/>
                </a:solidFill>
                <a:effectLst/>
                <a:uLnTx/>
                <a:uFillTx/>
                <a:latin typeface="Helvetica"/>
                <a:ea typeface="+mj-ea"/>
              </a:rPr>
              <a:t> </a:t>
            </a:r>
            <a:r>
              <a:rPr kumimoji="0" lang="en-GB" sz="2200" b="0" i="0" u="none" strike="noStrike" kern="0" cap="none" spc="-25" normalizeH="0" baseline="0" noProof="0" dirty="0">
                <a:ln>
                  <a:noFill/>
                </a:ln>
                <a:solidFill>
                  <a:srgbClr val="768692"/>
                </a:solidFill>
                <a:effectLst/>
                <a:uLnTx/>
                <a:uFillTx/>
                <a:latin typeface="Helvetica"/>
                <a:ea typeface="+mj-ea"/>
              </a:rPr>
              <a:t>line</a:t>
            </a:r>
          </a:p>
        </p:txBody>
      </p:sp>
      <p:sp>
        <p:nvSpPr>
          <p:cNvPr id="10" name="Text Placeholder 2"/>
          <p:cNvSpPr>
            <a:spLocks noGrp="1"/>
          </p:cNvSpPr>
          <p:nvPr>
            <p:ph type="body" sz="quarter" idx="15" hasCustomPrompt="1"/>
          </p:nvPr>
        </p:nvSpPr>
        <p:spPr>
          <a:xfrm>
            <a:off x="291817" y="271730"/>
            <a:ext cx="6870983" cy="337870"/>
          </a:xfrm>
          <a:prstGeom prst="rect">
            <a:avLst/>
          </a:prstGeom>
        </p:spPr>
        <p:txBody>
          <a:bodyPr lIns="0" tIns="0" rIns="0" bIns="0"/>
          <a:lstStyle>
            <a:lvl1pPr>
              <a:defRPr lang="en-GB" sz="2200" b="0" i="0" spc="-30" dirty="0">
                <a:solidFill>
                  <a:srgbClr val="0070C0"/>
                </a:solidFill>
                <a:latin typeface="Helvetica"/>
                <a:ea typeface="+mj-ea"/>
                <a:cs typeface="Helvetica"/>
              </a:defRPr>
            </a:lvl1pPr>
          </a:lstStyle>
          <a:p>
            <a:pPr lvl="0"/>
            <a:r>
              <a:rPr lang="en-US" dirty="0"/>
              <a:t>Master slide pink</a:t>
            </a:r>
            <a:endParaRPr lang="en-GB" dirty="0"/>
          </a:p>
        </p:txBody>
      </p:sp>
      <p:sp>
        <p:nvSpPr>
          <p:cNvPr id="11" name="Text Placeholder 5"/>
          <p:cNvSpPr>
            <a:spLocks noGrp="1"/>
          </p:cNvSpPr>
          <p:nvPr>
            <p:ph type="body" sz="quarter" idx="16"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12" name="Text Placeholder 5"/>
          <p:cNvSpPr>
            <a:spLocks noGrp="1"/>
          </p:cNvSpPr>
          <p:nvPr>
            <p:ph type="body" sz="quarter" idx="17"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8" name="TextBox 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1026" name="Picture 2" descr="See the source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01350" y="6019800"/>
            <a:ext cx="1085850" cy="56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79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3x Content + 1x image box">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00200"/>
            <a:ext cx="2815559" cy="4139977"/>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1" name="Text Placeholder 2"/>
          <p:cNvSpPr>
            <a:spLocks noGrp="1"/>
          </p:cNvSpPr>
          <p:nvPr>
            <p:ph type="body" sz="quarter" idx="18" hasCustomPrompt="1"/>
          </p:nvPr>
        </p:nvSpPr>
        <p:spPr>
          <a:xfrm>
            <a:off x="291816" y="1232453"/>
            <a:ext cx="2815558"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4" name="Picture Placeholder 3"/>
          <p:cNvSpPr>
            <a:spLocks noGrp="1"/>
          </p:cNvSpPr>
          <p:nvPr>
            <p:ph type="pic" sz="quarter" idx="20" hasCustomPrompt="1"/>
          </p:nvPr>
        </p:nvSpPr>
        <p:spPr>
          <a:xfrm>
            <a:off x="9106800" y="1295400"/>
            <a:ext cx="2781987" cy="4648200"/>
          </a:xfrm>
          <a:prstGeom prst="rect">
            <a:avLst/>
          </a:prstGeom>
        </p:spPr>
        <p:txBody>
          <a:bodyPr/>
          <a:lstStyle>
            <a:lvl1pPr>
              <a:defRPr>
                <a:solidFill>
                  <a:schemeClr val="tx1"/>
                </a:solidFill>
              </a:defRPr>
            </a:lvl1pPr>
          </a:lstStyle>
          <a:p>
            <a:r>
              <a:rPr lang="en-GB" dirty="0"/>
              <a:t>Insert Image</a:t>
            </a:r>
          </a:p>
        </p:txBody>
      </p:sp>
      <p:sp>
        <p:nvSpPr>
          <p:cNvPr id="33" name="Text Placeholder 2"/>
          <p:cNvSpPr>
            <a:spLocks noGrp="1"/>
          </p:cNvSpPr>
          <p:nvPr>
            <p:ph type="body" sz="quarter" idx="21" hasCustomPrompt="1"/>
          </p:nvPr>
        </p:nvSpPr>
        <p:spPr>
          <a:xfrm>
            <a:off x="3222574" y="1600200"/>
            <a:ext cx="2721026" cy="4174451"/>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10795">
              <a:lnSpc>
                <a:spcPts val="1400"/>
              </a:lnSpc>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10795">
              <a:lnSpc>
                <a:spcPts val="1400"/>
              </a:lnSpc>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4" name="Text Placeholder 2"/>
          <p:cNvSpPr>
            <a:spLocks noGrp="1"/>
          </p:cNvSpPr>
          <p:nvPr>
            <p:ph type="body" sz="quarter" idx="22" hasCustomPrompt="1"/>
          </p:nvPr>
        </p:nvSpPr>
        <p:spPr>
          <a:xfrm>
            <a:off x="3222575" y="1250224"/>
            <a:ext cx="2721026" cy="29832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5" name="Text Placeholder 2"/>
          <p:cNvSpPr>
            <a:spLocks noGrp="1"/>
          </p:cNvSpPr>
          <p:nvPr>
            <p:ph type="body" sz="quarter" idx="23" hasCustomPrompt="1"/>
          </p:nvPr>
        </p:nvSpPr>
        <p:spPr>
          <a:xfrm>
            <a:off x="6206109" y="1600200"/>
            <a:ext cx="2785491" cy="1066803"/>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6" name="Text Placeholder 2"/>
          <p:cNvSpPr>
            <a:spLocks noGrp="1"/>
          </p:cNvSpPr>
          <p:nvPr>
            <p:ph type="body" sz="quarter" idx="24" hasCustomPrompt="1"/>
          </p:nvPr>
        </p:nvSpPr>
        <p:spPr>
          <a:xfrm>
            <a:off x="6206110" y="1230306"/>
            <a:ext cx="2785489" cy="2936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37" name="Text Placeholder 2"/>
          <p:cNvSpPr>
            <a:spLocks noGrp="1"/>
          </p:cNvSpPr>
          <p:nvPr>
            <p:ph type="body" sz="quarter" idx="25" hasCustomPrompt="1"/>
          </p:nvPr>
        </p:nvSpPr>
        <p:spPr>
          <a:xfrm>
            <a:off x="6206108" y="2743200"/>
            <a:ext cx="2785491" cy="3031451"/>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pPr marL="139700" marR="5080" indent="-127635">
              <a:lnSpc>
                <a:spcPts val="1400"/>
              </a:lnSpc>
              <a:spcBef>
                <a:spcPts val="180"/>
              </a:spcBef>
            </a:pPr>
            <a:r>
              <a:rPr lang="en-GB" sz="1200" spc="-15" dirty="0">
                <a:solidFill>
                  <a:srgbClr val="425563"/>
                </a:solidFill>
                <a:latin typeface="Helvetica"/>
                <a:cs typeface="Helvetica"/>
              </a:rPr>
              <a:t>Etiam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25"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6" name="object 14"/>
          <p:cNvSpPr/>
          <p:nvPr userDrawn="1"/>
        </p:nvSpPr>
        <p:spPr>
          <a:xfrm>
            <a:off x="3179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17" name="object 15"/>
          <p:cNvSpPr/>
          <p:nvPr userDrawn="1"/>
        </p:nvSpPr>
        <p:spPr>
          <a:xfrm>
            <a:off x="61134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2" name="TextBox 2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119301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6x Title and Image boxes">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27" name="Text Placeholder 2"/>
          <p:cNvSpPr>
            <a:spLocks noGrp="1"/>
          </p:cNvSpPr>
          <p:nvPr>
            <p:ph type="body" sz="quarter" idx="25" hasCustomPrompt="1"/>
          </p:nvPr>
        </p:nvSpPr>
        <p:spPr>
          <a:xfrm>
            <a:off x="291815" y="3735947"/>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4</a:t>
            </a:r>
          </a:p>
        </p:txBody>
      </p:sp>
      <p:sp>
        <p:nvSpPr>
          <p:cNvPr id="28" name="Text Placeholder 2"/>
          <p:cNvSpPr>
            <a:spLocks noGrp="1"/>
          </p:cNvSpPr>
          <p:nvPr>
            <p:ph type="body" sz="quarter" idx="26" hasCustomPrompt="1"/>
          </p:nvPr>
        </p:nvSpPr>
        <p:spPr>
          <a:xfrm>
            <a:off x="4216792" y="3753718"/>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5</a:t>
            </a:r>
          </a:p>
        </p:txBody>
      </p:sp>
      <p:sp>
        <p:nvSpPr>
          <p:cNvPr id="29" name="Text Placeholder 2"/>
          <p:cNvSpPr>
            <a:spLocks noGrp="1"/>
          </p:cNvSpPr>
          <p:nvPr>
            <p:ph type="body" sz="quarter" idx="27" hasCustomPrompt="1"/>
          </p:nvPr>
        </p:nvSpPr>
        <p:spPr>
          <a:xfrm>
            <a:off x="8129810" y="3733800"/>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6</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1" name="Picture Placeholder 4"/>
          <p:cNvSpPr>
            <a:spLocks noGrp="1"/>
          </p:cNvSpPr>
          <p:nvPr>
            <p:ph type="pic" sz="quarter" idx="31" hasCustomPrompt="1"/>
          </p:nvPr>
        </p:nvSpPr>
        <p:spPr>
          <a:xfrm>
            <a:off x="308113"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2" name="Picture Placeholder 4"/>
          <p:cNvSpPr>
            <a:spLocks noGrp="1"/>
          </p:cNvSpPr>
          <p:nvPr>
            <p:ph type="pic" sz="quarter" idx="32" hasCustomPrompt="1"/>
          </p:nvPr>
        </p:nvSpPr>
        <p:spPr>
          <a:xfrm>
            <a:off x="4219471" y="41245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3" name="Picture Placeholder 4"/>
          <p:cNvSpPr>
            <a:spLocks noGrp="1"/>
          </p:cNvSpPr>
          <p:nvPr>
            <p:ph type="pic" sz="quarter" idx="33" hasCustomPrompt="1"/>
          </p:nvPr>
        </p:nvSpPr>
        <p:spPr>
          <a:xfrm>
            <a:off x="8132747" y="41148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54" name="object 10"/>
          <p:cNvSpPr/>
          <p:nvPr userDrawn="1"/>
        </p:nvSpPr>
        <p:spPr>
          <a:xfrm>
            <a:off x="4140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5" name="object 11"/>
          <p:cNvSpPr/>
          <p:nvPr userDrawn="1"/>
        </p:nvSpPr>
        <p:spPr>
          <a:xfrm>
            <a:off x="4140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6" name="object 12"/>
          <p:cNvSpPr/>
          <p:nvPr userDrawn="1"/>
        </p:nvSpPr>
        <p:spPr>
          <a:xfrm>
            <a:off x="8052599" y="1295400"/>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sp>
        <p:nvSpPr>
          <p:cNvPr id="57" name="object 13"/>
          <p:cNvSpPr/>
          <p:nvPr userDrawn="1"/>
        </p:nvSpPr>
        <p:spPr>
          <a:xfrm>
            <a:off x="8052599" y="3771901"/>
            <a:ext cx="0" cy="2146300"/>
          </a:xfrm>
          <a:custGeom>
            <a:avLst/>
            <a:gdLst/>
            <a:ahLst/>
            <a:cxnLst/>
            <a:rect l="l" t="t" r="r" b="b"/>
            <a:pathLst>
              <a:path h="2146300">
                <a:moveTo>
                  <a:pt x="0" y="2146300"/>
                </a:moveTo>
                <a:lnTo>
                  <a:pt x="0" y="0"/>
                </a:lnTo>
              </a:path>
            </a:pathLst>
          </a:custGeom>
          <a:ln w="12700">
            <a:solidFill>
              <a:srgbClr val="E8EDEE"/>
            </a:solidFill>
          </a:ln>
        </p:spPr>
        <p:txBody>
          <a:bodyPr wrap="square" lIns="0" tIns="0" rIns="0" bIns="0" rtlCol="0"/>
          <a:lstStyle/>
          <a:p>
            <a:endParaRPr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32" name="TextBox 3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465812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3x Content + Images sections">
    <p:spTree>
      <p:nvGrpSpPr>
        <p:cNvPr id="1" name=""/>
        <p:cNvGrpSpPr/>
        <p:nvPr/>
      </p:nvGrpSpPr>
      <p:grpSpPr>
        <a:xfrm>
          <a:off x="0" y="0"/>
          <a:ext cx="0" cy="0"/>
          <a:chOff x="0" y="0"/>
          <a:chExt cx="0" cy="0"/>
        </a:xfrm>
      </p:grpSpPr>
      <p:sp>
        <p:nvSpPr>
          <p:cNvPr id="23" name="Text Placeholder 2"/>
          <p:cNvSpPr>
            <a:spLocks noGrp="1"/>
          </p:cNvSpPr>
          <p:nvPr>
            <p:ph type="body" sz="quarter" idx="31" hasCustomPrompt="1"/>
          </p:nvPr>
        </p:nvSpPr>
        <p:spPr>
          <a:xfrm>
            <a:off x="291814" y="3589376"/>
            <a:ext cx="3771793" cy="2389316"/>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ultrices</a:t>
            </a:r>
            <a:r>
              <a:rPr lang="en-GB" sz="1200" spc="-10" dirty="0">
                <a:solidFill>
                  <a:srgbClr val="425563"/>
                </a:solidFill>
                <a:latin typeface="Helvetica"/>
                <a:cs typeface="Helvetica"/>
              </a:rPr>
              <a:t> </a:t>
            </a:r>
            <a:r>
              <a:rPr lang="en-GB" sz="1200" spc="-5" dirty="0">
                <a:solidFill>
                  <a:srgbClr val="425563"/>
                </a:solidFill>
                <a:latin typeface="Helvetica"/>
                <a:cs typeface="Helvetica"/>
              </a:rPr>
              <a:t>ac </a:t>
            </a:r>
            <a:r>
              <a:rPr lang="en-GB" sz="1200" spc="-10" dirty="0" err="1">
                <a:solidFill>
                  <a:srgbClr val="425563"/>
                </a:solidFill>
                <a:latin typeface="Helvetica"/>
                <a:cs typeface="Helvetica"/>
              </a:rPr>
              <a:t>vestibulum</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1" name="Text Placeholder 2"/>
          <p:cNvSpPr>
            <a:spLocks noGrp="1"/>
          </p:cNvSpPr>
          <p:nvPr>
            <p:ph type="body" sz="quarter" idx="18" hasCustomPrompt="1"/>
          </p:nvPr>
        </p:nvSpPr>
        <p:spPr>
          <a:xfrm>
            <a:off x="291815" y="1232453"/>
            <a:ext cx="3771793" cy="281630"/>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34" name="Text Placeholder 2"/>
          <p:cNvSpPr>
            <a:spLocks noGrp="1"/>
          </p:cNvSpPr>
          <p:nvPr>
            <p:ph type="body" sz="quarter" idx="22" hasCustomPrompt="1"/>
          </p:nvPr>
        </p:nvSpPr>
        <p:spPr>
          <a:xfrm>
            <a:off x="4216792" y="1250224"/>
            <a:ext cx="3759835" cy="26385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2</a:t>
            </a:r>
          </a:p>
        </p:txBody>
      </p:sp>
      <p:sp>
        <p:nvSpPr>
          <p:cNvPr id="36" name="Text Placeholder 2"/>
          <p:cNvSpPr>
            <a:spLocks noGrp="1"/>
          </p:cNvSpPr>
          <p:nvPr>
            <p:ph type="body" sz="quarter" idx="24" hasCustomPrompt="1"/>
          </p:nvPr>
        </p:nvSpPr>
        <p:spPr>
          <a:xfrm>
            <a:off x="8129810" y="1230306"/>
            <a:ext cx="3758824" cy="283777"/>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3</a:t>
            </a:r>
          </a:p>
        </p:txBody>
      </p:sp>
      <p:sp>
        <p:nvSpPr>
          <p:cNvPr id="5" name="Picture Placeholder 4"/>
          <p:cNvSpPr>
            <a:spLocks noGrp="1"/>
          </p:cNvSpPr>
          <p:nvPr>
            <p:ph type="pic" sz="quarter" idx="28" hasCustomPrompt="1"/>
          </p:nvPr>
        </p:nvSpPr>
        <p:spPr>
          <a:xfrm>
            <a:off x="304800" y="1625600"/>
            <a:ext cx="3759200" cy="1816100"/>
          </a:xfrm>
          <a:prstGeom prst="rect">
            <a:avLst/>
          </a:prstGeom>
        </p:spPr>
        <p:txBody>
          <a:bodyPr/>
          <a:lstStyle>
            <a:lvl1pPr>
              <a:defRPr baseline="0">
                <a:solidFill>
                  <a:schemeClr val="tx1"/>
                </a:solidFill>
              </a:defRPr>
            </a:lvl1pPr>
          </a:lstStyle>
          <a:p>
            <a:r>
              <a:rPr lang="en-GB" dirty="0"/>
              <a:t>Insert image</a:t>
            </a:r>
          </a:p>
        </p:txBody>
      </p:sp>
      <p:sp>
        <p:nvSpPr>
          <p:cNvPr id="46" name="Picture Placeholder 4"/>
          <p:cNvSpPr>
            <a:spLocks noGrp="1"/>
          </p:cNvSpPr>
          <p:nvPr>
            <p:ph type="pic" sz="quarter" idx="29" hasCustomPrompt="1"/>
          </p:nvPr>
        </p:nvSpPr>
        <p:spPr>
          <a:xfrm>
            <a:off x="4216158" y="1635397"/>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47" name="Picture Placeholder 4"/>
          <p:cNvSpPr>
            <a:spLocks noGrp="1"/>
          </p:cNvSpPr>
          <p:nvPr>
            <p:ph type="pic" sz="quarter" idx="30" hasCustomPrompt="1"/>
          </p:nvPr>
        </p:nvSpPr>
        <p:spPr>
          <a:xfrm>
            <a:off x="8129434" y="1625600"/>
            <a:ext cx="3759200" cy="1816100"/>
          </a:xfrm>
          <a:prstGeom prst="rect">
            <a:avLst/>
          </a:prstGeom>
        </p:spPr>
        <p:txBody>
          <a:bodyPr/>
          <a:lstStyle>
            <a:lvl1pPr marL="0">
              <a:defRPr lang="en-GB" baseline="0" dirty="0">
                <a:solidFill>
                  <a:schemeClr val="tx1"/>
                </a:solidFill>
                <a:latin typeface="+mn-lt"/>
                <a:ea typeface="+mn-ea"/>
                <a:cs typeface="+mn-cs"/>
              </a:defRPr>
            </a:lvl1pPr>
          </a:lstStyle>
          <a:p>
            <a:r>
              <a:rPr lang="en-GB" dirty="0"/>
              <a:t>Insert image</a:t>
            </a:r>
          </a:p>
        </p:txBody>
      </p:sp>
      <p:sp>
        <p:nvSpPr>
          <p:cNvPr id="19" name="Text Placeholder 2"/>
          <p:cNvSpPr>
            <a:spLocks noGrp="1"/>
          </p:cNvSpPr>
          <p:nvPr>
            <p:ph type="body" sz="quarter" idx="23" hasCustomPrompt="1"/>
          </p:nvPr>
        </p:nvSpPr>
        <p:spPr>
          <a:xfrm>
            <a:off x="4216158" y="3572811"/>
            <a:ext cx="3759200" cy="836351"/>
          </a:xfrm>
          <a:prstGeom prst="rect">
            <a:avLst/>
          </a:prstGeom>
        </p:spPr>
        <p:txBody>
          <a:bodyPr lIns="0" tIns="0" rIns="0" bIns="0"/>
          <a:lstStyle>
            <a:lvl1pPr marL="12700" marR="5080" indent="0" algn="l" defTabSz="914400" rtl="0" eaLnBrk="1" fontAlgn="auto" latinLnBrk="0" hangingPunct="1">
              <a:lnSpc>
                <a:spcPts val="1400"/>
              </a:lnSpc>
              <a:spcBef>
                <a:spcPts val="5"/>
              </a:spcBef>
              <a:spcAft>
                <a:spcPts val="0"/>
              </a:spcAft>
              <a:buClrTx/>
              <a:buSzTx/>
              <a:buFont typeface="Helvetica" pitchFamily="2" charset="0"/>
              <a:buNone/>
              <a:tabLst/>
              <a:defRPr lang="en-US" sz="1200" kern="1200" spc="-10" dirty="0" smtClean="0">
                <a:solidFill>
                  <a:srgbClr val="425563"/>
                </a:solidFill>
                <a:latin typeface="Helvetica"/>
                <a:ea typeface="+mn-ea"/>
                <a:cs typeface="Helvetica"/>
              </a:defRPr>
            </a:lvl1pPr>
          </a:lstStyle>
          <a:p>
            <a:pPr marL="17145" marR="5080">
              <a:lnSpc>
                <a:spcPts val="1400"/>
              </a:lnSpc>
              <a:spcBef>
                <a:spcPts val="885"/>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45" dirty="0">
                <a:solidFill>
                  <a:srgbClr val="425563"/>
                </a:solidFill>
                <a:latin typeface="Helvetica"/>
                <a:cs typeface="Helvetica"/>
              </a:rPr>
              <a:t> </a:t>
            </a:r>
            <a:r>
              <a:rPr lang="en-GB" sz="1200" spc="-15" dirty="0" err="1">
                <a:solidFill>
                  <a:srgbClr val="425563"/>
                </a:solidFill>
                <a:latin typeface="Helvetica"/>
                <a:cs typeface="Helvetica"/>
              </a:rPr>
              <a:t>neque</a:t>
            </a:r>
            <a:r>
              <a:rPr lang="en-GB" sz="1200" spc="-15" dirty="0">
                <a:solidFill>
                  <a:srgbClr val="425563"/>
                </a:solidFill>
                <a:latin typeface="Helvetica"/>
                <a:cs typeface="Helvetica"/>
              </a:rPr>
              <a:t>.</a:t>
            </a: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0" name="Text Placeholder 2"/>
          <p:cNvSpPr>
            <a:spLocks noGrp="1"/>
          </p:cNvSpPr>
          <p:nvPr>
            <p:ph type="body" sz="quarter" idx="25" hasCustomPrompt="1"/>
          </p:nvPr>
        </p:nvSpPr>
        <p:spPr>
          <a:xfrm>
            <a:off x="4216157" y="4476675"/>
            <a:ext cx="3759200" cy="1502017"/>
          </a:xfrm>
          <a:prstGeom prst="rect">
            <a:avLst/>
          </a:prstGeom>
        </p:spPr>
        <p:txBody>
          <a:bodyPr lIns="0" tIns="0" rIns="0" bIns="0"/>
          <a:lstStyle>
            <a:lvl1pPr marL="139700" marR="5080" indent="-127635" algn="l" defTabSz="914400" rtl="0" eaLnBrk="1" fontAlgn="auto" latinLnBrk="0" hangingPunct="1">
              <a:lnSpc>
                <a:spcPts val="1400"/>
              </a:lnSpc>
              <a:spcBef>
                <a:spcPts val="600"/>
              </a:spcBef>
              <a:spcAft>
                <a:spcPts val="1200"/>
              </a:spcAft>
              <a:buClr>
                <a:schemeClr val="tx1"/>
              </a:buClr>
              <a:buSzTx/>
              <a:buFont typeface="Arial" panose="020B0604020202020204" pitchFamily="34" charset="0"/>
              <a:buChar char="•"/>
              <a:tabLst/>
              <a:defRPr lang="en-GB" sz="1200" kern="1200" spc="-15" noProof="0" dirty="0" smtClean="0">
                <a:solidFill>
                  <a:srgbClr val="425563"/>
                </a:solidFill>
                <a:latin typeface="Helvetica"/>
                <a:ea typeface="+mn-ea"/>
                <a:cs typeface="Helvetica"/>
              </a:defRPr>
            </a:lvl1pPr>
          </a:lstStyle>
          <a:p>
            <a:r>
              <a:rPr lang="en-GB" dirty="0" err="1"/>
              <a:t>Etiam</a:t>
            </a:r>
            <a:r>
              <a:rPr lang="en-GB" dirty="0"/>
              <a:t> </a:t>
            </a:r>
            <a:r>
              <a:rPr lang="en-GB" dirty="0" err="1"/>
              <a:t>risus</a:t>
            </a:r>
            <a:r>
              <a:rPr lang="en-GB" dirty="0"/>
              <a:t> </a:t>
            </a:r>
            <a:r>
              <a:rPr lang="en-GB" dirty="0" err="1"/>
              <a:t>sapien</a:t>
            </a:r>
            <a:r>
              <a:rPr lang="en-GB" dirty="0"/>
              <a:t>, </a:t>
            </a:r>
            <a:r>
              <a:rPr lang="en-GB" dirty="0" err="1"/>
              <a:t>pellentesque</a:t>
            </a:r>
            <a:r>
              <a:rPr lang="en-GB" dirty="0"/>
              <a:t>  </a:t>
            </a:r>
            <a:r>
              <a:rPr lang="en-GB" dirty="0" err="1"/>
              <a:t>sodales</a:t>
            </a:r>
            <a:r>
              <a:rPr lang="en-GB" dirty="0"/>
              <a:t> semper </a:t>
            </a:r>
            <a:r>
              <a:rPr lang="en-GB" dirty="0" err="1"/>
              <a:t>porttitor</a:t>
            </a:r>
            <a:r>
              <a:rPr lang="en-GB" dirty="0"/>
              <a:t>, </a:t>
            </a:r>
            <a:r>
              <a:rPr lang="en-GB" dirty="0" err="1"/>
              <a:t>sollicitudin</a:t>
            </a:r>
            <a:r>
              <a:rPr lang="en-GB" dirty="0"/>
              <a:t>.</a:t>
            </a:r>
          </a:p>
          <a:p>
            <a:r>
              <a:rPr lang="en-GB" dirty="0" err="1"/>
              <a:t>Donec</a:t>
            </a:r>
            <a:r>
              <a:rPr lang="en-GB" dirty="0"/>
              <a:t> semper </a:t>
            </a:r>
            <a:r>
              <a:rPr lang="en-GB" dirty="0" err="1"/>
              <a:t>neque</a:t>
            </a:r>
            <a:r>
              <a:rPr lang="en-GB" dirty="0"/>
              <a:t> </a:t>
            </a:r>
            <a:r>
              <a:rPr lang="en-GB" dirty="0" err="1"/>
              <a:t>vel</a:t>
            </a:r>
            <a:r>
              <a:rPr lang="en-GB" dirty="0"/>
              <a:t> </a:t>
            </a:r>
            <a:r>
              <a:rPr lang="en-GB" dirty="0" err="1"/>
              <a:t>venenatis</a:t>
            </a:r>
            <a:r>
              <a:rPr lang="en-GB" dirty="0"/>
              <a:t>.</a:t>
            </a:r>
          </a:p>
          <a:p>
            <a:r>
              <a:rPr lang="en-GB" dirty="0" err="1"/>
              <a:t>Suspendisse</a:t>
            </a:r>
            <a:r>
              <a:rPr lang="en-GB" dirty="0"/>
              <a:t> </a:t>
            </a:r>
            <a:r>
              <a:rPr lang="en-GB" dirty="0" err="1"/>
              <a:t>euismod</a:t>
            </a:r>
            <a:r>
              <a:rPr lang="en-GB" dirty="0"/>
              <a:t> </a:t>
            </a:r>
            <a:r>
              <a:rPr lang="en-GB" dirty="0" err="1"/>
              <a:t>est</a:t>
            </a:r>
            <a:r>
              <a:rPr lang="en-GB" dirty="0"/>
              <a:t> </a:t>
            </a:r>
            <a:r>
              <a:rPr lang="en-GB" dirty="0" err="1"/>
              <a:t>nec</a:t>
            </a:r>
            <a:r>
              <a:rPr lang="en-GB" dirty="0"/>
              <a:t> </a:t>
            </a:r>
            <a:r>
              <a:rPr lang="en-GB" dirty="0" err="1"/>
              <a:t>massa</a:t>
            </a:r>
            <a:r>
              <a:rPr lang="en-GB" dirty="0"/>
              <a:t>  </a:t>
            </a:r>
            <a:r>
              <a:rPr lang="en-GB" dirty="0" err="1"/>
              <a:t>tristique</a:t>
            </a:r>
            <a:r>
              <a:rPr lang="en-GB" dirty="0"/>
              <a:t>, a </a:t>
            </a:r>
            <a:r>
              <a:rPr lang="en-GB" dirty="0" err="1"/>
              <a:t>bibendum</a:t>
            </a:r>
            <a:r>
              <a:rPr lang="en-GB" dirty="0"/>
              <a:t> </a:t>
            </a:r>
            <a:r>
              <a:rPr lang="en-GB" dirty="0" err="1"/>
              <a:t>nibh</a:t>
            </a:r>
            <a:r>
              <a:rPr lang="en-GB" dirty="0"/>
              <a:t> </a:t>
            </a:r>
            <a:r>
              <a:rPr lang="en-GB" dirty="0" err="1"/>
              <a:t>varius</a:t>
            </a:r>
            <a:r>
              <a:rPr lang="en-GB" dirty="0"/>
              <a:t>.</a:t>
            </a:r>
          </a:p>
        </p:txBody>
      </p:sp>
      <p:sp>
        <p:nvSpPr>
          <p:cNvPr id="24" name="Text Placeholder 2"/>
          <p:cNvSpPr>
            <a:spLocks noGrp="1"/>
          </p:cNvSpPr>
          <p:nvPr>
            <p:ph type="body" sz="quarter" idx="32" hasCustomPrompt="1"/>
          </p:nvPr>
        </p:nvSpPr>
        <p:spPr>
          <a:xfrm>
            <a:off x="8127907" y="3572811"/>
            <a:ext cx="3771793" cy="2405881"/>
          </a:xfrm>
          <a:prstGeom prst="rect">
            <a:avLst/>
          </a:prstGeom>
        </p:spPr>
        <p:txBody>
          <a:bodyPr lIns="0" tIns="0" rIns="0" bIns="0"/>
          <a:lstStyle>
            <a:lvl1pPr marL="0" marR="5080" indent="0" algn="l" defTabSz="914400" rtl="0" eaLnBrk="1" fontAlgn="auto" latinLnBrk="0" hangingPunct="1">
              <a:lnSpc>
                <a:spcPts val="1400"/>
              </a:lnSpc>
              <a:spcBef>
                <a:spcPts val="600"/>
              </a:spcBef>
              <a:spcAft>
                <a:spcPts val="1200"/>
              </a:spcAft>
              <a:buClr>
                <a:schemeClr val="tx1"/>
              </a:buClr>
              <a:buSzTx/>
              <a:buFont typeface="Helvetica" pitchFamily="2" charset="0"/>
              <a:buNone/>
              <a:tabLst/>
              <a:defRPr lang="en-GB" sz="1200" kern="1200" spc="-15" noProof="0" dirty="0" smtClean="0">
                <a:solidFill>
                  <a:srgbClr val="425563"/>
                </a:solidFill>
                <a:latin typeface="Helvetica"/>
                <a:ea typeface="+mn-ea"/>
                <a:cs typeface="Helvetica"/>
              </a:defRPr>
            </a:lvl1pPr>
          </a:lstStyle>
          <a:p>
            <a:pPr marL="12700" marR="5080">
              <a:lnSpc>
                <a:spcPts val="1400"/>
              </a:lnSpc>
              <a:spcBef>
                <a:spcPts val="180"/>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a:t>
            </a:r>
          </a:p>
          <a:p>
            <a:pPr marL="12700" marR="5080">
              <a:lnSpc>
                <a:spcPts val="1400"/>
              </a:lnSpc>
              <a:spcBef>
                <a:spcPts val="180"/>
              </a:spcBef>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5"/>
              </a:spcBef>
              <a:spcAft>
                <a:spcPts val="0"/>
              </a:spcAft>
              <a:buClrTx/>
              <a:buSzTx/>
              <a:buFont typeface="Helvetica" pitchFamily="2" charset="0"/>
              <a:buChar char="–"/>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tabLst/>
              <a:defRPr/>
            </a:pPr>
            <a:endParaRPr lang="en-GB" sz="1200" dirty="0">
              <a:latin typeface="Helvetica"/>
              <a:cs typeface="Helvetica"/>
            </a:endParaRPr>
          </a:p>
          <a:p>
            <a:pPr marL="12700" marR="5080" lvl="0" indent="0" algn="l" defTabSz="914400" rtl="0" eaLnBrk="1" fontAlgn="auto" latinLnBrk="0" hangingPunct="1">
              <a:lnSpc>
                <a:spcPts val="1400"/>
              </a:lnSpc>
              <a:spcBef>
                <a:spcPts val="5"/>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5" name="object 6"/>
          <p:cNvSpPr/>
          <p:nvPr userDrawn="1"/>
        </p:nvSpPr>
        <p:spPr>
          <a:xfrm>
            <a:off x="4140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26" name="object 7"/>
          <p:cNvSpPr/>
          <p:nvPr userDrawn="1"/>
        </p:nvSpPr>
        <p:spPr>
          <a:xfrm>
            <a:off x="8052599"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8" name="TextBox 27"/>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2227455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_Statistics + Charts slide">
    <p:spTree>
      <p:nvGrpSpPr>
        <p:cNvPr id="1" name=""/>
        <p:cNvGrpSpPr/>
        <p:nvPr/>
      </p:nvGrpSpPr>
      <p:grpSpPr>
        <a:xfrm>
          <a:off x="0" y="0"/>
          <a:ext cx="0" cy="0"/>
          <a:chOff x="0" y="0"/>
          <a:chExt cx="0" cy="0"/>
        </a:xfrm>
      </p:grpSpPr>
      <p:sp>
        <p:nvSpPr>
          <p:cNvPr id="23" name="Text Placeholder 3"/>
          <p:cNvSpPr>
            <a:spLocks noGrp="1"/>
          </p:cNvSpPr>
          <p:nvPr>
            <p:ph type="body" sz="quarter" idx="27" hasCustomPrompt="1"/>
          </p:nvPr>
        </p:nvSpPr>
        <p:spPr>
          <a:xfrm>
            <a:off x="8116106" y="1249980"/>
            <a:ext cx="2756535" cy="280349"/>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2</a:t>
            </a:r>
            <a:endParaRPr lang="en-GB" sz="1600" dirty="0">
              <a:latin typeface="Helvetica"/>
              <a:cs typeface="Helvetica"/>
            </a:endParaRP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chemeClr val="tx1"/>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chemeClr val="tx1"/>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4" name="Text Placeholder 3"/>
          <p:cNvSpPr>
            <a:spLocks noGrp="1"/>
          </p:cNvSpPr>
          <p:nvPr>
            <p:ph type="body" sz="quarter" idx="29" hasCustomPrompt="1"/>
          </p:nvPr>
        </p:nvSpPr>
        <p:spPr>
          <a:xfrm>
            <a:off x="4204099" y="3048000"/>
            <a:ext cx="1766364" cy="36277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baseline="0" dirty="0" smtClean="0">
                <a:solidFill>
                  <a:schemeClr val="accent5"/>
                </a:solidFill>
                <a:latin typeface="Helvetica"/>
                <a:ea typeface="+mn-ea"/>
                <a:cs typeface="Helvetica"/>
              </a:defRPr>
            </a:lvl1pPr>
          </a:lstStyle>
          <a:p>
            <a:pPr marL="12700">
              <a:lnSpc>
                <a:spcPct val="100000"/>
              </a:lnSpc>
              <a:spcBef>
                <a:spcPts val="100"/>
              </a:spcBef>
            </a:pPr>
            <a:r>
              <a:rPr lang="en-GB" sz="1600" spc="-10" dirty="0">
                <a:solidFill>
                  <a:srgbClr val="00A499"/>
                </a:solidFill>
                <a:latin typeface="Helvetica"/>
                <a:cs typeface="Helvetica"/>
              </a:rPr>
              <a:t>Graph title</a:t>
            </a:r>
            <a:r>
              <a:rPr lang="en-GB" sz="1600" spc="-65" dirty="0">
                <a:solidFill>
                  <a:srgbClr val="00A499"/>
                </a:solidFill>
                <a:latin typeface="Helvetica"/>
                <a:cs typeface="Helvetica"/>
              </a:rPr>
              <a:t> </a:t>
            </a:r>
            <a:r>
              <a:rPr lang="en-GB" sz="1600" dirty="0">
                <a:solidFill>
                  <a:srgbClr val="00A499"/>
                </a:solidFill>
                <a:latin typeface="Helvetica"/>
                <a:cs typeface="Helvetica"/>
              </a:rPr>
              <a:t>1</a:t>
            </a:r>
            <a:endParaRPr lang="en-GB" sz="1600" dirty="0">
              <a:latin typeface="Helvetica"/>
              <a:cs typeface="Helvetica"/>
            </a:endParaRPr>
          </a:p>
        </p:txBody>
      </p:sp>
      <p:sp>
        <p:nvSpPr>
          <p:cNvPr id="27" name="Text Placeholder 3"/>
          <p:cNvSpPr>
            <a:spLocks noGrp="1"/>
          </p:cNvSpPr>
          <p:nvPr>
            <p:ph type="body" sz="quarter" idx="30" hasCustomPrompt="1"/>
          </p:nvPr>
        </p:nvSpPr>
        <p:spPr>
          <a:xfrm>
            <a:off x="6176664" y="2203902"/>
            <a:ext cx="1688501"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29" name="Text Placeholder 3"/>
          <p:cNvSpPr>
            <a:spLocks noGrp="1"/>
          </p:cNvSpPr>
          <p:nvPr>
            <p:ph type="body" sz="quarter" idx="23" hasCustomPrompt="1"/>
          </p:nvPr>
        </p:nvSpPr>
        <p:spPr>
          <a:xfrm>
            <a:off x="6160099" y="1320111"/>
            <a:ext cx="1705066" cy="793085"/>
          </a:xfrm>
          <a:prstGeom prst="rect">
            <a:avLst/>
          </a:prstGeom>
        </p:spPr>
        <p:txBody>
          <a:bodyPr lIns="0" tIns="0" rIns="0" bIns="0"/>
          <a:lstStyle>
            <a:lvl1pPr marL="12700" marR="5080" indent="0" algn="l" defTabSz="914400" rtl="0" eaLnBrk="1" fontAlgn="auto" latinLnBrk="0" hangingPunct="1">
              <a:lnSpc>
                <a:spcPts val="1400"/>
              </a:lnSpc>
              <a:spcBef>
                <a:spcPts val="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168275" lvl="0" indent="0" algn="l" defTabSz="914400" rtl="0" eaLnBrk="1" fontAlgn="auto" latinLnBrk="0" hangingPunct="1">
              <a:lnSpc>
                <a:spcPts val="1400"/>
              </a:lnSpc>
              <a:spcBef>
                <a:spcPts val="180"/>
              </a:spcBef>
              <a:spcAft>
                <a:spcPts val="0"/>
              </a:spcAft>
              <a:buClrTx/>
              <a:buSzTx/>
              <a:buFontTx/>
              <a:buNone/>
              <a:tabLst/>
              <a:defRPr/>
            </a:pPr>
            <a:r>
              <a:rPr kumimoji="0" lang="en-GB" sz="1200" b="0" i="0" u="none" strike="noStrike" kern="1200" cap="none" spc="-10" normalizeH="0" baseline="0" noProof="0" dirty="0">
                <a:ln>
                  <a:noFill/>
                </a:ln>
                <a:solidFill>
                  <a:srgbClr val="425563"/>
                </a:solidFill>
                <a:effectLst/>
                <a:uLnTx/>
                <a:uFillTx/>
                <a:latin typeface="Helvetica"/>
                <a:ea typeface="+mn-ea"/>
                <a:cs typeface="Helvetica"/>
              </a:rPr>
              <a:t>Lorem ipsum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dolor</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sit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amet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a:t>
            </a:r>
            <a:r>
              <a:rPr kumimoji="0" lang="en-GB" sz="1200" b="0" i="0" u="none" strike="noStrike" kern="1200" cap="none" spc="-4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consectetur</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a:p>
            <a:pPr marL="12700" marR="5080" lvl="0" indent="0" algn="l" defTabSz="914400" rtl="0" eaLnBrk="1" fontAlgn="auto" latinLnBrk="0" hangingPunct="1">
              <a:lnSpc>
                <a:spcPts val="1400"/>
              </a:lnSpc>
              <a:spcBef>
                <a:spcPts val="0"/>
              </a:spcBef>
              <a:spcAft>
                <a:spcPts val="0"/>
              </a:spcAft>
              <a:buClrTx/>
              <a:buSzTx/>
              <a:buFontTx/>
              <a:buNone/>
              <a:tabLst/>
              <a:defRPr/>
            </a:pPr>
            <a:r>
              <a:rPr kumimoji="0" lang="en-GB" sz="1200" b="0" i="0" u="none" strike="noStrike" kern="1200" cap="none" spc="-5" normalizeH="0" baseline="0" noProof="0" dirty="0" err="1">
                <a:ln>
                  <a:noFill/>
                </a:ln>
                <a:solidFill>
                  <a:srgbClr val="425563"/>
                </a:solidFill>
                <a:effectLst/>
                <a:uLnTx/>
                <a:uFillTx/>
                <a:latin typeface="Helvetica"/>
                <a:ea typeface="+mn-ea"/>
                <a:cs typeface="Helvetica"/>
              </a:rPr>
              <a:t>adipiscing</a:t>
            </a:r>
            <a:r>
              <a:rPr kumimoji="0" lang="en-GB" sz="1200" b="0" i="0" u="none" strike="noStrike" kern="1200" cap="none" spc="-5"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elit</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Quisque</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eu</a:t>
            </a:r>
            <a:r>
              <a:rPr kumimoji="0" lang="en-GB" sz="1200" b="0" i="0" u="none" strike="noStrike" kern="1200" cap="none" spc="-1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10" normalizeH="0" baseline="0" noProof="0" dirty="0" err="1">
                <a:ln>
                  <a:noFill/>
                </a:ln>
                <a:solidFill>
                  <a:srgbClr val="425563"/>
                </a:solidFill>
                <a:effectLst/>
                <a:uLnTx/>
                <a:uFillTx/>
                <a:latin typeface="Helvetica"/>
                <a:ea typeface="+mn-ea"/>
                <a:cs typeface="Helvetica"/>
              </a:rPr>
              <a:t>hendrerit</a:t>
            </a:r>
            <a:r>
              <a:rPr kumimoji="0" lang="en-GB" sz="1200" b="0" i="0" u="none" strike="noStrike" kern="1200" cap="none" spc="0" normalizeH="0" baseline="0" noProof="0" dirty="0">
                <a:ln>
                  <a:noFill/>
                </a:ln>
                <a:solidFill>
                  <a:srgbClr val="425563"/>
                </a:solidFill>
                <a:effectLst/>
                <a:uLnTx/>
                <a:uFillTx/>
                <a:latin typeface="Helvetica"/>
                <a:ea typeface="+mn-ea"/>
                <a:cs typeface="Helvetica"/>
              </a:rPr>
              <a:t> </a:t>
            </a:r>
            <a:r>
              <a:rPr kumimoji="0" lang="en-GB" sz="1200" b="0" i="0" u="none" strike="noStrike" kern="1200" cap="none" spc="-20" normalizeH="0" baseline="0" noProof="0" dirty="0" err="1">
                <a:ln>
                  <a:noFill/>
                </a:ln>
                <a:solidFill>
                  <a:srgbClr val="425563"/>
                </a:solidFill>
                <a:effectLst/>
                <a:uLnTx/>
                <a:uFillTx/>
                <a:latin typeface="Helvetica"/>
                <a:ea typeface="+mn-ea"/>
                <a:cs typeface="Helvetica"/>
              </a:rPr>
              <a:t>tortor</a:t>
            </a:r>
            <a:r>
              <a:rPr kumimoji="0" lang="en-GB" sz="1200" b="0" i="0" u="none" strike="noStrike" kern="1200" cap="none" spc="-20" normalizeH="0" baseline="0" noProof="0" dirty="0">
                <a:ln>
                  <a:noFill/>
                </a:ln>
                <a:solidFill>
                  <a:srgbClr val="425563"/>
                </a:solidFill>
                <a:effectLst/>
                <a:uLnTx/>
                <a:uFillTx/>
                <a:latin typeface="Helvetica"/>
                <a:ea typeface="+mn-ea"/>
                <a:cs typeface="Helvetica"/>
              </a:rPr>
              <a:t>,</a:t>
            </a:r>
            <a:endParaRPr kumimoji="0" lang="en-GB" sz="12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5" name="Chart Placeholder 4"/>
          <p:cNvSpPr>
            <a:spLocks noGrp="1"/>
          </p:cNvSpPr>
          <p:nvPr>
            <p:ph type="chart" sz="quarter" idx="32" hasCustomPrompt="1"/>
          </p:nvPr>
        </p:nvSpPr>
        <p:spPr>
          <a:xfrm>
            <a:off x="8128000" y="1716088"/>
            <a:ext cx="3378200" cy="3617912"/>
          </a:xfrm>
          <a:prstGeom prst="rect">
            <a:avLst/>
          </a:prstGeom>
        </p:spPr>
        <p:txBody>
          <a:bodyPr/>
          <a:lstStyle>
            <a:lvl1pPr>
              <a:defRPr baseline="0">
                <a:solidFill>
                  <a:schemeClr val="tx1"/>
                </a:solidFill>
              </a:defRPr>
            </a:lvl1pPr>
          </a:lstStyle>
          <a:p>
            <a:r>
              <a:rPr lang="en-GB" dirty="0"/>
              <a:t>Insert chart</a:t>
            </a:r>
          </a:p>
        </p:txBody>
      </p:sp>
      <p:sp>
        <p:nvSpPr>
          <p:cNvPr id="35" name="Chart Placeholder 4"/>
          <p:cNvSpPr>
            <a:spLocks noGrp="1"/>
          </p:cNvSpPr>
          <p:nvPr>
            <p:ph type="chart" sz="quarter" idx="33" hasCustomPrompt="1"/>
          </p:nvPr>
        </p:nvSpPr>
        <p:spPr>
          <a:xfrm>
            <a:off x="4197294" y="3621665"/>
            <a:ext cx="2508306" cy="2314100"/>
          </a:xfrm>
          <a:prstGeom prst="rect">
            <a:avLst/>
          </a:prstGeom>
        </p:spPr>
        <p:txBody>
          <a:bodyPr/>
          <a:lstStyle>
            <a:lvl1pPr>
              <a:defRPr baseline="0">
                <a:solidFill>
                  <a:schemeClr val="tx1"/>
                </a:solidFill>
              </a:defRPr>
            </a:lvl1pPr>
          </a:lstStyle>
          <a:p>
            <a:r>
              <a:rPr lang="en-GB" dirty="0"/>
              <a:t>Insert chart</a:t>
            </a:r>
          </a:p>
        </p:txBody>
      </p:sp>
      <p:sp>
        <p:nvSpPr>
          <p:cNvPr id="36" name="Text Placeholder 6"/>
          <p:cNvSpPr>
            <a:spLocks noGrp="1"/>
          </p:cNvSpPr>
          <p:nvPr>
            <p:ph type="body" sz="quarter" idx="35" hasCustomPrompt="1"/>
          </p:nvPr>
        </p:nvSpPr>
        <p:spPr>
          <a:xfrm>
            <a:off x="282773" y="2839235"/>
            <a:ext cx="3682998" cy="3096529"/>
          </a:xfrm>
          <a:prstGeom prst="rect">
            <a:avLst/>
          </a:prstGeom>
        </p:spPr>
        <p:txBody>
          <a:bodyPr lIns="0" tIns="0" rIns="0" bIns="0"/>
          <a:lstStyle>
            <a:lvl1pPr marL="12700" marR="5080">
              <a:lnSpc>
                <a:spcPts val="1400"/>
              </a:lnSpc>
              <a:spcBef>
                <a:spcPts val="180"/>
              </a:spcBef>
              <a:defRPr lang="en-GB" sz="1200" kern="1200" spc="-10" dirty="0" smtClean="0">
                <a:solidFill>
                  <a:srgbClr val="425563"/>
                </a:solidFill>
                <a:latin typeface="+mn-lt"/>
                <a:ea typeface="+mn-ea"/>
                <a:cs typeface="Helvetica"/>
              </a:defRPr>
            </a:lvl1pPr>
          </a:lstStyle>
          <a:p>
            <a:pPr marL="12700" marR="5080">
              <a:lnSpc>
                <a:spcPts val="1400"/>
              </a:lnSpc>
              <a:spcBef>
                <a:spcPts val="180"/>
              </a:spcBef>
            </a:pPr>
            <a:r>
              <a:rPr lang="en-GB" sz="1200" spc="-10" dirty="0">
                <a:solidFill>
                  <a:srgbClr val="425563"/>
                </a:solidFill>
                <a:latin typeface="+mn-lt"/>
                <a:cs typeface="Helvetica"/>
              </a:rPr>
              <a:t>Lorem ipsum </a:t>
            </a:r>
            <a:r>
              <a:rPr lang="en-GB" sz="1200" spc="-5" dirty="0" err="1">
                <a:solidFill>
                  <a:srgbClr val="425563"/>
                </a:solidFill>
                <a:latin typeface="+mn-lt"/>
                <a:cs typeface="Helvetica"/>
              </a:rPr>
              <a:t>dolor</a:t>
            </a:r>
            <a:r>
              <a:rPr lang="en-GB" sz="1200" spc="-5" dirty="0">
                <a:solidFill>
                  <a:srgbClr val="425563"/>
                </a:solidFill>
                <a:latin typeface="+mn-lt"/>
                <a:cs typeface="Helvetica"/>
              </a:rPr>
              <a:t> sit </a:t>
            </a:r>
            <a:r>
              <a:rPr lang="en-GB" sz="1200" spc="-10" dirty="0" err="1">
                <a:solidFill>
                  <a:srgbClr val="425563"/>
                </a:solidFill>
                <a:latin typeface="+mn-lt"/>
                <a:cs typeface="Helvetica"/>
              </a:rPr>
              <a:t>amet</a:t>
            </a:r>
            <a:r>
              <a:rPr lang="en-GB" sz="1200" spc="-10"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5" dirty="0" err="1">
                <a:solidFill>
                  <a:srgbClr val="425563"/>
                </a:solidFill>
                <a:latin typeface="+mn-lt"/>
                <a:cs typeface="Helvetica"/>
              </a:rPr>
              <a:t>adipiscing</a:t>
            </a:r>
            <a:r>
              <a:rPr lang="en-GB" sz="1200" spc="-5" dirty="0">
                <a:solidFill>
                  <a:srgbClr val="425563"/>
                </a:solidFill>
                <a:latin typeface="+mn-lt"/>
                <a:cs typeface="Helvetica"/>
              </a:rPr>
              <a:t>  </a:t>
            </a:r>
            <a:r>
              <a:rPr lang="en-GB" sz="1200" spc="-10" dirty="0" err="1">
                <a:solidFill>
                  <a:srgbClr val="425563"/>
                </a:solidFill>
                <a:latin typeface="+mn-lt"/>
                <a:cs typeface="Helvetica"/>
              </a:rPr>
              <a:t>elit</a:t>
            </a:r>
            <a:r>
              <a:rPr lang="en-GB" sz="1200" spc="-10" dirty="0">
                <a:solidFill>
                  <a:srgbClr val="425563"/>
                </a:solidFill>
                <a:latin typeface="+mn-lt"/>
                <a:cs typeface="Helvetica"/>
              </a:rPr>
              <a:t>. </a:t>
            </a:r>
            <a:r>
              <a:rPr lang="en-GB" sz="1200" spc="-10" dirty="0" err="1">
                <a:solidFill>
                  <a:srgbClr val="425563"/>
                </a:solidFill>
                <a:latin typeface="+mn-lt"/>
                <a:cs typeface="Helvetica"/>
              </a:rPr>
              <a:t>Quisque</a:t>
            </a:r>
            <a:r>
              <a:rPr lang="en-GB" sz="1200" spc="-10" dirty="0">
                <a:solidFill>
                  <a:srgbClr val="425563"/>
                </a:solidFill>
                <a:latin typeface="+mn-lt"/>
                <a:cs typeface="Helvetica"/>
              </a:rPr>
              <a:t> </a:t>
            </a:r>
            <a:r>
              <a:rPr lang="en-GB" sz="1200" spc="-10" dirty="0" err="1">
                <a:solidFill>
                  <a:srgbClr val="425563"/>
                </a:solidFill>
                <a:latin typeface="+mn-lt"/>
                <a:cs typeface="Helvetica"/>
              </a:rPr>
              <a:t>eu</a:t>
            </a:r>
            <a:r>
              <a:rPr lang="en-GB" sz="1200" spc="-10" dirty="0">
                <a:solidFill>
                  <a:srgbClr val="425563"/>
                </a:solidFill>
                <a:latin typeface="+mn-lt"/>
                <a:cs typeface="Helvetica"/>
              </a:rPr>
              <a:t> </a:t>
            </a:r>
            <a:r>
              <a:rPr lang="en-GB" sz="1200" spc="-10" dirty="0" err="1">
                <a:solidFill>
                  <a:srgbClr val="425563"/>
                </a:solidFill>
                <a:latin typeface="+mn-lt"/>
                <a:cs typeface="Helvetica"/>
              </a:rPr>
              <a:t>hendrerit</a:t>
            </a:r>
            <a:r>
              <a:rPr lang="en-GB" sz="1200" spc="-10" dirty="0">
                <a:solidFill>
                  <a:srgbClr val="425563"/>
                </a:solidFill>
                <a:latin typeface="+mn-lt"/>
                <a:cs typeface="Helvetica"/>
              </a:rPr>
              <a:t> </a:t>
            </a:r>
            <a:r>
              <a:rPr lang="en-GB" sz="1200" spc="-20" dirty="0" err="1">
                <a:solidFill>
                  <a:srgbClr val="425563"/>
                </a:solidFill>
                <a:latin typeface="+mn-lt"/>
                <a:cs typeface="Helvetica"/>
              </a:rPr>
              <a:t>tortor</a:t>
            </a:r>
            <a:r>
              <a:rPr lang="en-GB" sz="1200" spc="-20" dirty="0">
                <a:solidFill>
                  <a:srgbClr val="425563"/>
                </a:solidFill>
                <a:latin typeface="+mn-lt"/>
                <a:cs typeface="Helvetica"/>
              </a:rPr>
              <a:t>, </a:t>
            </a:r>
            <a:r>
              <a:rPr lang="en-GB" sz="1200" spc="-5" dirty="0" err="1">
                <a:solidFill>
                  <a:srgbClr val="425563"/>
                </a:solidFill>
                <a:latin typeface="+mn-lt"/>
                <a:cs typeface="Helvetica"/>
              </a:rPr>
              <a:t>sed</a:t>
            </a:r>
            <a:r>
              <a:rPr lang="en-GB" sz="1200" spc="-5" dirty="0">
                <a:solidFill>
                  <a:srgbClr val="425563"/>
                </a:solidFill>
                <a:latin typeface="+mn-lt"/>
                <a:cs typeface="Helvetica"/>
              </a:rPr>
              <a:t> </a:t>
            </a:r>
            <a:r>
              <a:rPr lang="en-GB" sz="1200" spc="-10" dirty="0" err="1">
                <a:solidFill>
                  <a:srgbClr val="425563"/>
                </a:solidFill>
                <a:latin typeface="+mn-lt"/>
                <a:cs typeface="Helvetica"/>
              </a:rPr>
              <a:t>consectetur</a:t>
            </a:r>
            <a:r>
              <a:rPr lang="en-GB" sz="1200" spc="-10" dirty="0">
                <a:solidFill>
                  <a:srgbClr val="425563"/>
                </a:solidFill>
                <a:latin typeface="+mn-lt"/>
                <a:cs typeface="Helvetica"/>
              </a:rPr>
              <a:t> </a:t>
            </a:r>
            <a:r>
              <a:rPr lang="en-GB" sz="1200" spc="-15" dirty="0">
                <a:solidFill>
                  <a:srgbClr val="425563"/>
                </a:solidFill>
                <a:latin typeface="+mn-lt"/>
                <a:cs typeface="Helvetica"/>
              </a:rPr>
              <a:t>dui.  </a:t>
            </a:r>
            <a:r>
              <a:rPr lang="en-GB" sz="1200" spc="-5" dirty="0" err="1">
                <a:solidFill>
                  <a:srgbClr val="425563"/>
                </a:solidFill>
                <a:latin typeface="+mn-lt"/>
                <a:cs typeface="Helvetica"/>
              </a:rPr>
              <a:t>Suspendisse</a:t>
            </a:r>
            <a:r>
              <a:rPr lang="en-GB" sz="1200" spc="-5" dirty="0">
                <a:solidFill>
                  <a:srgbClr val="425563"/>
                </a:solidFill>
                <a:latin typeface="+mn-lt"/>
                <a:cs typeface="Helvetica"/>
              </a:rPr>
              <a:t> </a:t>
            </a:r>
            <a:r>
              <a:rPr lang="en-GB" sz="1200" spc="-10" dirty="0">
                <a:solidFill>
                  <a:srgbClr val="425563"/>
                </a:solidFill>
                <a:latin typeface="+mn-lt"/>
                <a:cs typeface="Helvetica"/>
              </a:rPr>
              <a:t>dictum </a:t>
            </a:r>
            <a:r>
              <a:rPr lang="en-GB" sz="1200" dirty="0" err="1">
                <a:solidFill>
                  <a:srgbClr val="425563"/>
                </a:solidFill>
                <a:latin typeface="+mn-lt"/>
                <a:cs typeface="Helvetica"/>
              </a:rPr>
              <a:t>lobortis</a:t>
            </a:r>
            <a:r>
              <a:rPr lang="en-GB" sz="120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5" dirty="0">
                <a:solidFill>
                  <a:srgbClr val="425563"/>
                </a:solidFill>
                <a:latin typeface="+mn-lt"/>
                <a:cs typeface="Helvetica"/>
              </a:rPr>
              <a:t>In semper </a:t>
            </a:r>
            <a:r>
              <a:rPr lang="en-GB" sz="1200" spc="-10" dirty="0" err="1">
                <a:solidFill>
                  <a:srgbClr val="425563"/>
                </a:solidFill>
                <a:latin typeface="+mn-lt"/>
                <a:cs typeface="Helvetica"/>
              </a:rPr>
              <a:t>posuere</a:t>
            </a:r>
            <a:r>
              <a:rPr lang="en-GB" sz="1200" spc="-10" dirty="0">
                <a:solidFill>
                  <a:srgbClr val="425563"/>
                </a:solidFill>
                <a:latin typeface="+mn-lt"/>
                <a:cs typeface="Helvetica"/>
              </a:rPr>
              <a:t>  </a:t>
            </a:r>
            <a:r>
              <a:rPr lang="en-GB" sz="1200" spc="-15" dirty="0" err="1">
                <a:solidFill>
                  <a:srgbClr val="425563"/>
                </a:solidFill>
                <a:latin typeface="+mn-lt"/>
                <a:cs typeface="Helvetica"/>
              </a:rPr>
              <a:t>consectetur</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5" dirty="0">
                <a:solidFill>
                  <a:srgbClr val="425563"/>
                </a:solidFill>
                <a:latin typeface="+mn-lt"/>
                <a:cs typeface="Helvetica"/>
              </a:rPr>
              <a:t>non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0" dirty="0" err="1">
                <a:solidFill>
                  <a:srgbClr val="425563"/>
                </a:solidFill>
                <a:latin typeface="+mn-lt"/>
                <a:cs typeface="Helvetica"/>
              </a:rPr>
              <a:t>quis</a:t>
            </a:r>
            <a:r>
              <a:rPr lang="en-GB" sz="1200" spc="-10" dirty="0">
                <a:solidFill>
                  <a:srgbClr val="425563"/>
                </a:solidFill>
                <a:latin typeface="+mn-lt"/>
                <a:cs typeface="Helvetica"/>
              </a:rPr>
              <a:t> </a:t>
            </a:r>
            <a:r>
              <a:rPr lang="en-GB" sz="1200" spc="-10" dirty="0" err="1">
                <a:solidFill>
                  <a:srgbClr val="425563"/>
                </a:solidFill>
                <a:latin typeface="+mn-lt"/>
                <a:cs typeface="Helvetica"/>
              </a:rPr>
              <a:t>neque</a:t>
            </a:r>
            <a:r>
              <a:rPr lang="en-GB" sz="1200" spc="-10" dirty="0">
                <a:solidFill>
                  <a:srgbClr val="425563"/>
                </a:solidFill>
                <a:latin typeface="+mn-lt"/>
                <a:cs typeface="Helvetica"/>
              </a:rPr>
              <a:t> </a:t>
            </a:r>
            <a:r>
              <a:rPr lang="en-GB" sz="1200" spc="-10" dirty="0" err="1">
                <a:solidFill>
                  <a:srgbClr val="425563"/>
                </a:solidFill>
                <a:latin typeface="+mn-lt"/>
                <a:cs typeface="Helvetica"/>
              </a:rPr>
              <a:t>fringilla</a:t>
            </a:r>
            <a:r>
              <a:rPr lang="en-GB" sz="1200" spc="-10" dirty="0">
                <a:solidFill>
                  <a:srgbClr val="425563"/>
                </a:solidFill>
                <a:latin typeface="+mn-lt"/>
                <a:cs typeface="Helvetica"/>
              </a:rPr>
              <a:t>  </a:t>
            </a:r>
            <a:r>
              <a:rPr lang="en-GB" sz="1200" spc="-10" dirty="0" err="1">
                <a:solidFill>
                  <a:srgbClr val="425563"/>
                </a:solidFill>
                <a:latin typeface="+mn-lt"/>
                <a:cs typeface="Helvetica"/>
              </a:rPr>
              <a:t>ultrices</a:t>
            </a:r>
            <a:r>
              <a:rPr lang="en-GB" sz="1200" spc="-10" dirty="0">
                <a:solidFill>
                  <a:srgbClr val="425563"/>
                </a:solidFill>
                <a:latin typeface="+mn-lt"/>
                <a:cs typeface="Helvetica"/>
              </a:rPr>
              <a:t> </a:t>
            </a:r>
            <a:r>
              <a:rPr lang="en-GB" sz="1200" spc="-5" dirty="0">
                <a:solidFill>
                  <a:srgbClr val="425563"/>
                </a:solidFill>
                <a:latin typeface="+mn-lt"/>
                <a:cs typeface="Helvetica"/>
              </a:rPr>
              <a:t>ac </a:t>
            </a:r>
            <a:r>
              <a:rPr lang="en-GB" sz="1200" spc="-10" dirty="0" err="1">
                <a:solidFill>
                  <a:srgbClr val="425563"/>
                </a:solidFill>
                <a:latin typeface="+mn-lt"/>
                <a:cs typeface="Helvetica"/>
              </a:rPr>
              <a:t>vestibulum</a:t>
            </a:r>
            <a:r>
              <a:rPr lang="en-GB" sz="1200" spc="-10" dirty="0">
                <a:solidFill>
                  <a:srgbClr val="425563"/>
                </a:solidFill>
                <a:latin typeface="+mn-lt"/>
                <a:cs typeface="Helvetica"/>
              </a:rPr>
              <a:t> </a:t>
            </a:r>
            <a:r>
              <a:rPr lang="en-GB" sz="1200" spc="-15" dirty="0" err="1">
                <a:solidFill>
                  <a:srgbClr val="425563"/>
                </a:solidFill>
                <a:latin typeface="+mn-lt"/>
                <a:cs typeface="Helvetica"/>
              </a:rPr>
              <a:t>tellus</a:t>
            </a:r>
            <a:r>
              <a:rPr lang="en-GB" sz="1200" spc="-15" dirty="0">
                <a:solidFill>
                  <a:srgbClr val="425563"/>
                </a:solidFill>
                <a:latin typeface="+mn-lt"/>
                <a:cs typeface="Helvetica"/>
              </a:rPr>
              <a:t>. </a:t>
            </a:r>
            <a:r>
              <a:rPr lang="en-GB" sz="1200" spc="-15" dirty="0" err="1">
                <a:solidFill>
                  <a:srgbClr val="425563"/>
                </a:solidFill>
                <a:latin typeface="+mn-lt"/>
                <a:cs typeface="Helvetica"/>
              </a:rPr>
              <a:t>Etiam</a:t>
            </a:r>
            <a:r>
              <a:rPr lang="en-GB" sz="1200" spc="-15" dirty="0">
                <a:solidFill>
                  <a:srgbClr val="425563"/>
                </a:solidFill>
                <a:latin typeface="+mn-lt"/>
                <a:cs typeface="Helvetica"/>
              </a:rPr>
              <a:t> </a:t>
            </a:r>
            <a:r>
              <a:rPr lang="en-GB" sz="1200" spc="-10" dirty="0" err="1">
                <a:solidFill>
                  <a:srgbClr val="425563"/>
                </a:solidFill>
                <a:latin typeface="+mn-lt"/>
                <a:cs typeface="Helvetica"/>
              </a:rPr>
              <a:t>risus</a:t>
            </a:r>
            <a:r>
              <a:rPr lang="en-GB" sz="1200" spc="-10" dirty="0">
                <a:solidFill>
                  <a:srgbClr val="425563"/>
                </a:solidFill>
                <a:latin typeface="+mn-lt"/>
                <a:cs typeface="Helvetica"/>
              </a:rPr>
              <a:t> </a:t>
            </a:r>
            <a:r>
              <a:rPr lang="en-GB" sz="1200" spc="-10" dirty="0" err="1">
                <a:solidFill>
                  <a:srgbClr val="425563"/>
                </a:solidFill>
                <a:latin typeface="+mn-lt"/>
                <a:cs typeface="Helvetica"/>
              </a:rPr>
              <a:t>sapien</a:t>
            </a:r>
            <a:r>
              <a:rPr lang="en-GB" sz="1200" spc="-10" dirty="0">
                <a:solidFill>
                  <a:srgbClr val="425563"/>
                </a:solidFill>
                <a:latin typeface="+mn-lt"/>
                <a:cs typeface="Helvetica"/>
              </a:rPr>
              <a:t>,  </a:t>
            </a:r>
            <a:r>
              <a:rPr lang="en-GB" sz="1200" spc="-10" dirty="0" err="1">
                <a:solidFill>
                  <a:srgbClr val="425563"/>
                </a:solidFill>
                <a:latin typeface="+mn-lt"/>
                <a:cs typeface="Helvetica"/>
              </a:rPr>
              <a:t>pellentesque</a:t>
            </a:r>
            <a:r>
              <a:rPr lang="en-GB" sz="1200" spc="-10" dirty="0">
                <a:solidFill>
                  <a:srgbClr val="425563"/>
                </a:solidFill>
                <a:latin typeface="+mn-lt"/>
                <a:cs typeface="Helvetica"/>
              </a:rPr>
              <a:t> </a:t>
            </a:r>
            <a:r>
              <a:rPr lang="en-GB" sz="1200" spc="-5" dirty="0" err="1">
                <a:solidFill>
                  <a:srgbClr val="425563"/>
                </a:solidFill>
                <a:latin typeface="+mn-lt"/>
                <a:cs typeface="Helvetica"/>
              </a:rPr>
              <a:t>sodales</a:t>
            </a:r>
            <a:r>
              <a:rPr lang="en-GB" sz="1200" spc="-5" dirty="0">
                <a:solidFill>
                  <a:srgbClr val="425563"/>
                </a:solidFill>
                <a:latin typeface="+mn-lt"/>
                <a:cs typeface="Helvetica"/>
              </a:rPr>
              <a:t> semper </a:t>
            </a:r>
            <a:r>
              <a:rPr lang="en-GB" sz="1200" spc="-10" dirty="0" err="1">
                <a:solidFill>
                  <a:srgbClr val="425563"/>
                </a:solidFill>
                <a:latin typeface="+mn-lt"/>
                <a:cs typeface="Helvetica"/>
              </a:rPr>
              <a:t>porttitor</a:t>
            </a:r>
            <a:r>
              <a:rPr lang="en-GB" sz="1200" spc="-10" dirty="0">
                <a:solidFill>
                  <a:srgbClr val="425563"/>
                </a:solidFill>
                <a:latin typeface="+mn-lt"/>
                <a:cs typeface="Helvetica"/>
              </a:rPr>
              <a:t>,</a:t>
            </a:r>
            <a:r>
              <a:rPr lang="en-GB" sz="1200" spc="10" dirty="0">
                <a:solidFill>
                  <a:srgbClr val="425563"/>
                </a:solidFill>
                <a:latin typeface="+mn-lt"/>
                <a:cs typeface="Helvetica"/>
              </a:rPr>
              <a:t> </a:t>
            </a:r>
            <a:r>
              <a:rPr lang="en-GB" sz="1200" spc="-10" dirty="0" err="1">
                <a:solidFill>
                  <a:srgbClr val="425563"/>
                </a:solidFill>
                <a:latin typeface="+mn-lt"/>
                <a:cs typeface="Helvetica"/>
              </a:rPr>
              <a:t>sollicitudin</a:t>
            </a:r>
            <a:r>
              <a:rPr lang="en-GB" sz="1200" spc="-10" dirty="0">
                <a:solidFill>
                  <a:srgbClr val="425563"/>
                </a:solidFill>
                <a:latin typeface="+mn-lt"/>
                <a:cs typeface="Helvetica"/>
              </a:rPr>
              <a:t>.</a:t>
            </a:r>
            <a:endParaRPr lang="en-GB" sz="1200" dirty="0">
              <a:latin typeface="+mn-lt"/>
              <a:cs typeface="Helvetica"/>
            </a:endParaRPr>
          </a:p>
        </p:txBody>
      </p:sp>
      <p:sp>
        <p:nvSpPr>
          <p:cNvPr id="38" name="Text Placeholder 6"/>
          <p:cNvSpPr>
            <a:spLocks noGrp="1"/>
          </p:cNvSpPr>
          <p:nvPr>
            <p:ph type="body" sz="quarter" idx="34" hasCustomPrompt="1"/>
          </p:nvPr>
        </p:nvSpPr>
        <p:spPr>
          <a:xfrm>
            <a:off x="4306164" y="1215552"/>
            <a:ext cx="1664299"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a:t>
            </a:r>
            <a:endParaRPr lang="en-GB" sz="6000" dirty="0">
              <a:latin typeface="Helvetica"/>
              <a:cs typeface="Helvetica"/>
            </a:endParaRPr>
          </a:p>
        </p:txBody>
      </p:sp>
      <p:sp>
        <p:nvSpPr>
          <p:cNvPr id="40" name="Text Placeholder 6"/>
          <p:cNvSpPr>
            <a:spLocks noGrp="1"/>
          </p:cNvSpPr>
          <p:nvPr>
            <p:ph type="body" sz="quarter" idx="36" hasCustomPrompt="1"/>
          </p:nvPr>
        </p:nvSpPr>
        <p:spPr>
          <a:xfrm>
            <a:off x="4289021" y="2049557"/>
            <a:ext cx="1802975" cy="797935"/>
          </a:xfrm>
          <a:prstGeom prst="rect">
            <a:avLst/>
          </a:prstGeom>
        </p:spPr>
        <p:txBody>
          <a:bodyPr lIns="0" tIns="0" rIns="0" bIns="0"/>
          <a:lstStyle>
            <a:lvl1pPr>
              <a:defRPr kumimoji="0" lang="en-GB" sz="6000" b="0" i="0" u="none" strike="noStrike" kern="1200" cap="none" spc="-75" normalizeH="0" baseline="0" dirty="0" smtClean="0">
                <a:ln>
                  <a:noFill/>
                </a:ln>
                <a:solidFill>
                  <a:schemeClr val="accent5"/>
                </a:solidFill>
                <a:effectLst/>
                <a:uLnTx/>
                <a:uFillTx/>
                <a:latin typeface="Helvetica"/>
                <a:ea typeface="+mn-ea"/>
                <a:cs typeface="Helvetica"/>
              </a:defRPr>
            </a:lvl1pPr>
          </a:lstStyle>
          <a:p>
            <a:pPr marL="19050">
              <a:lnSpc>
                <a:spcPts val="6995"/>
              </a:lnSpc>
              <a:spcBef>
                <a:spcPts val="100"/>
              </a:spcBef>
            </a:pPr>
            <a:r>
              <a:rPr lang="en-GB" sz="6000" spc="-75" dirty="0">
                <a:solidFill>
                  <a:srgbClr val="00A499"/>
                </a:solidFill>
                <a:latin typeface="Helvetica"/>
                <a:cs typeface="Helvetica"/>
              </a:rPr>
              <a:t>0.0m</a:t>
            </a:r>
            <a:endParaRPr lang="en-GB" sz="6000" dirty="0">
              <a:latin typeface="Helvetica"/>
              <a:cs typeface="Helvetica"/>
            </a:endParaRPr>
          </a:p>
        </p:txBody>
      </p:sp>
      <p:sp>
        <p:nvSpPr>
          <p:cNvPr id="42" name="object 5"/>
          <p:cNvSpPr/>
          <p:nvPr userDrawn="1"/>
        </p:nvSpPr>
        <p:spPr>
          <a:xfrm>
            <a:off x="805517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sp>
        <p:nvSpPr>
          <p:cNvPr id="43" name="object 8"/>
          <p:cNvSpPr/>
          <p:nvPr userDrawn="1"/>
        </p:nvSpPr>
        <p:spPr>
          <a:xfrm flipV="1">
            <a:off x="4109536" y="2971800"/>
            <a:ext cx="3881884" cy="45720"/>
          </a:xfrm>
          <a:custGeom>
            <a:avLst/>
            <a:gdLst/>
            <a:ahLst/>
            <a:cxnLst/>
            <a:rect l="l" t="t" r="r" b="b"/>
            <a:pathLst>
              <a:path w="3759834">
                <a:moveTo>
                  <a:pt x="0" y="0"/>
                </a:moveTo>
                <a:lnTo>
                  <a:pt x="3759593" y="0"/>
                </a:lnTo>
              </a:path>
            </a:pathLst>
          </a:custGeom>
          <a:ln w="12700">
            <a:solidFill>
              <a:srgbClr val="E8EDEE"/>
            </a:solidFill>
          </a:ln>
        </p:spPr>
        <p:txBody>
          <a:bodyPr wrap="square" lIns="0" tIns="0" rIns="0" bIns="0" rtlCol="0"/>
          <a:lstStyle/>
          <a:p>
            <a:endParaRPr dirty="0"/>
          </a:p>
        </p:txBody>
      </p:sp>
      <p:sp>
        <p:nvSpPr>
          <p:cNvPr id="45" name="object 5"/>
          <p:cNvSpPr/>
          <p:nvPr userDrawn="1"/>
        </p:nvSpPr>
        <p:spPr>
          <a:xfrm>
            <a:off x="4038600" y="1295400"/>
            <a:ext cx="0" cy="4622800"/>
          </a:xfrm>
          <a:custGeom>
            <a:avLst/>
            <a:gdLst/>
            <a:ahLst/>
            <a:cxnLst/>
            <a:rect l="l" t="t" r="r" b="b"/>
            <a:pathLst>
              <a:path h="4622800">
                <a:moveTo>
                  <a:pt x="0" y="4622800"/>
                </a:moveTo>
                <a:lnTo>
                  <a:pt x="0" y="0"/>
                </a:lnTo>
              </a:path>
            </a:pathLst>
          </a:custGeom>
          <a:ln w="12700">
            <a:solidFill>
              <a:srgbClr val="E8EDEE"/>
            </a:solidFill>
          </a:ln>
        </p:spPr>
        <p:txBody>
          <a:bodyPr wrap="square" lIns="0" tIns="0" rIns="0" bIns="0" rtlCol="0"/>
          <a:lstStyle/>
          <a:p>
            <a:endParaRPr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5" name="TextBox 24"/>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022531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Thank you_pi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172" y="303174"/>
            <a:ext cx="1807468" cy="414529"/>
          </a:xfrm>
          <a:prstGeom prst="rect">
            <a:avLst/>
          </a:prstGeom>
        </p:spPr>
      </p:pic>
      <p:sp>
        <p:nvSpPr>
          <p:cNvPr id="23" name="object 6"/>
          <p:cNvSpPr txBox="1">
            <a:spLocks/>
          </p:cNvSpPr>
          <p:nvPr userDrawn="1"/>
        </p:nvSpPr>
        <p:spPr>
          <a:xfrm>
            <a:off x="291824" y="2038350"/>
            <a:ext cx="1302385" cy="360680"/>
          </a:xfrm>
          <a:prstGeom prst="rect">
            <a:avLst/>
          </a:prstGeom>
        </p:spPr>
        <p:txBody>
          <a:bodyPr vert="horz" wrap="square" lIns="0" tIns="12700" rIns="0" bIns="0" rtlCol="0">
            <a:spAutoFit/>
          </a:bodyPr>
          <a:lstStyle>
            <a:lvl1pPr>
              <a:defRPr sz="2200" b="0" i="0">
                <a:solidFill>
                  <a:srgbClr val="AE2573"/>
                </a:solidFill>
                <a:latin typeface="Helvetica"/>
                <a:ea typeface="+mj-ea"/>
                <a:cs typeface="Helvetica"/>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200" b="0" i="0" u="none" strike="noStrike" kern="0" cap="none" spc="-25" normalizeH="0" baseline="0" noProof="0" dirty="0">
                <a:ln>
                  <a:noFill/>
                </a:ln>
                <a:solidFill>
                  <a:schemeClr val="accent5"/>
                </a:solidFill>
                <a:effectLst/>
                <a:uLnTx/>
                <a:uFillTx/>
                <a:latin typeface="Helvetica"/>
                <a:ea typeface="+mj-ea"/>
              </a:rPr>
              <a:t>Thank</a:t>
            </a:r>
            <a:r>
              <a:rPr kumimoji="0" lang="en-GB" sz="2200" b="0" i="0" u="none" strike="noStrike" kern="0" cap="none" spc="-105" normalizeH="0" baseline="0" noProof="0" dirty="0">
                <a:ln>
                  <a:noFill/>
                </a:ln>
                <a:solidFill>
                  <a:schemeClr val="accent5"/>
                </a:solidFill>
                <a:effectLst/>
                <a:uLnTx/>
                <a:uFillTx/>
                <a:latin typeface="Helvetica"/>
                <a:ea typeface="+mj-ea"/>
              </a:rPr>
              <a:t> </a:t>
            </a:r>
            <a:r>
              <a:rPr kumimoji="0" lang="en-GB" sz="2200" b="0" i="0" u="none" strike="noStrike" kern="0" cap="none" spc="-30" normalizeH="0" baseline="0" noProof="0" dirty="0">
                <a:ln>
                  <a:noFill/>
                </a:ln>
                <a:solidFill>
                  <a:schemeClr val="accent5"/>
                </a:solidFill>
                <a:effectLst/>
                <a:uLnTx/>
                <a:uFillTx/>
                <a:latin typeface="Helvetica"/>
                <a:ea typeface="+mj-ea"/>
              </a:rPr>
              <a:t>you</a:t>
            </a:r>
          </a:p>
        </p:txBody>
      </p:sp>
      <p:sp>
        <p:nvSpPr>
          <p:cNvPr id="3" name="Text Placeholder 2"/>
          <p:cNvSpPr>
            <a:spLocks noGrp="1"/>
          </p:cNvSpPr>
          <p:nvPr>
            <p:ph type="body" sz="quarter" idx="13" hasCustomPrompt="1"/>
          </p:nvPr>
        </p:nvSpPr>
        <p:spPr>
          <a:xfrm>
            <a:off x="313854" y="3138726"/>
            <a:ext cx="6467946" cy="290274"/>
          </a:xfrm>
          <a:prstGeom prst="rect">
            <a:avLst/>
          </a:prstGeom>
        </p:spPr>
        <p:txBody>
          <a:bodyPr lIns="0" tIns="0" rIns="0" bIns="0"/>
          <a:lstStyle>
            <a:lvl1pPr marL="12700" algn="l" defTabSz="914400" rtl="0" eaLnBrk="1" latinLnBrk="0" hangingPunct="1">
              <a:lnSpc>
                <a:spcPts val="1245"/>
              </a:lnSpc>
              <a:defRPr kumimoji="0" lang="en-US" sz="1200" b="0" i="0" u="none" strike="noStrike" kern="1200" cap="none" spc="-5" normalizeH="0" baseline="0" dirty="0" smtClean="0">
                <a:ln>
                  <a:noFill/>
                </a:ln>
                <a:solidFill>
                  <a:srgbClr val="425563"/>
                </a:solidFill>
                <a:effectLst/>
                <a:uLnTx/>
                <a:uFillTx/>
                <a:latin typeface="+mn-lt"/>
                <a:ea typeface="+mn-ea"/>
                <a:cs typeface="Helvetica"/>
              </a:defRPr>
            </a:lvl1pPr>
          </a:lstStyle>
          <a:p>
            <a:r>
              <a:rPr kumimoji="0" lang="en-GB" sz="1200" b="0" i="0" u="none" strike="noStrike" kern="1200" cap="none" spc="-5" normalizeH="0" baseline="0" noProof="0" dirty="0">
                <a:ln>
                  <a:noFill/>
                </a:ln>
                <a:solidFill>
                  <a:srgbClr val="425563"/>
                </a:solidFill>
                <a:effectLst/>
                <a:uLnTx/>
                <a:uFillTx/>
                <a:latin typeface="+mn-lt"/>
                <a:ea typeface="+mn-ea"/>
                <a:cs typeface="Helvetica"/>
              </a:rPr>
              <a:t>020 </a:t>
            </a:r>
            <a:r>
              <a:rPr kumimoji="0" lang="en-GB" sz="1200" b="0" i="0" u="none" strike="noStrike" kern="1200" cap="none" spc="5" normalizeH="0" baseline="0" noProof="0" dirty="0">
                <a:ln>
                  <a:noFill/>
                </a:ln>
                <a:solidFill>
                  <a:srgbClr val="425563"/>
                </a:solidFill>
                <a:effectLst/>
                <a:uLnTx/>
                <a:uFillTx/>
                <a:latin typeface="+mn-lt"/>
                <a:ea typeface="+mn-ea"/>
                <a:cs typeface="Helvetica"/>
              </a:rPr>
              <a:t>0000 0000  |  example@stgeorges.nhs.uk</a:t>
            </a:r>
            <a:endParaRPr lang="en-GB" dirty="0"/>
          </a:p>
        </p:txBody>
      </p:sp>
      <p:sp>
        <p:nvSpPr>
          <p:cNvPr id="10" name="object 7"/>
          <p:cNvSpPr txBox="1"/>
          <p:nvPr userDrawn="1"/>
        </p:nvSpPr>
        <p:spPr>
          <a:xfrm>
            <a:off x="291824" y="2719924"/>
            <a:ext cx="402526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25563"/>
                </a:solidFill>
                <a:latin typeface="Helvetica"/>
                <a:cs typeface="Helvetica"/>
              </a:rPr>
              <a:t>St </a:t>
            </a:r>
            <a:r>
              <a:rPr sz="1200" b="1" spc="-10" dirty="0">
                <a:solidFill>
                  <a:srgbClr val="425563"/>
                </a:solidFill>
                <a:latin typeface="Helvetica"/>
                <a:cs typeface="Helvetica"/>
              </a:rPr>
              <a:t>George’s </a:t>
            </a:r>
            <a:r>
              <a:rPr sz="1200" b="1" spc="-5" dirty="0">
                <a:solidFill>
                  <a:srgbClr val="425563"/>
                </a:solidFill>
                <a:latin typeface="Helvetica"/>
                <a:cs typeface="Helvetica"/>
              </a:rPr>
              <a:t>University Hospitals </a:t>
            </a:r>
            <a:r>
              <a:rPr sz="1200" b="1" dirty="0">
                <a:solidFill>
                  <a:srgbClr val="425563"/>
                </a:solidFill>
                <a:latin typeface="Helvetica"/>
                <a:cs typeface="Helvetica"/>
              </a:rPr>
              <a:t>NHS </a:t>
            </a:r>
            <a:r>
              <a:rPr sz="1200" b="1" spc="-5" dirty="0">
                <a:solidFill>
                  <a:srgbClr val="425563"/>
                </a:solidFill>
                <a:latin typeface="Helvetica"/>
                <a:cs typeface="Helvetica"/>
              </a:rPr>
              <a:t>Foundation</a:t>
            </a:r>
            <a:r>
              <a:rPr sz="1200" b="1" spc="-30" dirty="0">
                <a:solidFill>
                  <a:srgbClr val="425563"/>
                </a:solidFill>
                <a:latin typeface="Helvetica"/>
                <a:cs typeface="Helvetica"/>
              </a:rPr>
              <a:t> </a:t>
            </a:r>
            <a:r>
              <a:rPr sz="1200" b="1" spc="-25" dirty="0">
                <a:solidFill>
                  <a:srgbClr val="425563"/>
                </a:solidFill>
                <a:latin typeface="Helvetica"/>
                <a:cs typeface="Helvetica"/>
              </a:rPr>
              <a:t>Trust</a:t>
            </a:r>
            <a:endParaRPr sz="1200" dirty="0">
              <a:latin typeface="Helvetica"/>
              <a:cs typeface="Helvetica"/>
            </a:endParaRPr>
          </a:p>
        </p:txBody>
      </p:sp>
      <p:sp>
        <p:nvSpPr>
          <p:cNvPr id="11" name="object 7"/>
          <p:cNvSpPr txBox="1"/>
          <p:nvPr userDrawn="1"/>
        </p:nvSpPr>
        <p:spPr>
          <a:xfrm>
            <a:off x="313854" y="3435626"/>
            <a:ext cx="4025265" cy="933589"/>
          </a:xfrm>
          <a:prstGeom prst="rect">
            <a:avLst/>
          </a:prstGeom>
        </p:spPr>
        <p:txBody>
          <a:bodyPr vert="horz" wrap="square" lIns="0" tIns="12700" rIns="0" bIns="0" rtlCol="0">
            <a:spAutoFit/>
          </a:bodyPr>
          <a:lstStyle/>
          <a:p>
            <a:pPr marL="12700" marR="914400">
              <a:lnSpc>
                <a:spcPct val="100000"/>
              </a:lnSpc>
            </a:pPr>
            <a:r>
              <a:rPr sz="1200" spc="-10" dirty="0">
                <a:solidFill>
                  <a:srgbClr val="425563"/>
                </a:solidFill>
                <a:latin typeface="Helvetica"/>
                <a:cs typeface="Helvetica"/>
              </a:rPr>
              <a:t>Blackshaw Road</a:t>
            </a:r>
            <a:r>
              <a:rPr lang="en-GB" sz="1200" spc="-10" dirty="0">
                <a:solidFill>
                  <a:srgbClr val="425563"/>
                </a:solidFill>
                <a:latin typeface="Helvetica"/>
                <a:cs typeface="Helvetica"/>
              </a:rPr>
              <a:t> </a:t>
            </a:r>
          </a:p>
          <a:p>
            <a:pPr marL="12700" marR="914400">
              <a:lnSpc>
                <a:spcPct val="100000"/>
              </a:lnSpc>
            </a:pPr>
            <a:r>
              <a:rPr sz="1200" spc="-25" dirty="0">
                <a:solidFill>
                  <a:srgbClr val="425563"/>
                </a:solidFill>
                <a:latin typeface="Helvetica"/>
                <a:cs typeface="Helvetica"/>
              </a:rPr>
              <a:t>Tooting</a:t>
            </a:r>
            <a:r>
              <a:rPr sz="1200" spc="-70" dirty="0">
                <a:solidFill>
                  <a:srgbClr val="425563"/>
                </a:solidFill>
                <a:latin typeface="Helvetica"/>
                <a:cs typeface="Helvetica"/>
              </a:rPr>
              <a:t> </a:t>
            </a:r>
            <a:r>
              <a:rPr sz="1200" spc="-5" dirty="0">
                <a:solidFill>
                  <a:srgbClr val="425563"/>
                </a:solidFill>
                <a:latin typeface="Helvetica"/>
                <a:cs typeface="Helvetica"/>
              </a:rPr>
              <a:t>London  </a:t>
            </a:r>
            <a:endParaRPr lang="en-GB" sz="1200" spc="-5" dirty="0">
              <a:solidFill>
                <a:srgbClr val="425563"/>
              </a:solidFill>
              <a:latin typeface="Helvetica"/>
              <a:cs typeface="Helvetica"/>
            </a:endParaRPr>
          </a:p>
          <a:p>
            <a:pPr marL="12700" marR="914400">
              <a:lnSpc>
                <a:spcPct val="100000"/>
              </a:lnSpc>
            </a:pPr>
            <a:r>
              <a:rPr sz="1200" spc="-45" dirty="0">
                <a:solidFill>
                  <a:srgbClr val="425563"/>
                </a:solidFill>
                <a:latin typeface="Helvetica"/>
                <a:cs typeface="Helvetica"/>
              </a:rPr>
              <a:t>SW17</a:t>
            </a:r>
            <a:r>
              <a:rPr sz="1200" spc="-15" dirty="0">
                <a:solidFill>
                  <a:srgbClr val="425563"/>
                </a:solidFill>
                <a:latin typeface="Helvetica"/>
                <a:cs typeface="Helvetica"/>
              </a:rPr>
              <a:t> </a:t>
            </a:r>
            <a:r>
              <a:rPr sz="1200" spc="-10" dirty="0">
                <a:solidFill>
                  <a:srgbClr val="425563"/>
                </a:solidFill>
                <a:latin typeface="Helvetica"/>
                <a:cs typeface="Helvetica"/>
              </a:rPr>
              <a:t>0QT</a:t>
            </a:r>
            <a:endParaRPr sz="1200" dirty="0">
              <a:latin typeface="Helvetica"/>
              <a:cs typeface="Helvetica"/>
            </a:endParaRPr>
          </a:p>
          <a:p>
            <a:pPr>
              <a:lnSpc>
                <a:spcPct val="100000"/>
              </a:lnSpc>
              <a:spcBef>
                <a:spcPts val="55"/>
              </a:spcBef>
            </a:pPr>
            <a:endParaRPr sz="1100" dirty="0">
              <a:solidFill>
                <a:schemeClr val="accent5"/>
              </a:solidFill>
              <a:latin typeface="Times New Roman"/>
              <a:cs typeface="Times New Roman"/>
            </a:endParaRPr>
          </a:p>
          <a:p>
            <a:pPr marL="12700">
              <a:lnSpc>
                <a:spcPct val="100000"/>
              </a:lnSpc>
            </a:pPr>
            <a:r>
              <a:rPr sz="1200" b="1" spc="-5" dirty="0">
                <a:solidFill>
                  <a:schemeClr val="accent5"/>
                </a:solidFill>
                <a:latin typeface="Helvetica"/>
                <a:cs typeface="Helvetica"/>
              </a:rPr>
              <a:t>stgeorges.nhs.uk</a:t>
            </a:r>
            <a:endParaRPr sz="1200" dirty="0">
              <a:solidFill>
                <a:schemeClr val="accent5"/>
              </a:solidFill>
              <a:latin typeface="Helvetica"/>
              <a:cs typeface="Helvetica"/>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0244" y="251795"/>
            <a:ext cx="1326516" cy="687597"/>
          </a:xfrm>
          <a:prstGeom prst="rect">
            <a:avLst/>
          </a:prstGeom>
        </p:spPr>
      </p:pic>
    </p:spTree>
    <p:extLst>
      <p:ext uri="{BB962C8B-B14F-4D97-AF65-F5344CB8AC3E}">
        <p14:creationId xmlns:p14="http://schemas.microsoft.com/office/powerpoint/2010/main" val="2513212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541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8719125" y="5982112"/>
            <a:ext cx="28448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364007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Pattern divider_pink_1">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pic>
        <p:nvPicPr>
          <p:cNvPr id="13" name="Picture 12"/>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30646" y="1300364"/>
            <a:ext cx="7958344" cy="4611633"/>
          </a:xfrm>
          <a:prstGeom prst="rect">
            <a:avLst/>
          </a:prstGeom>
        </p:spPr>
      </p:pic>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rgbClr val="0070C0"/>
                </a:solidFill>
                <a:latin typeface="Helvetica"/>
                <a:ea typeface="+mj-ea"/>
                <a:cs typeface="Helvetica"/>
              </a:defRPr>
            </a:lvl1pPr>
          </a:lstStyle>
          <a:p>
            <a:pPr lvl="0"/>
            <a:r>
              <a:rPr lang="en-US" dirty="0"/>
              <a:t>Section title</a:t>
            </a:r>
            <a:endParaRPr lang="en-GB" dirty="0"/>
          </a:p>
        </p:txBody>
      </p:sp>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2050" name="Picture 2" descr="See the source imag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68001" y="6172200"/>
            <a:ext cx="1052513" cy="5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13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Pattern divider_pink_2">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rgbClr val="0070C0"/>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27598" y="1286607"/>
            <a:ext cx="7961392" cy="461163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13" name="Picture 2" descr="See the source imag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68001" y="6172200"/>
            <a:ext cx="1052513" cy="5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Pattern divider_pink_3">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7185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Pattern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3" name="Text Placeholder 2"/>
          <p:cNvSpPr>
            <a:spLocks noGrp="1"/>
          </p:cNvSpPr>
          <p:nvPr>
            <p:ph type="body" sz="quarter" idx="17" hasCustomPrompt="1"/>
          </p:nvPr>
        </p:nvSpPr>
        <p:spPr>
          <a:xfrm>
            <a:off x="291814" y="1676398"/>
            <a:ext cx="3289586" cy="4139977"/>
          </a:xfrm>
          <a:prstGeom prst="rect">
            <a:avLst/>
          </a:prstGeom>
        </p:spPr>
        <p:txBody>
          <a:bodyPr lIns="0" tIns="0" rIns="0" bIns="0"/>
          <a:lstStyle>
            <a:lvl1pPr marL="139700" indent="-127000" algn="l" defTabSz="914400" rtl="0" eaLnBrk="1" latinLnBrk="0" hangingPunct="1">
              <a:lnSpc>
                <a:spcPts val="1420"/>
              </a:lnSpc>
              <a:buChar char="–"/>
              <a:tabLst>
                <a:tab pos="140335" algn="l"/>
              </a:tabLst>
              <a:defRPr lang="en-US" sz="1200" kern="1200" spc="-10" dirty="0" smtClean="0">
                <a:solidFill>
                  <a:srgbClr val="425563"/>
                </a:solidFill>
                <a:latin typeface="Helvetica"/>
                <a:ea typeface="+mn-ea"/>
                <a:cs typeface="Helvetica"/>
              </a:defRPr>
            </a:lvl1pPr>
          </a:lstStyle>
          <a:p>
            <a:pPr marL="139700" indent="-127000">
              <a:lnSpc>
                <a:spcPts val="1420"/>
              </a:lnSpc>
              <a:buChar char="–"/>
              <a:tabLst>
                <a:tab pos="140335" algn="l"/>
              </a:tabLst>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40" dirty="0">
                <a:solidFill>
                  <a:srgbClr val="425563"/>
                </a:solidFill>
                <a:latin typeface="Helvetica"/>
                <a:cs typeface="Helvetica"/>
              </a:rPr>
              <a:t> </a:t>
            </a:r>
            <a:r>
              <a:rPr lang="en-GB" sz="1200" spc="-5" dirty="0">
                <a:solidFill>
                  <a:srgbClr val="425563"/>
                </a:solidFill>
                <a:latin typeface="Helvetica"/>
                <a:cs typeface="Helvetica"/>
              </a:rPr>
              <a:t>sit</a:t>
            </a:r>
            <a:endParaRPr lang="en-GB" sz="1200" dirty="0">
              <a:latin typeface="Helvetica"/>
              <a:cs typeface="Helvetica"/>
            </a:endParaRPr>
          </a:p>
        </p:txBody>
      </p:sp>
      <p:sp>
        <p:nvSpPr>
          <p:cNvPr id="11" name="Text Placeholder 2"/>
          <p:cNvSpPr>
            <a:spLocks noGrp="1"/>
          </p:cNvSpPr>
          <p:nvPr>
            <p:ph type="body" sz="quarter" idx="18" hasCustomPrompt="1"/>
          </p:nvPr>
        </p:nvSpPr>
        <p:spPr>
          <a:xfrm>
            <a:off x="291815" y="1230306"/>
            <a:ext cx="3289586" cy="446093"/>
          </a:xfrm>
          <a:prstGeom prst="rect">
            <a:avLst/>
          </a:prstGeom>
        </p:spPr>
        <p:txBody>
          <a:bodyPr lIns="0" tIns="0" rIns="0" bIns="0"/>
          <a:lstStyle>
            <a:lvl1pPr marL="12700" algn="l" defTabSz="914400" rtl="0" eaLnBrk="1" latinLnBrk="0" hangingPunct="1">
              <a:lnSpc>
                <a:spcPct val="100000"/>
              </a:lnSpc>
              <a:spcBef>
                <a:spcPts val="100"/>
              </a:spcBef>
              <a:defRPr lang="en-US" sz="1600" kern="1200" spc="-15" dirty="0" smtClean="0">
                <a:solidFill>
                  <a:schemeClr val="accent5"/>
                </a:solidFill>
                <a:latin typeface="Helvetica"/>
                <a:ea typeface="+mn-ea"/>
                <a:cs typeface="Helvetica"/>
              </a:defRPr>
            </a:lvl1pPr>
          </a:lstStyle>
          <a:p>
            <a:pPr lvl="0"/>
            <a:r>
              <a:rPr lang="en-US" dirty="0"/>
              <a:t>Subtitle 1</a:t>
            </a:r>
          </a:p>
        </p:txBody>
      </p:sp>
      <p:sp>
        <p:nvSpPr>
          <p:cNvPr id="15" name="Text Placeholder 2"/>
          <p:cNvSpPr>
            <a:spLocks noGrp="1"/>
          </p:cNvSpPr>
          <p:nvPr>
            <p:ph type="body" sz="quarter" idx="19" hasCustomPrompt="1"/>
          </p:nvPr>
        </p:nvSpPr>
        <p:spPr>
          <a:xfrm>
            <a:off x="291817" y="271730"/>
            <a:ext cx="6718583" cy="310328"/>
          </a:xfrm>
          <a:prstGeom prst="rect">
            <a:avLst/>
          </a:prstGeom>
        </p:spPr>
        <p:txBody>
          <a:bodyPr lIns="0" tIns="0" rIns="0" bIns="0"/>
          <a:lstStyle>
            <a:lvl1pPr>
              <a:defRPr lang="en-GB" sz="2200" b="0" i="0" spc="-30" baseline="0" dirty="0">
                <a:solidFill>
                  <a:srgbClr val="0070C0"/>
                </a:solidFill>
                <a:latin typeface="Helvetica"/>
                <a:ea typeface="+mj-ea"/>
                <a:cs typeface="Helvetica"/>
              </a:defRPr>
            </a:lvl1pPr>
          </a:lstStyle>
          <a:p>
            <a:pPr lvl="0"/>
            <a:r>
              <a:rPr lang="en-US" dirty="0"/>
              <a:t>Section title</a:t>
            </a:r>
            <a:endParaRPr lang="en-GB" dirty="0"/>
          </a:p>
        </p:txBody>
      </p:sp>
      <p:pic>
        <p:nvPicPr>
          <p:cNvPr id="12" name="Picture 11"/>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30655" y="1290820"/>
            <a:ext cx="7958344" cy="46116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6" name="TextBox 15"/>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13" name="Picture 2" descr="See the source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68001" y="6172200"/>
            <a:ext cx="1052513" cy="5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6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Master slide_blue">
    <p:spTree>
      <p:nvGrpSpPr>
        <p:cNvPr id="1" name=""/>
        <p:cNvGrpSpPr/>
        <p:nvPr/>
      </p:nvGrpSpPr>
      <p:grpSpPr>
        <a:xfrm>
          <a:off x="0" y="0"/>
          <a:ext cx="0" cy="0"/>
          <a:chOff x="0" y="0"/>
          <a:chExt cx="0" cy="0"/>
        </a:xfrm>
      </p:grpSpPr>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kumimoji="0" lang="en-GB" sz="2200" b="0" i="0" u="none" strike="noStrike" kern="0" cap="none" spc="-25" normalizeH="0" baseline="0" noProof="0" dirty="0">
                <a:ln>
                  <a:noFill/>
                </a:ln>
                <a:solidFill>
                  <a:srgbClr val="768692"/>
                </a:solidFill>
                <a:effectLst/>
                <a:uLnTx/>
                <a:uFillTx/>
                <a:latin typeface="Helvetica"/>
                <a:ea typeface="+mj-ea"/>
              </a:rPr>
              <a:t>Image divider</a:t>
            </a: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rgbClr val="0070C0"/>
                </a:solidFill>
                <a:latin typeface="Helvetica"/>
                <a:ea typeface="+mj-ea"/>
                <a:cs typeface="Helvetica"/>
              </a:defRPr>
            </a:lvl1pPr>
          </a:lstStyle>
          <a:p>
            <a:pPr lvl="0"/>
            <a:r>
              <a:rPr lang="en-US" dirty="0"/>
              <a:t>Section title</a:t>
            </a:r>
            <a:endParaRPr lang="en-GB" dirty="0"/>
          </a:p>
        </p:txBody>
      </p:sp>
      <p:sp>
        <p:nvSpPr>
          <p:cNvPr id="13" name="Picture Placeholder 3"/>
          <p:cNvSpPr>
            <a:spLocks noGrp="1"/>
          </p:cNvSpPr>
          <p:nvPr>
            <p:ph type="pic" sz="quarter" idx="20" hasCustomPrompt="1"/>
          </p:nvPr>
        </p:nvSpPr>
        <p:spPr>
          <a:xfrm>
            <a:off x="304800" y="1295400"/>
            <a:ext cx="11584190" cy="4595285"/>
          </a:xfrm>
          <a:prstGeom prst="rect">
            <a:avLst/>
          </a:prstGeom>
        </p:spPr>
        <p:txBody>
          <a:bodyPr/>
          <a:lstStyle>
            <a:lvl1pPr>
              <a:defRPr baseline="0">
                <a:solidFill>
                  <a:schemeClr val="tx1"/>
                </a:solidFill>
              </a:defRPr>
            </a:lvl1pPr>
          </a:lstStyle>
          <a:p>
            <a:r>
              <a:rPr lang="en-GB" dirty="0"/>
              <a:t>Insert Image</a:t>
            </a:r>
          </a:p>
        </p:txBody>
      </p:sp>
      <p:sp>
        <p:nvSpPr>
          <p:cNvPr id="12" name="TextBox 11"/>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pic>
        <p:nvPicPr>
          <p:cNvPr id="9" name="Picture 2" descr="See the source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68001" y="6172200"/>
            <a:ext cx="1052513" cy="5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3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Content + right image box">
    <p:spTree>
      <p:nvGrpSpPr>
        <p:cNvPr id="1" name=""/>
        <p:cNvGrpSpPr/>
        <p:nvPr/>
      </p:nvGrpSpPr>
      <p:grpSpPr>
        <a:xfrm>
          <a:off x="0" y="0"/>
          <a:ext cx="0" cy="0"/>
          <a:chOff x="0" y="0"/>
          <a:chExt cx="0" cy="0"/>
        </a:xfrm>
      </p:grpSpPr>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9" name="Picture Placeholder 3"/>
          <p:cNvSpPr>
            <a:spLocks noGrp="1"/>
          </p:cNvSpPr>
          <p:nvPr>
            <p:ph type="pic" sz="quarter" idx="20" hasCustomPrompt="1"/>
          </p:nvPr>
        </p:nvSpPr>
        <p:spPr>
          <a:xfrm>
            <a:off x="5039601" y="1295400"/>
            <a:ext cx="6849389" cy="4595285"/>
          </a:xfrm>
          <a:prstGeom prst="rect">
            <a:avLst/>
          </a:prstGeom>
        </p:spPr>
        <p:txBody>
          <a:bodyPr/>
          <a:lstStyle>
            <a:lvl1pPr>
              <a:defRPr baseline="0">
                <a:solidFill>
                  <a:schemeClr val="tx1"/>
                </a:solidFill>
              </a:defRPr>
            </a:lvl1pPr>
          </a:lstStyle>
          <a:p>
            <a:r>
              <a:rPr lang="en-GB" dirty="0"/>
              <a:t>Insert Image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14" name="TextBox 1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49417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ontent_multiple text box">
    <p:spTree>
      <p:nvGrpSpPr>
        <p:cNvPr id="1" name=""/>
        <p:cNvGrpSpPr/>
        <p:nvPr/>
      </p:nvGrpSpPr>
      <p:grpSpPr>
        <a:xfrm>
          <a:off x="0" y="0"/>
          <a:ext cx="0" cy="0"/>
          <a:chOff x="0" y="0"/>
          <a:chExt cx="0" cy="0"/>
        </a:xfrm>
      </p:grpSpPr>
      <p:sp>
        <p:nvSpPr>
          <p:cNvPr id="22" name="Text Placeholder 3"/>
          <p:cNvSpPr>
            <a:spLocks noGrp="1"/>
          </p:cNvSpPr>
          <p:nvPr>
            <p:ph type="body" sz="quarter" idx="26" hasCustomPrompt="1"/>
          </p:nvPr>
        </p:nvSpPr>
        <p:spPr>
          <a:xfrm>
            <a:off x="9083611" y="1570886"/>
            <a:ext cx="2756535" cy="4319799"/>
          </a:xfrm>
          <a:prstGeom prst="rect">
            <a:avLst/>
          </a:prstGeom>
        </p:spPr>
        <p:txBody>
          <a:bodyPr lIns="0" tIns="0" rIns="0" bIns="0"/>
          <a:lstStyle>
            <a:lvl1pPr marL="12700" marR="10795" algn="l" defTabSz="914400" rtl="0" eaLnBrk="1" latinLnBrk="0" hangingPunct="1">
              <a:lnSpc>
                <a:spcPts val="1400"/>
              </a:lnSpc>
              <a:spcBef>
                <a:spcPts val="180"/>
              </a:spcBef>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endParaRPr lang="en-GB" sz="1200" dirty="0">
              <a:latin typeface="Helvetica"/>
              <a:cs typeface="Helvetica"/>
            </a:endParaRPr>
          </a:p>
          <a:p>
            <a:pPr marL="12700" marR="10795">
              <a:lnSpc>
                <a:spcPts val="1400"/>
              </a:lnSpc>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a:t>
            </a:r>
            <a:r>
              <a:rPr lang="en-GB" sz="1200" spc="-10" dirty="0">
                <a:solidFill>
                  <a:srgbClr val="425563"/>
                </a:solidFill>
                <a:latin typeface="Helvetica"/>
                <a:cs typeface="Helvetica"/>
              </a:rPr>
              <a:t>et.</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3" name="Text Placeholder 3"/>
          <p:cNvSpPr>
            <a:spLocks noGrp="1"/>
          </p:cNvSpPr>
          <p:nvPr>
            <p:ph type="body" sz="quarter" idx="27" hasCustomPrompt="1"/>
          </p:nvPr>
        </p:nvSpPr>
        <p:spPr>
          <a:xfrm>
            <a:off x="9083611" y="1249980"/>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2</a:t>
            </a:r>
          </a:p>
        </p:txBody>
      </p:sp>
      <p:sp>
        <p:nvSpPr>
          <p:cNvPr id="4" name="Text Placeholder 3"/>
          <p:cNvSpPr>
            <a:spLocks noGrp="1"/>
          </p:cNvSpPr>
          <p:nvPr>
            <p:ph type="body" sz="quarter" idx="23" hasCustomPrompt="1"/>
          </p:nvPr>
        </p:nvSpPr>
        <p:spPr>
          <a:xfrm>
            <a:off x="6160099" y="1569115"/>
            <a:ext cx="2756535" cy="4321570"/>
          </a:xfrm>
          <a:prstGeom prst="rect">
            <a:avLst/>
          </a:prstGeom>
        </p:spPr>
        <p:txBody>
          <a:bodyPr lIns="0" tIns="0" rIns="0" bIns="0"/>
          <a:lstStyle>
            <a:lvl1pPr marL="12700" marR="5080" indent="0" algn="l" defTabSz="914400" rtl="0" eaLnBrk="1" fontAlgn="auto" latinLnBrk="0" hangingPunct="1">
              <a:lnSpc>
                <a:spcPts val="1400"/>
              </a:lnSpc>
              <a:spcBef>
                <a:spcPts val="180"/>
              </a:spcBef>
              <a:spcAft>
                <a:spcPts val="0"/>
              </a:spcAft>
              <a:buClrTx/>
              <a:buSzTx/>
              <a:buFontTx/>
              <a:buNone/>
              <a:tabLst/>
              <a:defRPr lang="en-US" sz="1200" kern="1200" spc="-10" dirty="0" smtClean="0">
                <a:solidFill>
                  <a:srgbClr val="425563"/>
                </a:solidFill>
                <a:latin typeface="Helvetica"/>
                <a:ea typeface="+mn-ea"/>
                <a:cs typeface="Helvetica"/>
              </a:defRPr>
            </a:lvl1pPr>
          </a:lstStyle>
          <a:p>
            <a:pPr marL="12700" marR="21590">
              <a:lnSpc>
                <a:spcPts val="1400"/>
              </a:lnSpc>
              <a:spcBef>
                <a:spcPts val="869"/>
              </a:spcBef>
            </a:pPr>
            <a:r>
              <a:rPr lang="en-GB" sz="1200" spc="-10" dirty="0">
                <a:solidFill>
                  <a:srgbClr val="425563"/>
                </a:solidFill>
                <a:latin typeface="Helvetica"/>
                <a:cs typeface="Helvetica"/>
              </a:rPr>
              <a:t>Lorem ipsum </a:t>
            </a:r>
            <a:r>
              <a:rPr lang="en-GB" sz="1200" spc="-5" dirty="0" err="1">
                <a:solidFill>
                  <a:srgbClr val="425563"/>
                </a:solidFill>
                <a:latin typeface="Helvetica"/>
                <a:cs typeface="Helvetica"/>
              </a:rPr>
              <a:t>dolor</a:t>
            </a:r>
            <a:r>
              <a:rPr lang="en-GB" sz="1200" spc="-5" dirty="0">
                <a:solidFill>
                  <a:srgbClr val="425563"/>
                </a:solidFill>
                <a:latin typeface="Helvetica"/>
                <a:cs typeface="Helvetica"/>
              </a:rPr>
              <a:t> sit </a:t>
            </a:r>
            <a:r>
              <a:rPr lang="en-GB" sz="1200" spc="-10" dirty="0" err="1">
                <a:solidFill>
                  <a:srgbClr val="425563"/>
                </a:solidFill>
                <a:latin typeface="Helvetica"/>
                <a:cs typeface="Helvetica"/>
              </a:rPr>
              <a:t>amet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adipiscing</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Quisque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hendrerit</a:t>
            </a:r>
            <a:r>
              <a:rPr lang="en-GB" sz="1200" spc="-10" dirty="0">
                <a:solidFill>
                  <a:srgbClr val="425563"/>
                </a:solidFill>
                <a:latin typeface="Helvetica"/>
                <a:cs typeface="Helvetica"/>
              </a:rPr>
              <a:t>  </a:t>
            </a:r>
            <a:r>
              <a:rPr lang="en-GB" sz="1200" spc="-20" dirty="0" err="1">
                <a:solidFill>
                  <a:srgbClr val="425563"/>
                </a:solidFill>
                <a:latin typeface="Helvetica"/>
                <a:cs typeface="Helvetica"/>
              </a:rPr>
              <a:t>tortor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sed</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consectetur</a:t>
            </a:r>
            <a:r>
              <a:rPr lang="en-GB" sz="1200" spc="-10" dirty="0">
                <a:solidFill>
                  <a:srgbClr val="425563"/>
                </a:solidFill>
                <a:latin typeface="Helvetica"/>
                <a:cs typeface="Helvetica"/>
              </a:rPr>
              <a:t> </a:t>
            </a:r>
            <a:r>
              <a:rPr lang="en-GB" sz="1200" spc="-15" dirty="0">
                <a:solidFill>
                  <a:srgbClr val="425563"/>
                </a:solidFill>
                <a:latin typeface="Helvetica"/>
                <a:cs typeface="Helvetica"/>
              </a:rPr>
              <a:t>dui.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a:solidFill>
                  <a:srgbClr val="425563"/>
                </a:solidFill>
                <a:latin typeface="Helvetica"/>
                <a:cs typeface="Helvetica"/>
              </a:rPr>
              <a:t>dictum </a:t>
            </a:r>
            <a:r>
              <a:rPr lang="en-GB" sz="1200" spc="-5" dirty="0" err="1">
                <a:solidFill>
                  <a:srgbClr val="425563"/>
                </a:solidFill>
                <a:latin typeface="Helvetica"/>
                <a:cs typeface="Helvetica"/>
              </a:rPr>
              <a:t>lobortis</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5" dirty="0">
                <a:solidFill>
                  <a:srgbClr val="425563"/>
                </a:solidFill>
                <a:latin typeface="Helvetica"/>
                <a:cs typeface="Helvetica"/>
              </a:rPr>
              <a:t>In semper </a:t>
            </a:r>
            <a:r>
              <a:rPr lang="en-GB" sz="1200" spc="-10" dirty="0" err="1">
                <a:solidFill>
                  <a:srgbClr val="425563"/>
                </a:solidFill>
                <a:latin typeface="Helvetica"/>
                <a:cs typeface="Helvetica"/>
              </a:rPr>
              <a:t>posuere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consectetur</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5" dirty="0">
                <a:solidFill>
                  <a:srgbClr val="425563"/>
                </a:solidFill>
                <a:latin typeface="Helvetica"/>
                <a:cs typeface="Helvetica"/>
              </a:rPr>
              <a:t>non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quis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fringilla</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ultrices</a:t>
            </a:r>
            <a:r>
              <a:rPr lang="en-GB" sz="1200" spc="-5" dirty="0">
                <a:solidFill>
                  <a:srgbClr val="425563"/>
                </a:solidFill>
                <a:latin typeface="Helvetica"/>
                <a:cs typeface="Helvetica"/>
              </a:rPr>
              <a:t> ac </a:t>
            </a:r>
            <a:r>
              <a:rPr lang="en-GB" sz="1200" spc="-10" dirty="0" err="1">
                <a:solidFill>
                  <a:srgbClr val="425563"/>
                </a:solidFill>
                <a:latin typeface="Helvetica"/>
                <a:cs typeface="Helvetica"/>
              </a:rPr>
              <a:t>vestibulum</a:t>
            </a:r>
            <a:r>
              <a:rPr lang="en-GB" sz="1200" dirty="0">
                <a:solidFill>
                  <a:srgbClr val="425563"/>
                </a:solidFill>
                <a:latin typeface="Helvetica"/>
                <a:cs typeface="Helvetica"/>
              </a:rPr>
              <a:t> </a:t>
            </a:r>
            <a:r>
              <a:rPr lang="en-GB" sz="1200" spc="-15" dirty="0" err="1">
                <a:solidFill>
                  <a:srgbClr val="425563"/>
                </a:solidFill>
                <a:latin typeface="Helvetica"/>
                <a:cs typeface="Helvetica"/>
              </a:rPr>
              <a:t>tellus</a:t>
            </a:r>
            <a:r>
              <a:rPr lang="en-GB" sz="1200" spc="-15" dirty="0">
                <a:solidFill>
                  <a:srgbClr val="425563"/>
                </a:solidFill>
                <a:latin typeface="Helvetica"/>
                <a:cs typeface="Helvetica"/>
              </a:rPr>
              <a:t>.</a:t>
            </a:r>
            <a:endParaRPr lang="en-GB" sz="1200" dirty="0">
              <a:latin typeface="Helvetica"/>
              <a:cs typeface="Helvetica"/>
            </a:endParaRPr>
          </a:p>
          <a:p>
            <a:pPr marL="12700" marR="5080">
              <a:lnSpc>
                <a:spcPts val="1400"/>
              </a:lnSpc>
              <a:spcBef>
                <a:spcPts val="5"/>
              </a:spcBef>
            </a:pP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pellentesque</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sodales</a:t>
            </a:r>
            <a:r>
              <a:rPr lang="en-GB" sz="1200" spc="-5" dirty="0">
                <a:solidFill>
                  <a:srgbClr val="425563"/>
                </a:solidFill>
                <a:latin typeface="Helvetica"/>
                <a:cs typeface="Helvetica"/>
              </a:rPr>
              <a:t>  semper </a:t>
            </a:r>
            <a:r>
              <a:rPr lang="en-GB" sz="1200" spc="-10" dirty="0" err="1">
                <a:solidFill>
                  <a:srgbClr val="425563"/>
                </a:solidFill>
                <a:latin typeface="Helvetica"/>
                <a:cs typeface="Helvetica"/>
              </a:rPr>
              <a:t>porttitor</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sollicitudin</a:t>
            </a:r>
            <a:r>
              <a:rPr lang="en-GB" sz="1200" spc="-10" dirty="0">
                <a:solidFill>
                  <a:srgbClr val="425563"/>
                </a:solidFill>
                <a:latin typeface="Helvetica"/>
                <a:cs typeface="Helvetica"/>
              </a:rPr>
              <a:t> at</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eros</a:t>
            </a:r>
            <a:r>
              <a:rPr lang="en-GB" sz="1200" spc="-10" dirty="0">
                <a:solidFill>
                  <a:srgbClr val="425563"/>
                </a:solidFill>
                <a:latin typeface="Helvetica"/>
                <a:cs typeface="Helvetica"/>
              </a:rPr>
              <a:t>.</a:t>
            </a:r>
          </a:p>
          <a:p>
            <a:pPr marL="12700" marR="5080">
              <a:lnSpc>
                <a:spcPts val="1400"/>
              </a:lnSpc>
              <a:spcBef>
                <a:spcPts val="5"/>
              </a:spcBef>
            </a:pPr>
            <a:endParaRPr lang="en-GB" sz="1200" spc="-10" dirty="0">
              <a:solidFill>
                <a:srgbClr val="425563"/>
              </a:solidFill>
              <a:latin typeface="Helvetica"/>
              <a:cs typeface="Helvetica"/>
            </a:endParaRPr>
          </a:p>
          <a:p>
            <a:pPr marL="12700" marR="5080">
              <a:lnSpc>
                <a:spcPts val="1400"/>
              </a:lnSpc>
              <a:spcBef>
                <a:spcPts val="180"/>
              </a:spcBef>
            </a:pPr>
            <a:r>
              <a:rPr lang="en-GB" sz="1200" spc="-10" dirty="0" err="1">
                <a:solidFill>
                  <a:srgbClr val="425563"/>
                </a:solidFill>
                <a:latin typeface="Helvetica"/>
                <a:cs typeface="Helvetica"/>
              </a:rPr>
              <a:t>Donec</a:t>
            </a:r>
            <a:r>
              <a:rPr lang="en-GB" sz="1200" spc="-10" dirty="0">
                <a:solidFill>
                  <a:srgbClr val="425563"/>
                </a:solidFill>
                <a:latin typeface="Helvetica"/>
                <a:cs typeface="Helvetica"/>
              </a:rPr>
              <a:t> </a:t>
            </a:r>
            <a:r>
              <a:rPr lang="en-GB" sz="1200" spc="-5" dirty="0">
                <a:solidFill>
                  <a:srgbClr val="425563"/>
                </a:solidFill>
                <a:latin typeface="Helvetica"/>
                <a:cs typeface="Helvetica"/>
              </a:rPr>
              <a:t>semper </a:t>
            </a:r>
            <a:r>
              <a:rPr lang="en-GB" sz="1200" spc="-10" dirty="0" err="1">
                <a:solidFill>
                  <a:srgbClr val="425563"/>
                </a:solidFill>
                <a:latin typeface="Helvetica"/>
                <a:cs typeface="Helvetica"/>
              </a:rPr>
              <a:t>neque</a:t>
            </a:r>
            <a:r>
              <a:rPr lang="en-GB" sz="1200" spc="-10"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5" dirty="0" err="1">
                <a:solidFill>
                  <a:srgbClr val="425563"/>
                </a:solidFill>
                <a:latin typeface="Helvetica"/>
                <a:cs typeface="Helvetica"/>
              </a:rPr>
              <a:t>venenatis</a:t>
            </a:r>
            <a:r>
              <a:rPr lang="en-GB" sz="1200" spc="-15" dirty="0">
                <a:solidFill>
                  <a:srgbClr val="425563"/>
                </a:solidFill>
                <a:latin typeface="Helvetica"/>
                <a:cs typeface="Helvetica"/>
              </a:rPr>
              <a:t>  </a:t>
            </a:r>
            <a:r>
              <a:rPr lang="en-GB" sz="1200" spc="-20" dirty="0" err="1">
                <a:solidFill>
                  <a:srgbClr val="425563"/>
                </a:solidFill>
                <a:latin typeface="Helvetica"/>
                <a:cs typeface="Helvetica"/>
              </a:rPr>
              <a:t>pulvinar</a:t>
            </a:r>
            <a:r>
              <a:rPr lang="en-GB" sz="1200" spc="-20"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euismod</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est</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nec</a:t>
            </a:r>
            <a:r>
              <a:rPr lang="en-GB" sz="1200" spc="-5" dirty="0">
                <a:solidFill>
                  <a:srgbClr val="425563"/>
                </a:solidFill>
                <a:latin typeface="Helvetica"/>
                <a:cs typeface="Helvetica"/>
              </a:rPr>
              <a:t>  </a:t>
            </a:r>
            <a:r>
              <a:rPr lang="en-GB" sz="1200" spc="-5" dirty="0" err="1">
                <a:solidFill>
                  <a:srgbClr val="425563"/>
                </a:solidFill>
                <a:latin typeface="Helvetica"/>
                <a:cs typeface="Helvetica"/>
              </a:rPr>
              <a:t>massa</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tristique</a:t>
            </a:r>
            <a:r>
              <a:rPr lang="en-GB" sz="1200" spc="-10" dirty="0">
                <a:solidFill>
                  <a:srgbClr val="425563"/>
                </a:solidFill>
                <a:latin typeface="Helvetica"/>
                <a:cs typeface="Helvetica"/>
              </a:rPr>
              <a:t>, </a:t>
            </a:r>
            <a:r>
              <a:rPr lang="en-GB" sz="1200" dirty="0">
                <a:solidFill>
                  <a:srgbClr val="425563"/>
                </a:solidFill>
                <a:latin typeface="Helvetica"/>
                <a:cs typeface="Helvetica"/>
              </a:rPr>
              <a:t>a </a:t>
            </a:r>
            <a:r>
              <a:rPr lang="en-GB" sz="1200" spc="-10" dirty="0" err="1">
                <a:solidFill>
                  <a:srgbClr val="425563"/>
                </a:solidFill>
                <a:latin typeface="Helvetica"/>
                <a:cs typeface="Helvetica"/>
              </a:rPr>
              <a:t>bibendum</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varius</a:t>
            </a:r>
            <a:r>
              <a:rPr lang="en-GB" sz="1200" spc="-15" dirty="0">
                <a:solidFill>
                  <a:srgbClr val="425563"/>
                </a:solidFill>
                <a:latin typeface="Helvetica"/>
                <a:cs typeface="Helvetica"/>
              </a:rPr>
              <a:t>.  </a:t>
            </a:r>
            <a:r>
              <a:rPr lang="en-GB" sz="1200" spc="-5" dirty="0" err="1">
                <a:solidFill>
                  <a:srgbClr val="425563"/>
                </a:solidFill>
                <a:latin typeface="Helvetica"/>
                <a:cs typeface="Helvetica"/>
              </a:rPr>
              <a:t>Suspendisse</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finibus</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efficitur</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velit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laoreet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tincidunt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nibh</a:t>
            </a:r>
            <a:r>
              <a:rPr lang="en-GB" sz="1200" spc="-5" dirty="0">
                <a:solidFill>
                  <a:srgbClr val="425563"/>
                </a:solidFill>
                <a:latin typeface="Helvetica"/>
                <a:cs typeface="Helvetica"/>
              </a:rPr>
              <a:t> </a:t>
            </a:r>
            <a:r>
              <a:rPr lang="en-GB" sz="1200" spc="-10" dirty="0" err="1">
                <a:solidFill>
                  <a:srgbClr val="425563"/>
                </a:solidFill>
                <a:latin typeface="Helvetica"/>
                <a:cs typeface="Helvetica"/>
              </a:rPr>
              <a:t>tempor</a:t>
            </a:r>
            <a:r>
              <a:rPr lang="en-GB" sz="1200" spc="-10" dirty="0">
                <a:solidFill>
                  <a:srgbClr val="425563"/>
                </a:solidFill>
                <a:latin typeface="Helvetica"/>
                <a:cs typeface="Helvetica"/>
              </a:rPr>
              <a:t> et. </a:t>
            </a:r>
            <a:r>
              <a:rPr lang="en-GB" sz="1200" spc="-15" dirty="0" err="1">
                <a:solidFill>
                  <a:srgbClr val="425563"/>
                </a:solidFill>
                <a:latin typeface="Helvetica"/>
                <a:cs typeface="Helvetica"/>
              </a:rPr>
              <a:t>Etiam</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elit</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risus</a:t>
            </a:r>
            <a:r>
              <a:rPr lang="en-GB" sz="1200" spc="-10" dirty="0">
                <a:solidFill>
                  <a:srgbClr val="425563"/>
                </a:solidFill>
                <a:latin typeface="Helvetica"/>
                <a:cs typeface="Helvetica"/>
              </a:rPr>
              <a:t>,  gravida </a:t>
            </a:r>
            <a:r>
              <a:rPr lang="en-GB" sz="1200" spc="-10" dirty="0" err="1">
                <a:solidFill>
                  <a:srgbClr val="425563"/>
                </a:solidFill>
                <a:latin typeface="Helvetica"/>
                <a:cs typeface="Helvetica"/>
              </a:rPr>
              <a:t>eget</a:t>
            </a:r>
            <a:r>
              <a:rPr lang="en-GB" sz="1200" spc="-10" dirty="0">
                <a:solidFill>
                  <a:srgbClr val="425563"/>
                </a:solidFill>
                <a:latin typeface="Helvetica"/>
                <a:cs typeface="Helvetica"/>
              </a:rPr>
              <a:t> </a:t>
            </a:r>
            <a:r>
              <a:rPr lang="en-GB" sz="1200" spc="-5" dirty="0" err="1">
                <a:solidFill>
                  <a:srgbClr val="425563"/>
                </a:solidFill>
                <a:latin typeface="Helvetica"/>
                <a:cs typeface="Helvetica"/>
              </a:rPr>
              <a:t>sem</a:t>
            </a:r>
            <a:r>
              <a:rPr lang="en-GB" sz="1200" spc="-5" dirty="0">
                <a:solidFill>
                  <a:srgbClr val="425563"/>
                </a:solidFill>
                <a:latin typeface="Helvetica"/>
                <a:cs typeface="Helvetica"/>
              </a:rPr>
              <a:t> </a:t>
            </a:r>
            <a:r>
              <a:rPr lang="en-GB" sz="1200" spc="-15" dirty="0" err="1">
                <a:solidFill>
                  <a:srgbClr val="425563"/>
                </a:solidFill>
                <a:latin typeface="Helvetica"/>
                <a:cs typeface="Helvetica"/>
              </a:rPr>
              <a:t>vel</a:t>
            </a:r>
            <a:r>
              <a:rPr lang="en-GB" sz="1200" spc="-15" dirty="0">
                <a:solidFill>
                  <a:srgbClr val="425563"/>
                </a:solidFill>
                <a:latin typeface="Helvetica"/>
                <a:cs typeface="Helvetica"/>
              </a:rPr>
              <a:t>, </a:t>
            </a:r>
            <a:r>
              <a:rPr lang="en-GB" sz="1200" spc="-10" dirty="0" err="1">
                <a:solidFill>
                  <a:srgbClr val="425563"/>
                </a:solidFill>
                <a:latin typeface="Helvetica"/>
                <a:cs typeface="Helvetica"/>
              </a:rPr>
              <a:t>iaculis</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sapien</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Aliquam</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eu</a:t>
            </a:r>
            <a:r>
              <a:rPr lang="en-GB" sz="1200" spc="-10" dirty="0">
                <a:solidFill>
                  <a:srgbClr val="425563"/>
                </a:solidFill>
                <a:latin typeface="Helvetica"/>
                <a:cs typeface="Helvetica"/>
              </a:rPr>
              <a:t> </a:t>
            </a:r>
            <a:r>
              <a:rPr lang="en-GB" sz="1200" spc="-10" dirty="0" err="1">
                <a:solidFill>
                  <a:srgbClr val="425563"/>
                </a:solidFill>
                <a:latin typeface="Helvetica"/>
                <a:cs typeface="Helvetica"/>
              </a:rPr>
              <a:t>viverra</a:t>
            </a:r>
            <a:r>
              <a:rPr lang="en-GB" sz="1200" spc="15" dirty="0">
                <a:solidFill>
                  <a:srgbClr val="425563"/>
                </a:solidFill>
                <a:latin typeface="Helvetica"/>
                <a:cs typeface="Helvetica"/>
              </a:rPr>
              <a:t> </a:t>
            </a:r>
            <a:r>
              <a:rPr lang="en-GB" sz="1200" spc="-10" dirty="0">
                <a:solidFill>
                  <a:srgbClr val="425563"/>
                </a:solidFill>
                <a:latin typeface="Helvetica"/>
                <a:cs typeface="Helvetica"/>
              </a:rPr>
              <a:t>ipsum.</a:t>
            </a:r>
            <a:endParaRPr lang="en-GB" sz="1200" dirty="0">
              <a:latin typeface="Helvetica"/>
              <a:cs typeface="Helvetica"/>
            </a:endParaRPr>
          </a:p>
          <a:p>
            <a:pPr marL="12700" marR="5080">
              <a:lnSpc>
                <a:spcPts val="1400"/>
              </a:lnSpc>
              <a:spcBef>
                <a:spcPts val="5"/>
              </a:spcBef>
            </a:pPr>
            <a:endParaRPr lang="en-GB" sz="1200" dirty="0">
              <a:latin typeface="Helvetica"/>
              <a:cs typeface="Helvetica"/>
            </a:endParaRPr>
          </a:p>
        </p:txBody>
      </p:sp>
      <p:sp>
        <p:nvSpPr>
          <p:cNvPr id="20" name="Text Placeholder 3"/>
          <p:cNvSpPr>
            <a:spLocks noGrp="1"/>
          </p:cNvSpPr>
          <p:nvPr>
            <p:ph type="body" sz="quarter" idx="25" hasCustomPrompt="1"/>
          </p:nvPr>
        </p:nvSpPr>
        <p:spPr>
          <a:xfrm>
            <a:off x="6160099" y="1248209"/>
            <a:ext cx="2756535" cy="280349"/>
          </a:xfrm>
          <a:prstGeom prst="rect">
            <a:avLst/>
          </a:prstGeom>
        </p:spPr>
        <p:txBody>
          <a:bodyPr lIns="0" tIns="0" rIns="0" bIns="0"/>
          <a:lstStyle>
            <a:lvl1pPr marL="19050" algn="l" defTabSz="914400" rtl="0" eaLnBrk="1" latinLnBrk="0" hangingPunct="1">
              <a:lnSpc>
                <a:spcPct val="100000"/>
              </a:lnSpc>
              <a:spcBef>
                <a:spcPts val="1155"/>
              </a:spcBef>
              <a:defRPr lang="en-US" sz="1600" kern="1200" spc="-15" baseline="0" dirty="0" smtClean="0">
                <a:solidFill>
                  <a:schemeClr val="accent5"/>
                </a:solidFill>
                <a:latin typeface="Helvetica"/>
                <a:ea typeface="+mn-ea"/>
                <a:cs typeface="Helvetica"/>
              </a:defRPr>
            </a:lvl1pPr>
          </a:lstStyle>
          <a:p>
            <a:pPr lvl="0"/>
            <a:r>
              <a:rPr lang="en-US" dirty="0"/>
              <a:t>Subtitle 1</a:t>
            </a:r>
          </a:p>
        </p:txBody>
      </p:sp>
      <p:sp>
        <p:nvSpPr>
          <p:cNvPr id="3" name="Text Placeholder 2"/>
          <p:cNvSpPr>
            <a:spLocks noGrp="1"/>
          </p:cNvSpPr>
          <p:nvPr>
            <p:ph type="body" sz="quarter" idx="21" hasCustomPrompt="1"/>
          </p:nvPr>
        </p:nvSpPr>
        <p:spPr>
          <a:xfrm>
            <a:off x="291814" y="1239976"/>
            <a:ext cx="3642645" cy="1524000"/>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spc="-25" dirty="0">
                <a:solidFill>
                  <a:srgbClr val="425563"/>
                </a:solidFill>
                <a:latin typeface="+mn-lt"/>
                <a:cs typeface="Arial"/>
              </a:rPr>
              <a:t>Lorem </a:t>
            </a:r>
            <a:r>
              <a:rPr lang="en-GB" sz="1600" spc="-10" dirty="0">
                <a:solidFill>
                  <a:srgbClr val="425563"/>
                </a:solidFill>
                <a:latin typeface="+mn-lt"/>
                <a:cs typeface="Arial"/>
              </a:rPr>
              <a:t>ipsum </a:t>
            </a:r>
            <a:r>
              <a:rPr lang="en-GB" sz="1600" dirty="0" err="1">
                <a:solidFill>
                  <a:srgbClr val="425563"/>
                </a:solidFill>
                <a:latin typeface="+mn-lt"/>
                <a:cs typeface="Arial"/>
              </a:rPr>
              <a:t>dolor</a:t>
            </a:r>
            <a:r>
              <a:rPr lang="en-GB" sz="1600" dirty="0">
                <a:solidFill>
                  <a:srgbClr val="425563"/>
                </a:solidFill>
                <a:latin typeface="+mn-lt"/>
                <a:cs typeface="Arial"/>
              </a:rPr>
              <a:t> </a:t>
            </a:r>
            <a:r>
              <a:rPr lang="en-GB" sz="1600" spc="-20" dirty="0">
                <a:solidFill>
                  <a:srgbClr val="425563"/>
                </a:solidFill>
                <a:latin typeface="+mn-lt"/>
                <a:cs typeface="Arial"/>
              </a:rPr>
              <a:t>sit </a:t>
            </a:r>
            <a:r>
              <a:rPr lang="en-GB" sz="1600" spc="-20" dirty="0" err="1">
                <a:solidFill>
                  <a:srgbClr val="425563"/>
                </a:solidFill>
                <a:latin typeface="+mn-lt"/>
                <a:cs typeface="Arial"/>
              </a:rPr>
              <a:t>amet</a:t>
            </a:r>
            <a:r>
              <a:rPr lang="en-GB" sz="1600" spc="-2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dirty="0" err="1">
                <a:solidFill>
                  <a:srgbClr val="425563"/>
                </a:solidFill>
                <a:latin typeface="+mn-lt"/>
                <a:cs typeface="Arial"/>
              </a:rPr>
              <a:t>adipiscing</a:t>
            </a:r>
            <a:r>
              <a:rPr lang="en-GB" sz="1600" dirty="0">
                <a:solidFill>
                  <a:srgbClr val="425563"/>
                </a:solidFill>
                <a:latin typeface="+mn-lt"/>
                <a:cs typeface="Arial"/>
              </a:rPr>
              <a:t> </a:t>
            </a:r>
            <a:r>
              <a:rPr lang="en-GB" sz="1600" spc="-25" dirty="0" err="1">
                <a:solidFill>
                  <a:srgbClr val="425563"/>
                </a:solidFill>
                <a:latin typeface="+mn-lt"/>
                <a:cs typeface="Arial"/>
              </a:rPr>
              <a:t>elit</a:t>
            </a:r>
            <a:r>
              <a:rPr lang="en-GB" sz="1600" spc="-25" dirty="0">
                <a:solidFill>
                  <a:srgbClr val="425563"/>
                </a:solidFill>
                <a:latin typeface="+mn-lt"/>
                <a:cs typeface="Arial"/>
              </a:rPr>
              <a:t>. </a:t>
            </a:r>
            <a:r>
              <a:rPr lang="en-GB" sz="1600" spc="-15" dirty="0" err="1">
                <a:solidFill>
                  <a:srgbClr val="425563"/>
                </a:solidFill>
                <a:latin typeface="+mn-lt"/>
                <a:cs typeface="Arial"/>
              </a:rPr>
              <a:t>Quisque</a:t>
            </a:r>
            <a:r>
              <a:rPr lang="en-GB" sz="1600" spc="-15" dirty="0">
                <a:solidFill>
                  <a:srgbClr val="425563"/>
                </a:solidFill>
                <a:latin typeface="+mn-lt"/>
                <a:cs typeface="Arial"/>
              </a:rPr>
              <a:t> </a:t>
            </a:r>
            <a:r>
              <a:rPr lang="en-GB" sz="1600" spc="-15" dirty="0" err="1">
                <a:solidFill>
                  <a:srgbClr val="425563"/>
                </a:solidFill>
                <a:latin typeface="+mn-lt"/>
                <a:cs typeface="Arial"/>
              </a:rPr>
              <a:t>eu</a:t>
            </a:r>
            <a:r>
              <a:rPr lang="en-GB" sz="1600" spc="-15" dirty="0">
                <a:solidFill>
                  <a:srgbClr val="425563"/>
                </a:solidFill>
                <a:latin typeface="+mn-lt"/>
                <a:cs typeface="Arial"/>
              </a:rPr>
              <a:t> </a:t>
            </a:r>
            <a:r>
              <a:rPr lang="en-GB" sz="1600" spc="-20" dirty="0" err="1">
                <a:solidFill>
                  <a:srgbClr val="425563"/>
                </a:solidFill>
                <a:latin typeface="+mn-lt"/>
                <a:cs typeface="Arial"/>
              </a:rPr>
              <a:t>hendrerit</a:t>
            </a:r>
            <a:r>
              <a:rPr lang="en-GB" sz="1600" spc="-20" dirty="0">
                <a:solidFill>
                  <a:srgbClr val="425563"/>
                </a:solidFill>
                <a:latin typeface="+mn-lt"/>
                <a:cs typeface="Arial"/>
              </a:rPr>
              <a:t>  </a:t>
            </a:r>
            <a:r>
              <a:rPr lang="en-GB" sz="1600" spc="-35" dirty="0" err="1">
                <a:solidFill>
                  <a:srgbClr val="425563"/>
                </a:solidFill>
                <a:latin typeface="+mn-lt"/>
                <a:cs typeface="Arial"/>
              </a:rPr>
              <a:t>tortor</a:t>
            </a:r>
            <a:r>
              <a:rPr lang="en-GB" sz="1600" spc="-35" dirty="0">
                <a:solidFill>
                  <a:srgbClr val="425563"/>
                </a:solidFill>
                <a:latin typeface="+mn-lt"/>
                <a:cs typeface="Arial"/>
              </a:rPr>
              <a:t>, </a:t>
            </a:r>
            <a:r>
              <a:rPr lang="en-GB" sz="1600" spc="10" dirty="0" err="1">
                <a:solidFill>
                  <a:srgbClr val="425563"/>
                </a:solidFill>
                <a:latin typeface="+mn-lt"/>
                <a:cs typeface="Arial"/>
              </a:rPr>
              <a:t>sed</a:t>
            </a:r>
            <a:r>
              <a:rPr lang="en-GB" sz="1600" spc="10" dirty="0">
                <a:solidFill>
                  <a:srgbClr val="425563"/>
                </a:solidFill>
                <a:latin typeface="+mn-lt"/>
                <a:cs typeface="Arial"/>
              </a:rPr>
              <a:t> </a:t>
            </a:r>
            <a:r>
              <a:rPr lang="en-GB" sz="1600" spc="-10" dirty="0" err="1">
                <a:solidFill>
                  <a:srgbClr val="425563"/>
                </a:solidFill>
                <a:latin typeface="+mn-lt"/>
                <a:cs typeface="Arial"/>
              </a:rPr>
              <a:t>consectetur</a:t>
            </a:r>
            <a:r>
              <a:rPr lang="en-GB" sz="1600" spc="-10" dirty="0">
                <a:solidFill>
                  <a:srgbClr val="425563"/>
                </a:solidFill>
                <a:latin typeface="+mn-lt"/>
                <a:cs typeface="Arial"/>
              </a:rPr>
              <a:t> </a:t>
            </a:r>
            <a:r>
              <a:rPr lang="en-GB" sz="1600" spc="-5" dirty="0">
                <a:solidFill>
                  <a:srgbClr val="425563"/>
                </a:solidFill>
                <a:latin typeface="+mn-lt"/>
                <a:cs typeface="Arial"/>
              </a:rPr>
              <a:t>dui. </a:t>
            </a:r>
            <a:r>
              <a:rPr lang="en-GB" sz="1600" spc="-20" dirty="0" err="1">
                <a:solidFill>
                  <a:srgbClr val="425563"/>
                </a:solidFill>
                <a:latin typeface="+mn-lt"/>
                <a:cs typeface="Arial"/>
              </a:rPr>
              <a:t>Suspendisse</a:t>
            </a:r>
            <a:r>
              <a:rPr lang="en-GB" sz="1600" spc="-20" dirty="0">
                <a:solidFill>
                  <a:srgbClr val="425563"/>
                </a:solidFill>
                <a:latin typeface="+mn-lt"/>
                <a:cs typeface="Arial"/>
              </a:rPr>
              <a:t>  </a:t>
            </a:r>
            <a:r>
              <a:rPr lang="en-GB" sz="1600" spc="5" dirty="0">
                <a:solidFill>
                  <a:srgbClr val="425563"/>
                </a:solidFill>
                <a:latin typeface="+mn-lt"/>
                <a:cs typeface="Arial"/>
              </a:rPr>
              <a:t>dictum </a:t>
            </a:r>
            <a:r>
              <a:rPr lang="en-GB" sz="1600" spc="-5" dirty="0" err="1">
                <a:solidFill>
                  <a:srgbClr val="425563"/>
                </a:solidFill>
                <a:latin typeface="+mn-lt"/>
                <a:cs typeface="Arial"/>
              </a:rPr>
              <a:t>lobortis</a:t>
            </a:r>
            <a:r>
              <a:rPr lang="en-GB" sz="1600" spc="-5" dirty="0">
                <a:solidFill>
                  <a:srgbClr val="425563"/>
                </a:solidFill>
                <a:latin typeface="+mn-lt"/>
                <a:cs typeface="Arial"/>
              </a:rPr>
              <a:t>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15" dirty="0">
                <a:solidFill>
                  <a:srgbClr val="425563"/>
                </a:solidFill>
                <a:latin typeface="+mn-lt"/>
                <a:cs typeface="Arial"/>
              </a:rPr>
              <a:t>In </a:t>
            </a:r>
            <a:r>
              <a:rPr lang="en-GB" sz="1600" spc="-5" dirty="0">
                <a:solidFill>
                  <a:srgbClr val="425563"/>
                </a:solidFill>
                <a:latin typeface="+mn-lt"/>
                <a:cs typeface="Arial"/>
              </a:rPr>
              <a:t>semper </a:t>
            </a:r>
            <a:r>
              <a:rPr lang="en-GB" sz="1600" spc="-15" dirty="0" err="1">
                <a:solidFill>
                  <a:srgbClr val="425563"/>
                </a:solidFill>
                <a:latin typeface="+mn-lt"/>
                <a:cs typeface="Arial"/>
              </a:rPr>
              <a:t>posuere</a:t>
            </a:r>
            <a:r>
              <a:rPr lang="en-GB" sz="1600" spc="-15" dirty="0">
                <a:solidFill>
                  <a:srgbClr val="425563"/>
                </a:solidFill>
                <a:latin typeface="+mn-lt"/>
                <a:cs typeface="Arial"/>
              </a:rPr>
              <a:t>  </a:t>
            </a:r>
            <a:r>
              <a:rPr lang="en-GB" sz="1600" spc="-20" dirty="0" err="1">
                <a:solidFill>
                  <a:srgbClr val="425563"/>
                </a:solidFill>
                <a:latin typeface="+mn-lt"/>
                <a:cs typeface="Arial"/>
              </a:rPr>
              <a:t>consectetur</a:t>
            </a:r>
            <a:r>
              <a:rPr lang="en-GB" sz="1600" spc="-20" dirty="0">
                <a:solidFill>
                  <a:srgbClr val="425563"/>
                </a:solidFill>
                <a:latin typeface="+mn-lt"/>
                <a:cs typeface="Arial"/>
              </a:rPr>
              <a:t>. </a:t>
            </a:r>
            <a:r>
              <a:rPr lang="en-GB" sz="1600" spc="-40" dirty="0" err="1">
                <a:solidFill>
                  <a:srgbClr val="425563"/>
                </a:solidFill>
                <a:latin typeface="+mn-lt"/>
                <a:cs typeface="Arial"/>
              </a:rPr>
              <a:t>Etiam</a:t>
            </a:r>
            <a:r>
              <a:rPr lang="en-GB" sz="1600" spc="-40" dirty="0">
                <a:solidFill>
                  <a:srgbClr val="425563"/>
                </a:solidFill>
                <a:latin typeface="+mn-lt"/>
                <a:cs typeface="Arial"/>
              </a:rPr>
              <a:t> </a:t>
            </a:r>
            <a:r>
              <a:rPr lang="en-GB" sz="1600" spc="-15" dirty="0">
                <a:solidFill>
                  <a:srgbClr val="425563"/>
                </a:solidFill>
                <a:latin typeface="+mn-lt"/>
                <a:cs typeface="Arial"/>
              </a:rPr>
              <a:t>non </a:t>
            </a:r>
            <a:r>
              <a:rPr lang="en-GB" sz="1600" spc="-30" dirty="0" err="1">
                <a:solidFill>
                  <a:srgbClr val="425563"/>
                </a:solidFill>
                <a:latin typeface="+mn-lt"/>
                <a:cs typeface="Arial"/>
              </a:rPr>
              <a:t>tellus</a:t>
            </a:r>
            <a:r>
              <a:rPr lang="en-GB" sz="1600" spc="-30" dirty="0">
                <a:solidFill>
                  <a:srgbClr val="425563"/>
                </a:solidFill>
                <a:latin typeface="+mn-lt"/>
                <a:cs typeface="Arial"/>
              </a:rPr>
              <a:t> </a:t>
            </a:r>
            <a:r>
              <a:rPr lang="en-GB" sz="1600" spc="-5" dirty="0" err="1">
                <a:solidFill>
                  <a:srgbClr val="425563"/>
                </a:solidFill>
                <a:latin typeface="+mn-lt"/>
                <a:cs typeface="Arial"/>
              </a:rPr>
              <a:t>quis</a:t>
            </a:r>
            <a:r>
              <a:rPr lang="en-GB" sz="1600" spc="-5" dirty="0">
                <a:solidFill>
                  <a:srgbClr val="425563"/>
                </a:solidFill>
                <a:latin typeface="+mn-lt"/>
                <a:cs typeface="Arial"/>
              </a:rPr>
              <a:t> </a:t>
            </a:r>
            <a:r>
              <a:rPr lang="en-GB" sz="1600" spc="-5" dirty="0" err="1">
                <a:solidFill>
                  <a:srgbClr val="425563"/>
                </a:solidFill>
                <a:latin typeface="+mn-lt"/>
                <a:cs typeface="Arial"/>
              </a:rPr>
              <a:t>neque</a:t>
            </a:r>
            <a:r>
              <a:rPr lang="en-GB" sz="1600" spc="-5" dirty="0">
                <a:solidFill>
                  <a:srgbClr val="425563"/>
                </a:solidFill>
                <a:latin typeface="+mn-lt"/>
                <a:cs typeface="Arial"/>
              </a:rPr>
              <a:t>  </a:t>
            </a:r>
            <a:r>
              <a:rPr lang="en-GB" sz="1600" spc="-20" dirty="0" err="1">
                <a:solidFill>
                  <a:srgbClr val="425563"/>
                </a:solidFill>
                <a:latin typeface="+mn-lt"/>
                <a:cs typeface="Arial"/>
              </a:rPr>
              <a:t>fringilla</a:t>
            </a:r>
            <a:r>
              <a:rPr lang="en-GB" sz="1600" spc="-20" dirty="0">
                <a:solidFill>
                  <a:srgbClr val="425563"/>
                </a:solidFill>
                <a:latin typeface="+mn-lt"/>
                <a:cs typeface="Arial"/>
              </a:rPr>
              <a:t> </a:t>
            </a:r>
            <a:r>
              <a:rPr lang="en-GB" sz="1600" spc="-15" dirty="0" err="1">
                <a:solidFill>
                  <a:srgbClr val="425563"/>
                </a:solidFill>
                <a:latin typeface="+mn-lt"/>
                <a:cs typeface="Arial"/>
              </a:rPr>
              <a:t>ultrices</a:t>
            </a:r>
            <a:r>
              <a:rPr lang="en-GB" sz="1600" spc="-15" dirty="0">
                <a:solidFill>
                  <a:srgbClr val="425563"/>
                </a:solidFill>
                <a:latin typeface="+mn-lt"/>
                <a:cs typeface="Arial"/>
              </a:rPr>
              <a:t> </a:t>
            </a:r>
            <a:r>
              <a:rPr lang="en-GB" sz="1600" spc="25" dirty="0">
                <a:solidFill>
                  <a:srgbClr val="425563"/>
                </a:solidFill>
                <a:latin typeface="+mn-lt"/>
                <a:cs typeface="Arial"/>
              </a:rPr>
              <a:t>ac </a:t>
            </a:r>
            <a:r>
              <a:rPr lang="en-GB" sz="1600" spc="-20" dirty="0" err="1">
                <a:solidFill>
                  <a:srgbClr val="425563"/>
                </a:solidFill>
                <a:latin typeface="+mn-lt"/>
                <a:cs typeface="Arial"/>
              </a:rPr>
              <a:t>vestibulum</a:t>
            </a:r>
            <a:r>
              <a:rPr lang="en-GB" sz="1600" spc="5" dirty="0">
                <a:solidFill>
                  <a:srgbClr val="425563"/>
                </a:solidFill>
                <a:latin typeface="+mn-lt"/>
                <a:cs typeface="Arial"/>
              </a:rPr>
              <a:t> </a:t>
            </a:r>
            <a:r>
              <a:rPr lang="en-GB" sz="1600" spc="-35" dirty="0" err="1">
                <a:solidFill>
                  <a:srgbClr val="425563"/>
                </a:solidFill>
                <a:latin typeface="+mn-lt"/>
                <a:cs typeface="Arial"/>
              </a:rPr>
              <a:t>tellus</a:t>
            </a:r>
            <a:r>
              <a:rPr lang="en-GB" sz="1600" spc="-35" dirty="0">
                <a:solidFill>
                  <a:srgbClr val="425563"/>
                </a:solidFill>
                <a:latin typeface="+mn-lt"/>
                <a:cs typeface="Arial"/>
              </a:rPr>
              <a:t>.</a:t>
            </a:r>
            <a:endParaRPr lang="en-GB" sz="1600" dirty="0">
              <a:latin typeface="+mn-lt"/>
              <a:cs typeface="Arial"/>
            </a:endParaRPr>
          </a:p>
        </p:txBody>
      </p:sp>
      <p:sp>
        <p:nvSpPr>
          <p:cNvPr id="16" name="Text Placeholder 2"/>
          <p:cNvSpPr>
            <a:spLocks noGrp="1"/>
          </p:cNvSpPr>
          <p:nvPr>
            <p:ph type="body" sz="quarter" idx="22" hasCustomPrompt="1"/>
          </p:nvPr>
        </p:nvSpPr>
        <p:spPr>
          <a:xfrm>
            <a:off x="291814" y="2856919"/>
            <a:ext cx="3642645" cy="3033766"/>
          </a:xfrm>
          <a:prstGeom prst="rect">
            <a:avLst/>
          </a:prstGeom>
        </p:spPr>
        <p:txBody>
          <a:bodyPr lIns="0" tIns="0" rIns="0" bIns="0"/>
          <a:lstStyle>
            <a:lvl1pPr>
              <a:defRPr lang="en-US" sz="1600" kern="1200" spc="-25" dirty="0" smtClean="0">
                <a:solidFill>
                  <a:srgbClr val="425563"/>
                </a:solidFill>
                <a:latin typeface="+mn-lt"/>
                <a:ea typeface="+mn-ea"/>
                <a:cs typeface="Arial"/>
              </a:defRPr>
            </a:lvl1pPr>
          </a:lstStyle>
          <a:p>
            <a:pPr marL="12700" marR="5080">
              <a:lnSpc>
                <a:spcPts val="1800"/>
              </a:lnSpc>
              <a:spcBef>
                <a:spcPts val="260"/>
              </a:spcBef>
            </a:pP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pellentesque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sodales</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porttitor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sollicitudin</a:t>
            </a:r>
            <a:r>
              <a:rPr lang="en-GB" sz="1600" kern="1200" spc="-25" dirty="0">
                <a:solidFill>
                  <a:srgbClr val="425563"/>
                </a:solidFill>
                <a:latin typeface="+mn-lt"/>
                <a:ea typeface="+mn-ea"/>
                <a:cs typeface="Arial"/>
              </a:rPr>
              <a:t> at </a:t>
            </a:r>
            <a:r>
              <a:rPr lang="en-GB" sz="1600" kern="1200" spc="-25" dirty="0" err="1">
                <a:solidFill>
                  <a:srgbClr val="425563"/>
                </a:solidFill>
                <a:latin typeface="+mn-lt"/>
                <a:ea typeface="+mn-ea"/>
                <a:cs typeface="Arial"/>
              </a:rPr>
              <a:t>eros</a:t>
            </a:r>
            <a:r>
              <a:rPr lang="en-GB" sz="1600" kern="1200" spc="-25" dirty="0">
                <a:solidFill>
                  <a:srgbClr val="425563"/>
                </a:solidFill>
                <a:latin typeface="+mn-lt"/>
                <a:ea typeface="+mn-ea"/>
                <a:cs typeface="Arial"/>
              </a:rPr>
              <a:t>.</a:t>
            </a:r>
          </a:p>
          <a:p>
            <a:pPr marL="12700" marR="15240">
              <a:lnSpc>
                <a:spcPts val="1800"/>
              </a:lnSpc>
            </a:pPr>
            <a:r>
              <a:rPr lang="en-GB" sz="1600" kern="1200" spc="-25" dirty="0" err="1">
                <a:solidFill>
                  <a:srgbClr val="425563"/>
                </a:solidFill>
                <a:latin typeface="+mn-lt"/>
                <a:ea typeface="+mn-ea"/>
                <a:cs typeface="Arial"/>
              </a:rPr>
              <a:t>Donec</a:t>
            </a:r>
            <a:r>
              <a:rPr lang="en-GB" sz="1600" kern="1200" spc="-25" dirty="0">
                <a:solidFill>
                  <a:srgbClr val="425563"/>
                </a:solidFill>
                <a:latin typeface="+mn-lt"/>
                <a:ea typeface="+mn-ea"/>
                <a:cs typeface="Arial"/>
              </a:rPr>
              <a:t> semper </a:t>
            </a:r>
            <a:r>
              <a:rPr lang="en-GB" sz="1600" kern="1200" spc="-25" dirty="0" err="1">
                <a:solidFill>
                  <a:srgbClr val="425563"/>
                </a:solidFill>
                <a:latin typeface="+mn-lt"/>
                <a:ea typeface="+mn-ea"/>
                <a:cs typeface="Arial"/>
              </a:rPr>
              <a:t>neque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venenatis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pulvinar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euismod</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est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nec</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massa</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tristique</a:t>
            </a:r>
            <a:r>
              <a:rPr lang="en-GB" sz="1600" kern="1200" spc="-25" dirty="0">
                <a:solidFill>
                  <a:srgbClr val="425563"/>
                </a:solidFill>
                <a:latin typeface="+mn-lt"/>
                <a:ea typeface="+mn-ea"/>
                <a:cs typeface="Arial"/>
              </a:rPr>
              <a:t>, a </a:t>
            </a:r>
            <a:r>
              <a:rPr lang="en-GB" sz="1600" kern="1200" spc="-25" dirty="0" err="1">
                <a:solidFill>
                  <a:srgbClr val="425563"/>
                </a:solidFill>
                <a:latin typeface="+mn-lt"/>
                <a:ea typeface="+mn-ea"/>
                <a:cs typeface="Arial"/>
              </a:rPr>
              <a:t>bibendum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varius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Suspendisse</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finibus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efficitur</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laoreet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tincidunt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nibh</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tempor</a:t>
            </a:r>
            <a:r>
              <a:rPr lang="en-GB" sz="1600" kern="1200" spc="-25" dirty="0">
                <a:solidFill>
                  <a:srgbClr val="425563"/>
                </a:solidFill>
                <a:latin typeface="+mn-lt"/>
                <a:ea typeface="+mn-ea"/>
                <a:cs typeface="Arial"/>
              </a:rPr>
              <a:t> et. </a:t>
            </a:r>
            <a:r>
              <a:rPr lang="en-GB" sz="1600" kern="1200" spc="-25" dirty="0" err="1">
                <a:solidFill>
                  <a:srgbClr val="425563"/>
                </a:solidFill>
                <a:latin typeface="+mn-lt"/>
                <a:ea typeface="+mn-ea"/>
                <a:cs typeface="Arial"/>
              </a:rPr>
              <a:t>Etiam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elit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risus</a:t>
            </a:r>
            <a:r>
              <a:rPr lang="en-GB" sz="1600" kern="1200" spc="-25" dirty="0">
                <a:solidFill>
                  <a:srgbClr val="425563"/>
                </a:solidFill>
                <a:latin typeface="+mn-lt"/>
                <a:ea typeface="+mn-ea"/>
                <a:cs typeface="Arial"/>
              </a:rPr>
              <a:t>,  gravida </a:t>
            </a:r>
            <a:r>
              <a:rPr lang="en-GB" sz="1600" kern="1200" spc="-25" dirty="0" err="1">
                <a:solidFill>
                  <a:srgbClr val="425563"/>
                </a:solidFill>
                <a:latin typeface="+mn-lt"/>
                <a:ea typeface="+mn-ea"/>
                <a:cs typeface="Arial"/>
              </a:rPr>
              <a:t>eget</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sem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vel</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iaculis</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sapien</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Aliquam</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eu</a:t>
            </a:r>
            <a:r>
              <a:rPr lang="en-GB" sz="1600" kern="1200" spc="-25" dirty="0">
                <a:solidFill>
                  <a:srgbClr val="425563"/>
                </a:solidFill>
                <a:latin typeface="+mn-lt"/>
                <a:ea typeface="+mn-ea"/>
                <a:cs typeface="Arial"/>
              </a:rPr>
              <a:t> </a:t>
            </a:r>
            <a:r>
              <a:rPr lang="en-GB" sz="1600" kern="1200" spc="-25" dirty="0" err="1">
                <a:solidFill>
                  <a:srgbClr val="425563"/>
                </a:solidFill>
                <a:latin typeface="+mn-lt"/>
                <a:ea typeface="+mn-ea"/>
                <a:cs typeface="Arial"/>
              </a:rPr>
              <a:t>viverra</a:t>
            </a:r>
            <a:r>
              <a:rPr lang="en-GB" sz="1600" kern="1200" spc="-25" dirty="0">
                <a:solidFill>
                  <a:srgbClr val="425563"/>
                </a:solidFill>
                <a:latin typeface="+mn-lt"/>
                <a:ea typeface="+mn-ea"/>
                <a:cs typeface="Arial"/>
              </a:rPr>
              <a:t> ipsum.</a:t>
            </a:r>
          </a:p>
        </p:txBody>
      </p:sp>
      <p:sp>
        <p:nvSpPr>
          <p:cNvPr id="18" name="Text Placeholder 2"/>
          <p:cNvSpPr>
            <a:spLocks noGrp="1"/>
          </p:cNvSpPr>
          <p:nvPr>
            <p:ph type="body" sz="quarter" idx="14" hasCustomPrompt="1"/>
          </p:nvPr>
        </p:nvSpPr>
        <p:spPr>
          <a:xfrm>
            <a:off x="291818" y="563689"/>
            <a:ext cx="6413782" cy="464463"/>
          </a:xfrm>
          <a:prstGeom prst="rect">
            <a:avLst/>
          </a:prstGeom>
        </p:spPr>
        <p:txBody>
          <a:bodyPr lIns="0" tIns="0" rIns="0" bIns="0"/>
          <a:lstStyle>
            <a:lvl1pPr>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stStyle>
          <a:p>
            <a:pPr marL="12700" marR="5080" lvl="0" indent="0" defTabSz="914400" eaLnBrk="1" fontAlgn="auto" latinLnBrk="0" hangingPunct="1">
              <a:lnSpc>
                <a:spcPts val="2400"/>
              </a:lnSpc>
              <a:spcBef>
                <a:spcPts val="380"/>
              </a:spcBef>
              <a:spcAft>
                <a:spcPts val="0"/>
              </a:spcAft>
              <a:buClrTx/>
              <a:buSzTx/>
              <a:buFontTx/>
              <a:buNone/>
              <a:tabLst/>
              <a:defRPr/>
            </a:pPr>
            <a:r>
              <a:rPr lang="en-GB" spc="-25" dirty="0">
                <a:solidFill>
                  <a:srgbClr val="768692"/>
                </a:solidFill>
              </a:rPr>
              <a:t>Slide title </a:t>
            </a:r>
            <a:r>
              <a:rPr lang="en-GB" spc="-20" dirty="0">
                <a:solidFill>
                  <a:srgbClr val="768692"/>
                </a:solidFill>
              </a:rPr>
              <a:t>second</a:t>
            </a:r>
            <a:r>
              <a:rPr lang="en-GB" spc="-75" dirty="0">
                <a:solidFill>
                  <a:srgbClr val="768692"/>
                </a:solidFill>
              </a:rPr>
              <a:t> </a:t>
            </a:r>
            <a:r>
              <a:rPr lang="en-GB" spc="-25" dirty="0">
                <a:solidFill>
                  <a:srgbClr val="768692"/>
                </a:solidFill>
              </a:rPr>
              <a:t>line</a:t>
            </a:r>
            <a:endParaRPr kumimoji="0" lang="en-GB" sz="2200" b="0" i="0" u="none" strike="noStrike" kern="0" cap="none" spc="-25" normalizeH="0" baseline="0" noProof="0" dirty="0">
              <a:ln>
                <a:noFill/>
              </a:ln>
              <a:solidFill>
                <a:srgbClr val="768692"/>
              </a:solidFill>
              <a:effectLst/>
              <a:uLnTx/>
              <a:uFillTx/>
              <a:latin typeface="Helvetica"/>
              <a:ea typeface="+mj-ea"/>
            </a:endParaRPr>
          </a:p>
        </p:txBody>
      </p:sp>
      <p:sp>
        <p:nvSpPr>
          <p:cNvPr id="30" name="Text Placeholder 5"/>
          <p:cNvSpPr>
            <a:spLocks noGrp="1"/>
          </p:cNvSpPr>
          <p:nvPr>
            <p:ph type="body" sz="quarter" idx="15" hasCustomPrompt="1"/>
          </p:nvPr>
        </p:nvSpPr>
        <p:spPr>
          <a:xfrm>
            <a:off x="291816" y="6336779"/>
            <a:ext cx="4443693" cy="146616"/>
          </a:xfrm>
          <a:prstGeom prst="rect">
            <a:avLst/>
          </a:prstGeom>
        </p:spPr>
        <p:txBody>
          <a:bodyPr lIns="0" tIns="0" rIns="0" bIns="0"/>
          <a:lstStyle>
            <a:lvl1pPr>
              <a:defRPr kumimoji="0" lang="en-GB" sz="800" b="1"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ts val="875"/>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768692"/>
                </a:solidFill>
                <a:effectLst/>
                <a:uLnTx/>
                <a:uFillTx/>
                <a:latin typeface="+mn-lt"/>
                <a:ea typeface="+mn-ea"/>
              </a:rPr>
              <a:t>Presentation title </a:t>
            </a:r>
            <a:r>
              <a:rPr kumimoji="0" lang="en-GB" sz="800" b="1" i="0" u="none" strike="noStrike" kern="1200" cap="none" spc="-5" normalizeH="0" baseline="0" noProof="0" dirty="0">
                <a:ln>
                  <a:noFill/>
                </a:ln>
                <a:solidFill>
                  <a:srgbClr val="768692"/>
                </a:solidFill>
                <a:effectLst/>
                <a:uLnTx/>
                <a:uFillTx/>
                <a:latin typeface="+mn-lt"/>
                <a:ea typeface="+mn-ea"/>
              </a:rPr>
              <a:t>to </a:t>
            </a:r>
            <a:r>
              <a:rPr kumimoji="0" lang="en-GB" sz="800" b="1" i="0" u="none" strike="noStrike" kern="1200" cap="none" spc="5" normalizeH="0" baseline="0" noProof="0" dirty="0">
                <a:ln>
                  <a:noFill/>
                </a:ln>
                <a:solidFill>
                  <a:srgbClr val="768692"/>
                </a:solidFill>
                <a:effectLst/>
                <a:uLnTx/>
                <a:uFillTx/>
                <a:latin typeface="+mn-lt"/>
                <a:ea typeface="+mn-ea"/>
              </a:rPr>
              <a:t>be placed</a:t>
            </a:r>
            <a:r>
              <a:rPr kumimoji="0" lang="en-GB" sz="800" b="1" i="0" u="none" strike="noStrike" kern="1200" cap="none" spc="-110" normalizeH="0" baseline="0" noProof="0" dirty="0">
                <a:ln>
                  <a:noFill/>
                </a:ln>
                <a:solidFill>
                  <a:srgbClr val="768692"/>
                </a:solidFill>
                <a:effectLst/>
                <a:uLnTx/>
                <a:uFillTx/>
                <a:latin typeface="+mn-lt"/>
                <a:ea typeface="+mn-ea"/>
              </a:rPr>
              <a:t> </a:t>
            </a:r>
            <a:r>
              <a:rPr kumimoji="0" lang="en-GB" sz="800" b="1" i="0" u="none" strike="noStrike" kern="1200" cap="none" spc="5" normalizeH="0" baseline="0" noProof="0" dirty="0">
                <a:ln>
                  <a:noFill/>
                </a:ln>
                <a:solidFill>
                  <a:srgbClr val="768692"/>
                </a:solidFill>
                <a:effectLst/>
                <a:uLnTx/>
                <a:uFillTx/>
                <a:latin typeface="+mn-lt"/>
                <a:ea typeface="+mn-ea"/>
              </a:rPr>
              <a:t>here</a:t>
            </a:r>
          </a:p>
        </p:txBody>
      </p:sp>
      <p:sp>
        <p:nvSpPr>
          <p:cNvPr id="31" name="Text Placeholder 5"/>
          <p:cNvSpPr>
            <a:spLocks noGrp="1"/>
          </p:cNvSpPr>
          <p:nvPr>
            <p:ph type="body" sz="quarter" idx="16" hasCustomPrompt="1"/>
          </p:nvPr>
        </p:nvSpPr>
        <p:spPr>
          <a:xfrm>
            <a:off x="291815" y="6464623"/>
            <a:ext cx="4443693" cy="146616"/>
          </a:xfrm>
          <a:prstGeom prst="rect">
            <a:avLst/>
          </a:prstGeom>
        </p:spPr>
        <p:txBody>
          <a:bodyPr lIns="0" tIns="0" rIns="0" bIns="0"/>
          <a:lstStyle>
            <a:lvl1pPr>
              <a:defRPr kumimoji="0" lang="en-GB" sz="800" b="0" i="0" u="none" strike="noStrike" kern="1200" cap="none" spc="0" normalizeH="0" baseline="0" dirty="0" smtClean="0">
                <a:ln>
                  <a:noFill/>
                </a:ln>
                <a:solidFill>
                  <a:srgbClr val="768692"/>
                </a:solidFill>
                <a:effectLst/>
                <a:uLnTx/>
                <a:uFillTx/>
                <a:latin typeface="+mn-lt"/>
                <a:ea typeface="+mn-ea"/>
                <a:cs typeface="Helvetica"/>
              </a:defRPr>
            </a:lvl1pPr>
          </a:lstStyle>
          <a:p>
            <a:pPr marL="12700" marR="0" lvl="0" indent="0" algn="l" defTabSz="914400" rtl="0" eaLnBrk="1" fontAlgn="auto" latinLnBrk="0" hangingPunct="1">
              <a:lnSpc>
                <a:spcPct val="100000"/>
              </a:lnSpc>
              <a:spcBef>
                <a:spcPts val="40"/>
              </a:spcBef>
              <a:spcAft>
                <a:spcPts val="0"/>
              </a:spcAft>
              <a:buClrTx/>
              <a:buSzTx/>
              <a:buFontTx/>
              <a:buNone/>
              <a:tabLst/>
              <a:defRPr/>
            </a:pPr>
            <a:r>
              <a:rPr kumimoji="0" lang="en-GB" sz="800" b="0" i="0" u="none" strike="noStrike" kern="1200" cap="none" spc="-5" normalizeH="0" baseline="0" noProof="0" dirty="0">
                <a:ln>
                  <a:noFill/>
                </a:ln>
                <a:solidFill>
                  <a:srgbClr val="768692"/>
                </a:solidFill>
                <a:effectLst/>
                <a:uLnTx/>
                <a:uFillTx/>
                <a:latin typeface="+mn-lt"/>
                <a:ea typeface="+mn-ea"/>
                <a:cs typeface="Helvetica"/>
              </a:rPr>
              <a:t>St </a:t>
            </a:r>
            <a:r>
              <a:rPr kumimoji="0" lang="en-GB" sz="800" b="0" i="0" u="none" strike="noStrike" kern="1200" cap="none" spc="-10" normalizeH="0" baseline="0" noProof="0" dirty="0">
                <a:ln>
                  <a:noFill/>
                </a:ln>
                <a:solidFill>
                  <a:srgbClr val="768692"/>
                </a:solidFill>
                <a:effectLst/>
                <a:uLnTx/>
                <a:uFillTx/>
                <a:latin typeface="+mn-lt"/>
                <a:ea typeface="+mn-ea"/>
                <a:cs typeface="Helvetica"/>
              </a:rPr>
              <a:t>George’s </a:t>
            </a:r>
            <a:r>
              <a:rPr kumimoji="0" lang="en-GB" sz="800" b="0" i="0" u="none" strike="noStrike" kern="1200" cap="none" spc="0" normalizeH="0" baseline="0" noProof="0" dirty="0">
                <a:ln>
                  <a:noFill/>
                </a:ln>
                <a:solidFill>
                  <a:srgbClr val="768692"/>
                </a:solidFill>
                <a:effectLst/>
                <a:uLnTx/>
                <a:uFillTx/>
                <a:latin typeface="+mn-lt"/>
                <a:ea typeface="+mn-ea"/>
                <a:cs typeface="Helvetica"/>
              </a:rPr>
              <a:t>University Hospitals </a:t>
            </a:r>
            <a:r>
              <a:rPr kumimoji="0" lang="en-GB" sz="800" b="0" i="0" u="none" strike="noStrike" kern="1200" cap="none" spc="-5" normalizeH="0" baseline="0" noProof="0" dirty="0">
                <a:ln>
                  <a:noFill/>
                </a:ln>
                <a:solidFill>
                  <a:srgbClr val="768692"/>
                </a:solidFill>
                <a:effectLst/>
                <a:uLnTx/>
                <a:uFillTx/>
                <a:latin typeface="+mn-lt"/>
                <a:ea typeface="+mn-ea"/>
                <a:cs typeface="Helvetica"/>
              </a:rPr>
              <a:t>NHS Foundation</a:t>
            </a:r>
            <a:r>
              <a:rPr kumimoji="0" lang="en-GB" sz="800" b="0" i="0" u="none" strike="noStrike" kern="1200" cap="none" spc="-100" normalizeH="0" baseline="0" noProof="0" dirty="0">
                <a:ln>
                  <a:noFill/>
                </a:ln>
                <a:solidFill>
                  <a:srgbClr val="768692"/>
                </a:solidFill>
                <a:effectLst/>
                <a:uLnTx/>
                <a:uFillTx/>
                <a:latin typeface="+mn-lt"/>
                <a:ea typeface="+mn-ea"/>
                <a:cs typeface="Helvetica"/>
              </a:rPr>
              <a:t> </a:t>
            </a:r>
            <a:r>
              <a:rPr kumimoji="0" lang="en-GB" sz="800" b="0" i="0" u="none" strike="noStrike" kern="1200" cap="none" spc="-15" normalizeH="0" baseline="0" noProof="0" dirty="0">
                <a:ln>
                  <a:noFill/>
                </a:ln>
                <a:solidFill>
                  <a:srgbClr val="768692"/>
                </a:solidFill>
                <a:effectLst/>
                <a:uLnTx/>
                <a:uFillTx/>
                <a:latin typeface="+mn-lt"/>
                <a:ea typeface="+mn-ea"/>
                <a:cs typeface="Helvetica"/>
              </a:rPr>
              <a:t>Trust</a:t>
            </a:r>
          </a:p>
        </p:txBody>
      </p:sp>
      <p:sp>
        <p:nvSpPr>
          <p:cNvPr id="15" name="Text Placeholder 2"/>
          <p:cNvSpPr>
            <a:spLocks noGrp="1"/>
          </p:cNvSpPr>
          <p:nvPr>
            <p:ph type="body" sz="quarter" idx="19" hasCustomPrompt="1"/>
          </p:nvPr>
        </p:nvSpPr>
        <p:spPr>
          <a:xfrm>
            <a:off x="291817" y="271730"/>
            <a:ext cx="6413783" cy="310328"/>
          </a:xfrm>
          <a:prstGeom prst="rect">
            <a:avLst/>
          </a:prstGeom>
        </p:spPr>
        <p:txBody>
          <a:bodyPr lIns="0" tIns="0" rIns="0" bIns="0"/>
          <a:lstStyle>
            <a:lvl1pPr>
              <a:defRPr lang="en-GB" sz="2200" b="0" i="0" spc="-30" dirty="0">
                <a:solidFill>
                  <a:schemeClr val="accent5"/>
                </a:solidFill>
                <a:latin typeface="Helvetica"/>
                <a:ea typeface="+mj-ea"/>
                <a:cs typeface="Helvetica"/>
              </a:defRPr>
            </a:lvl1pPr>
          </a:lstStyle>
          <a:p>
            <a:pPr lvl="0"/>
            <a:r>
              <a:rPr lang="en-GB" spc="-25" dirty="0">
                <a:solidFill>
                  <a:srgbClr val="00A499"/>
                </a:solidFill>
              </a:rPr>
              <a:t>Slide title </a:t>
            </a:r>
            <a:r>
              <a:rPr lang="en-GB" spc="-25" dirty="0" err="1">
                <a:solidFill>
                  <a:srgbClr val="00A499"/>
                </a:solidFill>
              </a:rPr>
              <a:t>firstline</a:t>
            </a:r>
            <a:endParaRPr lang="en-GB" dirty="0"/>
          </a:p>
        </p:txBody>
      </p:sp>
      <p:sp>
        <p:nvSpPr>
          <p:cNvPr id="13" name="object 10"/>
          <p:cNvSpPr/>
          <p:nvPr userDrawn="1"/>
        </p:nvSpPr>
        <p:spPr>
          <a:xfrm>
            <a:off x="6115080"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sp>
        <p:nvSpPr>
          <p:cNvPr id="14" name="object 11"/>
          <p:cNvSpPr/>
          <p:nvPr userDrawn="1"/>
        </p:nvSpPr>
        <p:spPr>
          <a:xfrm>
            <a:off x="9047399" y="1295400"/>
            <a:ext cx="0" cy="3632200"/>
          </a:xfrm>
          <a:custGeom>
            <a:avLst/>
            <a:gdLst/>
            <a:ahLst/>
            <a:cxnLst/>
            <a:rect l="l" t="t" r="r" b="b"/>
            <a:pathLst>
              <a:path h="3632200">
                <a:moveTo>
                  <a:pt x="0" y="3632200"/>
                </a:moveTo>
                <a:lnTo>
                  <a:pt x="0" y="0"/>
                </a:lnTo>
              </a:path>
            </a:pathLst>
          </a:custGeom>
          <a:ln w="12700">
            <a:solidFill>
              <a:srgbClr val="E8EDEE"/>
            </a:solidFill>
          </a:ln>
        </p:spPr>
        <p:txBody>
          <a:bodyPr wrap="square" lIns="0" tIns="0" rIns="0" bIns="0" rtlCol="0"/>
          <a:lstStyle/>
          <a:p>
            <a:endParaRPr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2418" y="6168189"/>
            <a:ext cx="980982" cy="507653"/>
          </a:xfrm>
          <a:prstGeom prst="rect">
            <a:avLst/>
          </a:prstGeom>
        </p:spPr>
      </p:pic>
      <p:sp>
        <p:nvSpPr>
          <p:cNvPr id="24" name="TextBox 23"/>
          <p:cNvSpPr txBox="1"/>
          <p:nvPr userDrawn="1"/>
        </p:nvSpPr>
        <p:spPr>
          <a:xfrm>
            <a:off x="11582401" y="275877"/>
            <a:ext cx="304799" cy="229346"/>
          </a:xfrm>
          <a:prstGeom prst="rect">
            <a:avLst/>
          </a:prstGeom>
          <a:noFill/>
        </p:spPr>
        <p:txBody>
          <a:bodyPr wrap="square" lIns="0" tIns="0" rIns="0" bIns="0" rtlCol="0">
            <a:noAutofit/>
          </a:bodyPr>
          <a:lstStyle/>
          <a:p>
            <a:pPr algn="r"/>
            <a:fld id="{E230C3BF-9E63-428C-B12A-652BD392A32F}" type="slidenum">
              <a:rPr lang="en-GB" sz="1000" smtClean="0">
                <a:solidFill>
                  <a:schemeClr val="tx1"/>
                </a:solidFill>
              </a:rPr>
              <a:pPr algn="r"/>
              <a:t>‹#›</a:t>
            </a:fld>
            <a:endParaRPr lang="en-GB" sz="1000" dirty="0">
              <a:solidFill>
                <a:schemeClr val="tx1"/>
              </a:solidFill>
            </a:endParaRPr>
          </a:p>
        </p:txBody>
      </p:sp>
    </p:spTree>
    <p:extLst>
      <p:ext uri="{BB962C8B-B14F-4D97-AF65-F5344CB8AC3E}">
        <p14:creationId xmlns:p14="http://schemas.microsoft.com/office/powerpoint/2010/main" val="383716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668" r:id="rId2"/>
    <p:sldLayoutId id="2147483671" r:id="rId3"/>
    <p:sldLayoutId id="2147483676" r:id="rId4"/>
    <p:sldLayoutId id="2147483680"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7" r:id="rId16"/>
    <p:sldLayoutId id="2147483665" r:id="rId17"/>
    <p:sldLayoutId id="2147483700" r:id="rId18"/>
    <p:sldLayoutId id="2147483744" r:id="rId1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3143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15.jpg"/><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5.jp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hyperlink" Target="https://www.ons.gov.uk/methodology/classificationsandstandards/measuringequality/ethnicgroupnationalidentityandreligion"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5.jpg"/><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FCD8EF0D-9A5D-75CF-7DBD-C0573AA17468}"/>
              </a:ext>
            </a:extLst>
          </p:cNvPr>
          <p:cNvPicPr>
            <a:picLocks noChangeAspect="1"/>
          </p:cNvPicPr>
          <p:nvPr/>
        </p:nvPicPr>
        <p:blipFill>
          <a:blip r:embed="rId3"/>
          <a:stretch>
            <a:fillRect/>
          </a:stretch>
        </p:blipFill>
        <p:spPr>
          <a:xfrm>
            <a:off x="2667000" y="0"/>
            <a:ext cx="6858000" cy="6858000"/>
          </a:xfrm>
          <a:prstGeom prst="rect">
            <a:avLst/>
          </a:prstGeom>
        </p:spPr>
      </p:pic>
      <p:pic>
        <p:nvPicPr>
          <p:cNvPr id="2" name="Picture 1">
            <a:extLst>
              <a:ext uri="{FF2B5EF4-FFF2-40B4-BE49-F238E27FC236}">
                <a16:creationId xmlns:a16="http://schemas.microsoft.com/office/drawing/2014/main" id="{694535A2-CCA5-ED4A-8AF6-72C30A47E79A}"/>
              </a:ext>
            </a:extLst>
          </p:cNvPr>
          <p:cNvPicPr>
            <a:picLocks noChangeAspect="1"/>
          </p:cNvPicPr>
          <p:nvPr/>
        </p:nvPicPr>
        <p:blipFill>
          <a:blip r:embed="rId4"/>
          <a:stretch>
            <a:fillRect/>
          </a:stretch>
        </p:blipFill>
        <p:spPr>
          <a:xfrm>
            <a:off x="480243" y="379434"/>
            <a:ext cx="2587903" cy="9812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0AAB278-E43C-B9FC-B941-88238D022EDE}"/>
              </a:ext>
            </a:extLst>
          </p:cNvPr>
          <p:cNvPicPr>
            <a:picLocks noChangeAspect="1"/>
          </p:cNvPicPr>
          <p:nvPr/>
        </p:nvPicPr>
        <p:blipFill>
          <a:blip r:embed="rId5"/>
          <a:stretch>
            <a:fillRect/>
          </a:stretch>
        </p:blipFill>
        <p:spPr>
          <a:xfrm>
            <a:off x="8651031" y="573931"/>
            <a:ext cx="2849204" cy="786789"/>
          </a:xfrm>
          <a:prstGeom prst="rect">
            <a:avLst/>
          </a:prstGeom>
        </p:spPr>
      </p:pic>
      <p:sp>
        <p:nvSpPr>
          <p:cNvPr id="4" name="Text Placeholder 10">
            <a:extLst>
              <a:ext uri="{FF2B5EF4-FFF2-40B4-BE49-F238E27FC236}">
                <a16:creationId xmlns:a16="http://schemas.microsoft.com/office/drawing/2014/main" id="{9C0475F3-AB98-5DB5-8BD0-BBAC3781D4C5}"/>
              </a:ext>
            </a:extLst>
          </p:cNvPr>
          <p:cNvSpPr txBox="1">
            <a:spLocks/>
          </p:cNvSpPr>
          <p:nvPr/>
        </p:nvSpPr>
        <p:spPr>
          <a:xfrm>
            <a:off x="431042" y="3124200"/>
            <a:ext cx="9753600" cy="11430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kern="0" dirty="0">
                <a:solidFill>
                  <a:schemeClr val="accent1">
                    <a:lumMod val="10000"/>
                  </a:schemeClr>
                </a:solidFill>
              </a:rPr>
              <a:t>Workforce Race Equality Standard (WRES)</a:t>
            </a:r>
          </a:p>
          <a:p>
            <a:r>
              <a:rPr lang="en-GB" sz="3200" b="1" kern="0" dirty="0">
                <a:solidFill>
                  <a:schemeClr val="accent1">
                    <a:lumMod val="10000"/>
                  </a:schemeClr>
                </a:solidFill>
              </a:rPr>
              <a:t>2025 Report </a:t>
            </a:r>
          </a:p>
        </p:txBody>
      </p:sp>
      <p:sp>
        <p:nvSpPr>
          <p:cNvPr id="6" name="TextBox 5">
            <a:extLst>
              <a:ext uri="{FF2B5EF4-FFF2-40B4-BE49-F238E27FC236}">
                <a16:creationId xmlns:a16="http://schemas.microsoft.com/office/drawing/2014/main" id="{801AE3A8-9A55-6D80-C1AC-FF5C76680B6D}"/>
              </a:ext>
            </a:extLst>
          </p:cNvPr>
          <p:cNvSpPr txBox="1"/>
          <p:nvPr/>
        </p:nvSpPr>
        <p:spPr>
          <a:xfrm>
            <a:off x="440659" y="6008683"/>
            <a:ext cx="8077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Features: 2024 Staff Survey Data and workforce information </a:t>
            </a:r>
            <a:r>
              <a:rPr lang="en-GB" sz="1000" dirty="0">
                <a:solidFill>
                  <a:srgbClr val="425563"/>
                </a:solidFill>
                <a:latin typeface="Helvetica"/>
              </a:rPr>
              <a:t>on 31/03/2025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Published: </a:t>
            </a:r>
            <a:r>
              <a:rPr lang="en-GB" sz="1000" dirty="0">
                <a:solidFill>
                  <a:srgbClr val="425563"/>
                </a:solidFill>
                <a:latin typeface="Helvetica"/>
              </a:rPr>
              <a:t>00</a:t>
            </a:r>
            <a:r>
              <a:rPr kumimoji="0" lang="en-GB" sz="1000" b="0" i="0" u="none" strike="noStrike" kern="1200" cap="none" spc="0" normalizeH="0" baseline="0" noProof="0" dirty="0">
                <a:ln>
                  <a:noFill/>
                </a:ln>
                <a:solidFill>
                  <a:srgbClr val="425563"/>
                </a:solidFill>
                <a:effectLst/>
                <a:uLnTx/>
                <a:uFillTx/>
                <a:latin typeface="Helvetica"/>
                <a:ea typeface="+mn-ea"/>
                <a:cs typeface="+mn-cs"/>
              </a:rPr>
              <a:t>/00/2024</a:t>
            </a:r>
          </a:p>
        </p:txBody>
      </p:sp>
    </p:spTree>
    <p:extLst>
      <p:ext uri="{BB962C8B-B14F-4D97-AF65-F5344CB8AC3E}">
        <p14:creationId xmlns:p14="http://schemas.microsoft.com/office/powerpoint/2010/main" val="1031601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C0DA3-3F3C-A1A9-F9E7-CD4A2FB267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CD7E613-2B43-701D-F6A1-90CC46D9B57D}"/>
              </a:ext>
            </a:extLst>
          </p:cNvPr>
          <p:cNvPicPr>
            <a:picLocks noChangeAspect="1"/>
          </p:cNvPicPr>
          <p:nvPr/>
        </p:nvPicPr>
        <p:blipFill>
          <a:blip r:embed="rId2"/>
          <a:stretch>
            <a:fillRect/>
          </a:stretch>
        </p:blipFill>
        <p:spPr>
          <a:xfrm>
            <a:off x="4771010" y="1558874"/>
            <a:ext cx="7006082" cy="3190003"/>
          </a:xfrm>
          <a:prstGeom prst="rect">
            <a:avLst/>
          </a:prstGeom>
        </p:spPr>
      </p:pic>
      <p:sp>
        <p:nvSpPr>
          <p:cNvPr id="8" name="TextBox 7">
            <a:extLst>
              <a:ext uri="{FF2B5EF4-FFF2-40B4-BE49-F238E27FC236}">
                <a16:creationId xmlns:a16="http://schemas.microsoft.com/office/drawing/2014/main" id="{1A82E5EE-77F5-C97D-F61D-ED524A2B0D03}"/>
              </a:ext>
            </a:extLst>
          </p:cNvPr>
          <p:cNvSpPr txBox="1"/>
          <p:nvPr/>
        </p:nvSpPr>
        <p:spPr>
          <a:xfrm>
            <a:off x="244841" y="1658421"/>
            <a:ext cx="3962400" cy="4338175"/>
          </a:xfrm>
          <a:prstGeom prst="rect">
            <a:avLst/>
          </a:prstGeom>
          <a:noFill/>
        </p:spPr>
        <p:txBody>
          <a:bodyPr wrap="square">
            <a:spAutoFit/>
          </a:bodyPr>
          <a:lstStyle/>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For Non-Clinical staff we see an increase in the percentage of Black, Asian and Minority Ethnic staff across all 11 AFC bands. This compares to decrease in the number of white staff in all 11 AFC bands. </a:t>
            </a:r>
          </a:p>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For the second year BME representation at Band 6 and Band 7 is greater than White representation and close to the organisation overall of 54% – with 51% at Band 6 and 49% at Band 7. </a:t>
            </a:r>
          </a:p>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The number of white staff at VSM level has increased from  20 to 21, with the number of BME staff improving from 2 to 4. This means that BME staff make up just 16% of non-clinical VSM posts – compared to 84% White. This is the ratio of 5:1 white staff members to every 1 BME staff member appointed at VSM level. This ratio has remained static when compared to last year. </a:t>
            </a:r>
          </a:p>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Of the 82 Band 8d and above posts only 20.7% are held by a BME member of staff, compared to 79.3% being held by a white member of staff (table E).</a:t>
            </a:r>
          </a:p>
        </p:txBody>
      </p:sp>
      <p:sp>
        <p:nvSpPr>
          <p:cNvPr id="15" name="Text Placeholder 1">
            <a:extLst>
              <a:ext uri="{FF2B5EF4-FFF2-40B4-BE49-F238E27FC236}">
                <a16:creationId xmlns:a16="http://schemas.microsoft.com/office/drawing/2014/main" id="{5C284680-D904-27CC-56F6-8854F1ACE0EC}"/>
              </a:ext>
            </a:extLst>
          </p:cNvPr>
          <p:cNvSpPr>
            <a:spLocks noGrp="1"/>
          </p:cNvSpPr>
          <p:nvPr>
            <p:ph type="body" sz="quarter" idx="19"/>
          </p:nvPr>
        </p:nvSpPr>
        <p:spPr>
          <a:xfrm>
            <a:off x="292100" y="271463"/>
            <a:ext cx="8242300" cy="311150"/>
          </a:xfrm>
        </p:spPr>
        <p:txBody>
          <a:bodyPr/>
          <a:lstStyle/>
          <a:p>
            <a:r>
              <a:rPr lang="en-GB" b="1" dirty="0">
                <a:solidFill>
                  <a:schemeClr val="tx1"/>
                </a:solidFill>
              </a:rPr>
              <a:t>Workforce Race Equality Standard 2025 </a:t>
            </a:r>
            <a:endParaRPr lang="en-GB" b="1" dirty="0">
              <a:solidFill>
                <a:srgbClr val="0070C0"/>
              </a:solidFill>
            </a:endParaRPr>
          </a:p>
        </p:txBody>
      </p:sp>
      <p:sp>
        <p:nvSpPr>
          <p:cNvPr id="14" name="Text Placeholder 1">
            <a:extLst>
              <a:ext uri="{FF2B5EF4-FFF2-40B4-BE49-F238E27FC236}">
                <a16:creationId xmlns:a16="http://schemas.microsoft.com/office/drawing/2014/main" id="{53B729E5-2681-6DC9-4662-303816262F51}"/>
              </a:ext>
            </a:extLst>
          </p:cNvPr>
          <p:cNvSpPr>
            <a:spLocks noGrp="1"/>
          </p:cNvSpPr>
          <p:nvPr>
            <p:ph type="body" sz="quarter" idx="14"/>
          </p:nvPr>
        </p:nvSpPr>
        <p:spPr>
          <a:xfrm>
            <a:off x="244841" y="582613"/>
            <a:ext cx="6413782" cy="692058"/>
          </a:xfrm>
        </p:spPr>
        <p:txBody>
          <a:bodyPr/>
          <a:lstStyle/>
          <a:p>
            <a:r>
              <a:rPr lang="en-GB" sz="1200" dirty="0"/>
              <a:t>Indicator 1</a:t>
            </a:r>
            <a:endParaRPr lang="en-GB" sz="1200" dirty="0">
              <a:solidFill>
                <a:schemeClr val="accent5"/>
              </a:solidFill>
            </a:endParaRPr>
          </a:p>
          <a:p>
            <a:r>
              <a:rPr lang="en-GB" sz="1200" dirty="0">
                <a:solidFill>
                  <a:srgbClr val="0070C0"/>
                </a:solidFill>
              </a:rPr>
              <a:t>Non-Clinical Staff </a:t>
            </a:r>
            <a:r>
              <a:rPr lang="en-GB" sz="1200" i="1" dirty="0">
                <a:solidFill>
                  <a:srgbClr val="0070C0"/>
                </a:solidFill>
              </a:rPr>
              <a:t>- % of staff by </a:t>
            </a:r>
            <a:r>
              <a:rPr lang="en-GB" sz="1200" i="1" dirty="0" err="1">
                <a:solidFill>
                  <a:srgbClr val="0070C0"/>
                </a:solidFill>
              </a:rPr>
              <a:t>AfC</a:t>
            </a:r>
            <a:r>
              <a:rPr lang="en-GB" sz="1200" i="1" dirty="0">
                <a:solidFill>
                  <a:srgbClr val="0070C0"/>
                </a:solidFill>
              </a:rPr>
              <a:t> pay band and ethnicity</a:t>
            </a:r>
            <a:endParaRPr lang="en-GB" sz="1200" b="1" dirty="0"/>
          </a:p>
        </p:txBody>
      </p:sp>
      <p:sp>
        <p:nvSpPr>
          <p:cNvPr id="10" name="Text Box 2">
            <a:extLst>
              <a:ext uri="{FF2B5EF4-FFF2-40B4-BE49-F238E27FC236}">
                <a16:creationId xmlns:a16="http://schemas.microsoft.com/office/drawing/2014/main" id="{84EDE82C-27B3-3397-D138-680659A73089}"/>
              </a:ext>
            </a:extLst>
          </p:cNvPr>
          <p:cNvSpPr txBox="1">
            <a:spLocks noChangeArrowheads="1"/>
          </p:cNvSpPr>
          <p:nvPr/>
        </p:nvSpPr>
        <p:spPr bwMode="auto">
          <a:xfrm>
            <a:off x="4648200" y="1219200"/>
            <a:ext cx="7412980"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C: % of </a:t>
            </a:r>
            <a:r>
              <a:rPr lang="en-GB" sz="1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Non-Clinical Staff </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in each AFC Band at St George’s:</a:t>
            </a:r>
            <a:endParaRPr lang="en-GB" sz="11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BCE38F8-7B5E-A7FD-9E6C-1601AA755314}"/>
              </a:ext>
            </a:extLst>
          </p:cNvPr>
          <p:cNvSpPr txBox="1"/>
          <p:nvPr/>
        </p:nvSpPr>
        <p:spPr>
          <a:xfrm>
            <a:off x="4648200" y="4961903"/>
            <a:ext cx="7412980" cy="248658"/>
          </a:xfrm>
          <a:prstGeom prst="rect">
            <a:avLst/>
          </a:prstGeom>
          <a:noFill/>
          <a:ln>
            <a:solidFill>
              <a:schemeClr val="tx1"/>
            </a:solidFill>
          </a:ln>
        </p:spPr>
        <p:txBody>
          <a:bodyPr wrap="square">
            <a:sp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t>
            </a:r>
            <a:r>
              <a:rPr lang="en-GB" sz="1000" b="1" u="sng" dirty="0">
                <a:latin typeface="Arial" panose="020B0604020202020204" pitchFamily="34" charset="0"/>
                <a:ea typeface="Calibri" panose="020F0502020204030204" pitchFamily="34" charset="0"/>
                <a:cs typeface="Times New Roman" panose="02020603050405020304" pitchFamily="18" charset="0"/>
              </a:rPr>
              <a:t>E</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 % of </a:t>
            </a:r>
            <a:r>
              <a:rPr lang="en-GB" sz="1000" b="1" u="sng" dirty="0">
                <a:latin typeface="Arial" panose="020B0604020202020204" pitchFamily="34" charset="0"/>
                <a:ea typeface="Calibri" panose="020F0502020204030204" pitchFamily="34" charset="0"/>
                <a:cs typeface="Times New Roman" panose="02020603050405020304" pitchFamily="18" charset="0"/>
              </a:rPr>
              <a:t>staff by ethnic group (clustered):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90DBAE95-C8C4-2979-A2EC-9F8ACACC6284}"/>
              </a:ext>
            </a:extLst>
          </p:cNvPr>
          <p:cNvGraphicFramePr>
            <a:graphicFrameLocks noGrp="1"/>
          </p:cNvGraphicFramePr>
          <p:nvPr>
            <p:extLst>
              <p:ext uri="{D42A27DB-BD31-4B8C-83A1-F6EECF244321}">
                <p14:modId xmlns:p14="http://schemas.microsoft.com/office/powerpoint/2010/main" val="2307186721"/>
              </p:ext>
            </p:extLst>
          </p:nvPr>
        </p:nvGraphicFramePr>
        <p:xfrm>
          <a:off x="4648200" y="5278411"/>
          <a:ext cx="7412980" cy="1352550"/>
        </p:xfrm>
        <a:graphic>
          <a:graphicData uri="http://schemas.openxmlformats.org/drawingml/2006/table">
            <a:tbl>
              <a:tblPr/>
              <a:tblGrid>
                <a:gridCol w="631564">
                  <a:extLst>
                    <a:ext uri="{9D8B030D-6E8A-4147-A177-3AD203B41FA5}">
                      <a16:colId xmlns:a16="http://schemas.microsoft.com/office/drawing/2014/main" val="709064398"/>
                    </a:ext>
                  </a:extLst>
                </a:gridCol>
                <a:gridCol w="505250">
                  <a:extLst>
                    <a:ext uri="{9D8B030D-6E8A-4147-A177-3AD203B41FA5}">
                      <a16:colId xmlns:a16="http://schemas.microsoft.com/office/drawing/2014/main" val="3911708619"/>
                    </a:ext>
                  </a:extLst>
                </a:gridCol>
                <a:gridCol w="578934">
                  <a:extLst>
                    <a:ext uri="{9D8B030D-6E8A-4147-A177-3AD203B41FA5}">
                      <a16:colId xmlns:a16="http://schemas.microsoft.com/office/drawing/2014/main" val="1542022069"/>
                    </a:ext>
                  </a:extLst>
                </a:gridCol>
                <a:gridCol w="578934">
                  <a:extLst>
                    <a:ext uri="{9D8B030D-6E8A-4147-A177-3AD203B41FA5}">
                      <a16:colId xmlns:a16="http://schemas.microsoft.com/office/drawing/2014/main" val="2297809262"/>
                    </a:ext>
                  </a:extLst>
                </a:gridCol>
                <a:gridCol w="505250">
                  <a:extLst>
                    <a:ext uri="{9D8B030D-6E8A-4147-A177-3AD203B41FA5}">
                      <a16:colId xmlns:a16="http://schemas.microsoft.com/office/drawing/2014/main" val="680012345"/>
                    </a:ext>
                  </a:extLst>
                </a:gridCol>
                <a:gridCol w="621037">
                  <a:extLst>
                    <a:ext uri="{9D8B030D-6E8A-4147-A177-3AD203B41FA5}">
                      <a16:colId xmlns:a16="http://schemas.microsoft.com/office/drawing/2014/main" val="3129093609"/>
                    </a:ext>
                  </a:extLst>
                </a:gridCol>
                <a:gridCol w="621037">
                  <a:extLst>
                    <a:ext uri="{9D8B030D-6E8A-4147-A177-3AD203B41FA5}">
                      <a16:colId xmlns:a16="http://schemas.microsoft.com/office/drawing/2014/main" val="1079081034"/>
                    </a:ext>
                  </a:extLst>
                </a:gridCol>
                <a:gridCol w="505250">
                  <a:extLst>
                    <a:ext uri="{9D8B030D-6E8A-4147-A177-3AD203B41FA5}">
                      <a16:colId xmlns:a16="http://schemas.microsoft.com/office/drawing/2014/main" val="3588950955"/>
                    </a:ext>
                  </a:extLst>
                </a:gridCol>
                <a:gridCol w="589461">
                  <a:extLst>
                    <a:ext uri="{9D8B030D-6E8A-4147-A177-3AD203B41FA5}">
                      <a16:colId xmlns:a16="http://schemas.microsoft.com/office/drawing/2014/main" val="1826606154"/>
                    </a:ext>
                  </a:extLst>
                </a:gridCol>
                <a:gridCol w="589461">
                  <a:extLst>
                    <a:ext uri="{9D8B030D-6E8A-4147-A177-3AD203B41FA5}">
                      <a16:colId xmlns:a16="http://schemas.microsoft.com/office/drawing/2014/main" val="3948925883"/>
                    </a:ext>
                  </a:extLst>
                </a:gridCol>
                <a:gridCol w="505250">
                  <a:extLst>
                    <a:ext uri="{9D8B030D-6E8A-4147-A177-3AD203B41FA5}">
                      <a16:colId xmlns:a16="http://schemas.microsoft.com/office/drawing/2014/main" val="513208463"/>
                    </a:ext>
                  </a:extLst>
                </a:gridCol>
                <a:gridCol w="589461">
                  <a:extLst>
                    <a:ext uri="{9D8B030D-6E8A-4147-A177-3AD203B41FA5}">
                      <a16:colId xmlns:a16="http://schemas.microsoft.com/office/drawing/2014/main" val="3556581937"/>
                    </a:ext>
                  </a:extLst>
                </a:gridCol>
                <a:gridCol w="592091">
                  <a:extLst>
                    <a:ext uri="{9D8B030D-6E8A-4147-A177-3AD203B41FA5}">
                      <a16:colId xmlns:a16="http://schemas.microsoft.com/office/drawing/2014/main" val="549182035"/>
                    </a:ext>
                  </a:extLst>
                </a:gridCol>
              </a:tblGrid>
              <a:tr h="200025">
                <a:tc rowSpan="2">
                  <a:txBody>
                    <a:bodyPr/>
                    <a:lstStyle/>
                    <a:p>
                      <a:pPr algn="ctr" fontAlgn="ctr"/>
                      <a:r>
                        <a:rPr lang="en-GB" sz="900" b="1" i="0" u="none" strike="noStrike" dirty="0">
                          <a:solidFill>
                            <a:srgbClr val="FFFFFF"/>
                          </a:solidFill>
                          <a:effectLst/>
                          <a:latin typeface="Arial" panose="020B0604020202020204" pitchFamily="34" charset="0"/>
                        </a:rPr>
                        <a:t>Cluster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gridSpan="3">
                  <a:txBody>
                    <a:bodyPr/>
                    <a:lstStyle/>
                    <a:p>
                      <a:pPr algn="ctr" fontAlgn="ctr"/>
                      <a:r>
                        <a:rPr lang="en-GB" sz="900" b="1" i="0" u="none" strike="noStrike" dirty="0">
                          <a:solidFill>
                            <a:srgbClr val="FFFFFF"/>
                          </a:solidFill>
                          <a:effectLst/>
                          <a:latin typeface="Arial" panose="020B0604020202020204" pitchFamily="34" charset="0"/>
                        </a:rPr>
                        <a:t>2022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53521440"/>
                  </a:ext>
                </a:extLst>
              </a:tr>
              <a:tr h="209550">
                <a:tc vMerge="1">
                  <a:txBody>
                    <a:bodyPr/>
                    <a:lstStyle/>
                    <a:p>
                      <a:endParaRPr lang="en-GB"/>
                    </a:p>
                  </a:txBody>
                  <a:tcPr/>
                </a:tc>
                <a:tc>
                  <a:txBody>
                    <a:bodyPr/>
                    <a:lstStyle/>
                    <a:p>
                      <a:pPr algn="ctr" fontAlgn="ctr"/>
                      <a:r>
                        <a:rPr lang="en-GB" sz="9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extLst>
                  <a:ext uri="{0D108BD9-81ED-4DB2-BD59-A6C34878D82A}">
                    <a16:rowId xmlns:a16="http://schemas.microsoft.com/office/drawing/2014/main" val="4232570619"/>
                  </a:ext>
                </a:extLst>
              </a:tr>
              <a:tr h="209550">
                <a:tc>
                  <a:txBody>
                    <a:bodyPr/>
                    <a:lstStyle/>
                    <a:p>
                      <a:pPr algn="r" fontAlgn="ctr"/>
                      <a:r>
                        <a:rPr lang="en-GB" sz="900" b="0" i="0" u="none" strike="noStrike">
                          <a:solidFill>
                            <a:srgbClr val="425563"/>
                          </a:solidFill>
                          <a:effectLst/>
                          <a:latin typeface="Arial" panose="020B0604020202020204" pitchFamily="34" charset="0"/>
                        </a:rPr>
                        <a:t>Band 1 - 5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46.0%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45.1%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dirty="0">
                          <a:solidFill>
                            <a:srgbClr val="425563"/>
                          </a:solidFill>
                          <a:effectLst/>
                          <a:latin typeface="Arial" panose="020B0604020202020204" pitchFamily="34" charset="0"/>
                        </a:rPr>
                        <a:t>50.7%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42.7%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53.2%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41.2%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54.6%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1836410015"/>
                  </a:ext>
                </a:extLst>
              </a:tr>
              <a:tr h="200025">
                <a:tc>
                  <a:txBody>
                    <a:bodyPr/>
                    <a:lstStyle/>
                    <a:p>
                      <a:pPr algn="r" fontAlgn="ctr"/>
                      <a:r>
                        <a:rPr lang="en-GB" sz="900" b="0" i="0" u="none" strike="noStrike">
                          <a:solidFill>
                            <a:srgbClr val="425563"/>
                          </a:solidFill>
                          <a:effectLst/>
                          <a:latin typeface="Arial" panose="020B0604020202020204" pitchFamily="34" charset="0"/>
                        </a:rPr>
                        <a:t>Band 6 - 7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46.3%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51.7%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43.6%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54.6%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46.5%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49.6%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3.9%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45.8%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50.1%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2950556493"/>
                  </a:ext>
                </a:extLst>
              </a:tr>
              <a:tr h="333375">
                <a:tc>
                  <a:txBody>
                    <a:bodyPr/>
                    <a:lstStyle/>
                    <a:p>
                      <a:pPr algn="r" fontAlgn="ctr"/>
                      <a:r>
                        <a:rPr lang="en-GB" sz="900" b="0" i="0" u="none" strike="noStrike">
                          <a:solidFill>
                            <a:srgbClr val="425563"/>
                          </a:solidFill>
                          <a:effectLst/>
                          <a:latin typeface="Arial" panose="020B0604020202020204" pitchFamily="34" charset="0"/>
                        </a:rPr>
                        <a:t>Band 8a-8c</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34.0%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34.2%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63.1%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33.1%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59.2%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35.9%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2558342324"/>
                  </a:ext>
                </a:extLst>
              </a:tr>
              <a:tr h="200025">
                <a:tc>
                  <a:txBody>
                    <a:bodyPr/>
                    <a:lstStyle/>
                    <a:p>
                      <a:pPr algn="r" fontAlgn="ctr"/>
                      <a:r>
                        <a:rPr lang="en-GB" sz="900" b="0" i="0" u="none" strike="noStrike" dirty="0">
                          <a:solidFill>
                            <a:srgbClr val="425563"/>
                          </a:solidFill>
                          <a:effectLst/>
                          <a:latin typeface="Arial" panose="020B0604020202020204" pitchFamily="34" charset="0"/>
                        </a:rPr>
                        <a:t>Band 8d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81.4%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17.1%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82.7%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16.0%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83.3%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15.4%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79.3%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20.7%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dirty="0">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2012460172"/>
                  </a:ext>
                </a:extLst>
              </a:tr>
            </a:tbl>
          </a:graphicData>
        </a:graphic>
      </p:graphicFrame>
      <p:sp>
        <p:nvSpPr>
          <p:cNvPr id="5" name="Text Placeholder 1">
            <a:extLst>
              <a:ext uri="{FF2B5EF4-FFF2-40B4-BE49-F238E27FC236}">
                <a16:creationId xmlns:a16="http://schemas.microsoft.com/office/drawing/2014/main" id="{DA44BFCA-28F1-98E1-C37F-9F0B72C02A75}"/>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Tree>
    <p:extLst>
      <p:ext uri="{BB962C8B-B14F-4D97-AF65-F5344CB8AC3E}">
        <p14:creationId xmlns:p14="http://schemas.microsoft.com/office/powerpoint/2010/main" val="21574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1532D0-F489-736E-9005-18EF201E7498}"/>
              </a:ext>
            </a:extLst>
          </p:cNvPr>
          <p:cNvPicPr>
            <a:picLocks noChangeAspect="1"/>
          </p:cNvPicPr>
          <p:nvPr/>
        </p:nvPicPr>
        <p:blipFill>
          <a:blip r:embed="rId3"/>
          <a:stretch>
            <a:fillRect/>
          </a:stretch>
        </p:blipFill>
        <p:spPr>
          <a:xfrm>
            <a:off x="5776935" y="1835535"/>
            <a:ext cx="5843589" cy="3512370"/>
          </a:xfrm>
          <a:prstGeom prst="rect">
            <a:avLst/>
          </a:prstGeom>
        </p:spPr>
      </p:pic>
      <p:pic>
        <p:nvPicPr>
          <p:cNvPr id="3" name="Picture 2" descr="A white background with black dots&#10;&#10;Description automatically generated">
            <a:extLst>
              <a:ext uri="{FF2B5EF4-FFF2-40B4-BE49-F238E27FC236}">
                <a16:creationId xmlns:a16="http://schemas.microsoft.com/office/drawing/2014/main" id="{9DF01FFE-3B5F-4EBA-5270-7A0AD8E64277}"/>
              </a:ext>
            </a:extLst>
          </p:cNvPr>
          <p:cNvPicPr>
            <a:picLocks noChangeAspect="1"/>
          </p:cNvPicPr>
          <p:nvPr/>
        </p:nvPicPr>
        <p:blipFill>
          <a:blip r:embed="rId4"/>
          <a:stretch>
            <a:fillRect/>
          </a:stretch>
        </p:blipFill>
        <p:spPr>
          <a:xfrm>
            <a:off x="10820452" y="6002303"/>
            <a:ext cx="1142947" cy="772697"/>
          </a:xfrm>
          <a:prstGeom prst="rect">
            <a:avLst/>
          </a:prstGeom>
        </p:spPr>
      </p:pic>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endParaRPr>
          </a:p>
        </p:txBody>
      </p:sp>
      <p:sp>
        <p:nvSpPr>
          <p:cNvPr id="16" name="Text Placeholder 1">
            <a:extLst>
              <a:ext uri="{FF2B5EF4-FFF2-40B4-BE49-F238E27FC236}">
                <a16:creationId xmlns:a16="http://schemas.microsoft.com/office/drawing/2014/main" id="{B962E7FA-4E95-82B5-9218-C99196EAA70D}"/>
              </a:ext>
            </a:extLst>
          </p:cNvPr>
          <p:cNvSpPr txBox="1">
            <a:spLocks/>
          </p:cNvSpPr>
          <p:nvPr/>
        </p:nvSpPr>
        <p:spPr>
          <a:xfrm>
            <a:off x="295020" y="585032"/>
            <a:ext cx="7934580" cy="692058"/>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dirty="0"/>
              <a:t>Indicator 2 </a:t>
            </a:r>
            <a:r>
              <a:rPr lang="en-GB" sz="1200" dirty="0">
                <a:solidFill>
                  <a:schemeClr val="accent5"/>
                </a:solidFill>
              </a:rPr>
              <a:t> </a:t>
            </a:r>
          </a:p>
          <a:p>
            <a:r>
              <a:rPr lang="en-GB" sz="1200" i="1" dirty="0">
                <a:solidFill>
                  <a:srgbClr val="0070C0"/>
                </a:solidFill>
              </a:rPr>
              <a:t>Relative likelihood of white applicants being appointed from shortlisting compared to BME applicants</a:t>
            </a:r>
            <a:endParaRPr lang="en-GB" sz="1200" b="1" dirty="0"/>
          </a:p>
        </p:txBody>
      </p:sp>
      <p:sp>
        <p:nvSpPr>
          <p:cNvPr id="17" name="TextBox 16">
            <a:extLst>
              <a:ext uri="{FF2B5EF4-FFF2-40B4-BE49-F238E27FC236}">
                <a16:creationId xmlns:a16="http://schemas.microsoft.com/office/drawing/2014/main" id="{79B57EC6-C3CC-E672-6E58-6B9E03488909}"/>
              </a:ext>
            </a:extLst>
          </p:cNvPr>
          <p:cNvSpPr txBox="1"/>
          <p:nvPr/>
        </p:nvSpPr>
        <p:spPr>
          <a:xfrm>
            <a:off x="386225" y="1946088"/>
            <a:ext cx="4871575" cy="3942939"/>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Our 2025 figures </a:t>
            </a:r>
            <a:r>
              <a:rPr lang="en-GB" sz="1200" dirty="0">
                <a:latin typeface="Arial" panose="020B0604020202020204" pitchFamily="34" charset="0"/>
                <a:ea typeface="Calibri" panose="020F0502020204030204" pitchFamily="34" charset="0"/>
                <a:cs typeface="Arial" panose="020B0604020202020204" pitchFamily="34" charset="0"/>
              </a:rPr>
              <a:t>show that w</a:t>
            </a:r>
            <a:r>
              <a:rPr lang="en-GB" sz="1200" dirty="0">
                <a:effectLst/>
                <a:latin typeface="Arial" panose="020B0604020202020204" pitchFamily="34" charset="0"/>
                <a:ea typeface="Calibri" panose="020F0502020204030204" pitchFamily="34" charset="0"/>
                <a:cs typeface="Arial" panose="020B0604020202020204" pitchFamily="34" charset="0"/>
              </a:rPr>
              <a:t>hite applicants at St George</a:t>
            </a:r>
            <a:r>
              <a:rPr lang="en-GB" sz="1200" dirty="0">
                <a:latin typeface="Arial" panose="020B0604020202020204" pitchFamily="34" charset="0"/>
                <a:ea typeface="Calibri" panose="020F0502020204030204" pitchFamily="34" charset="0"/>
                <a:cs typeface="Arial" panose="020B0604020202020204" pitchFamily="34" charset="0"/>
              </a:rPr>
              <a:t>’s </a:t>
            </a:r>
            <a:r>
              <a:rPr lang="en-GB" sz="1200" dirty="0">
                <a:effectLst/>
                <a:latin typeface="Arial" panose="020B0604020202020204" pitchFamily="34" charset="0"/>
                <a:ea typeface="Calibri" panose="020F0502020204030204" pitchFamily="34" charset="0"/>
                <a:cs typeface="Arial" panose="020B0604020202020204" pitchFamily="34" charset="0"/>
              </a:rPr>
              <a:t>are 1.77 times more likely to be appointed from shortlisting compared Black, Asian and Minority Ethnic (BME) applicants. This is an improvement from 2.2 in 2024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In 2025 the likelihood of Black, Asian and Minority Ethnic applicants being appointed from shortlisting reduced from 27% to 18% - this means that of the 6498 (non-medical) shortlisted BME</a:t>
            </a:r>
            <a:r>
              <a:rPr lang="en-GB" sz="1200" i="1" dirty="0">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ea typeface="Calibri" panose="020F0502020204030204" pitchFamily="34" charset="0"/>
                <a:cs typeface="Arial" panose="020B0604020202020204" pitchFamily="34" charset="0"/>
              </a:rPr>
              <a:t>applicants, 658 were appointed. For medical and dental applicants, of the 207 shortlisted applicants, 147 were appointed. The total number of shortlisted BME applicants decreased from 9825 in 2024 to 7105 in 2025.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For non-medical white applicants, the likelihood of appointment has increased from 27% in 2024 to 41% in 2025.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Note: As part of the group formation and to maintain consistency with other SW London trusts serviced by the SWL Recruitment Hub, we have changed the way our data is sourced in 2024 and 2025 this have meant to shift in some of the previously reported figures for 2024. </a:t>
            </a:r>
          </a:p>
        </p:txBody>
      </p:sp>
      <p:sp>
        <p:nvSpPr>
          <p:cNvPr id="10" name="TextBox 9">
            <a:extLst>
              <a:ext uri="{FF2B5EF4-FFF2-40B4-BE49-F238E27FC236}">
                <a16:creationId xmlns:a16="http://schemas.microsoft.com/office/drawing/2014/main" id="{96DD1E0A-57B8-1112-0682-64B36250BCDE}"/>
              </a:ext>
            </a:extLst>
          </p:cNvPr>
          <p:cNvSpPr txBox="1"/>
          <p:nvPr/>
        </p:nvSpPr>
        <p:spPr>
          <a:xfrm>
            <a:off x="6156169" y="5388969"/>
            <a:ext cx="4508389" cy="265457"/>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green line indicates the target relative likelihood of 1.0</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AA4AA867-4467-596E-67B7-A4267DB54A1C}"/>
              </a:ext>
            </a:extLst>
          </p:cNvPr>
          <p:cNvCxnSpPr>
            <a:cxnSpLocks/>
          </p:cNvCxnSpPr>
          <p:nvPr/>
        </p:nvCxnSpPr>
        <p:spPr>
          <a:xfrm>
            <a:off x="6156169" y="3917558"/>
            <a:ext cx="5464356"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13" name="Table 12">
            <a:extLst>
              <a:ext uri="{FF2B5EF4-FFF2-40B4-BE49-F238E27FC236}">
                <a16:creationId xmlns:a16="http://schemas.microsoft.com/office/drawing/2014/main" id="{E8AF7962-1E87-FFC1-27AE-7932A01095FE}"/>
              </a:ext>
            </a:extLst>
          </p:cNvPr>
          <p:cNvGraphicFramePr>
            <a:graphicFrameLocks noGrp="1"/>
          </p:cNvGraphicFramePr>
          <p:nvPr>
            <p:extLst>
              <p:ext uri="{D42A27DB-BD31-4B8C-83A1-F6EECF244321}">
                <p14:modId xmlns:p14="http://schemas.microsoft.com/office/powerpoint/2010/main" val="4004781120"/>
              </p:ext>
            </p:extLst>
          </p:nvPr>
        </p:nvGraphicFramePr>
        <p:xfrm>
          <a:off x="6292411" y="5736555"/>
          <a:ext cx="4636377" cy="531495"/>
        </p:xfrm>
        <a:graphic>
          <a:graphicData uri="http://schemas.openxmlformats.org/drawingml/2006/table">
            <a:tbl>
              <a:tblPr firstRow="1" firstCol="1" bandRow="1"/>
              <a:tblGrid>
                <a:gridCol w="689308">
                  <a:extLst>
                    <a:ext uri="{9D8B030D-6E8A-4147-A177-3AD203B41FA5}">
                      <a16:colId xmlns:a16="http://schemas.microsoft.com/office/drawing/2014/main" val="1587633320"/>
                    </a:ext>
                  </a:extLst>
                </a:gridCol>
                <a:gridCol w="738499">
                  <a:extLst>
                    <a:ext uri="{9D8B030D-6E8A-4147-A177-3AD203B41FA5}">
                      <a16:colId xmlns:a16="http://schemas.microsoft.com/office/drawing/2014/main" val="3347121114"/>
                    </a:ext>
                  </a:extLst>
                </a:gridCol>
                <a:gridCol w="865786">
                  <a:extLst>
                    <a:ext uri="{9D8B030D-6E8A-4147-A177-3AD203B41FA5}">
                      <a16:colId xmlns:a16="http://schemas.microsoft.com/office/drawing/2014/main" val="2967055177"/>
                    </a:ext>
                  </a:extLst>
                </a:gridCol>
                <a:gridCol w="780928">
                  <a:extLst>
                    <a:ext uri="{9D8B030D-6E8A-4147-A177-3AD203B41FA5}">
                      <a16:colId xmlns:a16="http://schemas.microsoft.com/office/drawing/2014/main" val="2226201725"/>
                    </a:ext>
                  </a:extLst>
                </a:gridCol>
                <a:gridCol w="780928">
                  <a:extLst>
                    <a:ext uri="{9D8B030D-6E8A-4147-A177-3AD203B41FA5}">
                      <a16:colId xmlns:a16="http://schemas.microsoft.com/office/drawing/2014/main" val="4217717396"/>
                    </a:ext>
                  </a:extLst>
                </a:gridCol>
                <a:gridCol w="780928">
                  <a:extLst>
                    <a:ext uri="{9D8B030D-6E8A-4147-A177-3AD203B41FA5}">
                      <a16:colId xmlns:a16="http://schemas.microsoft.com/office/drawing/2014/main" val="1531155039"/>
                    </a:ext>
                  </a:extLst>
                </a:gridCol>
              </a:tblGrid>
              <a:tr h="273050">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2020</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2021</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2022</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2023</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2024</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2025</a:t>
                      </a: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extLst>
                  <a:ext uri="{0D108BD9-81ED-4DB2-BD59-A6C34878D82A}">
                    <a16:rowId xmlns:a16="http://schemas.microsoft.com/office/drawing/2014/main" val="1946115325"/>
                  </a:ext>
                </a:extLst>
              </a:tr>
              <a:tr h="258445">
                <a:tc>
                  <a:txBody>
                    <a:bodyPr/>
                    <a:lstStyle/>
                    <a:p>
                      <a:pPr algn="ctr">
                        <a:lnSpc>
                          <a:spcPct val="107000"/>
                        </a:lnSpc>
                        <a:spcAft>
                          <a:spcPts val="800"/>
                        </a:spcAft>
                      </a:pPr>
                      <a:r>
                        <a:rPr lang="en-GB" sz="1050" b="0" dirty="0">
                          <a:solidFill>
                            <a:schemeClr val="tx1"/>
                          </a:solidFill>
                          <a:effectLst/>
                          <a:latin typeface="+mn-lt"/>
                          <a:ea typeface="Calibri" panose="020F0502020204030204" pitchFamily="34" charset="0"/>
                          <a:cs typeface="Times New Roman" panose="02020603050405020304" pitchFamily="18" charset="0"/>
                        </a:rPr>
                        <a:t>1.47</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rPr>
                        <a:t>1.47</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rPr>
                        <a:t>1.26</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rPr>
                        <a:t>1.50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solidFill>
                            <a:schemeClr val="tx1"/>
                          </a:solidFill>
                          <a:effectLst/>
                          <a:latin typeface="+mn-lt"/>
                          <a:ea typeface="Calibri" panose="020F0502020204030204" pitchFamily="34" charset="0"/>
                          <a:cs typeface="Times New Roman" panose="02020603050405020304" pitchFamily="18" charset="0"/>
                        </a:rPr>
                        <a:t>2.2</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solidFill>
                            <a:schemeClr val="tx1"/>
                          </a:solidFill>
                          <a:effectLst/>
                          <a:latin typeface="+mn-lt"/>
                          <a:ea typeface="Calibri" panose="020F0502020204030204" pitchFamily="34" charset="0"/>
                          <a:cs typeface="Times New Roman" panose="02020603050405020304" pitchFamily="18" charset="0"/>
                        </a:rPr>
                        <a:t>1.77</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41411216"/>
                  </a:ext>
                </a:extLst>
              </a:tr>
            </a:tbl>
          </a:graphicData>
        </a:graphic>
      </p:graphicFrame>
      <p:sp>
        <p:nvSpPr>
          <p:cNvPr id="5" name="Text Placeholder 1">
            <a:extLst>
              <a:ext uri="{FF2B5EF4-FFF2-40B4-BE49-F238E27FC236}">
                <a16:creationId xmlns:a16="http://schemas.microsoft.com/office/drawing/2014/main" id="{5CC5C30F-09E3-FF98-1E13-637A509484E7}"/>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Tree>
    <p:extLst>
      <p:ext uri="{BB962C8B-B14F-4D97-AF65-F5344CB8AC3E}">
        <p14:creationId xmlns:p14="http://schemas.microsoft.com/office/powerpoint/2010/main" val="85932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0D1C8E0F-B681-DCA0-F5CD-3B8CB64E046F}"/>
              </a:ext>
            </a:extLst>
          </p:cNvPr>
          <p:cNvPicPr>
            <a:picLocks noChangeAspect="1"/>
          </p:cNvPicPr>
          <p:nvPr/>
        </p:nvPicPr>
        <p:blipFill>
          <a:blip r:embed="rId3"/>
          <a:stretch>
            <a:fillRect/>
          </a:stretch>
        </p:blipFill>
        <p:spPr>
          <a:xfrm>
            <a:off x="10858500" y="6072409"/>
            <a:ext cx="1143000" cy="772732"/>
          </a:xfrm>
          <a:prstGeom prst="rect">
            <a:avLst/>
          </a:prstGeom>
        </p:spPr>
      </p:pic>
      <p:graphicFrame>
        <p:nvGraphicFramePr>
          <p:cNvPr id="2" name="Chart 1">
            <a:extLst>
              <a:ext uri="{FF2B5EF4-FFF2-40B4-BE49-F238E27FC236}">
                <a16:creationId xmlns:a16="http://schemas.microsoft.com/office/drawing/2014/main" id="{271383E4-CB1D-876E-FA62-14C7D9DDF5C2}"/>
              </a:ext>
            </a:extLst>
          </p:cNvPr>
          <p:cNvGraphicFramePr>
            <a:graphicFrameLocks/>
          </p:cNvGraphicFramePr>
          <p:nvPr>
            <p:extLst>
              <p:ext uri="{D42A27DB-BD31-4B8C-83A1-F6EECF244321}">
                <p14:modId xmlns:p14="http://schemas.microsoft.com/office/powerpoint/2010/main" val="567964705"/>
              </p:ext>
            </p:extLst>
          </p:nvPr>
        </p:nvGraphicFramePr>
        <p:xfrm>
          <a:off x="5425841" y="1647130"/>
          <a:ext cx="6553200" cy="345267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endParaRPr>
          </a:p>
        </p:txBody>
      </p:sp>
      <p:sp>
        <p:nvSpPr>
          <p:cNvPr id="16" name="Text Placeholder 1">
            <a:extLst>
              <a:ext uri="{FF2B5EF4-FFF2-40B4-BE49-F238E27FC236}">
                <a16:creationId xmlns:a16="http://schemas.microsoft.com/office/drawing/2014/main" id="{B962E7FA-4E95-82B5-9218-C99196EAA70D}"/>
              </a:ext>
            </a:extLst>
          </p:cNvPr>
          <p:cNvSpPr txBox="1">
            <a:spLocks/>
          </p:cNvSpPr>
          <p:nvPr/>
        </p:nvSpPr>
        <p:spPr>
          <a:xfrm>
            <a:off x="292100" y="582613"/>
            <a:ext cx="7934580" cy="692058"/>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t>Indicator 3 </a:t>
            </a:r>
            <a:endParaRPr lang="en-GB" dirty="0">
              <a:solidFill>
                <a:schemeClr val="accent5"/>
              </a:solidFill>
            </a:endParaRPr>
          </a:p>
          <a:p>
            <a:r>
              <a:rPr lang="en-GB" sz="1200" i="1" dirty="0">
                <a:solidFill>
                  <a:srgbClr val="0070C0"/>
                </a:solidFill>
              </a:rPr>
              <a:t>Relative likelihood of BME staff entering the formal disciplinary process compared to white staff</a:t>
            </a:r>
            <a:endParaRPr lang="en-GB" sz="1200" b="1" dirty="0"/>
          </a:p>
          <a:p>
            <a:endParaRPr lang="en-GB" sz="1400" b="1" dirty="0"/>
          </a:p>
        </p:txBody>
      </p:sp>
      <p:sp>
        <p:nvSpPr>
          <p:cNvPr id="17" name="TextBox 16">
            <a:extLst>
              <a:ext uri="{FF2B5EF4-FFF2-40B4-BE49-F238E27FC236}">
                <a16:creationId xmlns:a16="http://schemas.microsoft.com/office/drawing/2014/main" id="{79B57EC6-C3CC-E672-6E58-6B9E03488909}"/>
              </a:ext>
            </a:extLst>
          </p:cNvPr>
          <p:cNvSpPr txBox="1"/>
          <p:nvPr/>
        </p:nvSpPr>
        <p:spPr>
          <a:xfrm>
            <a:off x="281757" y="2153008"/>
            <a:ext cx="4368690" cy="3350084"/>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Our 2025 figures </a:t>
            </a:r>
            <a:r>
              <a:rPr lang="en-GB" sz="1200" dirty="0">
                <a:latin typeface="Arial" panose="020B0604020202020204" pitchFamily="34" charset="0"/>
                <a:ea typeface="Calibri" panose="020F0502020204030204" pitchFamily="34" charset="0"/>
                <a:cs typeface="Arial" panose="020B0604020202020204" pitchFamily="34" charset="0"/>
              </a:rPr>
              <a:t>show that BME staff</a:t>
            </a:r>
            <a:r>
              <a:rPr lang="en-GB" sz="1200" dirty="0">
                <a:effectLst/>
                <a:latin typeface="Arial" panose="020B0604020202020204" pitchFamily="34" charset="0"/>
                <a:ea typeface="Calibri" panose="020F0502020204030204" pitchFamily="34" charset="0"/>
                <a:cs typeface="Arial" panose="020B0604020202020204" pitchFamily="34" charset="0"/>
              </a:rPr>
              <a:t> at St George</a:t>
            </a:r>
            <a:r>
              <a:rPr lang="en-GB" sz="1200" dirty="0">
                <a:latin typeface="Arial" panose="020B0604020202020204" pitchFamily="34" charset="0"/>
                <a:ea typeface="Calibri" panose="020F0502020204030204" pitchFamily="34" charset="0"/>
                <a:cs typeface="Arial" panose="020B0604020202020204" pitchFamily="34" charset="0"/>
              </a:rPr>
              <a:t>’s </a:t>
            </a:r>
            <a:r>
              <a:rPr lang="en-GB" sz="1200" dirty="0">
                <a:effectLst/>
                <a:latin typeface="Arial" panose="020B0604020202020204" pitchFamily="34" charset="0"/>
                <a:ea typeface="Calibri" panose="020F0502020204030204" pitchFamily="34" charset="0"/>
                <a:cs typeface="Arial" panose="020B0604020202020204" pitchFamily="34" charset="0"/>
              </a:rPr>
              <a:t>are more likely to enter the disciplinary process compared to white </a:t>
            </a:r>
            <a:r>
              <a:rPr lang="en-GB" sz="1200" dirty="0">
                <a:latin typeface="Arial" panose="020B0604020202020204" pitchFamily="34" charset="0"/>
                <a:ea typeface="Calibri" panose="020F0502020204030204" pitchFamily="34" charset="0"/>
                <a:cs typeface="Arial" panose="020B0604020202020204" pitchFamily="34" charset="0"/>
              </a:rPr>
              <a:t>s</a:t>
            </a:r>
            <a:r>
              <a:rPr lang="en-GB" sz="1200" dirty="0">
                <a:effectLst/>
                <a:latin typeface="Arial" panose="020B0604020202020204" pitchFamily="34" charset="0"/>
                <a:ea typeface="Calibri" panose="020F0502020204030204" pitchFamily="34" charset="0"/>
                <a:cs typeface="Arial" panose="020B0604020202020204" pitchFamily="34" charset="0"/>
              </a:rPr>
              <a:t>taff.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Over the last five years we have seen a significant reduction in the relative likelihood of BME entering the disciplinary process, from 2.38 times more likely in 2020, to 1.17 in 2025. This is a 50% reduction in this time.</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a:t>
            </a:r>
            <a:r>
              <a:rPr lang="en-GB" sz="1200" dirty="0">
                <a:effectLst/>
                <a:latin typeface="Arial" panose="020B0604020202020204" pitchFamily="34" charset="0"/>
                <a:ea typeface="Calibri" panose="020F0502020204030204" pitchFamily="34" charset="0"/>
                <a:cs typeface="Arial" panose="020B0604020202020204" pitchFamily="34" charset="0"/>
              </a:rPr>
              <a:t>he number of BME</a:t>
            </a:r>
            <a:r>
              <a:rPr lang="en-GB" sz="1200" i="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staff entering the disciplinary process </a:t>
            </a:r>
            <a:r>
              <a:rPr lang="en-GB" sz="1200" dirty="0">
                <a:latin typeface="Arial" panose="020B0604020202020204" pitchFamily="34" charset="0"/>
                <a:ea typeface="Calibri" panose="020F0502020204030204" pitchFamily="34" charset="0"/>
                <a:cs typeface="Arial" panose="020B0604020202020204" pitchFamily="34" charset="0"/>
              </a:rPr>
              <a:t>has decreased compared to last year - from  33 in 2024 to 26 BME staff members in 2025</a:t>
            </a:r>
            <a:r>
              <a:rPr lang="en-GB" sz="1200" dirty="0">
                <a:effectLst/>
                <a:latin typeface="Arial" panose="020B0604020202020204" pitchFamily="34" charset="0"/>
                <a:ea typeface="Calibri" panose="020F0502020204030204" pitchFamily="34" charset="0"/>
                <a:cs typeface="Arial" panose="020B0604020202020204" pitchFamily="34" charset="0"/>
              </a:rPr>
              <a:t>. This is a 22% reduction on the previous year. </a:t>
            </a:r>
          </a:p>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The number of white staff entering the disciplinary process has also reduced, from 18 in 2024 to 17 in 2025. </a:t>
            </a:r>
            <a:endPar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BAA06A06-DD4C-A61E-D9C7-567B5087281B}"/>
              </a:ext>
            </a:extLst>
          </p:cNvPr>
          <p:cNvSpPr txBox="1"/>
          <p:nvPr/>
        </p:nvSpPr>
        <p:spPr>
          <a:xfrm>
            <a:off x="6127804" y="5109431"/>
            <a:ext cx="4508389" cy="265457"/>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green line indicates the target relative likelihood of 1.0</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6" name="Straight Connector 5">
            <a:extLst>
              <a:ext uri="{FF2B5EF4-FFF2-40B4-BE49-F238E27FC236}">
                <a16:creationId xmlns:a16="http://schemas.microsoft.com/office/drawing/2014/main" id="{112E2A66-2137-8D12-DAB8-ED59FDDB825D}"/>
              </a:ext>
            </a:extLst>
          </p:cNvPr>
          <p:cNvCxnSpPr>
            <a:cxnSpLocks/>
          </p:cNvCxnSpPr>
          <p:nvPr/>
        </p:nvCxnSpPr>
        <p:spPr>
          <a:xfrm>
            <a:off x="5943600" y="3733800"/>
            <a:ext cx="5833345"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7" name="Table 6">
            <a:extLst>
              <a:ext uri="{FF2B5EF4-FFF2-40B4-BE49-F238E27FC236}">
                <a16:creationId xmlns:a16="http://schemas.microsoft.com/office/drawing/2014/main" id="{E739AD63-8DAD-FC1D-7598-C2E6CDF53CDC}"/>
              </a:ext>
            </a:extLst>
          </p:cNvPr>
          <p:cNvGraphicFramePr>
            <a:graphicFrameLocks noGrp="1"/>
          </p:cNvGraphicFramePr>
          <p:nvPr>
            <p:extLst>
              <p:ext uri="{D42A27DB-BD31-4B8C-83A1-F6EECF244321}">
                <p14:modId xmlns:p14="http://schemas.microsoft.com/office/powerpoint/2010/main" val="3177299621"/>
              </p:ext>
            </p:extLst>
          </p:nvPr>
        </p:nvGraphicFramePr>
        <p:xfrm>
          <a:off x="6379579" y="5605684"/>
          <a:ext cx="4645724" cy="531495"/>
        </p:xfrm>
        <a:graphic>
          <a:graphicData uri="http://schemas.openxmlformats.org/drawingml/2006/table">
            <a:tbl>
              <a:tblPr firstRow="1" firstCol="1" bandRow="1"/>
              <a:tblGrid>
                <a:gridCol w="725648">
                  <a:extLst>
                    <a:ext uri="{9D8B030D-6E8A-4147-A177-3AD203B41FA5}">
                      <a16:colId xmlns:a16="http://schemas.microsoft.com/office/drawing/2014/main" val="3347121114"/>
                    </a:ext>
                  </a:extLst>
                </a:gridCol>
                <a:gridCol w="850720">
                  <a:extLst>
                    <a:ext uri="{9D8B030D-6E8A-4147-A177-3AD203B41FA5}">
                      <a16:colId xmlns:a16="http://schemas.microsoft.com/office/drawing/2014/main" val="2967055177"/>
                    </a:ext>
                  </a:extLst>
                </a:gridCol>
                <a:gridCol w="767339">
                  <a:extLst>
                    <a:ext uri="{9D8B030D-6E8A-4147-A177-3AD203B41FA5}">
                      <a16:colId xmlns:a16="http://schemas.microsoft.com/office/drawing/2014/main" val="2226201725"/>
                    </a:ext>
                  </a:extLst>
                </a:gridCol>
                <a:gridCol w="767339">
                  <a:extLst>
                    <a:ext uri="{9D8B030D-6E8A-4147-A177-3AD203B41FA5}">
                      <a16:colId xmlns:a16="http://schemas.microsoft.com/office/drawing/2014/main" val="1531155039"/>
                    </a:ext>
                  </a:extLst>
                </a:gridCol>
                <a:gridCol w="767339">
                  <a:extLst>
                    <a:ext uri="{9D8B030D-6E8A-4147-A177-3AD203B41FA5}">
                      <a16:colId xmlns:a16="http://schemas.microsoft.com/office/drawing/2014/main" val="2100973509"/>
                    </a:ext>
                  </a:extLst>
                </a:gridCol>
                <a:gridCol w="767339">
                  <a:extLst>
                    <a:ext uri="{9D8B030D-6E8A-4147-A177-3AD203B41FA5}">
                      <a16:colId xmlns:a16="http://schemas.microsoft.com/office/drawing/2014/main" val="3195772439"/>
                    </a:ext>
                  </a:extLst>
                </a:gridCol>
              </a:tblGrid>
              <a:tr h="273050">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2020</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2021</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2022</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2023</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2024</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2025</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extLst>
                  <a:ext uri="{0D108BD9-81ED-4DB2-BD59-A6C34878D82A}">
                    <a16:rowId xmlns:a16="http://schemas.microsoft.com/office/drawing/2014/main" val="1946115325"/>
                  </a:ext>
                </a:extLst>
              </a:tr>
              <a:tr h="258445">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2.38</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1.82</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1.65</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0" dirty="0">
                          <a:effectLst/>
                          <a:latin typeface="+mn-lt"/>
                          <a:ea typeface="Calibri" panose="020F0502020204030204" pitchFamily="34" charset="0"/>
                          <a:cs typeface="Times New Roman" panose="02020603050405020304" pitchFamily="18" charset="0"/>
                        </a:rPr>
                        <a:t>1.67</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0" dirty="0">
                          <a:effectLst/>
                          <a:latin typeface="+mn-lt"/>
                          <a:ea typeface="Calibri" panose="020F0502020204030204" pitchFamily="34" charset="0"/>
                          <a:cs typeface="Times New Roman" panose="02020603050405020304" pitchFamily="18" charset="0"/>
                        </a:rPr>
                        <a:t>1.48</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effectLst/>
                          <a:latin typeface="+mn-lt"/>
                          <a:ea typeface="Calibri" panose="020F0502020204030204" pitchFamily="34" charset="0"/>
                          <a:cs typeface="Times New Roman" panose="02020603050405020304" pitchFamily="18" charset="0"/>
                        </a:rPr>
                        <a:t>1.17</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41411216"/>
                  </a:ext>
                </a:extLst>
              </a:tr>
            </a:tbl>
          </a:graphicData>
        </a:graphic>
      </p:graphicFrame>
      <p:sp>
        <p:nvSpPr>
          <p:cNvPr id="8" name="Text Placeholder 1">
            <a:extLst>
              <a:ext uri="{FF2B5EF4-FFF2-40B4-BE49-F238E27FC236}">
                <a16:creationId xmlns:a16="http://schemas.microsoft.com/office/drawing/2014/main" id="{6F961D07-5AF6-552B-F1C6-65F6C13DFAD7}"/>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Tree>
    <p:extLst>
      <p:ext uri="{BB962C8B-B14F-4D97-AF65-F5344CB8AC3E}">
        <p14:creationId xmlns:p14="http://schemas.microsoft.com/office/powerpoint/2010/main" val="124477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3882"/>
            <a:ext cx="6413500" cy="311150"/>
          </a:xfrm>
        </p:spPr>
        <p:txBody>
          <a:bodyPr/>
          <a:lstStyle/>
          <a:p>
            <a:r>
              <a:rPr lang="en-GB" b="1" dirty="0">
                <a:solidFill>
                  <a:schemeClr val="tx1"/>
                </a:solidFill>
              </a:rPr>
              <a:t>Workforce Race Equality Standard 2025</a:t>
            </a:r>
          </a:p>
        </p:txBody>
      </p:sp>
      <p:sp>
        <p:nvSpPr>
          <p:cNvPr id="14" name="Text Placeholder 1">
            <a:extLst>
              <a:ext uri="{FF2B5EF4-FFF2-40B4-BE49-F238E27FC236}">
                <a16:creationId xmlns:a16="http://schemas.microsoft.com/office/drawing/2014/main" id="{781EF391-3FA6-6F1A-C7B7-E134C1A44725}"/>
              </a:ext>
            </a:extLst>
          </p:cNvPr>
          <p:cNvSpPr>
            <a:spLocks noGrp="1"/>
          </p:cNvSpPr>
          <p:nvPr>
            <p:ph type="body" sz="quarter" idx="14"/>
          </p:nvPr>
        </p:nvSpPr>
        <p:spPr>
          <a:xfrm>
            <a:off x="295020" y="585032"/>
            <a:ext cx="7934580" cy="692058"/>
          </a:xfrm>
        </p:spPr>
        <p:txBody>
          <a:bodyPr/>
          <a:lstStyle/>
          <a:p>
            <a:r>
              <a:rPr lang="en-GB" dirty="0"/>
              <a:t>Indicator 4 </a:t>
            </a:r>
            <a:r>
              <a:rPr lang="en-GB" dirty="0">
                <a:solidFill>
                  <a:schemeClr val="accent5"/>
                </a:solidFill>
              </a:rPr>
              <a:t> </a:t>
            </a:r>
          </a:p>
          <a:p>
            <a:r>
              <a:rPr lang="en-GB" sz="1200" i="1" dirty="0">
                <a:solidFill>
                  <a:srgbClr val="0070C0"/>
                </a:solidFill>
              </a:rPr>
              <a:t>Relative likelihood of white staff accessing non–mandatory training and CPD compared to BME staff </a:t>
            </a:r>
            <a:endParaRPr lang="en-GB" sz="1400" b="1" dirty="0"/>
          </a:p>
        </p:txBody>
      </p:sp>
      <p:graphicFrame>
        <p:nvGraphicFramePr>
          <p:cNvPr id="2" name="Table 1">
            <a:extLst>
              <a:ext uri="{FF2B5EF4-FFF2-40B4-BE49-F238E27FC236}">
                <a16:creationId xmlns:a16="http://schemas.microsoft.com/office/drawing/2014/main" id="{0EEC0F77-2A3D-0701-A8BD-BE7F3F1C3FE8}"/>
              </a:ext>
            </a:extLst>
          </p:cNvPr>
          <p:cNvGraphicFramePr>
            <a:graphicFrameLocks noGrp="1"/>
          </p:cNvGraphicFramePr>
          <p:nvPr>
            <p:extLst>
              <p:ext uri="{D42A27DB-BD31-4B8C-83A1-F6EECF244321}">
                <p14:modId xmlns:p14="http://schemas.microsoft.com/office/powerpoint/2010/main" val="3164767741"/>
              </p:ext>
            </p:extLst>
          </p:nvPr>
        </p:nvGraphicFramePr>
        <p:xfrm>
          <a:off x="294558" y="3055097"/>
          <a:ext cx="10331451" cy="2918396"/>
        </p:xfrm>
        <a:graphic>
          <a:graphicData uri="http://schemas.openxmlformats.org/drawingml/2006/table">
            <a:tbl>
              <a:tblPr firstRow="1" firstCol="1" bandRow="1">
                <a:tableStyleId>{073A0DAA-6AF3-43AB-8588-CEC1D06C72B9}</a:tableStyleId>
              </a:tblPr>
              <a:tblGrid>
                <a:gridCol w="2198212">
                  <a:extLst>
                    <a:ext uri="{9D8B030D-6E8A-4147-A177-3AD203B41FA5}">
                      <a16:colId xmlns:a16="http://schemas.microsoft.com/office/drawing/2014/main" val="4132316420"/>
                    </a:ext>
                  </a:extLst>
                </a:gridCol>
                <a:gridCol w="689175">
                  <a:extLst>
                    <a:ext uri="{9D8B030D-6E8A-4147-A177-3AD203B41FA5}">
                      <a16:colId xmlns:a16="http://schemas.microsoft.com/office/drawing/2014/main" val="3782705403"/>
                    </a:ext>
                  </a:extLst>
                </a:gridCol>
                <a:gridCol w="689175">
                  <a:extLst>
                    <a:ext uri="{9D8B030D-6E8A-4147-A177-3AD203B41FA5}">
                      <a16:colId xmlns:a16="http://schemas.microsoft.com/office/drawing/2014/main" val="345539201"/>
                    </a:ext>
                  </a:extLst>
                </a:gridCol>
                <a:gridCol w="689175">
                  <a:extLst>
                    <a:ext uri="{9D8B030D-6E8A-4147-A177-3AD203B41FA5}">
                      <a16:colId xmlns:a16="http://schemas.microsoft.com/office/drawing/2014/main" val="2114622459"/>
                    </a:ext>
                  </a:extLst>
                </a:gridCol>
                <a:gridCol w="689175">
                  <a:extLst>
                    <a:ext uri="{9D8B030D-6E8A-4147-A177-3AD203B41FA5}">
                      <a16:colId xmlns:a16="http://schemas.microsoft.com/office/drawing/2014/main" val="46650178"/>
                    </a:ext>
                  </a:extLst>
                </a:gridCol>
                <a:gridCol w="684985">
                  <a:extLst>
                    <a:ext uri="{9D8B030D-6E8A-4147-A177-3AD203B41FA5}">
                      <a16:colId xmlns:a16="http://schemas.microsoft.com/office/drawing/2014/main" val="1456806704"/>
                    </a:ext>
                  </a:extLst>
                </a:gridCol>
                <a:gridCol w="670222">
                  <a:extLst>
                    <a:ext uri="{9D8B030D-6E8A-4147-A177-3AD203B41FA5}">
                      <a16:colId xmlns:a16="http://schemas.microsoft.com/office/drawing/2014/main" val="3024026313"/>
                    </a:ext>
                  </a:extLst>
                </a:gridCol>
                <a:gridCol w="670222">
                  <a:extLst>
                    <a:ext uri="{9D8B030D-6E8A-4147-A177-3AD203B41FA5}">
                      <a16:colId xmlns:a16="http://schemas.microsoft.com/office/drawing/2014/main" val="454884913"/>
                    </a:ext>
                  </a:extLst>
                </a:gridCol>
                <a:gridCol w="670222">
                  <a:extLst>
                    <a:ext uri="{9D8B030D-6E8A-4147-A177-3AD203B41FA5}">
                      <a16:colId xmlns:a16="http://schemas.microsoft.com/office/drawing/2014/main" val="2774166716"/>
                    </a:ext>
                  </a:extLst>
                </a:gridCol>
                <a:gridCol w="670222">
                  <a:extLst>
                    <a:ext uri="{9D8B030D-6E8A-4147-A177-3AD203B41FA5}">
                      <a16:colId xmlns:a16="http://schemas.microsoft.com/office/drawing/2014/main" val="3199436331"/>
                    </a:ext>
                  </a:extLst>
                </a:gridCol>
                <a:gridCol w="670222">
                  <a:extLst>
                    <a:ext uri="{9D8B030D-6E8A-4147-A177-3AD203B41FA5}">
                      <a16:colId xmlns:a16="http://schemas.microsoft.com/office/drawing/2014/main" val="17374217"/>
                    </a:ext>
                  </a:extLst>
                </a:gridCol>
                <a:gridCol w="670222">
                  <a:extLst>
                    <a:ext uri="{9D8B030D-6E8A-4147-A177-3AD203B41FA5}">
                      <a16:colId xmlns:a16="http://schemas.microsoft.com/office/drawing/2014/main" val="537843567"/>
                    </a:ext>
                  </a:extLst>
                </a:gridCol>
                <a:gridCol w="670222">
                  <a:extLst>
                    <a:ext uri="{9D8B030D-6E8A-4147-A177-3AD203B41FA5}">
                      <a16:colId xmlns:a16="http://schemas.microsoft.com/office/drawing/2014/main" val="3080864670"/>
                    </a:ext>
                  </a:extLst>
                </a:gridCol>
              </a:tblGrid>
              <a:tr h="263546">
                <a:tc rowSpan="2">
                  <a:txBody>
                    <a:bodyPr/>
                    <a:lstStyle/>
                    <a:p>
                      <a:pPr>
                        <a:lnSpc>
                          <a:spcPct val="107000"/>
                        </a:lnSpc>
                        <a:spcAft>
                          <a:spcPts val="80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2022</a:t>
                      </a: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000" dirty="0">
                          <a:effectLst/>
                          <a:latin typeface="+mn-lt"/>
                        </a:rPr>
                        <a:t>2023</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2024</a:t>
                      </a:r>
                    </a:p>
                  </a:txBody>
                  <a:tcPr marL="68580" marR="68580" marT="0" marB="0" anchor="ctr"/>
                </a:tc>
                <a:tc hMerge="1">
                  <a:txBody>
                    <a:bodyPr/>
                    <a:lstStyle/>
                    <a:p>
                      <a:pPr algn="ctr">
                        <a:lnSpc>
                          <a:spcPct val="107000"/>
                        </a:lnSpc>
                        <a:spcAft>
                          <a:spcPts val="800"/>
                        </a:spcAft>
                      </a:pP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2025</a:t>
                      </a:r>
                    </a:p>
                  </a:txBody>
                  <a:tcPr marL="68580" marR="68580" marT="0" marB="0" anchor="ctr"/>
                </a:tc>
                <a:tc h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777856"/>
                  </a:ext>
                </a:extLst>
              </a:tr>
              <a:tr h="460830">
                <a:tc vMerge="1">
                  <a:txBody>
                    <a:bodyPr/>
                    <a:lstStyle/>
                    <a:p>
                      <a:endParaRPr lang="en-GB"/>
                    </a:p>
                  </a:txBody>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White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BME</a:t>
                      </a:r>
                    </a:p>
                  </a:txBody>
                  <a:tcPr marL="68580" marR="68580" marT="0" marB="0" anchor="ctr">
                    <a:solidFill>
                      <a:schemeClr val="tx1"/>
                    </a:solidFill>
                  </a:tcPr>
                </a:tc>
                <a:tc>
                  <a:txBody>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000" b="0" i="0" u="none" strike="noStrike" kern="0" cap="none" spc="0" normalizeH="0" baseline="0" noProof="0" dirty="0">
                          <a:ln>
                            <a:noFill/>
                          </a:ln>
                          <a:solidFill>
                            <a:prstClr val="white"/>
                          </a:solidFill>
                          <a:effectLst/>
                          <a:uLnTx/>
                          <a:uFillTx/>
                          <a:latin typeface="+mn-lt"/>
                          <a:ea typeface="+mn-ea"/>
                          <a:cs typeface="+mn-cs"/>
                        </a:rPr>
                        <a:t>Unknown</a:t>
                      </a:r>
                      <a:endParaRPr kumimoji="0" lang="en-GB" sz="1000" b="0" i="0" u="none" strike="noStrike" kern="0" cap="none" spc="0" normalizeH="0" baseline="0" noProof="0" dirty="0">
                        <a:ln>
                          <a:noFill/>
                        </a:ln>
                        <a:solidFill>
                          <a:prstClr val="white"/>
                        </a:solidFill>
                        <a:effectLst/>
                        <a:uLnTx/>
                        <a:uFillTx/>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White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rPr>
                        <a:t>BME</a:t>
                      </a:r>
                      <a:endParaRPr lang="en-GB" sz="10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rPr>
                        <a:t>Unknown</a:t>
                      </a:r>
                      <a:endParaRPr lang="en-GB" sz="10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White </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BME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Unknown</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White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BME</a:t>
                      </a:r>
                    </a:p>
                  </a:txBody>
                  <a:tcPr marL="68580" marR="68580" marT="0" marB="0" anchor="ctr">
                    <a:solidFill>
                      <a:schemeClr val="tx1"/>
                    </a:solidFill>
                  </a:tcPr>
                </a:tc>
                <a:tc>
                  <a:txBody>
                    <a:bodyPr/>
                    <a:lstStyle/>
                    <a:p>
                      <a:pPr algn="ctr">
                        <a:lnSpc>
                          <a:spcPct val="107000"/>
                        </a:lnSpc>
                        <a:spcAft>
                          <a:spcPts val="800"/>
                        </a:spcAft>
                      </a:pPr>
                      <a:r>
                        <a:rPr lang="en-GB" sz="1000" b="0" dirty="0">
                          <a:solidFill>
                            <a:schemeClr val="bg1"/>
                          </a:solidFill>
                          <a:effectLst/>
                          <a:latin typeface="+mn-lt"/>
                          <a:ea typeface="Calibri" panose="020F0502020204030204" pitchFamily="34" charset="0"/>
                          <a:cs typeface="Times New Roman" panose="02020603050405020304" pitchFamily="18" charset="0"/>
                        </a:rPr>
                        <a:t>Unknown </a:t>
                      </a:r>
                    </a:p>
                  </a:txBody>
                  <a:tcPr marL="68580" marR="68580" marT="0" marB="0" anchor="ctr">
                    <a:solidFill>
                      <a:schemeClr val="tx1"/>
                    </a:solidFill>
                  </a:tcPr>
                </a:tc>
                <a:extLst>
                  <a:ext uri="{0D108BD9-81ED-4DB2-BD59-A6C34878D82A}">
                    <a16:rowId xmlns:a16="http://schemas.microsoft.com/office/drawing/2014/main" val="2846831410"/>
                  </a:ext>
                </a:extLst>
              </a:tr>
              <a:tr h="476895">
                <a:tc>
                  <a:txBody>
                    <a:bodyPr/>
                    <a:lstStyle/>
                    <a:p>
                      <a:pPr>
                        <a:lnSpc>
                          <a:spcPct val="107000"/>
                        </a:lnSpc>
                        <a:spcAft>
                          <a:spcPts val="800"/>
                        </a:spcAft>
                      </a:pPr>
                      <a:r>
                        <a:rPr lang="en-GB" sz="1000" dirty="0">
                          <a:effectLst/>
                        </a:rPr>
                        <a:t>Number of staff in workforce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4495</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4817</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296</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4486</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5141</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288</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4495</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5542</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308</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4570</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5929</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322</a:t>
                      </a:r>
                    </a:p>
                  </a:txBody>
                  <a:tcPr marL="68580" marR="68580" marT="0" marB="0" anchor="ctr"/>
                </a:tc>
                <a:extLst>
                  <a:ext uri="{0D108BD9-81ED-4DB2-BD59-A6C34878D82A}">
                    <a16:rowId xmlns:a16="http://schemas.microsoft.com/office/drawing/2014/main" val="2833420391"/>
                  </a:ext>
                </a:extLst>
              </a:tr>
              <a:tr h="606594">
                <a:tc>
                  <a:txBody>
                    <a:bodyPr/>
                    <a:lstStyle/>
                    <a:p>
                      <a:pPr>
                        <a:lnSpc>
                          <a:spcPct val="107000"/>
                        </a:lnSpc>
                        <a:spcAft>
                          <a:spcPts val="800"/>
                        </a:spcAft>
                      </a:pPr>
                      <a:r>
                        <a:rPr lang="en-GB" sz="1000" dirty="0">
                          <a:effectLst/>
                        </a:rPr>
                        <a:t>Number of staff accessing non-mandatory training and CPD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1324</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1444</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62</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1222</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1478</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63</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1300</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1863</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81</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1577</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2181</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80</a:t>
                      </a:r>
                    </a:p>
                  </a:txBody>
                  <a:tcPr marL="68580" marR="68580" marT="0" marB="0" anchor="ctr"/>
                </a:tc>
                <a:extLst>
                  <a:ext uri="{0D108BD9-81ED-4DB2-BD59-A6C34878D82A}">
                    <a16:rowId xmlns:a16="http://schemas.microsoft.com/office/drawing/2014/main" val="2110657833"/>
                  </a:ext>
                </a:extLst>
              </a:tr>
              <a:tr h="504586">
                <a:tc>
                  <a:txBody>
                    <a:bodyPr/>
                    <a:lstStyle/>
                    <a:p>
                      <a:pPr>
                        <a:lnSpc>
                          <a:spcPct val="107000"/>
                        </a:lnSpc>
                        <a:spcAft>
                          <a:spcPts val="800"/>
                        </a:spcAft>
                      </a:pPr>
                      <a:r>
                        <a:rPr lang="en-GB" sz="1000" dirty="0">
                          <a:effectLst/>
                        </a:rPr>
                        <a:t>Likelihood of staff accessing non-mandatory training and CPD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29%</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30%</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21%</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27%</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29%</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22%</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29%</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34%</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26%</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35%</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37%</a:t>
                      </a:r>
                    </a:p>
                  </a:txBody>
                  <a:tcPr marL="68580" marR="68580" marT="0" marB="0" anchor="ctr"/>
                </a:tc>
                <a:tc>
                  <a:txBody>
                    <a:bodyPr/>
                    <a:lstStyle/>
                    <a:p>
                      <a:pPr algn="ctr">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24%</a:t>
                      </a:r>
                    </a:p>
                  </a:txBody>
                  <a:tcPr marL="68580" marR="68580" marT="0" marB="0" anchor="ctr"/>
                </a:tc>
                <a:extLst>
                  <a:ext uri="{0D108BD9-81ED-4DB2-BD59-A6C34878D82A}">
                    <a16:rowId xmlns:a16="http://schemas.microsoft.com/office/drawing/2014/main" val="4187665078"/>
                  </a:ext>
                </a:extLst>
              </a:tr>
              <a:tr h="605945">
                <a:tc>
                  <a:txBody>
                    <a:bodyPr/>
                    <a:lstStyle/>
                    <a:p>
                      <a:pPr>
                        <a:lnSpc>
                          <a:spcPct val="107000"/>
                        </a:lnSpc>
                        <a:spcAft>
                          <a:spcPts val="800"/>
                        </a:spcAft>
                      </a:pPr>
                      <a:r>
                        <a:rPr lang="en-GB" sz="1000" dirty="0">
                          <a:effectLst/>
                        </a:rPr>
                        <a:t>Relative likelihood of white staff accessing compared to BME staff</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07000"/>
                        </a:lnSpc>
                        <a:spcAft>
                          <a:spcPts val="800"/>
                        </a:spcAft>
                      </a:pPr>
                      <a:r>
                        <a:rPr lang="en-GB" sz="1000" b="1" dirty="0">
                          <a:solidFill>
                            <a:schemeClr val="bg1"/>
                          </a:solidFill>
                          <a:effectLst/>
                          <a:latin typeface="+mn-lt"/>
                        </a:rPr>
                        <a:t>0.98</a:t>
                      </a:r>
                      <a:r>
                        <a:rPr lang="en-GB" sz="1000" dirty="0">
                          <a:solidFill>
                            <a:schemeClr val="bg1"/>
                          </a:solidFill>
                          <a:effectLst/>
                          <a:latin typeface="+mn-lt"/>
                        </a:rPr>
                        <a:t> </a:t>
                      </a:r>
                      <a:endParaRPr lang="en-GB" sz="1000" dirty="0">
                        <a:solidFill>
                          <a:schemeClr val="bg1"/>
                        </a:solidFill>
                        <a:effectLst/>
                        <a:latin typeface="+mn-lt"/>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r>
                        <a:rPr lang="en-GB" sz="1000" dirty="0">
                          <a:solidFill>
                            <a:schemeClr val="bg1"/>
                          </a:solidFill>
                          <a:effectLst/>
                          <a:latin typeface="+mn-lt"/>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r>
                        <a:rPr lang="en-GB" sz="1000" dirty="0">
                          <a:solidFill>
                            <a:schemeClr val="bg1"/>
                          </a:solidFill>
                          <a:effectLst/>
                          <a:latin typeface="+mn-lt"/>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gridSpan="3">
                  <a:txBody>
                    <a:bodyPr/>
                    <a:lstStyle/>
                    <a:p>
                      <a:pPr algn="ctr">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0.95</a:t>
                      </a:r>
                      <a:endParaRPr lang="en-GB" sz="1000" dirty="0">
                        <a:solidFill>
                          <a:schemeClr val="bg1"/>
                        </a:solidFill>
                        <a:effectLst/>
                        <a:latin typeface="+mn-lt"/>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r>
                        <a:rPr lang="en-GB" sz="1000" dirty="0">
                          <a:solidFill>
                            <a:schemeClr val="bg1"/>
                          </a:solidFill>
                          <a:effectLst/>
                          <a:latin typeface="+mn-lt"/>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r>
                        <a:rPr lang="en-GB" sz="1000" dirty="0">
                          <a:solidFill>
                            <a:schemeClr val="bg1"/>
                          </a:solidFill>
                          <a:effectLst/>
                          <a:latin typeface="+mn-lt"/>
                        </a:rPr>
                        <a:t> </a:t>
                      </a: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gridSpan="3">
                  <a:txBody>
                    <a:bodyPr/>
                    <a:lstStyle/>
                    <a:p>
                      <a:pPr algn="ctr">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0.87</a:t>
                      </a:r>
                    </a:p>
                  </a:txBody>
                  <a:tcPr marL="68580" marR="68580" marT="0" marB="0" anchor="ctr">
                    <a:solidFill>
                      <a:schemeClr val="tx1"/>
                    </a:solidFill>
                  </a:tcPr>
                </a:tc>
                <a:tc hMerge="1">
                  <a:txBody>
                    <a:bodyPr/>
                    <a:lstStyle/>
                    <a:p>
                      <a:pPr algn="ctr">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endParaRPr lang="en-GB" sz="1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gridSpan="3">
                  <a:txBody>
                    <a:bodyPr/>
                    <a:lstStyle/>
                    <a:p>
                      <a:pPr algn="ctr">
                        <a:lnSpc>
                          <a:spcPct val="107000"/>
                        </a:lnSpc>
                        <a:spcAft>
                          <a:spcPts val="800"/>
                        </a:spcAft>
                      </a:pPr>
                      <a:r>
                        <a:rPr lang="en-GB" sz="1000" b="1" dirty="0">
                          <a:solidFill>
                            <a:schemeClr val="bg1"/>
                          </a:solidFill>
                          <a:effectLst/>
                          <a:latin typeface="+mn-lt"/>
                          <a:ea typeface="Calibri" panose="020F0502020204030204" pitchFamily="34" charset="0"/>
                          <a:cs typeface="Times New Roman" panose="02020603050405020304" pitchFamily="18" charset="0"/>
                        </a:rPr>
                        <a:t>0.93</a:t>
                      </a:r>
                    </a:p>
                  </a:txBody>
                  <a:tcPr marL="68580" marR="68580" marT="0" marB="0" anchor="ctr">
                    <a:solidFill>
                      <a:schemeClr val="tx1"/>
                    </a:solidFill>
                  </a:tcPr>
                </a:tc>
                <a:tc hMerge="1">
                  <a:txBody>
                    <a:bodyPr/>
                    <a:lstStyle/>
                    <a:p>
                      <a:pPr algn="ctr">
                        <a:lnSpc>
                          <a:spcPct val="107000"/>
                        </a:lnSpc>
                        <a:spcAft>
                          <a:spcPts val="800"/>
                        </a:spcAft>
                      </a:pPr>
                      <a:endParaRPr lang="en-GB" sz="1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tc hMerge="1">
                  <a:txBody>
                    <a:bodyPr/>
                    <a:lstStyle/>
                    <a:p>
                      <a:pPr algn="ctr">
                        <a:lnSpc>
                          <a:spcPct val="107000"/>
                        </a:lnSpc>
                        <a:spcAft>
                          <a:spcPts val="800"/>
                        </a:spcAft>
                      </a:pPr>
                      <a:endParaRPr lang="en-GB" sz="1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3151641390"/>
                  </a:ext>
                </a:extLst>
              </a:tr>
            </a:tbl>
          </a:graphicData>
        </a:graphic>
      </p:graphicFrame>
      <p:sp>
        <p:nvSpPr>
          <p:cNvPr id="3" name="TextBox 2">
            <a:extLst>
              <a:ext uri="{FF2B5EF4-FFF2-40B4-BE49-F238E27FC236}">
                <a16:creationId xmlns:a16="http://schemas.microsoft.com/office/drawing/2014/main" id="{4A71CCBD-C1EC-440A-AAB1-0C0D22D1874E}"/>
              </a:ext>
            </a:extLst>
          </p:cNvPr>
          <p:cNvSpPr txBox="1"/>
          <p:nvPr/>
        </p:nvSpPr>
        <p:spPr>
          <a:xfrm>
            <a:off x="292100" y="1335986"/>
            <a:ext cx="10147300" cy="175432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For the fifth year we see an increase in the number of Black, Asian and Minority Ethnic staff accessing non-mandatory training and continuing professional development (CPD). The likelihood of BME staff accessing non-mandatory training and CPD has increased to 36%, from 29% in 2023.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2025 we saw a 5-percentage point increase in the number of white staff accessing non-mandatory training and continuing professional development, increasing the likelihood from 29% to 34%.</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2024 we saw the greatest disparity, in terms of likelihood of each ethnic group accessing training, with a 5-percentage point difference – this has now reduced to 1-2 percentage points difference, inline with historic likelihoods.</a:t>
            </a:r>
          </a:p>
          <a:p>
            <a:endParaRPr lang="en-GB" sz="1200" dirty="0">
              <a:latin typeface="Arial" panose="020B0604020202020204" pitchFamily="34" charset="0"/>
              <a:cs typeface="Arial" panose="020B0604020202020204" pitchFamily="34" charset="0"/>
            </a:endParaRPr>
          </a:p>
        </p:txBody>
      </p:sp>
      <p:pic>
        <p:nvPicPr>
          <p:cNvPr id="5" name="Picture 4" descr="A white background with black dots&#10;&#10;Description automatically generated">
            <a:extLst>
              <a:ext uri="{FF2B5EF4-FFF2-40B4-BE49-F238E27FC236}">
                <a16:creationId xmlns:a16="http://schemas.microsoft.com/office/drawing/2014/main" id="{8A2270A9-C220-FBE0-60EC-78B1C4728194}"/>
              </a:ext>
            </a:extLst>
          </p:cNvPr>
          <p:cNvPicPr>
            <a:picLocks noChangeAspect="1"/>
          </p:cNvPicPr>
          <p:nvPr/>
        </p:nvPicPr>
        <p:blipFill>
          <a:blip r:embed="rId2"/>
          <a:stretch>
            <a:fillRect/>
          </a:stretch>
        </p:blipFill>
        <p:spPr>
          <a:xfrm>
            <a:off x="10744200" y="6172200"/>
            <a:ext cx="1219200" cy="609600"/>
          </a:xfrm>
          <a:prstGeom prst="rect">
            <a:avLst/>
          </a:prstGeom>
        </p:spPr>
      </p:pic>
      <p:sp>
        <p:nvSpPr>
          <p:cNvPr id="4" name="Text Placeholder 1">
            <a:extLst>
              <a:ext uri="{FF2B5EF4-FFF2-40B4-BE49-F238E27FC236}">
                <a16:creationId xmlns:a16="http://schemas.microsoft.com/office/drawing/2014/main" id="{A94E6390-5DD9-2222-44E6-E643EFCD4F00}"/>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Tree>
    <p:extLst>
      <p:ext uri="{BB962C8B-B14F-4D97-AF65-F5344CB8AC3E}">
        <p14:creationId xmlns:p14="http://schemas.microsoft.com/office/powerpoint/2010/main" val="400916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262603" y="2054401"/>
            <a:ext cx="4270812" cy="3350084"/>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For the third year, </a:t>
            </a:r>
            <a:r>
              <a:rPr lang="en-GB" sz="1200" dirty="0">
                <a:latin typeface="Arial" panose="020B0604020202020204" pitchFamily="34" charset="0"/>
                <a:ea typeface="Calibri" panose="020F0502020204030204" pitchFamily="34" charset="0"/>
                <a:cs typeface="Times New Roman" panose="02020603050405020304" pitchFamily="18" charset="0"/>
              </a:rPr>
              <a:t>t</a:t>
            </a:r>
            <a:r>
              <a:rPr lang="en-GB" sz="1200" dirty="0">
                <a:effectLst/>
                <a:latin typeface="Arial" panose="020B0604020202020204" pitchFamily="34" charset="0"/>
                <a:ea typeface="Calibri" panose="020F0502020204030204" pitchFamily="34" charset="0"/>
                <a:cs typeface="Times New Roman" panose="02020603050405020304" pitchFamily="18" charset="0"/>
              </a:rPr>
              <a:t>he percentage of staff who experienced harassment, bullying or abuse from </a:t>
            </a:r>
            <a:r>
              <a:rPr lang="en-GB" sz="1200" b="1" dirty="0">
                <a:effectLst/>
                <a:latin typeface="Arial" panose="020B0604020202020204" pitchFamily="34" charset="0"/>
                <a:ea typeface="Calibri" panose="020F0502020204030204" pitchFamily="34" charset="0"/>
                <a:cs typeface="Times New Roman" panose="02020603050405020304" pitchFamily="18" charset="0"/>
              </a:rPr>
              <a:t>patients, relatives or the public </a:t>
            </a:r>
            <a:r>
              <a:rPr lang="en-GB" sz="1200" dirty="0">
                <a:effectLst/>
                <a:latin typeface="Arial" panose="020B0604020202020204" pitchFamily="34" charset="0"/>
                <a:ea typeface="Calibri" panose="020F0502020204030204" pitchFamily="34" charset="0"/>
                <a:cs typeface="Times New Roman" panose="02020603050405020304" pitchFamily="18" charset="0"/>
              </a:rPr>
              <a:t>in the last 12 months was lower for BME staff</a:t>
            </a:r>
            <a:r>
              <a:rPr lang="en-GB" sz="1200" dirty="0">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25%) than for white staff</a:t>
            </a:r>
            <a:r>
              <a:rPr lang="en-GB" sz="1200" dirty="0">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29%).</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When comparing 2024 to 2025, f</a:t>
            </a:r>
            <a:r>
              <a:rPr lang="en-GB" sz="1200" dirty="0">
                <a:effectLst/>
                <a:latin typeface="Arial" panose="020B0604020202020204" pitchFamily="34" charset="0"/>
                <a:ea typeface="Calibri" panose="020F0502020204030204" pitchFamily="34" charset="0"/>
                <a:cs typeface="Times New Roman" panose="02020603050405020304" pitchFamily="18" charset="0"/>
              </a:rPr>
              <a:t>or white staff the figures have remained static at </a:t>
            </a:r>
            <a:r>
              <a:rPr lang="en-GB" sz="1200" dirty="0">
                <a:latin typeface="Arial" panose="020B0604020202020204" pitchFamily="34" charset="0"/>
                <a:ea typeface="Calibri" panose="020F0502020204030204" pitchFamily="34" charset="0"/>
                <a:cs typeface="Times New Roman" panose="02020603050405020304" pitchFamily="18" charset="0"/>
              </a:rPr>
              <a:t>29</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dirty="0">
                <a:latin typeface="Arial" panose="020B0604020202020204" pitchFamily="34" charset="0"/>
                <a:ea typeface="Calibri" panose="020F0502020204030204" pitchFamily="34" charset="0"/>
                <a:cs typeface="Times New Roman" panose="02020603050405020304" pitchFamily="18" charset="0"/>
              </a:rPr>
              <a:t>T</a:t>
            </a:r>
            <a:r>
              <a:rPr lang="en-GB" sz="1200" dirty="0">
                <a:effectLst/>
                <a:latin typeface="Arial" panose="020B0604020202020204" pitchFamily="34" charset="0"/>
                <a:ea typeface="Calibri" panose="020F0502020204030204" pitchFamily="34" charset="0"/>
                <a:cs typeface="Times New Roman" panose="02020603050405020304" pitchFamily="18" charset="0"/>
              </a:rPr>
              <a:t>he gap between white and BME staff is around 3.8 percentage points, over 3 percentage points for the second year. </a:t>
            </a:r>
            <a:r>
              <a:rPr lang="en-GB" sz="1200" dirty="0">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Note for internal use only: We are awaiting national WRES insight reports which will provide additional information for this report. This is expected to be received in September/October and will be updated prior to publication. </a:t>
            </a:r>
          </a:p>
          <a:p>
            <a:pPr marL="400050" indent="-171450" algn="just">
              <a:lnSpc>
                <a:spcPct val="107000"/>
              </a:lnSpc>
              <a:spcAft>
                <a:spcPts val="800"/>
              </a:spcAft>
              <a:buFont typeface="Arial" panose="020B0604020202020204" pitchFamily="34" charset="0"/>
              <a:buChar char="•"/>
            </a:pPr>
            <a:endParaRPr lang="en-GB" sz="12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5 </a:t>
            </a:r>
            <a:endParaRPr lang="en-GB" b="1" dirty="0">
              <a:solidFill>
                <a:schemeClr val="accent5"/>
              </a:solidFill>
            </a:endParaRPr>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785100" cy="560342"/>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experiencing harassment, bullying or abuse from patients, relatives or the public in the last 12 months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2A55832-01BD-26E3-613E-6AE1764B5961}"/>
              </a:ext>
            </a:extLst>
          </p:cNvPr>
          <p:cNvSpPr txBox="1">
            <a:spLocks noChangeArrowheads="1"/>
          </p:cNvSpPr>
          <p:nvPr/>
        </p:nvSpPr>
        <p:spPr bwMode="auto">
          <a:xfrm>
            <a:off x="4970416" y="1676400"/>
            <a:ext cx="6990681"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experiencing harassment, bullying or abuse from patients/relatives or the public</a:t>
            </a:r>
          </a:p>
        </p:txBody>
      </p:sp>
      <p:pic>
        <p:nvPicPr>
          <p:cNvPr id="3" name="Picture 2" descr="A white background with black dots&#10;&#10;Description automatically generated">
            <a:extLst>
              <a:ext uri="{FF2B5EF4-FFF2-40B4-BE49-F238E27FC236}">
                <a16:creationId xmlns:a16="http://schemas.microsoft.com/office/drawing/2014/main" id="{93C8DE31-C968-7F6F-6860-4C49CD22E7D9}"/>
              </a:ext>
            </a:extLst>
          </p:cNvPr>
          <p:cNvPicPr>
            <a:picLocks noChangeAspect="1"/>
          </p:cNvPicPr>
          <p:nvPr/>
        </p:nvPicPr>
        <p:blipFill>
          <a:blip r:embed="rId3"/>
          <a:stretch>
            <a:fillRect/>
          </a:stretch>
        </p:blipFill>
        <p:spPr>
          <a:xfrm>
            <a:off x="5645150" y="3124200"/>
            <a:ext cx="901700" cy="609600"/>
          </a:xfrm>
          <a:prstGeom prst="rect">
            <a:avLst/>
          </a:prstGeom>
        </p:spPr>
      </p:pic>
      <p:pic>
        <p:nvPicPr>
          <p:cNvPr id="5" name="Picture 4" descr="A white background with black dots&#10;&#10;Description automatically generated">
            <a:extLst>
              <a:ext uri="{FF2B5EF4-FFF2-40B4-BE49-F238E27FC236}">
                <a16:creationId xmlns:a16="http://schemas.microsoft.com/office/drawing/2014/main" id="{13A70C2B-DD1A-4CD5-7807-705C5F069D61}"/>
              </a:ext>
            </a:extLst>
          </p:cNvPr>
          <p:cNvPicPr>
            <a:picLocks noChangeAspect="1"/>
          </p:cNvPicPr>
          <p:nvPr/>
        </p:nvPicPr>
        <p:blipFill>
          <a:blip r:embed="rId3"/>
          <a:stretch>
            <a:fillRect/>
          </a:stretch>
        </p:blipFill>
        <p:spPr>
          <a:xfrm>
            <a:off x="10667999" y="6108292"/>
            <a:ext cx="1293099" cy="609600"/>
          </a:xfrm>
          <a:prstGeom prst="rect">
            <a:avLst/>
          </a:prstGeom>
        </p:spPr>
      </p:pic>
      <p:pic>
        <p:nvPicPr>
          <p:cNvPr id="4" name="Picture 3">
            <a:extLst>
              <a:ext uri="{FF2B5EF4-FFF2-40B4-BE49-F238E27FC236}">
                <a16:creationId xmlns:a16="http://schemas.microsoft.com/office/drawing/2014/main" id="{0A53EA6A-26B3-575F-56EA-B998818AB067}"/>
              </a:ext>
            </a:extLst>
          </p:cNvPr>
          <p:cNvPicPr>
            <a:picLocks noChangeAspect="1"/>
          </p:cNvPicPr>
          <p:nvPr/>
        </p:nvPicPr>
        <p:blipFill>
          <a:blip r:embed="rId4"/>
          <a:stretch>
            <a:fillRect/>
          </a:stretch>
        </p:blipFill>
        <p:spPr>
          <a:xfrm>
            <a:off x="4970417" y="2118767"/>
            <a:ext cx="7167523" cy="3669587"/>
          </a:xfrm>
          <a:prstGeom prst="rect">
            <a:avLst/>
          </a:prstGeom>
        </p:spPr>
      </p:pic>
      <p:sp>
        <p:nvSpPr>
          <p:cNvPr id="9" name="Text Placeholder 1">
            <a:extLst>
              <a:ext uri="{FF2B5EF4-FFF2-40B4-BE49-F238E27FC236}">
                <a16:creationId xmlns:a16="http://schemas.microsoft.com/office/drawing/2014/main" id="{15A494D5-F49B-32D0-8596-3177B04AE647}"/>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Tree>
    <p:extLst>
      <p:ext uri="{BB962C8B-B14F-4D97-AF65-F5344CB8AC3E}">
        <p14:creationId xmlns:p14="http://schemas.microsoft.com/office/powerpoint/2010/main" val="427194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292100" y="1728810"/>
            <a:ext cx="3733800" cy="4440767"/>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Reported rates of staff experiencing harassment, bullying or abuse from other staff have increased by </a:t>
            </a:r>
            <a:r>
              <a:rPr lang="en-GB" sz="1200" dirty="0">
                <a:latin typeface="Arial" panose="020B0604020202020204" pitchFamily="34" charset="0"/>
                <a:ea typeface="Calibri" panose="020F0502020204030204" pitchFamily="34" charset="0"/>
                <a:cs typeface="Times New Roman" panose="02020603050405020304" pitchFamily="18" charset="0"/>
              </a:rPr>
              <a:t>0.7 percentage points </a:t>
            </a:r>
            <a:r>
              <a:rPr lang="en-GB" sz="1200" dirty="0">
                <a:effectLst/>
                <a:latin typeface="Arial" panose="020B0604020202020204" pitchFamily="34" charset="0"/>
                <a:ea typeface="Calibri" panose="020F0502020204030204" pitchFamily="34" charset="0"/>
                <a:cs typeface="Times New Roman" panose="02020603050405020304" pitchFamily="18" charset="0"/>
              </a:rPr>
              <a:t>since last year’s staff survey. This is a change from the downward trend over the previous two years for this indicator.</a:t>
            </a:r>
          </a:p>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Results show also show a change in trajectory for </a:t>
            </a:r>
            <a:r>
              <a:rPr lang="en-GB" sz="1200" dirty="0">
                <a:latin typeface="Arial" panose="020B0604020202020204" pitchFamily="34" charset="0"/>
                <a:ea typeface="Calibri" panose="020F0502020204030204" pitchFamily="34" charset="0"/>
                <a:cs typeface="Times New Roman" panose="02020603050405020304" pitchFamily="18" charset="0"/>
              </a:rPr>
              <a:t>BME staff at St George’s who report higher rates of experiencing harassment, bullying or abuse. This has increased by 1.1 percentage points, from 26.9% in 2023 to 28% in 2024.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For white staff this has reduced by 0.6 percentage points.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Note for internal use only: We are awaiting national WRES insight reports which will provide additional information for this report. This is expected to be received in September/October and will be updated prior to publication. </a:t>
            </a:r>
          </a:p>
          <a:p>
            <a:pPr marL="228600" algn="just">
              <a:lnSpc>
                <a:spcPct val="107000"/>
              </a:lnSpc>
              <a:spcAft>
                <a:spcPts val="800"/>
              </a:spcAft>
            </a:pPr>
            <a:endParaRPr lang="en-GB" sz="1200" dirty="0">
              <a:solidFill>
                <a:srgbClr val="FF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(WRES)</a:t>
            </a:r>
          </a:p>
          <a:p>
            <a:endParaRPr lang="en-GB" b="1" dirty="0">
              <a:solidFill>
                <a:schemeClr val="tx1"/>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6</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6324600" cy="464464"/>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experiencing harassment, bullying or abuse from staff in the last 12 months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CF0F6E70-8A3C-BCD0-1F8B-DD5C6F54C00D}"/>
              </a:ext>
            </a:extLst>
          </p:cNvPr>
          <p:cNvSpPr txBox="1">
            <a:spLocks noChangeArrowheads="1"/>
          </p:cNvSpPr>
          <p:nvPr/>
        </p:nvSpPr>
        <p:spPr bwMode="auto">
          <a:xfrm>
            <a:off x="4619624" y="1658034"/>
            <a:ext cx="7343773"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experiencing harassment, bullying or abuse from staff</a:t>
            </a:r>
          </a:p>
        </p:txBody>
      </p:sp>
      <p:sp>
        <p:nvSpPr>
          <p:cNvPr id="3" name="AutoShape 3">
            <a:extLst>
              <a:ext uri="{FF2B5EF4-FFF2-40B4-BE49-F238E27FC236}">
                <a16:creationId xmlns:a16="http://schemas.microsoft.com/office/drawing/2014/main" id="{2AAC83A8-3C28-866F-0E4F-39E291E745BD}"/>
              </a:ext>
            </a:extLst>
          </p:cNvPr>
          <p:cNvSpPr>
            <a:spLocks noChangeAspect="1" noChangeArrowheads="1" noTextEdit="1"/>
          </p:cNvSpPr>
          <p:nvPr/>
        </p:nvSpPr>
        <p:spPr bwMode="auto">
          <a:xfrm>
            <a:off x="152400" y="5199063"/>
            <a:ext cx="44672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white background with black dots&#10;&#10;Description automatically generated">
            <a:extLst>
              <a:ext uri="{FF2B5EF4-FFF2-40B4-BE49-F238E27FC236}">
                <a16:creationId xmlns:a16="http://schemas.microsoft.com/office/drawing/2014/main" id="{94C2428E-201E-DFF9-8BB4-4B6387BC1679}"/>
              </a:ext>
            </a:extLst>
          </p:cNvPr>
          <p:cNvPicPr>
            <a:picLocks noChangeAspect="1"/>
          </p:cNvPicPr>
          <p:nvPr/>
        </p:nvPicPr>
        <p:blipFill>
          <a:blip r:embed="rId2"/>
          <a:stretch>
            <a:fillRect/>
          </a:stretch>
        </p:blipFill>
        <p:spPr>
          <a:xfrm>
            <a:off x="10744200" y="6127751"/>
            <a:ext cx="1219198" cy="609600"/>
          </a:xfrm>
          <a:prstGeom prst="rect">
            <a:avLst/>
          </a:prstGeom>
        </p:spPr>
      </p:pic>
      <p:pic>
        <p:nvPicPr>
          <p:cNvPr id="5" name="Picture 4">
            <a:extLst>
              <a:ext uri="{FF2B5EF4-FFF2-40B4-BE49-F238E27FC236}">
                <a16:creationId xmlns:a16="http://schemas.microsoft.com/office/drawing/2014/main" id="{438F8AFA-F513-97FB-973E-F51840316942}"/>
              </a:ext>
            </a:extLst>
          </p:cNvPr>
          <p:cNvPicPr>
            <a:picLocks noChangeAspect="1"/>
          </p:cNvPicPr>
          <p:nvPr/>
        </p:nvPicPr>
        <p:blipFill>
          <a:blip r:embed="rId3"/>
          <a:stretch>
            <a:fillRect/>
          </a:stretch>
        </p:blipFill>
        <p:spPr>
          <a:xfrm>
            <a:off x="4552572" y="2144948"/>
            <a:ext cx="7410826" cy="3531333"/>
          </a:xfrm>
          <a:prstGeom prst="rect">
            <a:avLst/>
          </a:prstGeom>
        </p:spPr>
      </p:pic>
      <p:sp>
        <p:nvSpPr>
          <p:cNvPr id="10" name="Text Placeholder 1">
            <a:extLst>
              <a:ext uri="{FF2B5EF4-FFF2-40B4-BE49-F238E27FC236}">
                <a16:creationId xmlns:a16="http://schemas.microsoft.com/office/drawing/2014/main" id="{1F5C41AB-5C32-975B-2609-77C07E73C7E0}"/>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Tree>
    <p:extLst>
      <p:ext uri="{BB962C8B-B14F-4D97-AF65-F5344CB8AC3E}">
        <p14:creationId xmlns:p14="http://schemas.microsoft.com/office/powerpoint/2010/main" val="9728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194188" y="1728810"/>
            <a:ext cx="4052304" cy="3847913"/>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45% of BME staff felt the organisation provides equal opportunities for career progression or promotion. This follows a continued upwards trend since 2020 (+4 percentage points).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This compares to 55% of white staff, which has increased by 2.02 percentage points compared to last year.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The gap in perception between white and BME staff has increased from 8 percentage points in 2023 to 9 percentage points in 2024.</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Both white and BME staff at St George’s still feel less confident compared to staff nationally.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Note for internal use only: We are awaiting national WRES insight reports which will provide additional information for this report. This is expected to be received in September/October and will be updated prior to publication</a:t>
            </a: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7</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6718300" cy="464464"/>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believing that trust provides equal opportunities for career progression or promotion</a:t>
            </a:r>
            <a:endParaRPr lang="en-GB" sz="1200" b="1" i="1" dirty="0">
              <a:solidFill>
                <a:srgbClr val="0070C0"/>
              </a:solidFill>
              <a:latin typeface="Arial" panose="020B0604020202020204" pitchFamily="34" charset="0"/>
              <a:cs typeface="Arial" panose="020B0604020202020204" pitchFamily="34" charset="0"/>
            </a:endParaRPr>
          </a:p>
        </p:txBody>
      </p:sp>
      <p:sp>
        <p:nvSpPr>
          <p:cNvPr id="10" name="Text Box 2">
            <a:extLst>
              <a:ext uri="{FF2B5EF4-FFF2-40B4-BE49-F238E27FC236}">
                <a16:creationId xmlns:a16="http://schemas.microsoft.com/office/drawing/2014/main" id="{DA11A96B-5EF5-3B5E-1319-CEDFE842E117}"/>
              </a:ext>
            </a:extLst>
          </p:cNvPr>
          <p:cNvSpPr txBox="1">
            <a:spLocks noChangeArrowheads="1"/>
          </p:cNvSpPr>
          <p:nvPr/>
        </p:nvSpPr>
        <p:spPr bwMode="auto">
          <a:xfrm>
            <a:off x="4754665" y="1728810"/>
            <a:ext cx="7262812"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believing that trust provides equal opportunities for career progression or promotion</a:t>
            </a:r>
          </a:p>
        </p:txBody>
      </p:sp>
      <p:pic>
        <p:nvPicPr>
          <p:cNvPr id="3" name="Picture 2" descr="A white background with black and white clouds&#10;&#10;Description automatically generated">
            <a:extLst>
              <a:ext uri="{FF2B5EF4-FFF2-40B4-BE49-F238E27FC236}">
                <a16:creationId xmlns:a16="http://schemas.microsoft.com/office/drawing/2014/main" id="{D864348A-A18B-CE33-A0C9-07BFDC89DF17}"/>
              </a:ext>
            </a:extLst>
          </p:cNvPr>
          <p:cNvPicPr>
            <a:picLocks noChangeAspect="1"/>
          </p:cNvPicPr>
          <p:nvPr/>
        </p:nvPicPr>
        <p:blipFill>
          <a:blip r:embed="rId2"/>
          <a:stretch>
            <a:fillRect/>
          </a:stretch>
        </p:blipFill>
        <p:spPr>
          <a:xfrm>
            <a:off x="10820400" y="6134924"/>
            <a:ext cx="1219200" cy="609600"/>
          </a:xfrm>
          <a:prstGeom prst="rect">
            <a:avLst/>
          </a:prstGeom>
        </p:spPr>
      </p:pic>
      <p:sp>
        <p:nvSpPr>
          <p:cNvPr id="2" name="Text Placeholder 1">
            <a:extLst>
              <a:ext uri="{FF2B5EF4-FFF2-40B4-BE49-F238E27FC236}">
                <a16:creationId xmlns:a16="http://schemas.microsoft.com/office/drawing/2014/main" id="{B14425EA-85FE-8020-6D6F-7E28548B0488}"/>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pic>
        <p:nvPicPr>
          <p:cNvPr id="5" name="Picture 4">
            <a:extLst>
              <a:ext uri="{FF2B5EF4-FFF2-40B4-BE49-F238E27FC236}">
                <a16:creationId xmlns:a16="http://schemas.microsoft.com/office/drawing/2014/main" id="{3176CE71-5AE5-BF2D-D318-2F78FAB6FC1C}"/>
              </a:ext>
            </a:extLst>
          </p:cNvPr>
          <p:cNvPicPr>
            <a:picLocks noChangeAspect="1"/>
          </p:cNvPicPr>
          <p:nvPr/>
        </p:nvPicPr>
        <p:blipFill>
          <a:blip r:embed="rId3"/>
          <a:stretch>
            <a:fillRect/>
          </a:stretch>
        </p:blipFill>
        <p:spPr>
          <a:xfrm>
            <a:off x="4754665" y="2178140"/>
            <a:ext cx="7262812" cy="3497924"/>
          </a:xfrm>
          <a:prstGeom prst="rect">
            <a:avLst/>
          </a:prstGeom>
        </p:spPr>
      </p:pic>
    </p:spTree>
    <p:extLst>
      <p:ext uri="{BB962C8B-B14F-4D97-AF65-F5344CB8AC3E}">
        <p14:creationId xmlns:p14="http://schemas.microsoft.com/office/powerpoint/2010/main" val="208608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76200" y="1828800"/>
            <a:ext cx="4114800" cy="4345741"/>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In 2024, 16.35% of BME staff completing the staff survey indicated that they had experienced discrimination at work from a manager or colleague. This has increased slightly, by 0.39 percentage points, since last year.</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For white staff, this has reduced compared to last year, from 10.48% in 2023 to 9.45% in 2024.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Whilst BME staff continue to report experiencing higher rates of discrimination, compared to white colleagues, the gap in experience has widened from a gap of  5.48 percentage points in 2023 to 6.9 percentage points in 2024.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Note for internal use only: We are awaiting national WRES insight reports which will provide additional information for this report. This is expected to be received in September/October and will be updated prior to publication</a:t>
            </a:r>
          </a:p>
          <a:p>
            <a:pPr marL="400050" indent="-171450" algn="just">
              <a:lnSpc>
                <a:spcPct val="107000"/>
              </a:lnSpc>
              <a:spcAft>
                <a:spcPts val="800"/>
              </a:spcAft>
              <a:buFont typeface="Arial" panose="020B0604020202020204" pitchFamily="34" charset="0"/>
              <a:buChar char="•"/>
            </a:pPr>
            <a:endParaRPr lang="en-GB" sz="12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400050" indent="-171450" algn="just">
              <a:lnSpc>
                <a:spcPct val="107000"/>
              </a:lnSpc>
              <a:spcAft>
                <a:spcPts val="800"/>
              </a:spcAft>
              <a:buFont typeface="Arial" panose="020B0604020202020204" pitchFamily="34" charset="0"/>
              <a:buChar char="•"/>
            </a:pPr>
            <a:endParaRPr lang="en-GB" sz="12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64463"/>
          </a:xfrm>
        </p:spPr>
        <p:txBody>
          <a:bodyPr/>
          <a:lstStyle/>
          <a:p>
            <a:r>
              <a:rPr lang="en-GB" dirty="0"/>
              <a:t>Indicator 8</a:t>
            </a:r>
            <a:endParaRPr lang="en-GB" b="1" dirty="0"/>
          </a:p>
        </p:txBody>
      </p:sp>
      <p:sp>
        <p:nvSpPr>
          <p:cNvPr id="17" name="Text Placeholder 1">
            <a:extLst>
              <a:ext uri="{FF2B5EF4-FFF2-40B4-BE49-F238E27FC236}">
                <a16:creationId xmlns:a16="http://schemas.microsoft.com/office/drawing/2014/main" id="{EEFFC8A5-62C0-A926-7E21-34ADFCE51DA6}"/>
              </a:ext>
            </a:extLst>
          </p:cNvPr>
          <p:cNvSpPr txBox="1">
            <a:spLocks/>
          </p:cNvSpPr>
          <p:nvPr/>
        </p:nvSpPr>
        <p:spPr>
          <a:xfrm>
            <a:off x="292100" y="924689"/>
            <a:ext cx="7480300" cy="464464"/>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that personally experienced discrimination at work from a manager or colleagues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4EB09908-4AD6-35AA-599E-3EA96B4743B9}"/>
              </a:ext>
            </a:extLst>
          </p:cNvPr>
          <p:cNvSpPr txBox="1">
            <a:spLocks noChangeArrowheads="1"/>
          </p:cNvSpPr>
          <p:nvPr/>
        </p:nvSpPr>
        <p:spPr bwMode="auto">
          <a:xfrm>
            <a:off x="4475726" y="1744095"/>
            <a:ext cx="7487674"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that personally experienced discrimination at work from a manager or colleagues</a:t>
            </a:r>
          </a:p>
        </p:txBody>
      </p:sp>
      <p:pic>
        <p:nvPicPr>
          <p:cNvPr id="4" name="Picture 3" descr="A white background with black dots&#10;&#10;Description automatically generated">
            <a:extLst>
              <a:ext uri="{FF2B5EF4-FFF2-40B4-BE49-F238E27FC236}">
                <a16:creationId xmlns:a16="http://schemas.microsoft.com/office/drawing/2014/main" id="{75AC3957-0756-BD3D-E683-2A7E481D1E03}"/>
              </a:ext>
            </a:extLst>
          </p:cNvPr>
          <p:cNvPicPr>
            <a:picLocks noChangeAspect="1"/>
          </p:cNvPicPr>
          <p:nvPr/>
        </p:nvPicPr>
        <p:blipFill>
          <a:blip r:embed="rId2"/>
          <a:stretch>
            <a:fillRect/>
          </a:stretch>
        </p:blipFill>
        <p:spPr>
          <a:xfrm>
            <a:off x="10820400" y="6096000"/>
            <a:ext cx="1143000" cy="609600"/>
          </a:xfrm>
          <a:prstGeom prst="rect">
            <a:avLst/>
          </a:prstGeom>
        </p:spPr>
      </p:pic>
      <p:sp>
        <p:nvSpPr>
          <p:cNvPr id="2" name="Text Placeholder 1">
            <a:extLst>
              <a:ext uri="{FF2B5EF4-FFF2-40B4-BE49-F238E27FC236}">
                <a16:creationId xmlns:a16="http://schemas.microsoft.com/office/drawing/2014/main" id="{26A28E7D-5EA7-4AAB-0CCD-85159363C0F9}"/>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pic>
        <p:nvPicPr>
          <p:cNvPr id="6" name="Picture 5">
            <a:extLst>
              <a:ext uri="{FF2B5EF4-FFF2-40B4-BE49-F238E27FC236}">
                <a16:creationId xmlns:a16="http://schemas.microsoft.com/office/drawing/2014/main" id="{E51E6DE8-2EBF-5042-B1A5-B9050923B6A1}"/>
              </a:ext>
            </a:extLst>
          </p:cNvPr>
          <p:cNvPicPr>
            <a:picLocks noChangeAspect="1"/>
          </p:cNvPicPr>
          <p:nvPr/>
        </p:nvPicPr>
        <p:blipFill>
          <a:blip r:embed="rId3"/>
          <a:stretch>
            <a:fillRect/>
          </a:stretch>
        </p:blipFill>
        <p:spPr>
          <a:xfrm>
            <a:off x="4475726" y="2156165"/>
            <a:ext cx="7543800" cy="3584893"/>
          </a:xfrm>
          <a:prstGeom prst="rect">
            <a:avLst/>
          </a:prstGeom>
        </p:spPr>
      </p:pic>
    </p:spTree>
    <p:extLst>
      <p:ext uri="{BB962C8B-B14F-4D97-AF65-F5344CB8AC3E}">
        <p14:creationId xmlns:p14="http://schemas.microsoft.com/office/powerpoint/2010/main" val="236591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26553-C92D-8D14-B4E2-FC6BF81C660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3BE0AE-ABD4-5EDB-E5A0-0301CD184FE8}"/>
              </a:ext>
            </a:extLst>
          </p:cNvPr>
          <p:cNvPicPr>
            <a:picLocks noChangeAspect="1"/>
          </p:cNvPicPr>
          <p:nvPr/>
        </p:nvPicPr>
        <p:blipFill>
          <a:blip r:embed="rId2"/>
          <a:stretch>
            <a:fillRect/>
          </a:stretch>
        </p:blipFill>
        <p:spPr>
          <a:xfrm>
            <a:off x="650469" y="3579793"/>
            <a:ext cx="5002370" cy="3006744"/>
          </a:xfrm>
          <a:prstGeom prst="rect">
            <a:avLst/>
          </a:prstGeom>
        </p:spPr>
      </p:pic>
      <p:sp>
        <p:nvSpPr>
          <p:cNvPr id="9" name="TextBox 8">
            <a:extLst>
              <a:ext uri="{FF2B5EF4-FFF2-40B4-BE49-F238E27FC236}">
                <a16:creationId xmlns:a16="http://schemas.microsoft.com/office/drawing/2014/main" id="{A446B1F5-9933-45F1-BD91-D40EAA5245E3}"/>
              </a:ext>
            </a:extLst>
          </p:cNvPr>
          <p:cNvSpPr txBox="1"/>
          <p:nvPr/>
        </p:nvSpPr>
        <p:spPr>
          <a:xfrm>
            <a:off x="10591800" y="6019800"/>
            <a:ext cx="1524000" cy="838200"/>
          </a:xfrm>
          <a:prstGeom prst="rect">
            <a:avLst/>
          </a:prstGeom>
          <a:solidFill>
            <a:schemeClr val="bg1"/>
          </a:solidFill>
        </p:spPr>
        <p:txBody>
          <a:bodyPr wrap="square" rtlCol="0">
            <a:spAutoFit/>
          </a:bodyPr>
          <a:lstStyle/>
          <a:p>
            <a:endParaRPr lang="en-GB" dirty="0"/>
          </a:p>
        </p:txBody>
      </p:sp>
      <p:sp>
        <p:nvSpPr>
          <p:cNvPr id="15" name="Text Placeholder 1">
            <a:extLst>
              <a:ext uri="{FF2B5EF4-FFF2-40B4-BE49-F238E27FC236}">
                <a16:creationId xmlns:a16="http://schemas.microsoft.com/office/drawing/2014/main" id="{87DE62BA-6940-F233-52BF-11500F4A210E}"/>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highlight>
                <a:srgbClr val="FFFF00"/>
              </a:highlight>
            </a:endParaRPr>
          </a:p>
        </p:txBody>
      </p:sp>
      <p:sp>
        <p:nvSpPr>
          <p:cNvPr id="16" name="Text Placeholder 1">
            <a:extLst>
              <a:ext uri="{FF2B5EF4-FFF2-40B4-BE49-F238E27FC236}">
                <a16:creationId xmlns:a16="http://schemas.microsoft.com/office/drawing/2014/main" id="{B9CEAFE4-2C45-7A6E-CF7B-7D56F82AA71A}"/>
              </a:ext>
            </a:extLst>
          </p:cNvPr>
          <p:cNvSpPr>
            <a:spLocks noGrp="1"/>
          </p:cNvSpPr>
          <p:nvPr>
            <p:ph type="body" sz="quarter" idx="14"/>
          </p:nvPr>
        </p:nvSpPr>
        <p:spPr>
          <a:xfrm>
            <a:off x="295020" y="585032"/>
            <a:ext cx="6413782" cy="464463"/>
          </a:xfrm>
        </p:spPr>
        <p:txBody>
          <a:bodyPr/>
          <a:lstStyle/>
          <a:p>
            <a:r>
              <a:rPr lang="en-GB" dirty="0"/>
              <a:t>Indicator 9</a:t>
            </a:r>
            <a:endParaRPr lang="en-GB" b="1" dirty="0"/>
          </a:p>
        </p:txBody>
      </p:sp>
      <p:sp>
        <p:nvSpPr>
          <p:cNvPr id="17" name="Text Placeholder 1">
            <a:extLst>
              <a:ext uri="{FF2B5EF4-FFF2-40B4-BE49-F238E27FC236}">
                <a16:creationId xmlns:a16="http://schemas.microsoft.com/office/drawing/2014/main" id="{7A8991CA-9372-6447-6509-C5D3F314508F}"/>
              </a:ext>
            </a:extLst>
          </p:cNvPr>
          <p:cNvSpPr txBox="1">
            <a:spLocks/>
          </p:cNvSpPr>
          <p:nvPr/>
        </p:nvSpPr>
        <p:spPr>
          <a:xfrm>
            <a:off x="292100" y="924689"/>
            <a:ext cx="5727702" cy="311150"/>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board members by ethnicity compared to BME workforce</a:t>
            </a:r>
            <a:endParaRPr lang="en-GB" sz="1200" b="1" i="1" dirty="0">
              <a:solidFill>
                <a:srgbClr val="0070C0"/>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6CA072B5-AFC8-0033-3458-80EF51CDC54D}"/>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
        <p:nvSpPr>
          <p:cNvPr id="11" name="TextBox 10">
            <a:extLst>
              <a:ext uri="{FF2B5EF4-FFF2-40B4-BE49-F238E27FC236}">
                <a16:creationId xmlns:a16="http://schemas.microsoft.com/office/drawing/2014/main" id="{4F25F83D-CF19-00D6-0734-439AA17752F5}"/>
              </a:ext>
            </a:extLst>
          </p:cNvPr>
          <p:cNvSpPr txBox="1"/>
          <p:nvPr/>
        </p:nvSpPr>
        <p:spPr>
          <a:xfrm>
            <a:off x="292100" y="1575496"/>
            <a:ext cx="5727702" cy="1569660"/>
          </a:xfrm>
          <a:prstGeom prst="rect">
            <a:avLst/>
          </a:prstGeom>
          <a:noFill/>
        </p:spPr>
        <p:txBody>
          <a:bodyPr wrap="square">
            <a:spAutoFit/>
          </a:bodyPr>
          <a:lstStyle/>
          <a:p>
            <a:r>
              <a:rPr lang="en-GB" sz="1200" dirty="0">
                <a:latin typeface="Arial" panose="020B0604020202020204" pitchFamily="34" charset="0"/>
                <a:ea typeface="Aptos" panose="020B0004020202020204" pitchFamily="34" charset="0"/>
                <a:cs typeface="Arial" panose="020B0604020202020204" pitchFamily="34" charset="0"/>
              </a:rPr>
              <a:t>As of 31 March 2025, the Trust Board of Directors comprised 15 members, three of whom identify as Black, Asian and Minority Ethnic (two non-executive directors, and one executive director). Of this, the Board comprised 10 voting members, seven of whom were non-executive directors and eight were executive directors. Of these 10 voting members of the Board, three voting Board members identify as BME. At St George’s this means BME staff are -35% under-represented at Board level overall, and -25% at Voting Board level. At ESTH this means BME staff are -34% underrepresented at Board level overall, and -26% at Voting Board level.  </a:t>
            </a:r>
          </a:p>
        </p:txBody>
      </p:sp>
      <p:pic>
        <p:nvPicPr>
          <p:cNvPr id="2" name="Picture 1">
            <a:extLst>
              <a:ext uri="{FF2B5EF4-FFF2-40B4-BE49-F238E27FC236}">
                <a16:creationId xmlns:a16="http://schemas.microsoft.com/office/drawing/2014/main" id="{54E0F538-5FCE-71F9-945A-07AAFC039D5F}"/>
              </a:ext>
            </a:extLst>
          </p:cNvPr>
          <p:cNvPicPr>
            <a:picLocks noChangeAspect="1"/>
          </p:cNvPicPr>
          <p:nvPr/>
        </p:nvPicPr>
        <p:blipFill>
          <a:blip r:embed="rId3"/>
          <a:stretch>
            <a:fillRect/>
          </a:stretch>
        </p:blipFill>
        <p:spPr>
          <a:xfrm>
            <a:off x="6460531" y="662665"/>
            <a:ext cx="4979905" cy="2993241"/>
          </a:xfrm>
          <a:prstGeom prst="rect">
            <a:avLst/>
          </a:prstGeom>
        </p:spPr>
      </p:pic>
      <p:pic>
        <p:nvPicPr>
          <p:cNvPr id="5" name="Picture 4">
            <a:extLst>
              <a:ext uri="{FF2B5EF4-FFF2-40B4-BE49-F238E27FC236}">
                <a16:creationId xmlns:a16="http://schemas.microsoft.com/office/drawing/2014/main" id="{BD9CD108-D831-09A0-5AC7-870A8AAC9AB4}"/>
              </a:ext>
            </a:extLst>
          </p:cNvPr>
          <p:cNvPicPr>
            <a:picLocks noChangeAspect="1"/>
          </p:cNvPicPr>
          <p:nvPr/>
        </p:nvPicPr>
        <p:blipFill>
          <a:blip r:embed="rId4"/>
          <a:stretch>
            <a:fillRect/>
          </a:stretch>
        </p:blipFill>
        <p:spPr>
          <a:xfrm>
            <a:off x="6456050" y="3706645"/>
            <a:ext cx="4979904" cy="2993241"/>
          </a:xfrm>
          <a:prstGeom prst="rect">
            <a:avLst/>
          </a:prstGeom>
        </p:spPr>
      </p:pic>
    </p:spTree>
    <p:extLst>
      <p:ext uri="{BB962C8B-B14F-4D97-AF65-F5344CB8AC3E}">
        <p14:creationId xmlns:p14="http://schemas.microsoft.com/office/powerpoint/2010/main" val="109502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78779-B1CE-83BC-4E36-963E275A7BF6}"/>
            </a:ext>
          </a:extLst>
        </p:cNvPr>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DB9EA645-D8CC-7EDB-1DAB-3F82C2B710BB}"/>
              </a:ext>
            </a:extLst>
          </p:cNvPr>
          <p:cNvPicPr>
            <a:picLocks noChangeAspect="1"/>
          </p:cNvPicPr>
          <p:nvPr/>
        </p:nvPicPr>
        <p:blipFill>
          <a:blip r:embed="rId3"/>
          <a:stretch>
            <a:fillRect/>
          </a:stretch>
        </p:blipFill>
        <p:spPr>
          <a:xfrm>
            <a:off x="2667000" y="0"/>
            <a:ext cx="6858000" cy="6858000"/>
          </a:xfrm>
          <a:prstGeom prst="rect">
            <a:avLst/>
          </a:prstGeom>
        </p:spPr>
      </p:pic>
      <p:pic>
        <p:nvPicPr>
          <p:cNvPr id="2" name="Picture 1">
            <a:extLst>
              <a:ext uri="{FF2B5EF4-FFF2-40B4-BE49-F238E27FC236}">
                <a16:creationId xmlns:a16="http://schemas.microsoft.com/office/drawing/2014/main" id="{3C89B03B-3750-CC73-E559-61FEDFB8F2FD}"/>
              </a:ext>
            </a:extLst>
          </p:cNvPr>
          <p:cNvPicPr>
            <a:picLocks noChangeAspect="1"/>
          </p:cNvPicPr>
          <p:nvPr/>
        </p:nvPicPr>
        <p:blipFill>
          <a:blip r:embed="rId4"/>
          <a:stretch>
            <a:fillRect/>
          </a:stretch>
        </p:blipFill>
        <p:spPr>
          <a:xfrm>
            <a:off x="480243" y="379434"/>
            <a:ext cx="2587903" cy="9812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6EBD32C3-20C1-050C-8330-FDC3220F4E34}"/>
              </a:ext>
            </a:extLst>
          </p:cNvPr>
          <p:cNvPicPr>
            <a:picLocks noChangeAspect="1"/>
          </p:cNvPicPr>
          <p:nvPr/>
        </p:nvPicPr>
        <p:blipFill>
          <a:blip r:embed="rId5"/>
          <a:stretch>
            <a:fillRect/>
          </a:stretch>
        </p:blipFill>
        <p:spPr>
          <a:xfrm>
            <a:off x="8651031" y="573931"/>
            <a:ext cx="2849204" cy="786789"/>
          </a:xfrm>
          <a:prstGeom prst="rect">
            <a:avLst/>
          </a:prstGeom>
        </p:spPr>
      </p:pic>
      <p:sp>
        <p:nvSpPr>
          <p:cNvPr id="5" name="TextBox 4">
            <a:extLst>
              <a:ext uri="{FF2B5EF4-FFF2-40B4-BE49-F238E27FC236}">
                <a16:creationId xmlns:a16="http://schemas.microsoft.com/office/drawing/2014/main" id="{55E6FF77-23A8-E2EA-5F02-1EB340129FF7}"/>
              </a:ext>
            </a:extLst>
          </p:cNvPr>
          <p:cNvSpPr txBox="1"/>
          <p:nvPr/>
        </p:nvSpPr>
        <p:spPr>
          <a:xfrm>
            <a:off x="438201" y="3157328"/>
            <a:ext cx="949949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chemeClr val="accent2"/>
                </a:solidFill>
                <a:latin typeface="Helvetica"/>
              </a:rPr>
              <a:t>Site Report: Epsom and St Helier </a:t>
            </a:r>
            <a:r>
              <a:rPr kumimoji="0" lang="en-GB" sz="3200" b="0" i="0" u="none" strike="noStrike" kern="1200" cap="none" spc="0" normalizeH="0" baseline="0" noProof="0" dirty="0">
                <a:ln>
                  <a:noFill/>
                </a:ln>
                <a:solidFill>
                  <a:schemeClr val="accent2"/>
                </a:solidFill>
                <a:effectLst/>
                <a:uLnTx/>
                <a:uFillTx/>
                <a:latin typeface="Helvetica"/>
                <a:ea typeface="+mn-ea"/>
                <a:cs typeface="+mn-cs"/>
              </a:rPr>
              <a:t>University Hospitals NHS Trust</a:t>
            </a:r>
          </a:p>
        </p:txBody>
      </p:sp>
      <p:sp>
        <p:nvSpPr>
          <p:cNvPr id="4" name="Text Placeholder 10">
            <a:extLst>
              <a:ext uri="{FF2B5EF4-FFF2-40B4-BE49-F238E27FC236}">
                <a16:creationId xmlns:a16="http://schemas.microsoft.com/office/drawing/2014/main" id="{7FBF1B27-7714-37D5-9B97-D6ED1C09CB4B}"/>
              </a:ext>
            </a:extLst>
          </p:cNvPr>
          <p:cNvSpPr txBox="1">
            <a:spLocks/>
          </p:cNvSpPr>
          <p:nvPr/>
        </p:nvSpPr>
        <p:spPr>
          <a:xfrm>
            <a:off x="438201" y="4162399"/>
            <a:ext cx="9753600" cy="56200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b="1" kern="0" dirty="0">
                <a:solidFill>
                  <a:schemeClr val="accent1">
                    <a:lumMod val="10000"/>
                  </a:schemeClr>
                </a:solidFill>
              </a:rPr>
              <a:t>Workforce Race Equality Standard 2025</a:t>
            </a:r>
          </a:p>
        </p:txBody>
      </p:sp>
      <p:sp>
        <p:nvSpPr>
          <p:cNvPr id="6" name="TextBox 5">
            <a:extLst>
              <a:ext uri="{FF2B5EF4-FFF2-40B4-BE49-F238E27FC236}">
                <a16:creationId xmlns:a16="http://schemas.microsoft.com/office/drawing/2014/main" id="{93879CA8-8EAD-99E8-858A-3E21A17FCA02}"/>
              </a:ext>
            </a:extLst>
          </p:cNvPr>
          <p:cNvSpPr txBox="1"/>
          <p:nvPr/>
        </p:nvSpPr>
        <p:spPr>
          <a:xfrm>
            <a:off x="440659" y="6008683"/>
            <a:ext cx="8077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Features: 2024 Staff Survey Data and workforce information </a:t>
            </a:r>
            <a:r>
              <a:rPr lang="en-GB" sz="1000" dirty="0">
                <a:solidFill>
                  <a:srgbClr val="425563"/>
                </a:solidFill>
                <a:latin typeface="Helvetica"/>
              </a:rPr>
              <a:t>on 31/03/2025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Published: </a:t>
            </a:r>
            <a:r>
              <a:rPr lang="en-GB" sz="1000" dirty="0">
                <a:solidFill>
                  <a:srgbClr val="425563"/>
                </a:solidFill>
                <a:latin typeface="Helvetica"/>
              </a:rPr>
              <a:t>00</a:t>
            </a:r>
            <a:r>
              <a:rPr kumimoji="0" lang="en-GB" sz="1000" b="0" i="0" u="none" strike="noStrike" kern="1200" cap="none" spc="0" normalizeH="0" baseline="0" noProof="0" dirty="0">
                <a:ln>
                  <a:noFill/>
                </a:ln>
                <a:solidFill>
                  <a:srgbClr val="425563"/>
                </a:solidFill>
                <a:effectLst/>
                <a:uLnTx/>
                <a:uFillTx/>
                <a:latin typeface="Helvetica"/>
                <a:ea typeface="+mn-ea"/>
                <a:cs typeface="+mn-cs"/>
              </a:rPr>
              <a:t>/00/2024</a:t>
            </a:r>
          </a:p>
        </p:txBody>
      </p:sp>
    </p:spTree>
    <p:extLst>
      <p:ext uri="{BB962C8B-B14F-4D97-AF65-F5344CB8AC3E}">
        <p14:creationId xmlns:p14="http://schemas.microsoft.com/office/powerpoint/2010/main" val="290064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5618BBE-1451-49BE-969A-3F9A493881C3}"/>
              </a:ext>
            </a:extLst>
          </p:cNvPr>
          <p:cNvSpPr txBox="1">
            <a:spLocks/>
          </p:cNvSpPr>
          <p:nvPr/>
        </p:nvSpPr>
        <p:spPr>
          <a:xfrm>
            <a:off x="180974" y="-304800"/>
            <a:ext cx="11734799" cy="381000"/>
          </a:xfrm>
          <a:prstGeom prst="rect">
            <a:avLst/>
          </a:prstGeom>
        </p:spPr>
        <p:txBody>
          <a:bodyPr lIns="0" tIns="0" rIns="0" bIns="0"/>
          <a:lstStyle>
            <a:lvl1pPr marL="0">
              <a:defRPr lang="en-GB" sz="2200" b="0" i="0" spc="-30" dirty="0">
                <a:solidFill>
                  <a:schemeClr val="accent5"/>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0" cap="none" spc="-30" normalizeH="0" baseline="0" noProof="0" dirty="0">
              <a:ln>
                <a:noFill/>
              </a:ln>
              <a:solidFill>
                <a:srgbClr val="0070C0"/>
              </a:solidFill>
              <a:effectLst/>
              <a:uLnTx/>
              <a:uFillTx/>
              <a:latin typeface="Helvetica"/>
              <a:ea typeface="+mj-ea"/>
              <a:cs typeface="Helvetica"/>
            </a:endParaRPr>
          </a:p>
        </p:txBody>
      </p:sp>
      <p:sp>
        <p:nvSpPr>
          <p:cNvPr id="5" name="Text Placeholder 4"/>
          <p:cNvSpPr>
            <a:spLocks noGrp="1"/>
          </p:cNvSpPr>
          <p:nvPr>
            <p:ph type="body" sz="quarter" idx="15"/>
          </p:nvPr>
        </p:nvSpPr>
        <p:spPr/>
        <p:txBody>
          <a:bodyPr/>
          <a:lstStyle/>
          <a:p>
            <a:r>
              <a:rPr lang="en-GB" b="1" dirty="0">
                <a:solidFill>
                  <a:schemeClr val="tx1"/>
                </a:solidFill>
              </a:rPr>
              <a:t>Workforce Race Equality Standard 2025</a:t>
            </a:r>
          </a:p>
        </p:txBody>
      </p:sp>
      <p:sp>
        <p:nvSpPr>
          <p:cNvPr id="10" name="Text Placeholder 9">
            <a:extLst>
              <a:ext uri="{FF2B5EF4-FFF2-40B4-BE49-F238E27FC236}">
                <a16:creationId xmlns:a16="http://schemas.microsoft.com/office/drawing/2014/main" id="{B5B17468-BC55-AE38-C5D4-157C70C8019D}"/>
              </a:ext>
            </a:extLst>
          </p:cNvPr>
          <p:cNvSpPr>
            <a:spLocks noGrp="1"/>
          </p:cNvSpPr>
          <p:nvPr>
            <p:ph type="body" sz="quarter" idx="14"/>
          </p:nvPr>
        </p:nvSpPr>
        <p:spPr>
          <a:xfrm>
            <a:off x="291817" y="615728"/>
            <a:ext cx="6870983" cy="378804"/>
          </a:xfrm>
        </p:spPr>
        <p:txBody>
          <a:bodyPr/>
          <a:lstStyle/>
          <a:p>
            <a:r>
              <a:rPr lang="en-GB" dirty="0"/>
              <a:t>Contents </a:t>
            </a:r>
          </a:p>
        </p:txBody>
      </p:sp>
      <p:pic>
        <p:nvPicPr>
          <p:cNvPr id="4" name="Picture 3" descr="A white background with black dots&#10;&#10;Description automatically generated">
            <a:extLst>
              <a:ext uri="{FF2B5EF4-FFF2-40B4-BE49-F238E27FC236}">
                <a16:creationId xmlns:a16="http://schemas.microsoft.com/office/drawing/2014/main" id="{14AFB680-6598-D7BE-489F-4F216BFCB42D}"/>
              </a:ext>
            </a:extLst>
          </p:cNvPr>
          <p:cNvPicPr>
            <a:picLocks noChangeAspect="1"/>
          </p:cNvPicPr>
          <p:nvPr/>
        </p:nvPicPr>
        <p:blipFill>
          <a:blip r:embed="rId2"/>
          <a:stretch>
            <a:fillRect/>
          </a:stretch>
        </p:blipFill>
        <p:spPr>
          <a:xfrm>
            <a:off x="10896600" y="5943600"/>
            <a:ext cx="1117317" cy="755369"/>
          </a:xfrm>
          <a:prstGeom prst="rect">
            <a:avLst/>
          </a:prstGeom>
        </p:spPr>
      </p:pic>
      <p:graphicFrame>
        <p:nvGraphicFramePr>
          <p:cNvPr id="8" name="Table 7">
            <a:extLst>
              <a:ext uri="{FF2B5EF4-FFF2-40B4-BE49-F238E27FC236}">
                <a16:creationId xmlns:a16="http://schemas.microsoft.com/office/drawing/2014/main" id="{FF306B64-3BD9-4A99-BCA3-4FF7082DFCDF}"/>
              </a:ext>
            </a:extLst>
          </p:cNvPr>
          <p:cNvGraphicFramePr>
            <a:graphicFrameLocks noGrp="1"/>
          </p:cNvGraphicFramePr>
          <p:nvPr>
            <p:extLst>
              <p:ext uri="{D42A27DB-BD31-4B8C-83A1-F6EECF244321}">
                <p14:modId xmlns:p14="http://schemas.microsoft.com/office/powerpoint/2010/main" val="3338810636"/>
              </p:ext>
            </p:extLst>
          </p:nvPr>
        </p:nvGraphicFramePr>
        <p:xfrm>
          <a:off x="381000" y="1503316"/>
          <a:ext cx="7924800" cy="3112586"/>
        </p:xfrm>
        <a:graphic>
          <a:graphicData uri="http://schemas.openxmlformats.org/drawingml/2006/table">
            <a:tbl>
              <a:tblPr firstRow="1" firstCol="1" bandRow="1">
                <a:tableStyleId>{073A0DAA-6AF3-43AB-8588-CEC1D06C72B9}</a:tableStyleId>
              </a:tblPr>
              <a:tblGrid>
                <a:gridCol w="852128">
                  <a:extLst>
                    <a:ext uri="{9D8B030D-6E8A-4147-A177-3AD203B41FA5}">
                      <a16:colId xmlns:a16="http://schemas.microsoft.com/office/drawing/2014/main" val="922910294"/>
                    </a:ext>
                  </a:extLst>
                </a:gridCol>
                <a:gridCol w="6121696">
                  <a:extLst>
                    <a:ext uri="{9D8B030D-6E8A-4147-A177-3AD203B41FA5}">
                      <a16:colId xmlns:a16="http://schemas.microsoft.com/office/drawing/2014/main" val="2659447857"/>
                    </a:ext>
                  </a:extLst>
                </a:gridCol>
                <a:gridCol w="950976">
                  <a:extLst>
                    <a:ext uri="{9D8B030D-6E8A-4147-A177-3AD203B41FA5}">
                      <a16:colId xmlns:a16="http://schemas.microsoft.com/office/drawing/2014/main" val="3442075053"/>
                    </a:ext>
                  </a:extLst>
                </a:gridCol>
              </a:tblGrid>
              <a:tr h="349367">
                <a:tc>
                  <a:txBody>
                    <a:bodyPr/>
                    <a:lstStyle/>
                    <a:p>
                      <a:pPr algn="ctr">
                        <a:lnSpc>
                          <a:spcPct val="107000"/>
                        </a:lnSpc>
                        <a:spcAft>
                          <a:spcPts val="800"/>
                        </a:spcAft>
                      </a:pPr>
                      <a:r>
                        <a:rPr lang="en-GB" sz="1200" b="1" dirty="0">
                          <a:effectLst/>
                          <a:latin typeface="Arial" panose="020B0604020202020204" pitchFamily="34" charset="0"/>
                          <a:cs typeface="Arial" panose="020B0604020202020204" pitchFamily="34" charset="0"/>
                        </a:rPr>
                        <a:t>Section</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200" b="1" dirty="0">
                          <a:effectLst/>
                          <a:latin typeface="Arial" panose="020B0604020202020204" pitchFamily="34" charset="0"/>
                          <a:cs typeface="Arial" panose="020B0604020202020204" pitchFamily="34" charset="0"/>
                        </a:rPr>
                        <a:t>Item</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200" b="1" dirty="0">
                          <a:effectLst/>
                          <a:latin typeface="Arial" panose="020B0604020202020204" pitchFamily="34" charset="0"/>
                          <a:ea typeface="Calibri" panose="020F0502020204030204" pitchFamily="34" charset="0"/>
                          <a:cs typeface="Arial" panose="020B0604020202020204" pitchFamily="34" charset="0"/>
                        </a:rPr>
                        <a:t>Slide</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extLst>
                  <a:ext uri="{0D108BD9-81ED-4DB2-BD59-A6C34878D82A}">
                    <a16:rowId xmlns:a16="http://schemas.microsoft.com/office/drawing/2014/main" val="2110395268"/>
                  </a:ext>
                </a:extLst>
              </a:tr>
              <a:tr h="349367">
                <a:tc>
                  <a:txBody>
                    <a:bodyPr/>
                    <a:lstStyle/>
                    <a:p>
                      <a:pPr algn="ctr">
                        <a:lnSpc>
                          <a:spcPct val="107000"/>
                        </a:lnSpc>
                        <a:spcAft>
                          <a:spcPts val="800"/>
                        </a:spcAft>
                      </a:pPr>
                      <a:r>
                        <a:rPr lang="en-GB" sz="1200" dirty="0">
                          <a:solidFill>
                            <a:schemeClr val="bg1"/>
                          </a:solidFill>
                          <a:effectLst/>
                          <a:latin typeface="Arial" panose="020B0604020202020204" pitchFamily="34" charset="0"/>
                          <a:cs typeface="Arial" panose="020B0604020202020204" pitchFamily="34" charset="0"/>
                        </a:rPr>
                        <a:t>1</a:t>
                      </a: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200" b="0" dirty="0">
                          <a:solidFill>
                            <a:schemeClr val="tx1"/>
                          </a:solidFill>
                          <a:effectLst/>
                          <a:latin typeface="Arial" panose="020B0604020202020204" pitchFamily="34" charset="0"/>
                          <a:cs typeface="Arial" panose="020B0604020202020204" pitchFamily="34" charset="0"/>
                        </a:rPr>
                        <a:t>Purpose, Background and Definitions</a:t>
                      </a:r>
                      <a:endPar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gn="ctr">
                        <a:lnSpc>
                          <a:spcPct val="107000"/>
                        </a:lnSpc>
                        <a:spcAft>
                          <a:spcPts val="800"/>
                        </a:spcAft>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a:t>
                      </a:r>
                    </a:p>
                  </a:txBody>
                  <a:tcPr marL="54354" marR="54354" marT="0" marB="0" anchor="ctr"/>
                </a:tc>
                <a:extLst>
                  <a:ext uri="{0D108BD9-81ED-4DB2-BD59-A6C34878D82A}">
                    <a16:rowId xmlns:a16="http://schemas.microsoft.com/office/drawing/2014/main" val="4094282581"/>
                  </a:ext>
                </a:extLst>
              </a:tr>
              <a:tr h="407654">
                <a:tc rowSpan="2">
                  <a:txBody>
                    <a:bodyPr/>
                    <a:lstStyle/>
                    <a:p>
                      <a:pPr algn="ctr">
                        <a:lnSpc>
                          <a:spcPct val="107000"/>
                        </a:lnSpc>
                        <a:spcAft>
                          <a:spcPts val="8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p>
                  </a:txBody>
                  <a:tcPr marL="54354" marR="54354" marT="0" marB="0" anchor="ctr"/>
                </a:tc>
                <a:tc>
                  <a:txBody>
                    <a:bodyPr/>
                    <a:lstStyle/>
                    <a:p>
                      <a:pPr>
                        <a:lnSpc>
                          <a:spcPct val="107000"/>
                        </a:lnSpc>
                        <a:spcAft>
                          <a:spcPts val="800"/>
                        </a:spcAft>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Group Indicator Overview </a:t>
                      </a:r>
                    </a:p>
                  </a:txBody>
                  <a:tcPr marL="54354" marR="54354" marT="0" marB="0" anchor="ctr"/>
                </a:tc>
                <a:tc>
                  <a:txBody>
                    <a:bodyPr/>
                    <a:lstStyle/>
                    <a:p>
                      <a:pPr algn="ctr">
                        <a:lnSpc>
                          <a:spcPct val="107000"/>
                        </a:lnSpc>
                        <a:spcAft>
                          <a:spcPts val="800"/>
                        </a:spcAft>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marL="54354" marR="54354" marT="0" marB="0" anchor="ctr"/>
                </a:tc>
                <a:extLst>
                  <a:ext uri="{0D108BD9-81ED-4DB2-BD59-A6C34878D82A}">
                    <a16:rowId xmlns:a16="http://schemas.microsoft.com/office/drawing/2014/main" val="707981894"/>
                  </a:ext>
                </a:extLst>
              </a:tr>
              <a:tr h="448538">
                <a:tc vMerge="1">
                  <a:txBody>
                    <a:bodyPr/>
                    <a:lstStyle/>
                    <a:p>
                      <a:pPr algn="ctr">
                        <a:lnSpc>
                          <a:spcPct val="107000"/>
                        </a:lnSpc>
                        <a:spcAft>
                          <a:spcPts val="800"/>
                        </a:spcAft>
                      </a:pP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a:lnSpc>
                          <a:spcPct val="107000"/>
                        </a:lnSpc>
                        <a:spcAft>
                          <a:spcPts val="800"/>
                        </a:spcAft>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Our EDI Priorities and Next Steps </a:t>
                      </a:r>
                    </a:p>
                  </a:txBody>
                  <a:tcPr marL="54354" marR="54354" marT="0" marB="0" anchor="ctr"/>
                </a:tc>
                <a:tc>
                  <a:txBody>
                    <a:bodyPr/>
                    <a:lstStyle/>
                    <a:p>
                      <a:pPr algn="ctr">
                        <a:lnSpc>
                          <a:spcPct val="107000"/>
                        </a:lnSpc>
                        <a:spcAft>
                          <a:spcPts val="800"/>
                        </a:spcAft>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54354" marR="54354" marT="0" marB="0" anchor="ctr"/>
                </a:tc>
                <a:extLst>
                  <a:ext uri="{0D108BD9-81ED-4DB2-BD59-A6C34878D82A}">
                    <a16:rowId xmlns:a16="http://schemas.microsoft.com/office/drawing/2014/main" val="1025750653"/>
                  </a:ext>
                </a:extLst>
              </a:tr>
              <a:tr h="389415">
                <a:tc>
                  <a:txBody>
                    <a:bodyPr/>
                    <a:lstStyle/>
                    <a:p>
                      <a:pPr algn="ctr">
                        <a:lnSpc>
                          <a:spcPct val="107000"/>
                        </a:lnSpc>
                        <a:spcAft>
                          <a:spcPts val="8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p>
                  </a:txBody>
                  <a:tcPr marL="54354" marR="54354" marT="0" marB="0" anchor="ct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Site Report: St George’s University Hospitals NHS Foundation Trust</a:t>
                      </a:r>
                    </a:p>
                  </a:txBody>
                  <a:tcPr marL="54354" marR="54354" marT="0" marB="0" anchor="ctr"/>
                </a:tc>
                <a:tc>
                  <a:txBody>
                    <a:bodyPr/>
                    <a:lstStyle/>
                    <a:p>
                      <a:pPr algn="ctr">
                        <a:lnSpc>
                          <a:spcPct val="107000"/>
                        </a:lnSpc>
                        <a:spcAft>
                          <a:spcPts val="800"/>
                        </a:spcAft>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6-18</a:t>
                      </a:r>
                    </a:p>
                  </a:txBody>
                  <a:tcPr marL="54354" marR="54354" marT="0" marB="0" anchor="ctr"/>
                </a:tc>
                <a:extLst>
                  <a:ext uri="{0D108BD9-81ED-4DB2-BD59-A6C34878D82A}">
                    <a16:rowId xmlns:a16="http://schemas.microsoft.com/office/drawing/2014/main" val="91712155"/>
                  </a:ext>
                </a:extLst>
              </a:tr>
              <a:tr h="389415">
                <a:tc>
                  <a:txBody>
                    <a:bodyPr/>
                    <a:lstStyle/>
                    <a:p>
                      <a:pPr algn="ctr">
                        <a:lnSpc>
                          <a:spcPct val="107000"/>
                        </a:lnSpc>
                        <a:spcAft>
                          <a:spcPts val="8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4</a:t>
                      </a:r>
                    </a:p>
                  </a:txBody>
                  <a:tcPr marL="54354" marR="54354" marT="0" marB="0" anchor="ct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Site Report: Epsom and St Helier University Hospitals NHS Trust</a:t>
                      </a:r>
                    </a:p>
                  </a:txBody>
                  <a:tcPr marL="54354" marR="54354" marT="0" marB="0" anchor="ctr"/>
                </a:tc>
                <a:tc>
                  <a:txBody>
                    <a:bodyPr/>
                    <a:lstStyle/>
                    <a:p>
                      <a:pPr algn="ctr">
                        <a:lnSpc>
                          <a:spcPct val="107000"/>
                        </a:lnSpc>
                        <a:spcAft>
                          <a:spcPts val="800"/>
                        </a:spcAft>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19-31</a:t>
                      </a:r>
                    </a:p>
                  </a:txBody>
                  <a:tcPr marL="54354" marR="54354" marT="0" marB="0" anchor="ctr"/>
                </a:tc>
                <a:extLst>
                  <a:ext uri="{0D108BD9-81ED-4DB2-BD59-A6C34878D82A}">
                    <a16:rowId xmlns:a16="http://schemas.microsoft.com/office/drawing/2014/main" val="1856351503"/>
                  </a:ext>
                </a:extLst>
              </a:tr>
              <a:tr h="389415">
                <a:tc rowSpan="2">
                  <a:txBody>
                    <a:bodyPr/>
                    <a:lstStyle/>
                    <a:p>
                      <a:pPr algn="ctr">
                        <a:lnSpc>
                          <a:spcPct val="107000"/>
                        </a:lnSpc>
                        <a:spcAft>
                          <a:spcPts val="800"/>
                        </a:spcAft>
                      </a:pP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5</a:t>
                      </a:r>
                    </a:p>
                  </a:txBody>
                  <a:tcPr marL="54354" marR="54354" marT="0" marB="0" anchor="ct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Appendix A: Definitions of ethnicity: people covered by the WRES</a:t>
                      </a:r>
                    </a:p>
                  </a:txBody>
                  <a:tcPr marL="54354" marR="54354" marT="0" marB="0" anchor="ctr"/>
                </a:tc>
                <a:tc>
                  <a:txBody>
                    <a:bodyPr/>
                    <a:lstStyle/>
                    <a:p>
                      <a:pPr algn="ctr">
                        <a:lnSpc>
                          <a:spcPct val="107000"/>
                        </a:lnSpc>
                        <a:spcAft>
                          <a:spcPts val="800"/>
                        </a:spcAft>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33</a:t>
                      </a:r>
                    </a:p>
                  </a:txBody>
                  <a:tcPr marL="54354" marR="54354" marT="0" marB="0" anchor="ctr"/>
                </a:tc>
                <a:extLst>
                  <a:ext uri="{0D108BD9-81ED-4DB2-BD59-A6C34878D82A}">
                    <a16:rowId xmlns:a16="http://schemas.microsoft.com/office/drawing/2014/main" val="1595617755"/>
                  </a:ext>
                </a:extLst>
              </a:tr>
              <a:tr h="389415">
                <a:tc vMerge="1">
                  <a:txBody>
                    <a:bodyPr/>
                    <a:lstStyle/>
                    <a:p>
                      <a:pPr algn="ctr">
                        <a:lnSpc>
                          <a:spcPct val="107000"/>
                        </a:lnSpc>
                        <a:spcAft>
                          <a:spcPts val="800"/>
                        </a:spcAft>
                      </a:pPr>
                      <a:endPar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354" marR="54354" marT="0" marB="0" anchor="ctr"/>
                </a:tc>
                <a:tc>
                  <a:txBody>
                    <a:bodyPr/>
                    <a:lstStyle/>
                    <a:p>
                      <a:pPr marL="0" marR="0" lvl="0" indent="0" defTabSz="914400" eaLnBrk="1" fontAlgn="auto" latinLnBrk="0" hangingPunct="1">
                        <a:lnSpc>
                          <a:spcPct val="107000"/>
                        </a:lnSpc>
                        <a:spcBef>
                          <a:spcPts val="0"/>
                        </a:spcBef>
                        <a:spcAft>
                          <a:spcPts val="800"/>
                        </a:spcAft>
                        <a:buClrTx/>
                        <a:buSzTx/>
                        <a:buFontTx/>
                        <a:buNone/>
                        <a:tabLst/>
                        <a:defRP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Appendix B:  High impact action plan framework</a:t>
                      </a:r>
                    </a:p>
                  </a:txBody>
                  <a:tcPr marL="54354" marR="54354" marT="0" marB="0" anchor="ctr"/>
                </a:tc>
                <a:tc>
                  <a:txBody>
                    <a:bodyPr/>
                    <a:lstStyle/>
                    <a:p>
                      <a:pPr algn="ctr">
                        <a:lnSpc>
                          <a:spcPct val="107000"/>
                        </a:lnSpc>
                        <a:spcAft>
                          <a:spcPts val="800"/>
                        </a:spcAft>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34</a:t>
                      </a:r>
                    </a:p>
                  </a:txBody>
                  <a:tcPr marL="54354" marR="54354" marT="0" marB="0" anchor="ctr"/>
                </a:tc>
                <a:extLst>
                  <a:ext uri="{0D108BD9-81ED-4DB2-BD59-A6C34878D82A}">
                    <a16:rowId xmlns:a16="http://schemas.microsoft.com/office/drawing/2014/main" val="184591593"/>
                  </a:ext>
                </a:extLst>
              </a:tr>
            </a:tbl>
          </a:graphicData>
        </a:graphic>
      </p:graphicFrame>
    </p:spTree>
    <p:extLst>
      <p:ext uri="{BB962C8B-B14F-4D97-AF65-F5344CB8AC3E}">
        <p14:creationId xmlns:p14="http://schemas.microsoft.com/office/powerpoint/2010/main" val="48431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03173-A2E0-079A-F5DA-B196738F6A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EA733C-74CB-B9D8-9D39-B4A70D4868E1}"/>
              </a:ext>
            </a:extLst>
          </p:cNvPr>
          <p:cNvSpPr>
            <a:spLocks noGrp="1"/>
          </p:cNvSpPr>
          <p:nvPr>
            <p:ph type="body" sz="quarter" idx="14"/>
          </p:nvPr>
        </p:nvSpPr>
        <p:spPr>
          <a:xfrm>
            <a:off x="295020" y="585032"/>
            <a:ext cx="6413782" cy="464463"/>
          </a:xfrm>
        </p:spPr>
        <p:txBody>
          <a:bodyPr/>
          <a:lstStyle/>
          <a:p>
            <a:r>
              <a:rPr lang="en-GB" dirty="0"/>
              <a:t>Executive summary</a:t>
            </a:r>
            <a:endParaRPr lang="en-GB" b="1" dirty="0">
              <a:solidFill>
                <a:schemeClr val="accent5"/>
              </a:solidFill>
            </a:endParaRPr>
          </a:p>
        </p:txBody>
      </p:sp>
      <p:sp>
        <p:nvSpPr>
          <p:cNvPr id="5" name="Text Placeholder 4">
            <a:extLst>
              <a:ext uri="{FF2B5EF4-FFF2-40B4-BE49-F238E27FC236}">
                <a16:creationId xmlns:a16="http://schemas.microsoft.com/office/drawing/2014/main" id="{6927E978-F493-2595-EFFE-2AE9F6E0B2FA}"/>
              </a:ext>
            </a:extLst>
          </p:cNvPr>
          <p:cNvSpPr>
            <a:spLocks noGrp="1"/>
          </p:cNvSpPr>
          <p:nvPr>
            <p:ph type="body" sz="quarter" idx="19"/>
          </p:nvPr>
        </p:nvSpPr>
        <p:spPr/>
        <p:txBody>
          <a:bodyPr/>
          <a:lstStyle/>
          <a:p>
            <a:r>
              <a:rPr lang="en-GB" b="1" dirty="0">
                <a:solidFill>
                  <a:schemeClr val="tx1"/>
                </a:solidFill>
              </a:rPr>
              <a:t>Workforce Race Equality Standard 2025</a:t>
            </a:r>
          </a:p>
        </p:txBody>
      </p:sp>
      <p:sp>
        <p:nvSpPr>
          <p:cNvPr id="6" name="TextBox 5">
            <a:extLst>
              <a:ext uri="{FF2B5EF4-FFF2-40B4-BE49-F238E27FC236}">
                <a16:creationId xmlns:a16="http://schemas.microsoft.com/office/drawing/2014/main" id="{3AD6077F-33D9-ABA3-27EE-19C9CDDFFE7A}"/>
              </a:ext>
            </a:extLst>
          </p:cNvPr>
          <p:cNvSpPr txBox="1"/>
          <p:nvPr/>
        </p:nvSpPr>
        <p:spPr>
          <a:xfrm>
            <a:off x="291816" y="1069089"/>
            <a:ext cx="11290584" cy="1371209"/>
          </a:xfrm>
          <a:prstGeom prst="rect">
            <a:avLst/>
          </a:prstGeom>
          <a:noFill/>
        </p:spPr>
        <p:txBody>
          <a:bodyPr wrap="square">
            <a:spAutoFit/>
          </a:bodyPr>
          <a:lstStyle/>
          <a:p>
            <a:pPr lvl="0">
              <a:lnSpc>
                <a:spcPct val="107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All NHS providers are required to complete an annual Workforce Race Equality Standard (WRES) report. The report is based on a snapshot of data from 31st March each year and aims to highlight progress against a number of key indicators of workforce equality, including a specific indicator to address the low numbers of Black, Asian and Minority Ethnic board members across NHS organisations. Dat</a:t>
            </a:r>
            <a:r>
              <a:rPr lang="en-GB" sz="1100" dirty="0">
                <a:latin typeface="Arial" panose="020B0604020202020204" pitchFamily="34" charset="0"/>
                <a:ea typeface="Arial" panose="020B0604020202020204" pitchFamily="34" charset="0"/>
                <a:cs typeface="Arial" panose="020B0604020202020204" pitchFamily="34" charset="0"/>
              </a:rPr>
              <a:t>a for </a:t>
            </a:r>
            <a:r>
              <a:rPr lang="en-GB" sz="1100" dirty="0">
                <a:effectLst/>
                <a:latin typeface="Arial" panose="020B0604020202020204" pitchFamily="34" charset="0"/>
                <a:ea typeface="Arial" panose="020B0604020202020204" pitchFamily="34" charset="0"/>
                <a:cs typeface="Arial" panose="020B0604020202020204" pitchFamily="34" charset="0"/>
              </a:rPr>
              <a:t>WRES indicators 5 to 8 are drawn from questions in the NHS staff survey.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In line with national requirements, this report and any </a:t>
            </a:r>
            <a:r>
              <a:rPr lang="en-GB" sz="1100" dirty="0">
                <a:latin typeface="Arial" panose="020B0604020202020204" pitchFamily="34" charset="0"/>
                <a:ea typeface="Arial" panose="020B0604020202020204" pitchFamily="34" charset="0"/>
                <a:cs typeface="Arial" panose="020B0604020202020204" pitchFamily="34" charset="0"/>
              </a:rPr>
              <a:t>associated action plans </a:t>
            </a:r>
            <a:r>
              <a:rPr lang="en-GB" sz="1100" dirty="0">
                <a:effectLst/>
                <a:latin typeface="Arial" panose="020B0604020202020204" pitchFamily="34" charset="0"/>
                <a:ea typeface="Arial" panose="020B0604020202020204" pitchFamily="34" charset="0"/>
                <a:cs typeface="Arial" panose="020B0604020202020204" pitchFamily="34" charset="0"/>
              </a:rPr>
              <a:t>should be reviewed internally and approved at Board before being published on the organisation’s website. The deadline for publication is 31</a:t>
            </a:r>
            <a:r>
              <a:rPr lang="en-GB" sz="1100" baseline="30000" dirty="0">
                <a:effectLst/>
                <a:latin typeface="Arial" panose="020B0604020202020204" pitchFamily="34" charset="0"/>
                <a:ea typeface="Arial" panose="020B0604020202020204" pitchFamily="34" charset="0"/>
                <a:cs typeface="Arial" panose="020B0604020202020204" pitchFamily="34" charset="0"/>
              </a:rPr>
              <a:t>st</a:t>
            </a:r>
            <a:r>
              <a:rPr lang="en-GB" sz="1100" dirty="0">
                <a:effectLst/>
                <a:latin typeface="Arial" panose="020B0604020202020204" pitchFamily="34" charset="0"/>
                <a:ea typeface="Arial" panose="020B0604020202020204" pitchFamily="34" charset="0"/>
                <a:cs typeface="Arial" panose="020B0604020202020204" pitchFamily="34" charset="0"/>
              </a:rPr>
              <a:t> October 2025.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The key findings and metrics for this report submission are outlined below. Unless indicated, </a:t>
            </a:r>
            <a:r>
              <a:rPr lang="en-GB" sz="1100" dirty="0">
                <a:latin typeface="Arial" panose="020B0604020202020204" pitchFamily="34" charset="0"/>
                <a:ea typeface="Arial" panose="020B0604020202020204" pitchFamily="34" charset="0"/>
                <a:cs typeface="Arial" panose="020B0604020202020204" pitchFamily="34" charset="0"/>
              </a:rPr>
              <a:t>e</a:t>
            </a:r>
            <a:r>
              <a:rPr lang="en-GB" sz="1100" dirty="0">
                <a:effectLst/>
                <a:latin typeface="Arial" panose="020B0604020202020204" pitchFamily="34" charset="0"/>
                <a:ea typeface="Arial" panose="020B0604020202020204" pitchFamily="34" charset="0"/>
                <a:cs typeface="Arial" panose="020B0604020202020204" pitchFamily="34" charset="0"/>
              </a:rPr>
              <a:t>ach point is compared to the previous reporting period:</a:t>
            </a:r>
          </a:p>
        </p:txBody>
      </p:sp>
      <p:sp>
        <p:nvSpPr>
          <p:cNvPr id="7" name="TextBox 6">
            <a:extLst>
              <a:ext uri="{FF2B5EF4-FFF2-40B4-BE49-F238E27FC236}">
                <a16:creationId xmlns:a16="http://schemas.microsoft.com/office/drawing/2014/main" id="{570CC2CC-B9A1-8DB5-D33F-DA74665F4A18}"/>
              </a:ext>
            </a:extLst>
          </p:cNvPr>
          <p:cNvSpPr txBox="1"/>
          <p:nvPr/>
        </p:nvSpPr>
        <p:spPr>
          <a:xfrm>
            <a:off x="380999" y="2735846"/>
            <a:ext cx="5486397" cy="2252861"/>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lvl="0" algn="just" fontAlgn="base">
              <a:lnSpc>
                <a:spcPct val="107000"/>
              </a:lnSpc>
            </a:pPr>
            <a:r>
              <a:rPr lang="en-GB" sz="1100" b="1" u="sng" dirty="0">
                <a:latin typeface="Arial" panose="020B0604020202020204" pitchFamily="34" charset="0"/>
                <a:ea typeface="Arial" panose="020B0604020202020204" pitchFamily="34" charset="0"/>
                <a:cs typeface="Arial" panose="020B0604020202020204" pitchFamily="34" charset="0"/>
              </a:rPr>
              <a:t>Improved indicators</a:t>
            </a:r>
          </a:p>
          <a:p>
            <a:pPr lvl="0" algn="just" fontAlgn="base">
              <a:lnSpc>
                <a:spcPct val="107000"/>
              </a:lnSpc>
            </a:pPr>
            <a:endParaRPr lang="en-GB" sz="1100" dirty="0">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We have seen an improvement in 3 out of the 10 indicators, the remaining 2 have remained static.</a:t>
            </a:r>
          </a:p>
          <a:p>
            <a:pPr marL="342900" lvl="0" indent="-342900" algn="just" fontAlgn="base">
              <a:lnSpc>
                <a:spcPct val="107000"/>
              </a:lnSpc>
              <a:buFont typeface="Symbol" panose="05050102010706020507" pitchFamily="18" charset="2"/>
              <a:buChar char=""/>
            </a:pPr>
            <a:r>
              <a:rPr lang="en-GB" sz="1100" dirty="0">
                <a:solidFill>
                  <a:schemeClr val="tx1"/>
                </a:solidFill>
                <a:effectLst/>
                <a:latin typeface="Arial" panose="020B0604020202020204" pitchFamily="34" charset="0"/>
                <a:ea typeface="Arial" panose="020B0604020202020204" pitchFamily="34" charset="0"/>
                <a:cs typeface="Arial" panose="020B0604020202020204" pitchFamily="34" charset="0"/>
              </a:rPr>
              <a:t>Overall, the BME staff population at Epsom and St Helier continues to increase year on year (</a:t>
            </a: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47.8</a:t>
            </a:r>
            <a:r>
              <a:rPr lang="en-GB" sz="1100" dirty="0">
                <a:solidFill>
                  <a:schemeClr val="tx1"/>
                </a:solidFill>
                <a:effectLst/>
                <a:latin typeface="Arial" panose="020B0604020202020204" pitchFamily="34" charset="0"/>
                <a:ea typeface="Arial" panose="020B0604020202020204" pitchFamily="34" charset="0"/>
                <a:cs typeface="Arial" panose="020B0604020202020204" pitchFamily="34" charset="0"/>
              </a:rPr>
              <a:t>%).</a:t>
            </a:r>
          </a:p>
          <a:p>
            <a:pPr marL="342900" lvl="0" indent="-342900" algn="just" fontAlgn="base">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Reported experiences of Harassment, Bullying and Abuse have reduced, from patient-staff and staff-staff.</a:t>
            </a:r>
          </a:p>
          <a:p>
            <a:pPr marL="342900" lvl="0" indent="-342900" algn="just" fontAlgn="base">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There is a reduction in reports experiences of discrimination from managers and colleagues – this however remains higher than the London average. </a:t>
            </a:r>
          </a:p>
          <a:p>
            <a:pPr marL="342900" lvl="0" indent="-342900" algn="just" fontAlgn="base">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We have seen a year-on-year increase in diversity within the consultant group, from 45% in 2022 to 58% in 2024</a:t>
            </a:r>
          </a:p>
        </p:txBody>
      </p:sp>
      <p:sp>
        <p:nvSpPr>
          <p:cNvPr id="11" name="TextBox 10">
            <a:extLst>
              <a:ext uri="{FF2B5EF4-FFF2-40B4-BE49-F238E27FC236}">
                <a16:creationId xmlns:a16="http://schemas.microsoft.com/office/drawing/2014/main" id="{0F2EDCBD-7C67-0EA6-4E4E-90419CE55DB2}"/>
              </a:ext>
            </a:extLst>
          </p:cNvPr>
          <p:cNvSpPr txBox="1"/>
          <p:nvPr/>
        </p:nvSpPr>
        <p:spPr>
          <a:xfrm>
            <a:off x="6324606" y="2735847"/>
            <a:ext cx="5638793" cy="3339697"/>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lgn="just" fontAlgn="base">
              <a:lnSpc>
                <a:spcPct val="107000"/>
              </a:lnSpc>
            </a:pPr>
            <a:r>
              <a:rPr lang="en-GB" sz="1100" b="1" u="sng" dirty="0">
                <a:latin typeface="Arial" panose="020B0604020202020204" pitchFamily="34" charset="0"/>
                <a:ea typeface="Arial" panose="020B0604020202020204" pitchFamily="34" charset="0"/>
                <a:cs typeface="Arial" panose="020B0604020202020204" pitchFamily="34" charset="0"/>
              </a:rPr>
              <a:t>Reduced / static indicators</a:t>
            </a:r>
          </a:p>
          <a:p>
            <a:pPr lvl="0" algn="just" fontAlgn="base">
              <a:lnSpc>
                <a:spcPct val="107000"/>
              </a:lnSpc>
            </a:pPr>
            <a:endParaRPr lang="en-GB" sz="1100" b="1" u="sng"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There has been a decline in 5 out of 10 indicators, with 1 remaining static. </a:t>
            </a:r>
          </a:p>
          <a:p>
            <a:pPr marL="342900" indent="-342900" algn="just">
              <a:lnSpc>
                <a:spcPct val="107000"/>
              </a:lnSpc>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Relative likelihood of BME staff entering the formal disciplinary processes has declined.</a:t>
            </a:r>
            <a:endParaRPr lang="en-GB" sz="11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The number of white staff at VSM level has reduced from 14 to 10, and BME staff remaining static at 1. </a:t>
            </a:r>
          </a:p>
          <a:p>
            <a:pPr marL="342900" lvl="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BME staff make up just 7.1% of non-clinical VSM posts – compared to 92% white. </a:t>
            </a:r>
            <a:endParaRPr lang="en-GB" sz="1100" dirty="0">
              <a:solidFill>
                <a:schemeClr val="tx1"/>
              </a:solidFill>
              <a:highlight>
                <a:srgbClr val="FFFF00"/>
              </a:highligh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Of the 37 non-clinical Band 8d and above posts only 13% are held by a BME member of staff, compared to 82% being held by a white member of staff. </a:t>
            </a:r>
          </a:p>
          <a:p>
            <a:pPr marL="342900" indent="-342900" algn="just">
              <a:lnSpc>
                <a:spcPct val="107000"/>
              </a:lnSpc>
              <a:buFont typeface="Symbol" panose="05050102010706020507" pitchFamily="18" charset="2"/>
              <a:buChar char=""/>
            </a:pPr>
            <a:r>
              <a:rPr lang="en-GB" sz="1100" dirty="0">
                <a:solidFill>
                  <a:schemeClr val="tx1"/>
                </a:solidFill>
                <a:effectLst/>
                <a:latin typeface="Arial" panose="020B0604020202020204" pitchFamily="34" charset="0"/>
                <a:ea typeface="Arial" panose="020B0604020202020204" pitchFamily="34" charset="0"/>
                <a:cs typeface="Arial" panose="020B0604020202020204" pitchFamily="34" charset="0"/>
              </a:rPr>
              <a:t>The relative likelihood of white applicants being appointed from shortlisting compared to BME applicants has worsened from 0.74 to 1.56</a:t>
            </a:r>
            <a:endParaRPr lang="en-GB" sz="11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07000"/>
              </a:lnSpc>
              <a:buFont typeface="Symbol" panose="05050102010706020507" pitchFamily="18" charset="2"/>
              <a:buChar char=""/>
            </a:pPr>
            <a:r>
              <a:rPr lang="en-GB" sz="1100" dirty="0">
                <a:solidFill>
                  <a:schemeClr val="tx1"/>
                </a:solidFill>
                <a:effectLst/>
                <a:latin typeface="Arial" panose="020B0604020202020204" pitchFamily="34" charset="0"/>
                <a:ea typeface="Arial" panose="020B0604020202020204" pitchFamily="34" charset="0"/>
                <a:cs typeface="Arial" panose="020B0604020202020204" pitchFamily="34" charset="0"/>
              </a:rPr>
              <a:t>BME staff are significantly under-represented at Executive </a:t>
            </a: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 at -35%</a:t>
            </a:r>
          </a:p>
          <a:p>
            <a:pPr marL="34290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Slight downward trend in the percentage of BME staff feeling the organisation provides equal opportunities for career progression or promotion – from 51.6%  to 51.0%</a:t>
            </a:r>
          </a:p>
          <a:p>
            <a:pPr marL="34290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The % difference between the organisations’ board voting membership and its overall workforce has declined from -33% to -35%.</a:t>
            </a:r>
          </a:p>
        </p:txBody>
      </p:sp>
      <p:sp>
        <p:nvSpPr>
          <p:cNvPr id="3" name="Text Placeholder 1">
            <a:extLst>
              <a:ext uri="{FF2B5EF4-FFF2-40B4-BE49-F238E27FC236}">
                <a16:creationId xmlns:a16="http://schemas.microsoft.com/office/drawing/2014/main" id="{ED91FBA3-6B4C-42B2-B489-3093C982B3ED}"/>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a:t>
            </a:r>
          </a:p>
        </p:txBody>
      </p:sp>
    </p:spTree>
    <p:extLst>
      <p:ext uri="{BB962C8B-B14F-4D97-AF65-F5344CB8AC3E}">
        <p14:creationId xmlns:p14="http://schemas.microsoft.com/office/powerpoint/2010/main" val="3017582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DE586-F7EE-E54E-ED40-F36C2E1C482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50F2CEC-8D5F-9617-5278-1024997B89A1}"/>
              </a:ext>
            </a:extLst>
          </p:cNvPr>
          <p:cNvPicPr>
            <a:picLocks noChangeAspect="1"/>
          </p:cNvPicPr>
          <p:nvPr/>
        </p:nvPicPr>
        <p:blipFill>
          <a:blip r:embed="rId3"/>
          <a:stretch>
            <a:fillRect/>
          </a:stretch>
        </p:blipFill>
        <p:spPr>
          <a:xfrm>
            <a:off x="1346253" y="4983139"/>
            <a:ext cx="4584589" cy="1725318"/>
          </a:xfrm>
          <a:prstGeom prst="rect">
            <a:avLst/>
          </a:prstGeom>
        </p:spPr>
      </p:pic>
      <p:pic>
        <p:nvPicPr>
          <p:cNvPr id="2" name="Picture 1">
            <a:extLst>
              <a:ext uri="{FF2B5EF4-FFF2-40B4-BE49-F238E27FC236}">
                <a16:creationId xmlns:a16="http://schemas.microsoft.com/office/drawing/2014/main" id="{7D5D49DA-90AA-188B-FB91-A64236482EFF}"/>
              </a:ext>
            </a:extLst>
          </p:cNvPr>
          <p:cNvPicPr>
            <a:picLocks noChangeAspect="1"/>
          </p:cNvPicPr>
          <p:nvPr/>
        </p:nvPicPr>
        <p:blipFill>
          <a:blip r:embed="rId4"/>
          <a:stretch>
            <a:fillRect/>
          </a:stretch>
        </p:blipFill>
        <p:spPr>
          <a:xfrm>
            <a:off x="292100" y="1460795"/>
            <a:ext cx="6337300" cy="2979880"/>
          </a:xfrm>
          <a:prstGeom prst="rect">
            <a:avLst/>
          </a:prstGeom>
        </p:spPr>
      </p:pic>
      <p:sp>
        <p:nvSpPr>
          <p:cNvPr id="8" name="TextBox 7">
            <a:extLst>
              <a:ext uri="{FF2B5EF4-FFF2-40B4-BE49-F238E27FC236}">
                <a16:creationId xmlns:a16="http://schemas.microsoft.com/office/drawing/2014/main" id="{8DF67EBA-F642-9C13-DCC8-DE0A7093814F}"/>
              </a:ext>
            </a:extLst>
          </p:cNvPr>
          <p:cNvSpPr txBox="1"/>
          <p:nvPr/>
        </p:nvSpPr>
        <p:spPr>
          <a:xfrm>
            <a:off x="6711135" y="1472806"/>
            <a:ext cx="5018129" cy="3156826"/>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Our Black, Asian and Minority Ethnic workforce has increased year on year since 2020 and continues to be </a:t>
            </a:r>
            <a:r>
              <a:rPr lang="en-GB" sz="1200" dirty="0">
                <a:latin typeface="Arial" panose="020B0604020202020204" pitchFamily="34" charset="0"/>
                <a:ea typeface="Calibri" panose="020F0502020204030204" pitchFamily="34" charset="0"/>
                <a:cs typeface="Times New Roman" panose="02020603050405020304" pitchFamily="18" charset="0"/>
              </a:rPr>
              <a:t>representative of the local communities we serve.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For this reporting year, we see an increase of +</a:t>
            </a:r>
            <a:r>
              <a:rPr lang="en-GB" sz="1200" dirty="0">
                <a:latin typeface="Arial" panose="020B0604020202020204" pitchFamily="34" charset="0"/>
                <a:ea typeface="Calibri" panose="020F0502020204030204" pitchFamily="34" charset="0"/>
                <a:cs typeface="Times New Roman" panose="02020603050405020304" pitchFamily="18" charset="0"/>
              </a:rPr>
              <a:t>3.6</a:t>
            </a:r>
            <a:r>
              <a:rPr lang="en-GB" sz="1200" dirty="0">
                <a:effectLst/>
                <a:latin typeface="Arial" panose="020B0604020202020204" pitchFamily="34" charset="0"/>
                <a:ea typeface="Calibri" panose="020F0502020204030204" pitchFamily="34" charset="0"/>
                <a:cs typeface="Times New Roman" panose="02020603050405020304" pitchFamily="18" charset="0"/>
              </a:rPr>
              <a:t>% in indicator 1</a:t>
            </a:r>
            <a:r>
              <a:rPr lang="en-GB" sz="1200" dirty="0">
                <a:latin typeface="Arial" panose="020B0604020202020204" pitchFamily="34" charset="0"/>
                <a:ea typeface="Calibri" panose="020F0502020204030204" pitchFamily="34" charset="0"/>
                <a:cs typeface="Times New Roman" panose="02020603050405020304" pitchFamily="18" charset="0"/>
              </a:rPr>
              <a:t>. T</a:t>
            </a:r>
            <a:r>
              <a:rPr lang="en-GB" sz="1200" dirty="0">
                <a:effectLst/>
                <a:latin typeface="Arial" panose="020B0604020202020204" pitchFamily="34" charset="0"/>
                <a:ea typeface="Calibri" panose="020F0502020204030204" pitchFamily="34" charset="0"/>
                <a:cs typeface="Times New Roman" panose="02020603050405020304" pitchFamily="18" charset="0"/>
              </a:rPr>
              <a:t>his is approximately </a:t>
            </a:r>
            <a:r>
              <a:rPr lang="en-GB" sz="1200" dirty="0">
                <a:latin typeface="Arial" panose="020B0604020202020204" pitchFamily="34" charset="0"/>
                <a:ea typeface="Calibri" panose="020F0502020204030204" pitchFamily="34" charset="0"/>
                <a:cs typeface="Times New Roman" panose="02020603050405020304" pitchFamily="18" charset="0"/>
              </a:rPr>
              <a:t>an increase of 225  </a:t>
            </a:r>
            <a:r>
              <a:rPr lang="en-GB" sz="1200" dirty="0">
                <a:effectLst/>
                <a:latin typeface="Arial" panose="020B0604020202020204" pitchFamily="34" charset="0"/>
                <a:ea typeface="Calibri" panose="020F0502020204030204" pitchFamily="34" charset="0"/>
                <a:cs typeface="Times New Roman" panose="02020603050405020304" pitchFamily="18" charset="0"/>
              </a:rPr>
              <a:t>Black, Asian and Minority Ethnic members of staff compared to the previous year.</a:t>
            </a:r>
          </a:p>
          <a:p>
            <a:pPr marL="400050" indent="-171450" algn="just">
              <a:lnSpc>
                <a:spcPct val="107000"/>
              </a:lnSpc>
              <a:spcAft>
                <a:spcPts val="800"/>
              </a:spcAft>
              <a:buFont typeface="Arial" panose="020B0604020202020204" pitchFamily="34" charset="0"/>
              <a:buChar char="•"/>
            </a:pPr>
            <a:r>
              <a:rPr kumimoji="0" lang="en-GB"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For the second consecutive year, </a:t>
            </a:r>
            <a:r>
              <a:rPr lang="en-GB" sz="1200" dirty="0">
                <a:latin typeface="Arial" panose="020B0604020202020204" pitchFamily="34" charset="0"/>
                <a:ea typeface="Calibri" panose="020F0502020204030204" pitchFamily="34" charset="0"/>
                <a:cs typeface="Times New Roman" panose="02020603050405020304" pitchFamily="18" charset="0"/>
              </a:rPr>
              <a:t>o</a:t>
            </a:r>
            <a:r>
              <a:rPr kumimoji="0" lang="en-GB" sz="1200" b="0" i="0" u="none" strike="noStrike" kern="1200" cap="none" spc="0" normalizeH="0" baseline="0" noProof="0" dirty="0" err="1">
                <a:ln>
                  <a:noFill/>
                </a:ln>
                <a:effectLst/>
                <a:uLnTx/>
                <a:uFillTx/>
                <a:latin typeface="Arial" panose="020B0604020202020204" pitchFamily="34" charset="0"/>
                <a:ea typeface="Calibri" panose="020F0502020204030204" pitchFamily="34" charset="0"/>
                <a:cs typeface="Times New Roman" panose="02020603050405020304" pitchFamily="18" charset="0"/>
              </a:rPr>
              <a:t>ur</a:t>
            </a:r>
            <a:r>
              <a:rPr lang="en-GB" sz="1200" dirty="0">
                <a:latin typeface="Arial" panose="020B060402020202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Black, Asian and </a:t>
            </a:r>
            <a:r>
              <a:rPr lang="en-GB" sz="1200" dirty="0">
                <a:latin typeface="Arial" panose="020B0604020202020204" pitchFamily="34" charset="0"/>
                <a:ea typeface="Calibri" panose="020F0502020204030204" pitchFamily="34" charset="0"/>
                <a:cs typeface="Times New Roman" panose="02020603050405020304" pitchFamily="18" charset="0"/>
              </a:rPr>
              <a:t>Minority Ethnic workforce remains 4.3</a:t>
            </a:r>
            <a:r>
              <a:rPr kumimoji="0" lang="en-GB"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lower than the London average. Whilst we see a continued annual increase across the workforce, our workforce data still highlights that Black, Asian and Minority Ethnic staff are over-represented in lower bands and under-represented in higher bands</a:t>
            </a:r>
          </a:p>
          <a:p>
            <a:pPr marL="400050" indent="-171450" algn="just">
              <a:lnSpc>
                <a:spcPct val="107000"/>
              </a:lnSpc>
              <a:spcAft>
                <a:spcPts val="800"/>
              </a:spcAft>
              <a:buFont typeface="Arial" panose="020B0604020202020204" pitchFamily="34" charset="0"/>
              <a:buChar char="•"/>
            </a:pPr>
            <a:r>
              <a:rPr kumimoji="0" lang="en-GB" sz="12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This is not unique to Epsom and St Helier and mirrors what we see across London NHS trusts (see table A and B).</a:t>
            </a:r>
            <a:endParaRPr kumimoji="0"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47105BCC-1A98-4FF3-5F42-D3011C44FBFE}"/>
              </a:ext>
            </a:extLst>
          </p:cNvPr>
          <p:cNvSpPr txBox="1">
            <a:spLocks noChangeArrowheads="1"/>
          </p:cNvSpPr>
          <p:nvPr/>
        </p:nvSpPr>
        <p:spPr bwMode="auto">
          <a:xfrm>
            <a:off x="1438478" y="1095375"/>
            <a:ext cx="4126865"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 % of Staff in each AFC Band by Ethnicity</a:t>
            </a:r>
            <a:endParaRPr lang="en-GB" sz="1100" dirty="0">
              <a:effectLst/>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BD576258-DEE3-4B1A-D316-F76F64C78179}"/>
              </a:ext>
            </a:extLst>
          </p:cNvPr>
          <p:cNvSpPr>
            <a:spLocks noGrp="1"/>
          </p:cNvSpPr>
          <p:nvPr>
            <p:ph type="body" sz="quarter" idx="19"/>
          </p:nvPr>
        </p:nvSpPr>
        <p:spPr>
          <a:xfrm>
            <a:off x="292100" y="271463"/>
            <a:ext cx="8928100" cy="311150"/>
          </a:xfrm>
        </p:spPr>
        <p:txBody>
          <a:bodyPr/>
          <a:lstStyle/>
          <a:p>
            <a:r>
              <a:rPr lang="en-GB" b="1" dirty="0">
                <a:solidFill>
                  <a:schemeClr val="tx1"/>
                </a:solidFill>
              </a:rPr>
              <a:t>Workforce Race Equality Standard (WRES)</a:t>
            </a:r>
            <a:endParaRPr lang="en-GB" b="1" dirty="0">
              <a:solidFill>
                <a:srgbClr val="FF0000"/>
              </a:solidFill>
            </a:endParaRPr>
          </a:p>
          <a:p>
            <a:endParaRPr lang="en-GB" b="1" dirty="0">
              <a:solidFill>
                <a:srgbClr val="0070C0"/>
              </a:solidFill>
            </a:endParaRPr>
          </a:p>
        </p:txBody>
      </p:sp>
      <p:sp>
        <p:nvSpPr>
          <p:cNvPr id="16" name="Text Placeholder 1">
            <a:extLst>
              <a:ext uri="{FF2B5EF4-FFF2-40B4-BE49-F238E27FC236}">
                <a16:creationId xmlns:a16="http://schemas.microsoft.com/office/drawing/2014/main" id="{AE974E8C-07B4-A899-2BE0-9968AF40E607}"/>
              </a:ext>
            </a:extLst>
          </p:cNvPr>
          <p:cNvSpPr>
            <a:spLocks noGrp="1"/>
          </p:cNvSpPr>
          <p:nvPr>
            <p:ph type="body" sz="quarter" idx="14"/>
          </p:nvPr>
        </p:nvSpPr>
        <p:spPr>
          <a:xfrm>
            <a:off x="295020" y="585032"/>
            <a:ext cx="6413782" cy="481766"/>
          </a:xfrm>
        </p:spPr>
        <p:txBody>
          <a:bodyPr/>
          <a:lstStyle/>
          <a:p>
            <a:r>
              <a:rPr lang="en-GB" dirty="0"/>
              <a:t>Indicator 1 </a:t>
            </a:r>
            <a:r>
              <a:rPr lang="en-GB" sz="1400" i="1" dirty="0">
                <a:solidFill>
                  <a:srgbClr val="0070C0"/>
                </a:solidFill>
              </a:rPr>
              <a:t>% of staff by AfC pay band and ethnicity</a:t>
            </a:r>
            <a:endParaRPr lang="en-GB" sz="1400" b="1" dirty="0"/>
          </a:p>
        </p:txBody>
      </p:sp>
      <p:sp>
        <p:nvSpPr>
          <p:cNvPr id="19" name="Text Box 2">
            <a:extLst>
              <a:ext uri="{FF2B5EF4-FFF2-40B4-BE49-F238E27FC236}">
                <a16:creationId xmlns:a16="http://schemas.microsoft.com/office/drawing/2014/main" id="{46F19665-D30C-9298-3624-D9D7BA109D34}"/>
              </a:ext>
            </a:extLst>
          </p:cNvPr>
          <p:cNvSpPr txBox="1">
            <a:spLocks noChangeArrowheads="1"/>
          </p:cNvSpPr>
          <p:nvPr/>
        </p:nvSpPr>
        <p:spPr bwMode="auto">
          <a:xfrm>
            <a:off x="6819899" y="4673752"/>
            <a:ext cx="5018130"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B: % of Staff in each AFC Band by Ethnicity</a:t>
            </a:r>
            <a:r>
              <a:rPr lang="en-GB" sz="1000" b="1" u="sng" dirty="0">
                <a:latin typeface="Arial" panose="020B0604020202020204" pitchFamily="34" charset="0"/>
                <a:ea typeface="Calibri" panose="020F0502020204030204" pitchFamily="34" charset="0"/>
                <a:cs typeface="Times New Roman" panose="02020603050405020304" pitchFamily="18" charset="0"/>
              </a:rPr>
              <a:t> (National 2024) </a:t>
            </a:r>
            <a:endParaRPr lang="en-GB" sz="1100" dirty="0">
              <a:effectLs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31CA89B-A9D1-6D4A-2E0E-C2F707052A47}"/>
              </a:ext>
            </a:extLst>
          </p:cNvPr>
          <p:cNvSpPr txBox="1"/>
          <p:nvPr/>
        </p:nvSpPr>
        <p:spPr>
          <a:xfrm>
            <a:off x="723899" y="4597046"/>
            <a:ext cx="6096000" cy="217432"/>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a:t>
            </a:r>
            <a:r>
              <a:rPr lang="en-GB" sz="800" dirty="0">
                <a:latin typeface="Arial" panose="020B0604020202020204" pitchFamily="34" charset="0"/>
                <a:ea typeface="Calibri" panose="020F0502020204030204" pitchFamily="34" charset="0"/>
                <a:cs typeface="Times New Roman" panose="02020603050405020304" pitchFamily="18" charset="0"/>
              </a:rPr>
              <a:t>red</a:t>
            </a:r>
            <a:r>
              <a:rPr lang="en-GB" sz="800" dirty="0">
                <a:effectLst/>
                <a:latin typeface="Arial" panose="020B0604020202020204" pitchFamily="34" charset="0"/>
                <a:ea typeface="Calibri" panose="020F0502020204030204" pitchFamily="34" charset="0"/>
                <a:cs typeface="Times New Roman" panose="02020603050405020304" pitchFamily="18" charset="0"/>
              </a:rPr>
              <a:t> line indicates the target for St George’s to be representative across all AFC pay bands.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04DCAF87-C83C-26DB-1F11-B3AC0415E25F}"/>
              </a:ext>
            </a:extLst>
          </p:cNvPr>
          <p:cNvCxnSpPr>
            <a:cxnSpLocks/>
          </p:cNvCxnSpPr>
          <p:nvPr/>
        </p:nvCxnSpPr>
        <p:spPr>
          <a:xfrm>
            <a:off x="723899" y="2819400"/>
            <a:ext cx="5829301"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
        <p:nvSpPr>
          <p:cNvPr id="7" name="TextBox 6">
            <a:extLst>
              <a:ext uri="{FF2B5EF4-FFF2-40B4-BE49-F238E27FC236}">
                <a16:creationId xmlns:a16="http://schemas.microsoft.com/office/drawing/2014/main" id="{42068E88-35DE-8B6E-1B1E-AFC1C07915DB}"/>
              </a:ext>
            </a:extLst>
          </p:cNvPr>
          <p:cNvSpPr txBox="1"/>
          <p:nvPr/>
        </p:nvSpPr>
        <p:spPr>
          <a:xfrm>
            <a:off x="10820400" y="6096000"/>
            <a:ext cx="1219200" cy="685800"/>
          </a:xfrm>
          <a:prstGeom prst="rect">
            <a:avLst/>
          </a:prstGeom>
          <a:solidFill>
            <a:schemeClr val="bg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61FB985B-29DB-6451-492F-483941ED0D24}"/>
              </a:ext>
            </a:extLst>
          </p:cNvPr>
          <p:cNvPicPr>
            <a:picLocks noChangeAspect="1"/>
          </p:cNvPicPr>
          <p:nvPr/>
        </p:nvPicPr>
        <p:blipFill>
          <a:blip r:embed="rId5"/>
          <a:stretch>
            <a:fillRect/>
          </a:stretch>
        </p:blipFill>
        <p:spPr>
          <a:xfrm>
            <a:off x="6819899" y="4991924"/>
            <a:ext cx="5018130" cy="1831463"/>
          </a:xfrm>
          <a:prstGeom prst="rect">
            <a:avLst/>
          </a:prstGeom>
        </p:spPr>
      </p:pic>
      <p:sp>
        <p:nvSpPr>
          <p:cNvPr id="12" name="Text Placeholder 1">
            <a:extLst>
              <a:ext uri="{FF2B5EF4-FFF2-40B4-BE49-F238E27FC236}">
                <a16:creationId xmlns:a16="http://schemas.microsoft.com/office/drawing/2014/main" id="{18B090EE-B43F-BAF9-64E5-93886F47F76A}"/>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a:t>
            </a:r>
          </a:p>
        </p:txBody>
      </p:sp>
    </p:spTree>
    <p:extLst>
      <p:ext uri="{BB962C8B-B14F-4D97-AF65-F5344CB8AC3E}">
        <p14:creationId xmlns:p14="http://schemas.microsoft.com/office/powerpoint/2010/main" val="682707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F2D29-796E-AAA2-8C4E-A8246858695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2036CCB-9097-5D24-E151-A862641952A0}"/>
              </a:ext>
            </a:extLst>
          </p:cNvPr>
          <p:cNvPicPr>
            <a:picLocks noChangeAspect="1"/>
          </p:cNvPicPr>
          <p:nvPr/>
        </p:nvPicPr>
        <p:blipFill>
          <a:blip r:embed="rId2"/>
          <a:stretch>
            <a:fillRect/>
          </a:stretch>
        </p:blipFill>
        <p:spPr>
          <a:xfrm>
            <a:off x="4762501" y="1566025"/>
            <a:ext cx="7086601" cy="3234204"/>
          </a:xfrm>
          <a:prstGeom prst="rect">
            <a:avLst/>
          </a:prstGeom>
        </p:spPr>
      </p:pic>
      <p:sp>
        <p:nvSpPr>
          <p:cNvPr id="8" name="TextBox 7">
            <a:extLst>
              <a:ext uri="{FF2B5EF4-FFF2-40B4-BE49-F238E27FC236}">
                <a16:creationId xmlns:a16="http://schemas.microsoft.com/office/drawing/2014/main" id="{011A1E6F-3A91-DF2F-E773-C195E13089E9}"/>
              </a:ext>
            </a:extLst>
          </p:cNvPr>
          <p:cNvSpPr txBox="1"/>
          <p:nvPr/>
        </p:nvSpPr>
        <p:spPr>
          <a:xfrm>
            <a:off x="207763" y="2057400"/>
            <a:ext cx="3962400" cy="3445110"/>
          </a:xfrm>
          <a:prstGeom prst="rect">
            <a:avLst/>
          </a:prstGeom>
          <a:noFill/>
        </p:spPr>
        <p:txBody>
          <a:bodyPr wrap="square">
            <a:spAutoFit/>
          </a:bodyPr>
          <a:lstStyle/>
          <a:p>
            <a:pPr marL="228600" algn="just">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For Clinical staff (table C), we see an increase in the percentage of Black, Asian and Minority Ethnic staff across 5 of the 11 AFC bands.</a:t>
            </a:r>
            <a:r>
              <a:rPr lang="en-GB" sz="1200" dirty="0">
                <a:latin typeface="Arial" panose="020B0604020202020204" pitchFamily="34" charset="0"/>
                <a:ea typeface="Calibri" panose="020F0502020204030204" pitchFamily="34" charset="0"/>
                <a:cs typeface="Times New Roman" panose="02020603050405020304" pitchFamily="18" charset="0"/>
              </a:rPr>
              <a:t> Compared to last year we have seen a reduction of white Staff (-15), compared to an increased (+67) BME staff members. This is largely due to an increase at Bands 3, 5 and 6. </a:t>
            </a:r>
          </a:p>
          <a:p>
            <a:pPr marL="228600" algn="just">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We have seen a year-on-year increase in diversity </a:t>
            </a:r>
            <a:r>
              <a:rPr lang="en-GB" sz="1200" dirty="0">
                <a:latin typeface="Arial" panose="020B0604020202020204" pitchFamily="34" charset="0"/>
                <a:ea typeface="Calibri" panose="020F0502020204030204" pitchFamily="34" charset="0"/>
                <a:cs typeface="Times New Roman" panose="02020603050405020304" pitchFamily="18" charset="0"/>
              </a:rPr>
              <a:t>with the consultant group, from 45% in 2022 to 58% in 2024. In terms of percentage our 2024 ratio for consultant staff was 35</a:t>
            </a:r>
            <a:r>
              <a:rPr lang="en-GB" sz="1200" dirty="0">
                <a:effectLst/>
                <a:latin typeface="Arial" panose="020B0604020202020204" pitchFamily="34" charset="0"/>
                <a:ea typeface="Calibri" panose="020F0502020204030204" pitchFamily="34" charset="0"/>
                <a:cs typeface="Times New Roman" panose="02020603050405020304" pitchFamily="18" charset="0"/>
              </a:rPr>
              <a:t>% white to </a:t>
            </a:r>
            <a:r>
              <a:rPr lang="en-GB" sz="1200" dirty="0">
                <a:latin typeface="Arial" panose="020B0604020202020204" pitchFamily="34" charset="0"/>
                <a:ea typeface="Calibri" panose="020F0502020204030204" pitchFamily="34" charset="0"/>
                <a:cs typeface="Times New Roman" panose="02020603050405020304" pitchFamily="18" charset="0"/>
              </a:rPr>
              <a:t>58</a:t>
            </a:r>
            <a:r>
              <a:rPr lang="en-GB" sz="1200" dirty="0">
                <a:effectLst/>
                <a:latin typeface="Arial" panose="020B0604020202020204" pitchFamily="34" charset="0"/>
                <a:ea typeface="Calibri" panose="020F0502020204030204" pitchFamily="34" charset="0"/>
                <a:cs typeface="Times New Roman" panose="02020603050405020304" pitchFamily="18" charset="0"/>
              </a:rPr>
              <a:t>% BME.</a:t>
            </a:r>
            <a:endParaRPr lang="en-GB" sz="1200" dirty="0">
              <a:latin typeface="Arial" panose="020B060402020202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The </a:t>
            </a:r>
            <a:r>
              <a:rPr lang="en-GB" sz="1200" dirty="0">
                <a:effectLst/>
                <a:latin typeface="Arial" panose="020B0604020202020204" pitchFamily="34" charset="0"/>
                <a:ea typeface="Calibri" panose="020F0502020204030204" pitchFamily="34" charset="0"/>
                <a:cs typeface="Times New Roman" panose="02020603050405020304" pitchFamily="18" charset="0"/>
              </a:rPr>
              <a:t>lowest level of representation remains band 8a-c (</a:t>
            </a:r>
            <a:r>
              <a:rPr lang="en-GB" sz="1200" dirty="0">
                <a:latin typeface="Arial" panose="020B0604020202020204" pitchFamily="34" charset="0"/>
                <a:ea typeface="Calibri" panose="020F0502020204030204" pitchFamily="34" charset="0"/>
                <a:cs typeface="Times New Roman" panose="02020603050405020304" pitchFamily="18" charset="0"/>
              </a:rPr>
              <a:t>33</a:t>
            </a:r>
            <a:r>
              <a:rPr lang="en-GB" sz="1200" dirty="0">
                <a:effectLst/>
                <a:latin typeface="Arial" panose="020B0604020202020204" pitchFamily="34" charset="0"/>
                <a:ea typeface="Calibri" panose="020F0502020204030204" pitchFamily="34" charset="0"/>
                <a:cs typeface="Times New Roman" panose="02020603050405020304" pitchFamily="18" charset="0"/>
              </a:rPr>
              <a:t>% BME) and 8d+. Of the </a:t>
            </a:r>
            <a:r>
              <a:rPr lang="en-GB" sz="1200" dirty="0">
                <a:latin typeface="Arial" panose="020B0604020202020204" pitchFamily="34" charset="0"/>
                <a:ea typeface="Calibri" panose="020F0502020204030204" pitchFamily="34" charset="0"/>
                <a:cs typeface="Times New Roman" panose="02020603050405020304" pitchFamily="18" charset="0"/>
              </a:rPr>
              <a:t>13 </a:t>
            </a:r>
            <a:r>
              <a:rPr lang="en-GB" sz="1200" dirty="0">
                <a:effectLst/>
                <a:latin typeface="Arial" panose="020B0604020202020204" pitchFamily="34" charset="0"/>
                <a:ea typeface="Calibri" panose="020F0502020204030204" pitchFamily="34" charset="0"/>
                <a:cs typeface="Times New Roman" panose="02020603050405020304" pitchFamily="18" charset="0"/>
              </a:rPr>
              <a:t>Band 8d and above posts only 7% are held by a BME member of staff, compared to 92% being held by a white member of staff (table E). </a:t>
            </a:r>
          </a:p>
        </p:txBody>
      </p:sp>
      <p:sp>
        <p:nvSpPr>
          <p:cNvPr id="15" name="Text Placeholder 1">
            <a:extLst>
              <a:ext uri="{FF2B5EF4-FFF2-40B4-BE49-F238E27FC236}">
                <a16:creationId xmlns:a16="http://schemas.microsoft.com/office/drawing/2014/main" id="{43504F7F-378D-9569-B135-1CAC22B7BBAB}"/>
              </a:ext>
            </a:extLst>
          </p:cNvPr>
          <p:cNvSpPr>
            <a:spLocks noGrp="1"/>
          </p:cNvSpPr>
          <p:nvPr>
            <p:ph type="body" sz="quarter" idx="19"/>
          </p:nvPr>
        </p:nvSpPr>
        <p:spPr>
          <a:xfrm>
            <a:off x="292100" y="271463"/>
            <a:ext cx="8242300" cy="311150"/>
          </a:xfrm>
        </p:spPr>
        <p:txBody>
          <a:bodyPr/>
          <a:lstStyle/>
          <a:p>
            <a:r>
              <a:rPr lang="en-GB" b="1" dirty="0">
                <a:solidFill>
                  <a:schemeClr val="tx1"/>
                </a:solidFill>
              </a:rPr>
              <a:t>Workforce Race Equality Standard 2025 </a:t>
            </a:r>
            <a:endParaRPr lang="en-GB" b="1" dirty="0">
              <a:solidFill>
                <a:srgbClr val="0070C0"/>
              </a:solidFill>
            </a:endParaRPr>
          </a:p>
        </p:txBody>
      </p:sp>
      <p:sp>
        <p:nvSpPr>
          <p:cNvPr id="14" name="Text Placeholder 1">
            <a:extLst>
              <a:ext uri="{FF2B5EF4-FFF2-40B4-BE49-F238E27FC236}">
                <a16:creationId xmlns:a16="http://schemas.microsoft.com/office/drawing/2014/main" id="{C8B9B322-07E3-3C81-DE24-8FE31D2FCE4F}"/>
              </a:ext>
            </a:extLst>
          </p:cNvPr>
          <p:cNvSpPr>
            <a:spLocks noGrp="1"/>
          </p:cNvSpPr>
          <p:nvPr>
            <p:ph type="body" sz="quarter" idx="14"/>
          </p:nvPr>
        </p:nvSpPr>
        <p:spPr>
          <a:xfrm>
            <a:off x="244841" y="582613"/>
            <a:ext cx="6413782" cy="692058"/>
          </a:xfrm>
        </p:spPr>
        <p:txBody>
          <a:bodyPr/>
          <a:lstStyle/>
          <a:p>
            <a:r>
              <a:rPr lang="en-GB" dirty="0"/>
              <a:t>Indicator 1 </a:t>
            </a:r>
            <a:r>
              <a:rPr lang="en-GB" sz="1400" dirty="0">
                <a:solidFill>
                  <a:srgbClr val="0070C0"/>
                </a:solidFill>
              </a:rPr>
              <a:t>Clinical Staff </a:t>
            </a:r>
            <a:r>
              <a:rPr lang="en-GB" sz="1400" i="1" dirty="0">
                <a:solidFill>
                  <a:srgbClr val="0070C0"/>
                </a:solidFill>
              </a:rPr>
              <a:t>- % of staff by </a:t>
            </a:r>
            <a:r>
              <a:rPr lang="en-GB" sz="1400" i="1" dirty="0" err="1">
                <a:solidFill>
                  <a:srgbClr val="0070C0"/>
                </a:solidFill>
              </a:rPr>
              <a:t>AfC</a:t>
            </a:r>
            <a:r>
              <a:rPr lang="en-GB" sz="1400" i="1" dirty="0">
                <a:solidFill>
                  <a:srgbClr val="0070C0"/>
                </a:solidFill>
              </a:rPr>
              <a:t> pay band and ethnicity</a:t>
            </a:r>
            <a:endParaRPr lang="en-GB" sz="1400" b="1" dirty="0"/>
          </a:p>
        </p:txBody>
      </p:sp>
      <p:sp>
        <p:nvSpPr>
          <p:cNvPr id="10" name="Text Box 2">
            <a:extLst>
              <a:ext uri="{FF2B5EF4-FFF2-40B4-BE49-F238E27FC236}">
                <a16:creationId xmlns:a16="http://schemas.microsoft.com/office/drawing/2014/main" id="{662F6B05-5635-CFD8-D1E0-AC98EF1E5232}"/>
              </a:ext>
            </a:extLst>
          </p:cNvPr>
          <p:cNvSpPr txBox="1">
            <a:spLocks noChangeArrowheads="1"/>
          </p:cNvSpPr>
          <p:nvPr/>
        </p:nvSpPr>
        <p:spPr bwMode="auto">
          <a:xfrm>
            <a:off x="4572000" y="1219200"/>
            <a:ext cx="7467604"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C: % of </a:t>
            </a:r>
            <a:r>
              <a:rPr lang="en-GB" sz="1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Clinical Staff </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in each AFC Band</a:t>
            </a:r>
            <a:endParaRPr lang="en-GB" sz="11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A2080BE-7137-5B8F-6059-AC8718D90D1F}"/>
              </a:ext>
            </a:extLst>
          </p:cNvPr>
          <p:cNvSpPr txBox="1"/>
          <p:nvPr/>
        </p:nvSpPr>
        <p:spPr>
          <a:xfrm>
            <a:off x="4572000" y="4857840"/>
            <a:ext cx="7467604" cy="248658"/>
          </a:xfrm>
          <a:prstGeom prst="rect">
            <a:avLst/>
          </a:prstGeom>
          <a:noFill/>
          <a:ln>
            <a:solidFill>
              <a:schemeClr val="tx1"/>
            </a:solidFill>
          </a:ln>
        </p:spPr>
        <p:txBody>
          <a:bodyPr wrap="square">
            <a:sp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t>
            </a:r>
            <a:r>
              <a:rPr lang="en-GB" sz="1000" b="1" u="sng" dirty="0">
                <a:latin typeface="Arial" panose="020B0604020202020204" pitchFamily="34" charset="0"/>
                <a:ea typeface="Calibri" panose="020F0502020204030204" pitchFamily="34" charset="0"/>
                <a:cs typeface="Times New Roman" panose="02020603050405020304" pitchFamily="18" charset="0"/>
              </a:rPr>
              <a:t>E</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 % of </a:t>
            </a:r>
            <a:r>
              <a:rPr lang="en-GB" sz="1000" b="1" u="sng" dirty="0">
                <a:latin typeface="Arial" panose="020B0604020202020204" pitchFamily="34" charset="0"/>
                <a:ea typeface="Calibri" panose="020F0502020204030204" pitchFamily="34" charset="0"/>
                <a:cs typeface="Times New Roman" panose="02020603050405020304" pitchFamily="18" charset="0"/>
              </a:rPr>
              <a:t>staff by ethnic group (clustered):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1">
            <a:extLst>
              <a:ext uri="{FF2B5EF4-FFF2-40B4-BE49-F238E27FC236}">
                <a16:creationId xmlns:a16="http://schemas.microsoft.com/office/drawing/2014/main" id="{06E40132-64B9-7F60-4077-D8716567B649}"/>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 </a:t>
            </a:r>
          </a:p>
        </p:txBody>
      </p:sp>
      <p:graphicFrame>
        <p:nvGraphicFramePr>
          <p:cNvPr id="4" name="Table 3">
            <a:extLst>
              <a:ext uri="{FF2B5EF4-FFF2-40B4-BE49-F238E27FC236}">
                <a16:creationId xmlns:a16="http://schemas.microsoft.com/office/drawing/2014/main" id="{2CF7FEB3-1849-A132-0203-9D32C422D920}"/>
              </a:ext>
            </a:extLst>
          </p:cNvPr>
          <p:cNvGraphicFramePr>
            <a:graphicFrameLocks noGrp="1"/>
          </p:cNvGraphicFramePr>
          <p:nvPr>
            <p:extLst>
              <p:ext uri="{D42A27DB-BD31-4B8C-83A1-F6EECF244321}">
                <p14:modId xmlns:p14="http://schemas.microsoft.com/office/powerpoint/2010/main" val="3937917759"/>
              </p:ext>
            </p:extLst>
          </p:nvPr>
        </p:nvGraphicFramePr>
        <p:xfrm>
          <a:off x="4572000" y="5144313"/>
          <a:ext cx="7467604" cy="1552575"/>
        </p:xfrm>
        <a:graphic>
          <a:graphicData uri="http://schemas.openxmlformats.org/drawingml/2006/table">
            <a:tbl>
              <a:tblPr/>
              <a:tblGrid>
                <a:gridCol w="636217">
                  <a:extLst>
                    <a:ext uri="{9D8B030D-6E8A-4147-A177-3AD203B41FA5}">
                      <a16:colId xmlns:a16="http://schemas.microsoft.com/office/drawing/2014/main" val="2543934327"/>
                    </a:ext>
                  </a:extLst>
                </a:gridCol>
                <a:gridCol w="508974">
                  <a:extLst>
                    <a:ext uri="{9D8B030D-6E8A-4147-A177-3AD203B41FA5}">
                      <a16:colId xmlns:a16="http://schemas.microsoft.com/office/drawing/2014/main" val="887920737"/>
                    </a:ext>
                  </a:extLst>
                </a:gridCol>
                <a:gridCol w="583200">
                  <a:extLst>
                    <a:ext uri="{9D8B030D-6E8A-4147-A177-3AD203B41FA5}">
                      <a16:colId xmlns:a16="http://schemas.microsoft.com/office/drawing/2014/main" val="2449233322"/>
                    </a:ext>
                  </a:extLst>
                </a:gridCol>
                <a:gridCol w="583200">
                  <a:extLst>
                    <a:ext uri="{9D8B030D-6E8A-4147-A177-3AD203B41FA5}">
                      <a16:colId xmlns:a16="http://schemas.microsoft.com/office/drawing/2014/main" val="2820435693"/>
                    </a:ext>
                  </a:extLst>
                </a:gridCol>
                <a:gridCol w="508974">
                  <a:extLst>
                    <a:ext uri="{9D8B030D-6E8A-4147-A177-3AD203B41FA5}">
                      <a16:colId xmlns:a16="http://schemas.microsoft.com/office/drawing/2014/main" val="1950327605"/>
                    </a:ext>
                  </a:extLst>
                </a:gridCol>
                <a:gridCol w="625614">
                  <a:extLst>
                    <a:ext uri="{9D8B030D-6E8A-4147-A177-3AD203B41FA5}">
                      <a16:colId xmlns:a16="http://schemas.microsoft.com/office/drawing/2014/main" val="4126571234"/>
                    </a:ext>
                  </a:extLst>
                </a:gridCol>
                <a:gridCol w="592422">
                  <a:extLst>
                    <a:ext uri="{9D8B030D-6E8A-4147-A177-3AD203B41FA5}">
                      <a16:colId xmlns:a16="http://schemas.microsoft.com/office/drawing/2014/main" val="2256338640"/>
                    </a:ext>
                  </a:extLst>
                </a:gridCol>
                <a:gridCol w="542166">
                  <a:extLst>
                    <a:ext uri="{9D8B030D-6E8A-4147-A177-3AD203B41FA5}">
                      <a16:colId xmlns:a16="http://schemas.microsoft.com/office/drawing/2014/main" val="3775617798"/>
                    </a:ext>
                  </a:extLst>
                </a:gridCol>
                <a:gridCol w="593803">
                  <a:extLst>
                    <a:ext uri="{9D8B030D-6E8A-4147-A177-3AD203B41FA5}">
                      <a16:colId xmlns:a16="http://schemas.microsoft.com/office/drawing/2014/main" val="3000305651"/>
                    </a:ext>
                  </a:extLst>
                </a:gridCol>
                <a:gridCol w="593803">
                  <a:extLst>
                    <a:ext uri="{9D8B030D-6E8A-4147-A177-3AD203B41FA5}">
                      <a16:colId xmlns:a16="http://schemas.microsoft.com/office/drawing/2014/main" val="3387884243"/>
                    </a:ext>
                  </a:extLst>
                </a:gridCol>
                <a:gridCol w="508974">
                  <a:extLst>
                    <a:ext uri="{9D8B030D-6E8A-4147-A177-3AD203B41FA5}">
                      <a16:colId xmlns:a16="http://schemas.microsoft.com/office/drawing/2014/main" val="1422247555"/>
                    </a:ext>
                  </a:extLst>
                </a:gridCol>
                <a:gridCol w="593803">
                  <a:extLst>
                    <a:ext uri="{9D8B030D-6E8A-4147-A177-3AD203B41FA5}">
                      <a16:colId xmlns:a16="http://schemas.microsoft.com/office/drawing/2014/main" val="502444100"/>
                    </a:ext>
                  </a:extLst>
                </a:gridCol>
                <a:gridCol w="596454">
                  <a:extLst>
                    <a:ext uri="{9D8B030D-6E8A-4147-A177-3AD203B41FA5}">
                      <a16:colId xmlns:a16="http://schemas.microsoft.com/office/drawing/2014/main" val="213420283"/>
                    </a:ext>
                  </a:extLst>
                </a:gridCol>
              </a:tblGrid>
              <a:tr h="200025">
                <a:tc rowSpan="2">
                  <a:txBody>
                    <a:bodyPr/>
                    <a:lstStyle/>
                    <a:p>
                      <a:pPr algn="ctr" fontAlgn="ctr"/>
                      <a:r>
                        <a:rPr lang="en-GB" sz="900" b="1" i="0" u="none" strike="noStrike">
                          <a:solidFill>
                            <a:srgbClr val="FFFFFF"/>
                          </a:solidFill>
                          <a:effectLst/>
                          <a:latin typeface="Arial" panose="020B0604020202020204" pitchFamily="34" charset="0"/>
                        </a:rPr>
                        <a:t>Cluster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gridSpan="3">
                  <a:txBody>
                    <a:bodyPr/>
                    <a:lstStyle/>
                    <a:p>
                      <a:pPr algn="ctr" fontAlgn="ctr"/>
                      <a:r>
                        <a:rPr lang="en-GB" sz="900" b="1" i="0" u="none" strike="noStrike" dirty="0">
                          <a:solidFill>
                            <a:srgbClr val="FFFFFF"/>
                          </a:solidFill>
                          <a:effectLst/>
                          <a:latin typeface="Arial" panose="020B0604020202020204" pitchFamily="34" charset="0"/>
                        </a:rPr>
                        <a:t>2022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dirty="0">
                          <a:solidFill>
                            <a:srgbClr val="FFFFFF"/>
                          </a:solidFill>
                          <a:effectLst/>
                          <a:latin typeface="Arial" panose="020B0604020202020204" pitchFamily="34" charset="0"/>
                        </a:rPr>
                        <a:t>2023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2866634"/>
                  </a:ext>
                </a:extLst>
              </a:tr>
              <a:tr h="342900">
                <a:tc vMerge="1">
                  <a:txBody>
                    <a:bodyPr/>
                    <a:lstStyle/>
                    <a:p>
                      <a:endParaRPr lang="en-GB"/>
                    </a:p>
                  </a:txBody>
                  <a:tcPr/>
                </a:tc>
                <a:tc>
                  <a:txBody>
                    <a:bodyPr/>
                    <a:lstStyle/>
                    <a:p>
                      <a:pPr algn="r" fontAlgn="ctr"/>
                      <a:r>
                        <a:rPr lang="en-GB" sz="900" b="1" i="0" u="none" strike="noStrike">
                          <a:solidFill>
                            <a:srgbClr val="FFFFFF"/>
                          </a:solidFill>
                          <a:effectLst/>
                          <a:latin typeface="Arial" panose="020B0604020202020204" pitchFamily="34" charset="0"/>
                        </a:rPr>
                        <a:t>White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BAME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800" b="1" i="0" u="none" strike="noStrike" dirty="0">
                          <a:solidFill>
                            <a:srgbClr val="FFFFFF"/>
                          </a:solidFill>
                          <a:effectLst/>
                          <a:latin typeface="Arial" panose="020B0604020202020204" pitchFamily="34" charset="0"/>
                        </a:rPr>
                        <a:t>Unknown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White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BAME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800" b="1" i="0" u="none" strike="noStrike" dirty="0">
                          <a:solidFill>
                            <a:srgbClr val="FFFFFF"/>
                          </a:solidFill>
                          <a:effectLst/>
                          <a:latin typeface="Arial" panose="020B0604020202020204" pitchFamily="34" charset="0"/>
                        </a:rPr>
                        <a:t>Unknown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White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BAME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800" b="1" i="0" u="none" strike="noStrike" dirty="0">
                          <a:solidFill>
                            <a:srgbClr val="FFFFFF"/>
                          </a:solidFill>
                          <a:effectLst/>
                          <a:latin typeface="Arial" panose="020B0604020202020204" pitchFamily="34" charset="0"/>
                        </a:rPr>
                        <a:t>Unknown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White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BAME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800" b="1" i="0" u="none" strike="noStrike" dirty="0">
                          <a:solidFill>
                            <a:srgbClr val="FFFFFF"/>
                          </a:solidFill>
                          <a:effectLst/>
                          <a:latin typeface="Arial" panose="020B0604020202020204" pitchFamily="34" charset="0"/>
                        </a:rPr>
                        <a:t>Unknown</a:t>
                      </a:r>
                      <a:r>
                        <a:rPr lang="en-GB" sz="900" b="1" i="0" u="none" strike="noStrike" dirty="0">
                          <a:solidFill>
                            <a:srgbClr val="FFFFFF"/>
                          </a:solidFill>
                          <a:effectLst/>
                          <a:latin typeface="Arial" panose="020B0604020202020204" pitchFamily="34" charset="0"/>
                        </a:rPr>
                        <a:t>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extLst>
                  <a:ext uri="{0D108BD9-81ED-4DB2-BD59-A6C34878D82A}">
                    <a16:rowId xmlns:a16="http://schemas.microsoft.com/office/drawing/2014/main" val="4116263430"/>
                  </a:ext>
                </a:extLst>
              </a:tr>
              <a:tr h="209550">
                <a:tc>
                  <a:txBody>
                    <a:bodyPr/>
                    <a:lstStyle/>
                    <a:p>
                      <a:pPr algn="ctr" fontAlgn="ctr"/>
                      <a:r>
                        <a:rPr lang="en-GB" sz="900" b="0" i="0" u="none" strike="noStrike">
                          <a:solidFill>
                            <a:srgbClr val="425563"/>
                          </a:solidFill>
                          <a:effectLst/>
                          <a:latin typeface="Arial" panose="020B0604020202020204" pitchFamily="34" charset="0"/>
                        </a:rPr>
                        <a:t>Band 1 - 5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45.5%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49.9%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41.6%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54.4%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38.6%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58.3%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37.9%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59.8%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2960006100"/>
                  </a:ext>
                </a:extLst>
              </a:tr>
              <a:tr h="200025">
                <a:tc>
                  <a:txBody>
                    <a:bodyPr/>
                    <a:lstStyle/>
                    <a:p>
                      <a:pPr algn="ctr" fontAlgn="ctr"/>
                      <a:r>
                        <a:rPr lang="en-GB" sz="900" b="0" i="0" u="none" strike="noStrike">
                          <a:solidFill>
                            <a:srgbClr val="425563"/>
                          </a:solidFill>
                          <a:effectLst/>
                          <a:latin typeface="Arial" panose="020B0604020202020204" pitchFamily="34" charset="0"/>
                        </a:rPr>
                        <a:t>Band 6 - 7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56.5%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38.5%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54.8%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40.2%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53.0%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43.1%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3.9%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51.9%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45.0%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3.0%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421527900"/>
                  </a:ext>
                </a:extLst>
              </a:tr>
              <a:tr h="200025">
                <a:tc>
                  <a:txBody>
                    <a:bodyPr/>
                    <a:lstStyle/>
                    <a:p>
                      <a:pPr algn="ctr" fontAlgn="ctr"/>
                      <a:r>
                        <a:rPr lang="en-GB" sz="900" b="0" i="0" u="none" strike="noStrike">
                          <a:solidFill>
                            <a:srgbClr val="425563"/>
                          </a:solidFill>
                          <a:effectLst/>
                          <a:latin typeface="Arial" panose="020B0604020202020204" pitchFamily="34" charset="0"/>
                        </a:rPr>
                        <a:t>Band 8a-8c</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65.7%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29.3%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67.0%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29.0%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64.7%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32.8%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64.6%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33.4%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875280260"/>
                  </a:ext>
                </a:extLst>
              </a:tr>
              <a:tr h="200025">
                <a:tc>
                  <a:txBody>
                    <a:bodyPr/>
                    <a:lstStyle/>
                    <a:p>
                      <a:pPr algn="ctr" fontAlgn="ctr"/>
                      <a:r>
                        <a:rPr lang="en-GB" sz="900" b="0" i="0" u="none" strike="noStrike" dirty="0">
                          <a:solidFill>
                            <a:srgbClr val="425563"/>
                          </a:solidFill>
                          <a:effectLst/>
                          <a:latin typeface="Arial" panose="020B0604020202020204" pitchFamily="34" charset="0"/>
                        </a:rPr>
                        <a:t>Band 8d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64.3%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35.7%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46.7%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53.3%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68.8%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31.3%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92.3%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7.7%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3391218973"/>
                  </a:ext>
                </a:extLst>
              </a:tr>
              <a:tr h="200025">
                <a:tc>
                  <a:txBody>
                    <a:bodyPr/>
                    <a:lstStyle/>
                    <a:p>
                      <a:pPr algn="ctr" fontAlgn="ctr"/>
                      <a:r>
                        <a:rPr lang="en-GB" sz="900" b="0" i="0" u="none" strike="noStrike">
                          <a:solidFill>
                            <a:srgbClr val="425563"/>
                          </a:solidFill>
                          <a:effectLst/>
                          <a:latin typeface="Arial" panose="020B0604020202020204" pitchFamily="34" charset="0"/>
                        </a:rPr>
                        <a:t>Medical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38.6%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55.7%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dirty="0">
                          <a:solidFill>
                            <a:srgbClr val="425563"/>
                          </a:solidFill>
                          <a:effectLst/>
                          <a:latin typeface="Arial" panose="020B0604020202020204" pitchFamily="34" charset="0"/>
                        </a:rPr>
                        <a:t>5.7%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36.5%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56.2%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dirty="0">
                          <a:solidFill>
                            <a:srgbClr val="425563"/>
                          </a:solidFill>
                          <a:effectLst/>
                          <a:latin typeface="Arial" panose="020B0604020202020204" pitchFamily="34" charset="0"/>
                        </a:rPr>
                        <a:t>7.4%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dirty="0">
                          <a:solidFill>
                            <a:srgbClr val="425563"/>
                          </a:solidFill>
                          <a:effectLst/>
                          <a:latin typeface="Arial" panose="020B0604020202020204" pitchFamily="34" charset="0"/>
                        </a:rPr>
                        <a:t>33.4%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60.6%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62.1%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31.2%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dirty="0">
                          <a:solidFill>
                            <a:srgbClr val="425563"/>
                          </a:solidFill>
                          <a:effectLst/>
                          <a:latin typeface="Arial" panose="020B0604020202020204" pitchFamily="34" charset="0"/>
                        </a:rPr>
                        <a:t>6.7%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2862189116"/>
                  </a:ext>
                </a:extLst>
              </a:tr>
            </a:tbl>
          </a:graphicData>
        </a:graphic>
      </p:graphicFrame>
    </p:spTree>
    <p:extLst>
      <p:ext uri="{BB962C8B-B14F-4D97-AF65-F5344CB8AC3E}">
        <p14:creationId xmlns:p14="http://schemas.microsoft.com/office/powerpoint/2010/main" val="3112732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B10A-8BC2-BAF3-6683-8F2A91403F2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FD3C021-6D82-EFA4-2372-A879F0DA3893}"/>
              </a:ext>
            </a:extLst>
          </p:cNvPr>
          <p:cNvPicPr>
            <a:picLocks noChangeAspect="1"/>
          </p:cNvPicPr>
          <p:nvPr/>
        </p:nvPicPr>
        <p:blipFill>
          <a:blip r:embed="rId2"/>
          <a:stretch>
            <a:fillRect/>
          </a:stretch>
        </p:blipFill>
        <p:spPr>
          <a:xfrm>
            <a:off x="4807453" y="1618947"/>
            <a:ext cx="7023813" cy="3257853"/>
          </a:xfrm>
          <a:prstGeom prst="rect">
            <a:avLst/>
          </a:prstGeom>
        </p:spPr>
      </p:pic>
      <p:sp>
        <p:nvSpPr>
          <p:cNvPr id="8" name="TextBox 7">
            <a:extLst>
              <a:ext uri="{FF2B5EF4-FFF2-40B4-BE49-F238E27FC236}">
                <a16:creationId xmlns:a16="http://schemas.microsoft.com/office/drawing/2014/main" id="{7163A78E-F92C-B3B3-B935-5A021F47F43C}"/>
              </a:ext>
            </a:extLst>
          </p:cNvPr>
          <p:cNvSpPr txBox="1"/>
          <p:nvPr/>
        </p:nvSpPr>
        <p:spPr>
          <a:xfrm>
            <a:off x="207023" y="1828800"/>
            <a:ext cx="3962400" cy="3942939"/>
          </a:xfrm>
          <a:prstGeom prst="rect">
            <a:avLst/>
          </a:prstGeom>
          <a:noFill/>
        </p:spPr>
        <p:txBody>
          <a:bodyPr wrap="square">
            <a:spAutoFit/>
          </a:bodyPr>
          <a:lstStyle/>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For Non-Clinical staff we see an increase in the percentage of Black, Asian and Minority Ethnic staff across all of the 11 AFC bands. This conversely compares to decrease in the number of white staff in all of the 11 AFC bands. </a:t>
            </a:r>
          </a:p>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For the second year BME representation at Band 6 and Band 7 (25.7%) is significantly lower than White representation (67.8%) and some distance away from the organisation overall of +47% – with 30% at Band 6 and 21% at Band 7. </a:t>
            </a:r>
          </a:p>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The number of white staff at VSM level has reduced from 14 to 10, with the number of BME staff remaining static at 1. This means that BME staff make up just 7.1% of non-clinical VSM posts – compared to 92% White. </a:t>
            </a:r>
          </a:p>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Of the 37 Band 8d and above posts only 13% are held by a BME member of staff, compared to 82% being held by a white member of staff (table H).</a:t>
            </a:r>
          </a:p>
        </p:txBody>
      </p:sp>
      <p:sp>
        <p:nvSpPr>
          <p:cNvPr id="15" name="Text Placeholder 1">
            <a:extLst>
              <a:ext uri="{FF2B5EF4-FFF2-40B4-BE49-F238E27FC236}">
                <a16:creationId xmlns:a16="http://schemas.microsoft.com/office/drawing/2014/main" id="{3AC5FC5C-3D75-E45B-E6E0-C7DA50A7F259}"/>
              </a:ext>
            </a:extLst>
          </p:cNvPr>
          <p:cNvSpPr>
            <a:spLocks noGrp="1"/>
          </p:cNvSpPr>
          <p:nvPr>
            <p:ph type="body" sz="quarter" idx="19"/>
          </p:nvPr>
        </p:nvSpPr>
        <p:spPr>
          <a:xfrm>
            <a:off x="292100" y="271463"/>
            <a:ext cx="8242300" cy="311150"/>
          </a:xfrm>
        </p:spPr>
        <p:txBody>
          <a:bodyPr/>
          <a:lstStyle/>
          <a:p>
            <a:r>
              <a:rPr lang="en-GB" b="1" dirty="0">
                <a:solidFill>
                  <a:schemeClr val="tx1"/>
                </a:solidFill>
              </a:rPr>
              <a:t>Workforce Race Equality Standard 2025 </a:t>
            </a:r>
            <a:endParaRPr lang="en-GB" b="1" dirty="0">
              <a:solidFill>
                <a:srgbClr val="0070C0"/>
              </a:solidFill>
            </a:endParaRPr>
          </a:p>
        </p:txBody>
      </p:sp>
      <p:sp>
        <p:nvSpPr>
          <p:cNvPr id="14" name="Text Placeholder 1">
            <a:extLst>
              <a:ext uri="{FF2B5EF4-FFF2-40B4-BE49-F238E27FC236}">
                <a16:creationId xmlns:a16="http://schemas.microsoft.com/office/drawing/2014/main" id="{9FFFEE6C-161A-D77B-480A-F1F43D913692}"/>
              </a:ext>
            </a:extLst>
          </p:cNvPr>
          <p:cNvSpPr>
            <a:spLocks noGrp="1"/>
          </p:cNvSpPr>
          <p:nvPr>
            <p:ph type="body" sz="quarter" idx="14"/>
          </p:nvPr>
        </p:nvSpPr>
        <p:spPr>
          <a:xfrm>
            <a:off x="244841" y="582613"/>
            <a:ext cx="6413782" cy="692058"/>
          </a:xfrm>
        </p:spPr>
        <p:txBody>
          <a:bodyPr/>
          <a:lstStyle/>
          <a:p>
            <a:r>
              <a:rPr lang="en-GB" dirty="0"/>
              <a:t>Indicator 1</a:t>
            </a:r>
            <a:endParaRPr lang="en-GB" dirty="0">
              <a:solidFill>
                <a:schemeClr val="accent5"/>
              </a:solidFill>
            </a:endParaRPr>
          </a:p>
          <a:p>
            <a:r>
              <a:rPr lang="en-GB" sz="1400" dirty="0">
                <a:solidFill>
                  <a:srgbClr val="0070C0"/>
                </a:solidFill>
              </a:rPr>
              <a:t>Non-Clinical Staff </a:t>
            </a:r>
            <a:r>
              <a:rPr lang="en-GB" sz="1400" i="1" dirty="0">
                <a:solidFill>
                  <a:srgbClr val="0070C0"/>
                </a:solidFill>
              </a:rPr>
              <a:t>- % of staff by </a:t>
            </a:r>
            <a:r>
              <a:rPr lang="en-GB" sz="1400" i="1" dirty="0" err="1">
                <a:solidFill>
                  <a:srgbClr val="0070C0"/>
                </a:solidFill>
              </a:rPr>
              <a:t>AfC</a:t>
            </a:r>
            <a:r>
              <a:rPr lang="en-GB" sz="1400" i="1" dirty="0">
                <a:solidFill>
                  <a:srgbClr val="0070C0"/>
                </a:solidFill>
              </a:rPr>
              <a:t> pay band and ethnicity</a:t>
            </a:r>
            <a:endParaRPr lang="en-GB" sz="1400" b="1" dirty="0"/>
          </a:p>
        </p:txBody>
      </p:sp>
      <p:sp>
        <p:nvSpPr>
          <p:cNvPr id="10" name="Text Box 2">
            <a:extLst>
              <a:ext uri="{FF2B5EF4-FFF2-40B4-BE49-F238E27FC236}">
                <a16:creationId xmlns:a16="http://schemas.microsoft.com/office/drawing/2014/main" id="{15564291-A5C0-9858-985B-F0471111210E}"/>
              </a:ext>
            </a:extLst>
          </p:cNvPr>
          <p:cNvSpPr txBox="1">
            <a:spLocks noChangeArrowheads="1"/>
          </p:cNvSpPr>
          <p:nvPr/>
        </p:nvSpPr>
        <p:spPr bwMode="auto">
          <a:xfrm>
            <a:off x="4648200" y="1276350"/>
            <a:ext cx="7412980"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C: % of </a:t>
            </a:r>
            <a:r>
              <a:rPr lang="en-GB" sz="1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Non-Clinical Staff </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in each AFC Band</a:t>
            </a:r>
            <a:endParaRPr lang="en-GB" sz="11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CECA4CB-15B3-322C-2467-C0E61024E223}"/>
              </a:ext>
            </a:extLst>
          </p:cNvPr>
          <p:cNvSpPr txBox="1"/>
          <p:nvPr/>
        </p:nvSpPr>
        <p:spPr>
          <a:xfrm>
            <a:off x="4675909" y="4932942"/>
            <a:ext cx="7412980" cy="248658"/>
          </a:xfrm>
          <a:prstGeom prst="rect">
            <a:avLst/>
          </a:prstGeom>
          <a:noFill/>
          <a:ln>
            <a:solidFill>
              <a:schemeClr val="tx1"/>
            </a:solidFill>
          </a:ln>
        </p:spPr>
        <p:txBody>
          <a:bodyPr wrap="square">
            <a:sp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t>
            </a:r>
            <a:r>
              <a:rPr lang="en-GB" sz="1000" b="1" u="sng" dirty="0">
                <a:latin typeface="Arial" panose="020B0604020202020204" pitchFamily="34" charset="0"/>
                <a:ea typeface="Calibri" panose="020F0502020204030204" pitchFamily="34" charset="0"/>
                <a:cs typeface="Times New Roman" panose="02020603050405020304" pitchFamily="18" charset="0"/>
              </a:rPr>
              <a:t>E</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 % of </a:t>
            </a:r>
            <a:r>
              <a:rPr lang="en-GB" sz="1000" b="1" u="sng" dirty="0">
                <a:latin typeface="Arial" panose="020B0604020202020204" pitchFamily="34" charset="0"/>
                <a:ea typeface="Calibri" panose="020F0502020204030204" pitchFamily="34" charset="0"/>
                <a:cs typeface="Times New Roman" panose="02020603050405020304" pitchFamily="18" charset="0"/>
              </a:rPr>
              <a:t>staff by ethnic group (clustered):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BBBBACA-BDAF-FEC8-09E1-D6C88EE68DF1}"/>
              </a:ext>
            </a:extLst>
          </p:cNvPr>
          <p:cNvGraphicFramePr>
            <a:graphicFrameLocks noGrp="1"/>
          </p:cNvGraphicFramePr>
          <p:nvPr/>
        </p:nvGraphicFramePr>
        <p:xfrm>
          <a:off x="4648200" y="5278411"/>
          <a:ext cx="7412980" cy="1436370"/>
        </p:xfrm>
        <a:graphic>
          <a:graphicData uri="http://schemas.openxmlformats.org/drawingml/2006/table">
            <a:tbl>
              <a:tblPr/>
              <a:tblGrid>
                <a:gridCol w="631564">
                  <a:extLst>
                    <a:ext uri="{9D8B030D-6E8A-4147-A177-3AD203B41FA5}">
                      <a16:colId xmlns:a16="http://schemas.microsoft.com/office/drawing/2014/main" val="709064398"/>
                    </a:ext>
                  </a:extLst>
                </a:gridCol>
                <a:gridCol w="505250">
                  <a:extLst>
                    <a:ext uri="{9D8B030D-6E8A-4147-A177-3AD203B41FA5}">
                      <a16:colId xmlns:a16="http://schemas.microsoft.com/office/drawing/2014/main" val="3911708619"/>
                    </a:ext>
                  </a:extLst>
                </a:gridCol>
                <a:gridCol w="578934">
                  <a:extLst>
                    <a:ext uri="{9D8B030D-6E8A-4147-A177-3AD203B41FA5}">
                      <a16:colId xmlns:a16="http://schemas.microsoft.com/office/drawing/2014/main" val="1542022069"/>
                    </a:ext>
                  </a:extLst>
                </a:gridCol>
                <a:gridCol w="578934">
                  <a:extLst>
                    <a:ext uri="{9D8B030D-6E8A-4147-A177-3AD203B41FA5}">
                      <a16:colId xmlns:a16="http://schemas.microsoft.com/office/drawing/2014/main" val="2297809262"/>
                    </a:ext>
                  </a:extLst>
                </a:gridCol>
                <a:gridCol w="505250">
                  <a:extLst>
                    <a:ext uri="{9D8B030D-6E8A-4147-A177-3AD203B41FA5}">
                      <a16:colId xmlns:a16="http://schemas.microsoft.com/office/drawing/2014/main" val="680012345"/>
                    </a:ext>
                  </a:extLst>
                </a:gridCol>
                <a:gridCol w="621037">
                  <a:extLst>
                    <a:ext uri="{9D8B030D-6E8A-4147-A177-3AD203B41FA5}">
                      <a16:colId xmlns:a16="http://schemas.microsoft.com/office/drawing/2014/main" val="3129093609"/>
                    </a:ext>
                  </a:extLst>
                </a:gridCol>
                <a:gridCol w="621037">
                  <a:extLst>
                    <a:ext uri="{9D8B030D-6E8A-4147-A177-3AD203B41FA5}">
                      <a16:colId xmlns:a16="http://schemas.microsoft.com/office/drawing/2014/main" val="1079081034"/>
                    </a:ext>
                  </a:extLst>
                </a:gridCol>
                <a:gridCol w="505250">
                  <a:extLst>
                    <a:ext uri="{9D8B030D-6E8A-4147-A177-3AD203B41FA5}">
                      <a16:colId xmlns:a16="http://schemas.microsoft.com/office/drawing/2014/main" val="3588950955"/>
                    </a:ext>
                  </a:extLst>
                </a:gridCol>
                <a:gridCol w="589461">
                  <a:extLst>
                    <a:ext uri="{9D8B030D-6E8A-4147-A177-3AD203B41FA5}">
                      <a16:colId xmlns:a16="http://schemas.microsoft.com/office/drawing/2014/main" val="1826606154"/>
                    </a:ext>
                  </a:extLst>
                </a:gridCol>
                <a:gridCol w="589461">
                  <a:extLst>
                    <a:ext uri="{9D8B030D-6E8A-4147-A177-3AD203B41FA5}">
                      <a16:colId xmlns:a16="http://schemas.microsoft.com/office/drawing/2014/main" val="3948925883"/>
                    </a:ext>
                  </a:extLst>
                </a:gridCol>
                <a:gridCol w="505250">
                  <a:extLst>
                    <a:ext uri="{9D8B030D-6E8A-4147-A177-3AD203B41FA5}">
                      <a16:colId xmlns:a16="http://schemas.microsoft.com/office/drawing/2014/main" val="513208463"/>
                    </a:ext>
                  </a:extLst>
                </a:gridCol>
                <a:gridCol w="589461">
                  <a:extLst>
                    <a:ext uri="{9D8B030D-6E8A-4147-A177-3AD203B41FA5}">
                      <a16:colId xmlns:a16="http://schemas.microsoft.com/office/drawing/2014/main" val="3556581937"/>
                    </a:ext>
                  </a:extLst>
                </a:gridCol>
                <a:gridCol w="592091">
                  <a:extLst>
                    <a:ext uri="{9D8B030D-6E8A-4147-A177-3AD203B41FA5}">
                      <a16:colId xmlns:a16="http://schemas.microsoft.com/office/drawing/2014/main" val="549182035"/>
                    </a:ext>
                  </a:extLst>
                </a:gridCol>
              </a:tblGrid>
              <a:tr h="200025">
                <a:tc rowSpan="2">
                  <a:txBody>
                    <a:bodyPr/>
                    <a:lstStyle/>
                    <a:p>
                      <a:pPr algn="ctr" fontAlgn="ctr"/>
                      <a:r>
                        <a:rPr lang="en-GB" sz="900" b="1" i="0" u="none" strike="noStrike" dirty="0">
                          <a:solidFill>
                            <a:srgbClr val="FFFFFF"/>
                          </a:solidFill>
                          <a:effectLst/>
                          <a:latin typeface="Arial" panose="020B0604020202020204" pitchFamily="34" charset="0"/>
                        </a:rPr>
                        <a:t>Cluster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gridSpan="3">
                  <a:txBody>
                    <a:bodyPr/>
                    <a:lstStyle/>
                    <a:p>
                      <a:pPr algn="ctr" fontAlgn="ctr"/>
                      <a:r>
                        <a:rPr lang="en-GB" sz="900" b="1" i="0" u="none" strike="noStrike" dirty="0">
                          <a:solidFill>
                            <a:srgbClr val="FFFFFF"/>
                          </a:solidFill>
                          <a:effectLst/>
                          <a:latin typeface="Arial" panose="020B0604020202020204" pitchFamily="34" charset="0"/>
                        </a:rPr>
                        <a:t>2022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53521440"/>
                  </a:ext>
                </a:extLst>
              </a:tr>
              <a:tr h="209550">
                <a:tc vMerge="1">
                  <a:txBody>
                    <a:bodyPr/>
                    <a:lstStyle/>
                    <a:p>
                      <a:endParaRPr lang="en-GB"/>
                    </a:p>
                  </a:txBody>
                  <a:tcPr/>
                </a:tc>
                <a:tc>
                  <a:txBody>
                    <a:bodyPr/>
                    <a:lstStyle/>
                    <a:p>
                      <a:pPr algn="ctr" fontAlgn="ctr"/>
                      <a:r>
                        <a:rPr lang="en-GB" sz="9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900" b="1" i="0" u="none" strike="noStrike">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extLst>
                  <a:ext uri="{0D108BD9-81ED-4DB2-BD59-A6C34878D82A}">
                    <a16:rowId xmlns:a16="http://schemas.microsoft.com/office/drawing/2014/main" val="4232570619"/>
                  </a:ext>
                </a:extLst>
              </a:tr>
              <a:tr h="209550">
                <a:tc>
                  <a:txBody>
                    <a:bodyPr/>
                    <a:lstStyle/>
                    <a:p>
                      <a:pPr algn="r" fontAlgn="ctr"/>
                      <a:r>
                        <a:rPr lang="en-GB" sz="900" b="0" i="0" u="none" strike="noStrike">
                          <a:solidFill>
                            <a:srgbClr val="425563"/>
                          </a:solidFill>
                          <a:effectLst/>
                          <a:latin typeface="Arial" panose="020B0604020202020204" pitchFamily="34" charset="0"/>
                        </a:rPr>
                        <a:t>Band 1 - 5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46.0%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45.1%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50.7%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42.7%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53.2%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41.2%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54.6%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1836410015"/>
                  </a:ext>
                </a:extLst>
              </a:tr>
              <a:tr h="200025">
                <a:tc>
                  <a:txBody>
                    <a:bodyPr/>
                    <a:lstStyle/>
                    <a:p>
                      <a:pPr algn="r" fontAlgn="ctr"/>
                      <a:r>
                        <a:rPr lang="en-GB" sz="900" b="0" i="0" u="none" strike="noStrike">
                          <a:solidFill>
                            <a:srgbClr val="425563"/>
                          </a:solidFill>
                          <a:effectLst/>
                          <a:latin typeface="Arial" panose="020B0604020202020204" pitchFamily="34" charset="0"/>
                        </a:rPr>
                        <a:t>Band 6 - 7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46.3%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51.7%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43.6%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54.6%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46.5%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49.6%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3.9%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45.8%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50.1%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4.1%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2950556493"/>
                  </a:ext>
                </a:extLst>
              </a:tr>
              <a:tr h="333375">
                <a:tc>
                  <a:txBody>
                    <a:bodyPr/>
                    <a:lstStyle/>
                    <a:p>
                      <a:pPr algn="r" fontAlgn="ctr"/>
                      <a:r>
                        <a:rPr lang="en-GB" sz="900" b="0" i="0" u="none" strike="noStrike">
                          <a:solidFill>
                            <a:srgbClr val="425563"/>
                          </a:solidFill>
                          <a:effectLst/>
                          <a:latin typeface="Arial" panose="020B0604020202020204" pitchFamily="34" charset="0"/>
                        </a:rPr>
                        <a:t>Band 8a-8c</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34.0%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34.2%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63.1%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33.1%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59.2%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35.9%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2558342324"/>
                  </a:ext>
                </a:extLst>
              </a:tr>
              <a:tr h="200025">
                <a:tc>
                  <a:txBody>
                    <a:bodyPr/>
                    <a:lstStyle/>
                    <a:p>
                      <a:pPr algn="r" fontAlgn="ctr"/>
                      <a:r>
                        <a:rPr lang="en-GB" sz="900" b="0" i="0" u="none" strike="noStrike" dirty="0">
                          <a:solidFill>
                            <a:srgbClr val="425563"/>
                          </a:solidFill>
                          <a:effectLst/>
                          <a:latin typeface="Arial" panose="020B0604020202020204" pitchFamily="34" charset="0"/>
                        </a:rPr>
                        <a:t>Band 8D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81.4%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17.1%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82.7%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16.0%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83.3%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15.4%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79.3%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20.7%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dirty="0">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2012460172"/>
                  </a:ext>
                </a:extLst>
              </a:tr>
            </a:tbl>
          </a:graphicData>
        </a:graphic>
      </p:graphicFrame>
      <p:sp>
        <p:nvSpPr>
          <p:cNvPr id="5" name="Text Placeholder 1">
            <a:extLst>
              <a:ext uri="{FF2B5EF4-FFF2-40B4-BE49-F238E27FC236}">
                <a16:creationId xmlns:a16="http://schemas.microsoft.com/office/drawing/2014/main" id="{720E0ADA-381A-AEB1-5490-85FB75667848}"/>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a:t>
            </a:r>
          </a:p>
        </p:txBody>
      </p:sp>
      <p:graphicFrame>
        <p:nvGraphicFramePr>
          <p:cNvPr id="6" name="Table 5">
            <a:extLst>
              <a:ext uri="{FF2B5EF4-FFF2-40B4-BE49-F238E27FC236}">
                <a16:creationId xmlns:a16="http://schemas.microsoft.com/office/drawing/2014/main" id="{BBFA8063-D81B-DFE5-D15F-18A5939DC580}"/>
              </a:ext>
            </a:extLst>
          </p:cNvPr>
          <p:cNvGraphicFramePr>
            <a:graphicFrameLocks noGrp="1"/>
          </p:cNvGraphicFramePr>
          <p:nvPr>
            <p:extLst>
              <p:ext uri="{D42A27DB-BD31-4B8C-83A1-F6EECF244321}">
                <p14:modId xmlns:p14="http://schemas.microsoft.com/office/powerpoint/2010/main" val="2932849363"/>
              </p:ext>
            </p:extLst>
          </p:nvPr>
        </p:nvGraphicFramePr>
        <p:xfrm>
          <a:off x="4648200" y="5212080"/>
          <a:ext cx="7412982" cy="1485900"/>
        </p:xfrm>
        <a:graphic>
          <a:graphicData uri="http://schemas.openxmlformats.org/drawingml/2006/table">
            <a:tbl>
              <a:tblPr/>
              <a:tblGrid>
                <a:gridCol w="631563">
                  <a:extLst>
                    <a:ext uri="{9D8B030D-6E8A-4147-A177-3AD203B41FA5}">
                      <a16:colId xmlns:a16="http://schemas.microsoft.com/office/drawing/2014/main" val="801291355"/>
                    </a:ext>
                  </a:extLst>
                </a:gridCol>
                <a:gridCol w="505251">
                  <a:extLst>
                    <a:ext uri="{9D8B030D-6E8A-4147-A177-3AD203B41FA5}">
                      <a16:colId xmlns:a16="http://schemas.microsoft.com/office/drawing/2014/main" val="159828061"/>
                    </a:ext>
                  </a:extLst>
                </a:gridCol>
                <a:gridCol w="578934">
                  <a:extLst>
                    <a:ext uri="{9D8B030D-6E8A-4147-A177-3AD203B41FA5}">
                      <a16:colId xmlns:a16="http://schemas.microsoft.com/office/drawing/2014/main" val="4014071939"/>
                    </a:ext>
                  </a:extLst>
                </a:gridCol>
                <a:gridCol w="578934">
                  <a:extLst>
                    <a:ext uri="{9D8B030D-6E8A-4147-A177-3AD203B41FA5}">
                      <a16:colId xmlns:a16="http://schemas.microsoft.com/office/drawing/2014/main" val="2361229216"/>
                    </a:ext>
                  </a:extLst>
                </a:gridCol>
                <a:gridCol w="505251">
                  <a:extLst>
                    <a:ext uri="{9D8B030D-6E8A-4147-A177-3AD203B41FA5}">
                      <a16:colId xmlns:a16="http://schemas.microsoft.com/office/drawing/2014/main" val="1217043917"/>
                    </a:ext>
                  </a:extLst>
                </a:gridCol>
                <a:gridCol w="621038">
                  <a:extLst>
                    <a:ext uri="{9D8B030D-6E8A-4147-A177-3AD203B41FA5}">
                      <a16:colId xmlns:a16="http://schemas.microsoft.com/office/drawing/2014/main" val="2120691559"/>
                    </a:ext>
                  </a:extLst>
                </a:gridCol>
                <a:gridCol w="621038">
                  <a:extLst>
                    <a:ext uri="{9D8B030D-6E8A-4147-A177-3AD203B41FA5}">
                      <a16:colId xmlns:a16="http://schemas.microsoft.com/office/drawing/2014/main" val="1488315194"/>
                    </a:ext>
                  </a:extLst>
                </a:gridCol>
                <a:gridCol w="505251">
                  <a:extLst>
                    <a:ext uri="{9D8B030D-6E8A-4147-A177-3AD203B41FA5}">
                      <a16:colId xmlns:a16="http://schemas.microsoft.com/office/drawing/2014/main" val="3767421221"/>
                    </a:ext>
                  </a:extLst>
                </a:gridCol>
                <a:gridCol w="589460">
                  <a:extLst>
                    <a:ext uri="{9D8B030D-6E8A-4147-A177-3AD203B41FA5}">
                      <a16:colId xmlns:a16="http://schemas.microsoft.com/office/drawing/2014/main" val="2331411912"/>
                    </a:ext>
                  </a:extLst>
                </a:gridCol>
                <a:gridCol w="589460">
                  <a:extLst>
                    <a:ext uri="{9D8B030D-6E8A-4147-A177-3AD203B41FA5}">
                      <a16:colId xmlns:a16="http://schemas.microsoft.com/office/drawing/2014/main" val="3652065909"/>
                    </a:ext>
                  </a:extLst>
                </a:gridCol>
                <a:gridCol w="505251">
                  <a:extLst>
                    <a:ext uri="{9D8B030D-6E8A-4147-A177-3AD203B41FA5}">
                      <a16:colId xmlns:a16="http://schemas.microsoft.com/office/drawing/2014/main" val="2889271018"/>
                    </a:ext>
                  </a:extLst>
                </a:gridCol>
                <a:gridCol w="589460">
                  <a:extLst>
                    <a:ext uri="{9D8B030D-6E8A-4147-A177-3AD203B41FA5}">
                      <a16:colId xmlns:a16="http://schemas.microsoft.com/office/drawing/2014/main" val="518542850"/>
                    </a:ext>
                  </a:extLst>
                </a:gridCol>
                <a:gridCol w="592091">
                  <a:extLst>
                    <a:ext uri="{9D8B030D-6E8A-4147-A177-3AD203B41FA5}">
                      <a16:colId xmlns:a16="http://schemas.microsoft.com/office/drawing/2014/main" val="3521640755"/>
                    </a:ext>
                  </a:extLst>
                </a:gridCol>
              </a:tblGrid>
              <a:tr h="200025">
                <a:tc rowSpan="2">
                  <a:txBody>
                    <a:bodyPr/>
                    <a:lstStyle/>
                    <a:p>
                      <a:pPr algn="ctr" fontAlgn="ctr"/>
                      <a:r>
                        <a:rPr lang="en-GB" sz="900" b="1" i="0" u="none" strike="noStrike">
                          <a:solidFill>
                            <a:srgbClr val="FFFFFF"/>
                          </a:solidFill>
                          <a:effectLst/>
                          <a:latin typeface="Arial" panose="020B0604020202020204" pitchFamily="34" charset="0"/>
                        </a:rPr>
                        <a:t>Cluster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gridSpan="3">
                  <a:txBody>
                    <a:bodyPr/>
                    <a:lstStyle/>
                    <a:p>
                      <a:pPr algn="ctr" fontAlgn="ctr"/>
                      <a:r>
                        <a:rPr lang="en-GB" sz="900" b="1" i="0" u="none" strike="noStrike">
                          <a:solidFill>
                            <a:srgbClr val="FFFFFF"/>
                          </a:solidFill>
                          <a:effectLst/>
                          <a:latin typeface="Arial" panose="020B0604020202020204" pitchFamily="34" charset="0"/>
                        </a:rPr>
                        <a:t>2022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dirty="0">
                          <a:solidFill>
                            <a:srgbClr val="FFFFFF"/>
                          </a:solidFill>
                          <a:effectLst/>
                          <a:latin typeface="Arial" panose="020B0604020202020204" pitchFamily="34" charset="0"/>
                        </a:rPr>
                        <a:t>2023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900" b="1" i="0" u="none" strike="noStrike">
                          <a:solidFill>
                            <a:srgbClr val="FFFFFF"/>
                          </a:solidFill>
                          <a:effectLst/>
                          <a:latin typeface="Arial" panose="020B0604020202020204" pitchFamily="34" charset="0"/>
                        </a:rPr>
                        <a:t>2025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0749202"/>
                  </a:ext>
                </a:extLst>
              </a:tr>
              <a:tr h="342900">
                <a:tc vMerge="1">
                  <a:txBody>
                    <a:bodyPr/>
                    <a:lstStyle/>
                    <a:p>
                      <a:endParaRPr lang="en-GB"/>
                    </a:p>
                  </a:txBody>
                  <a:tcPr/>
                </a:tc>
                <a:tc>
                  <a:txBody>
                    <a:bodyPr/>
                    <a:lstStyle/>
                    <a:p>
                      <a:pPr algn="r" fontAlgn="ctr"/>
                      <a:r>
                        <a:rPr lang="en-GB" sz="900" b="1" i="0" u="none" strike="noStrike">
                          <a:solidFill>
                            <a:srgbClr val="FFFFFF"/>
                          </a:solidFill>
                          <a:effectLst/>
                          <a:latin typeface="Arial" panose="020B0604020202020204" pitchFamily="34" charset="0"/>
                        </a:rPr>
                        <a:t>White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BAME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800" b="1" i="0" u="none" strike="noStrike" dirty="0">
                          <a:solidFill>
                            <a:srgbClr val="FFFFFF"/>
                          </a:solidFill>
                          <a:effectLst/>
                          <a:latin typeface="Arial" panose="020B0604020202020204" pitchFamily="34" charset="0"/>
                        </a:rPr>
                        <a:t>Unknown</a:t>
                      </a:r>
                      <a:r>
                        <a:rPr lang="en-GB" sz="900" b="1" i="0" u="none" strike="noStrike" dirty="0">
                          <a:solidFill>
                            <a:srgbClr val="FFFFFF"/>
                          </a:solidFill>
                          <a:effectLst/>
                          <a:latin typeface="Arial" panose="020B0604020202020204" pitchFamily="34" charset="0"/>
                        </a:rPr>
                        <a:t>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dirty="0">
                          <a:solidFill>
                            <a:srgbClr val="FFFFFF"/>
                          </a:solidFill>
                          <a:effectLst/>
                          <a:latin typeface="Arial" panose="020B0604020202020204" pitchFamily="34" charset="0"/>
                        </a:rPr>
                        <a:t>White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BAME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800" b="1" i="0" u="none" strike="noStrike" dirty="0">
                          <a:solidFill>
                            <a:srgbClr val="FFFFFF"/>
                          </a:solidFill>
                          <a:effectLst/>
                          <a:latin typeface="Arial" panose="020B0604020202020204" pitchFamily="34" charset="0"/>
                        </a:rPr>
                        <a:t>Unknown</a:t>
                      </a:r>
                      <a:r>
                        <a:rPr lang="en-GB" sz="900" b="1" i="0" u="none" strike="noStrike" dirty="0">
                          <a:solidFill>
                            <a:srgbClr val="FFFFFF"/>
                          </a:solidFill>
                          <a:effectLst/>
                          <a:latin typeface="Arial" panose="020B0604020202020204" pitchFamily="34" charset="0"/>
                        </a:rPr>
                        <a:t>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dirty="0">
                          <a:solidFill>
                            <a:srgbClr val="FFFFFF"/>
                          </a:solidFill>
                          <a:effectLst/>
                          <a:latin typeface="Arial" panose="020B0604020202020204" pitchFamily="34" charset="0"/>
                        </a:rPr>
                        <a:t>White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BAME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800" b="1" i="0" u="none" strike="noStrike" dirty="0">
                          <a:solidFill>
                            <a:srgbClr val="FFFFFF"/>
                          </a:solidFill>
                          <a:effectLst/>
                          <a:latin typeface="Arial" panose="020B0604020202020204" pitchFamily="34" charset="0"/>
                        </a:rPr>
                        <a:t>Unknown</a:t>
                      </a:r>
                      <a:r>
                        <a:rPr lang="en-GB" sz="900" b="1" i="0" u="none" strike="noStrike" dirty="0">
                          <a:solidFill>
                            <a:srgbClr val="FFFFFF"/>
                          </a:solidFill>
                          <a:effectLst/>
                          <a:latin typeface="Arial" panose="020B0604020202020204" pitchFamily="34" charset="0"/>
                        </a:rPr>
                        <a:t>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White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900" b="1" i="0" u="none" strike="noStrike">
                          <a:solidFill>
                            <a:srgbClr val="FFFFFF"/>
                          </a:solidFill>
                          <a:effectLst/>
                          <a:latin typeface="Arial" panose="020B0604020202020204" pitchFamily="34" charset="0"/>
                        </a:rPr>
                        <a:t>BAME</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r" fontAlgn="ctr"/>
                      <a:r>
                        <a:rPr lang="en-GB" sz="800" b="1" i="0" u="none" strike="noStrike" dirty="0">
                          <a:solidFill>
                            <a:srgbClr val="FFFFFF"/>
                          </a:solidFill>
                          <a:effectLst/>
                          <a:latin typeface="Arial" panose="020B0604020202020204" pitchFamily="34" charset="0"/>
                        </a:rPr>
                        <a:t>Unknown</a:t>
                      </a:r>
                      <a:r>
                        <a:rPr lang="en-GB" sz="900" b="1" i="0" u="none" strike="noStrike" dirty="0">
                          <a:solidFill>
                            <a:srgbClr val="FFFFFF"/>
                          </a:solidFill>
                          <a:effectLst/>
                          <a:latin typeface="Arial" panose="020B0604020202020204" pitchFamily="34" charset="0"/>
                        </a:rPr>
                        <a:t>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extLst>
                  <a:ext uri="{0D108BD9-81ED-4DB2-BD59-A6C34878D82A}">
                    <a16:rowId xmlns:a16="http://schemas.microsoft.com/office/drawing/2014/main" val="3248828289"/>
                  </a:ext>
                </a:extLst>
              </a:tr>
              <a:tr h="209550">
                <a:tc>
                  <a:txBody>
                    <a:bodyPr/>
                    <a:lstStyle/>
                    <a:p>
                      <a:pPr algn="r" fontAlgn="ctr"/>
                      <a:r>
                        <a:rPr lang="en-GB" sz="900" b="0" i="0" u="none" strike="noStrike">
                          <a:solidFill>
                            <a:srgbClr val="425563"/>
                          </a:solidFill>
                          <a:effectLst/>
                          <a:latin typeface="Arial" panose="020B0604020202020204" pitchFamily="34" charset="0"/>
                        </a:rPr>
                        <a:t>Band 1 - 5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76.5%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19.1%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75.3%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21.1%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75.5%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21.5%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3.0%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74.8%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23.0%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2669841714"/>
                  </a:ext>
                </a:extLst>
              </a:tr>
              <a:tr h="200025">
                <a:tc>
                  <a:txBody>
                    <a:bodyPr/>
                    <a:lstStyle/>
                    <a:p>
                      <a:pPr algn="r" fontAlgn="ctr"/>
                      <a:r>
                        <a:rPr lang="en-GB" sz="900" b="0" i="0" u="none" strike="noStrike">
                          <a:solidFill>
                            <a:srgbClr val="425563"/>
                          </a:solidFill>
                          <a:effectLst/>
                          <a:latin typeface="Arial" panose="020B0604020202020204" pitchFamily="34" charset="0"/>
                        </a:rPr>
                        <a:t>Band 6 - 7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72.6%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21.5%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69.8%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25.1%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70.3%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24.5%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5.2%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67.8%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25.7%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6.6%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1626549900"/>
                  </a:ext>
                </a:extLst>
              </a:tr>
              <a:tr h="333375">
                <a:tc>
                  <a:txBody>
                    <a:bodyPr/>
                    <a:lstStyle/>
                    <a:p>
                      <a:pPr algn="r" fontAlgn="ctr"/>
                      <a:r>
                        <a:rPr lang="en-GB" sz="900" b="0" i="0" u="none" strike="noStrike">
                          <a:solidFill>
                            <a:srgbClr val="425563"/>
                          </a:solidFill>
                          <a:effectLst/>
                          <a:latin typeface="Arial" panose="020B0604020202020204" pitchFamily="34" charset="0"/>
                        </a:rPr>
                        <a:t>Band 8a-8c</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64.3%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29.2%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66.1%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28.7%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5.3%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66.5%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29.0%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65.7%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29.7%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900" b="0" i="0" u="none" strike="noStrike">
                          <a:solidFill>
                            <a:srgbClr val="425563"/>
                          </a:solidFill>
                          <a:effectLst/>
                          <a:latin typeface="Arial" panose="020B0604020202020204" pitchFamily="34" charset="0"/>
                        </a:rPr>
                        <a:t>4.7%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2598446830"/>
                  </a:ext>
                </a:extLst>
              </a:tr>
              <a:tr h="200025">
                <a:tc>
                  <a:txBody>
                    <a:bodyPr/>
                    <a:lstStyle/>
                    <a:p>
                      <a:pPr algn="r" fontAlgn="ctr"/>
                      <a:r>
                        <a:rPr lang="en-GB" sz="900" b="0" i="0" u="none" strike="noStrike" dirty="0">
                          <a:solidFill>
                            <a:srgbClr val="425563"/>
                          </a:solidFill>
                          <a:effectLst/>
                          <a:latin typeface="Arial" panose="020B0604020202020204" pitchFamily="34" charset="0"/>
                        </a:rPr>
                        <a:t>Band 8d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83.6%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12.7%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dirty="0">
                          <a:solidFill>
                            <a:srgbClr val="425563"/>
                          </a:solidFill>
                          <a:effectLst/>
                          <a:latin typeface="Arial" panose="020B0604020202020204" pitchFamily="34" charset="0"/>
                        </a:rPr>
                        <a:t>3.6%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78.3%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19.6%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2.2%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80.0%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17.5%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2.5%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81.1%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a:solidFill>
                            <a:srgbClr val="425563"/>
                          </a:solidFill>
                          <a:effectLst/>
                          <a:latin typeface="Arial" panose="020B0604020202020204" pitchFamily="34" charset="0"/>
                        </a:rPr>
                        <a:t>18.9%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900" b="0" i="0" u="none" strike="noStrike" dirty="0">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2385154961"/>
                  </a:ext>
                </a:extLst>
              </a:tr>
            </a:tbl>
          </a:graphicData>
        </a:graphic>
      </p:graphicFrame>
    </p:spTree>
    <p:extLst>
      <p:ext uri="{BB962C8B-B14F-4D97-AF65-F5344CB8AC3E}">
        <p14:creationId xmlns:p14="http://schemas.microsoft.com/office/powerpoint/2010/main" val="1273349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8121B-F5A3-C807-B11E-6C48B1D8C35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12CCF3E-B971-DBA7-1CF9-5460C83D46E1}"/>
              </a:ext>
            </a:extLst>
          </p:cNvPr>
          <p:cNvPicPr>
            <a:picLocks noChangeAspect="1"/>
          </p:cNvPicPr>
          <p:nvPr/>
        </p:nvPicPr>
        <p:blipFill>
          <a:blip r:embed="rId3"/>
          <a:stretch>
            <a:fillRect/>
          </a:stretch>
        </p:blipFill>
        <p:spPr>
          <a:xfrm>
            <a:off x="5633659" y="1649393"/>
            <a:ext cx="6130142" cy="3684607"/>
          </a:xfrm>
          <a:prstGeom prst="rect">
            <a:avLst/>
          </a:prstGeom>
        </p:spPr>
      </p:pic>
      <p:pic>
        <p:nvPicPr>
          <p:cNvPr id="3" name="Picture 2" descr="A white background with black dots&#10;&#10;Description automatically generated">
            <a:extLst>
              <a:ext uri="{FF2B5EF4-FFF2-40B4-BE49-F238E27FC236}">
                <a16:creationId xmlns:a16="http://schemas.microsoft.com/office/drawing/2014/main" id="{66940700-4EAC-7F23-898A-6627E32DC305}"/>
              </a:ext>
            </a:extLst>
          </p:cNvPr>
          <p:cNvPicPr>
            <a:picLocks noChangeAspect="1"/>
          </p:cNvPicPr>
          <p:nvPr/>
        </p:nvPicPr>
        <p:blipFill>
          <a:blip r:embed="rId4"/>
          <a:stretch>
            <a:fillRect/>
          </a:stretch>
        </p:blipFill>
        <p:spPr>
          <a:xfrm>
            <a:off x="10820452" y="6002303"/>
            <a:ext cx="1142947" cy="772697"/>
          </a:xfrm>
          <a:prstGeom prst="rect">
            <a:avLst/>
          </a:prstGeom>
        </p:spPr>
      </p:pic>
      <p:sp>
        <p:nvSpPr>
          <p:cNvPr id="15" name="Text Placeholder 1">
            <a:extLst>
              <a:ext uri="{FF2B5EF4-FFF2-40B4-BE49-F238E27FC236}">
                <a16:creationId xmlns:a16="http://schemas.microsoft.com/office/drawing/2014/main" id="{78607837-42DA-9EDA-0BEF-7C0C82D10E9D}"/>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endParaRPr>
          </a:p>
        </p:txBody>
      </p:sp>
      <p:sp>
        <p:nvSpPr>
          <p:cNvPr id="16" name="Text Placeholder 1">
            <a:extLst>
              <a:ext uri="{FF2B5EF4-FFF2-40B4-BE49-F238E27FC236}">
                <a16:creationId xmlns:a16="http://schemas.microsoft.com/office/drawing/2014/main" id="{19943D94-0177-8E5F-ADB4-94CDDE79615D}"/>
              </a:ext>
            </a:extLst>
          </p:cNvPr>
          <p:cNvSpPr txBox="1">
            <a:spLocks/>
          </p:cNvSpPr>
          <p:nvPr/>
        </p:nvSpPr>
        <p:spPr>
          <a:xfrm>
            <a:off x="295020" y="585032"/>
            <a:ext cx="7934580" cy="692058"/>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t>Indicator 2 </a:t>
            </a:r>
            <a:r>
              <a:rPr lang="en-GB" dirty="0">
                <a:solidFill>
                  <a:schemeClr val="accent5"/>
                </a:solidFill>
              </a:rPr>
              <a:t> </a:t>
            </a:r>
          </a:p>
          <a:p>
            <a:r>
              <a:rPr lang="en-GB" sz="1400" i="1" dirty="0">
                <a:solidFill>
                  <a:srgbClr val="0070C0"/>
                </a:solidFill>
              </a:rPr>
              <a:t>Relative likelihood of white applicants being appointed from shortlisting compared to BME applicants</a:t>
            </a:r>
            <a:endParaRPr lang="en-GB" sz="1400" b="1" dirty="0"/>
          </a:p>
        </p:txBody>
      </p:sp>
      <p:sp>
        <p:nvSpPr>
          <p:cNvPr id="17" name="TextBox 16">
            <a:extLst>
              <a:ext uri="{FF2B5EF4-FFF2-40B4-BE49-F238E27FC236}">
                <a16:creationId xmlns:a16="http://schemas.microsoft.com/office/drawing/2014/main" id="{31ADAF05-9905-2779-496A-1CF8AAE8CBE7}"/>
              </a:ext>
            </a:extLst>
          </p:cNvPr>
          <p:cNvSpPr txBox="1"/>
          <p:nvPr/>
        </p:nvSpPr>
        <p:spPr>
          <a:xfrm>
            <a:off x="292100" y="1707233"/>
            <a:ext cx="4741718" cy="3152466"/>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Our 2025 figures </a:t>
            </a:r>
            <a:r>
              <a:rPr lang="en-GB" sz="1200" dirty="0">
                <a:latin typeface="Arial" panose="020B0604020202020204" pitchFamily="34" charset="0"/>
                <a:ea typeface="Calibri" panose="020F0502020204030204" pitchFamily="34" charset="0"/>
                <a:cs typeface="Arial" panose="020B0604020202020204" pitchFamily="34" charset="0"/>
              </a:rPr>
              <a:t>show that w</a:t>
            </a:r>
            <a:r>
              <a:rPr lang="en-GB" sz="1200" dirty="0">
                <a:effectLst/>
                <a:latin typeface="Arial" panose="020B0604020202020204" pitchFamily="34" charset="0"/>
                <a:ea typeface="Calibri" panose="020F0502020204030204" pitchFamily="34" charset="0"/>
                <a:cs typeface="Arial" panose="020B0604020202020204" pitchFamily="34" charset="0"/>
              </a:rPr>
              <a:t>hite applicants at Epsom and St Helier are 1.56 times more likely to be appointed from shortlisting compared Black, Asian and Minority Ethnic (BME) applicants. This is a significant increase from </a:t>
            </a:r>
            <a:r>
              <a:rPr lang="en-GB" sz="1200" dirty="0">
                <a:latin typeface="Arial" panose="020B0604020202020204" pitchFamily="34" charset="0"/>
                <a:ea typeface="Calibri" panose="020F0502020204030204" pitchFamily="34" charset="0"/>
                <a:cs typeface="Arial" panose="020B0604020202020204" pitchFamily="34" charset="0"/>
              </a:rPr>
              <a:t>0.74</a:t>
            </a:r>
            <a:r>
              <a:rPr lang="en-GB" sz="1200" dirty="0">
                <a:effectLst/>
                <a:latin typeface="Arial" panose="020B0604020202020204" pitchFamily="34" charset="0"/>
                <a:ea typeface="Calibri" panose="020F0502020204030204" pitchFamily="34" charset="0"/>
                <a:cs typeface="Arial" panose="020B0604020202020204" pitchFamily="34" charset="0"/>
              </a:rPr>
              <a:t> in 2024.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In 2025 the likelihood of Black, Asian and Minority Ethnic applicants being appointed from shortlisting reduced from 16% to 9% - this means that of the 3113 shortlisted BME</a:t>
            </a:r>
            <a:r>
              <a:rPr lang="en-GB" sz="1200" i="1" dirty="0">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ea typeface="Calibri" panose="020F0502020204030204" pitchFamily="34" charset="0"/>
                <a:cs typeface="Arial" panose="020B0604020202020204" pitchFamily="34" charset="0"/>
              </a:rPr>
              <a:t>applicants, 311 were appointed. The number of shortlisted BME applicants reduced from 556 in 2024 to 311 in 2025.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For white applicants, the likelihood of appointment has increased from 12% in 2024 to 16% in 2025.  </a:t>
            </a:r>
          </a:p>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For those that did not record an ethnicity the likelihood of appointment is 15% meaning of the 247 candidates who did not record an ethnicity, 38 of them were appointed. </a:t>
            </a:r>
          </a:p>
        </p:txBody>
      </p:sp>
      <p:sp>
        <p:nvSpPr>
          <p:cNvPr id="10" name="TextBox 9">
            <a:extLst>
              <a:ext uri="{FF2B5EF4-FFF2-40B4-BE49-F238E27FC236}">
                <a16:creationId xmlns:a16="http://schemas.microsoft.com/office/drawing/2014/main" id="{268F0488-2E25-8D9C-116D-65831657528D}"/>
              </a:ext>
            </a:extLst>
          </p:cNvPr>
          <p:cNvSpPr txBox="1"/>
          <p:nvPr/>
        </p:nvSpPr>
        <p:spPr>
          <a:xfrm>
            <a:off x="6156169" y="5388969"/>
            <a:ext cx="4508389" cy="265457"/>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green line indicates the target relative likelihood of 1.0</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 name="Straight Connector 11">
            <a:extLst>
              <a:ext uri="{FF2B5EF4-FFF2-40B4-BE49-F238E27FC236}">
                <a16:creationId xmlns:a16="http://schemas.microsoft.com/office/drawing/2014/main" id="{1AC10D40-0D10-8C47-7B68-C9CCFDDAFEF8}"/>
              </a:ext>
            </a:extLst>
          </p:cNvPr>
          <p:cNvCxnSpPr>
            <a:cxnSpLocks/>
          </p:cNvCxnSpPr>
          <p:nvPr/>
        </p:nvCxnSpPr>
        <p:spPr>
          <a:xfrm>
            <a:off x="6096000" y="4038600"/>
            <a:ext cx="5667801"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13" name="Table 12">
            <a:extLst>
              <a:ext uri="{FF2B5EF4-FFF2-40B4-BE49-F238E27FC236}">
                <a16:creationId xmlns:a16="http://schemas.microsoft.com/office/drawing/2014/main" id="{0DD03BC4-712C-A4B1-F9B4-8283FE70D058}"/>
              </a:ext>
            </a:extLst>
          </p:cNvPr>
          <p:cNvGraphicFramePr>
            <a:graphicFrameLocks noGrp="1"/>
          </p:cNvGraphicFramePr>
          <p:nvPr/>
        </p:nvGraphicFramePr>
        <p:xfrm>
          <a:off x="6380541" y="5736555"/>
          <a:ext cx="4636377" cy="531495"/>
        </p:xfrm>
        <a:graphic>
          <a:graphicData uri="http://schemas.openxmlformats.org/drawingml/2006/table">
            <a:tbl>
              <a:tblPr firstRow="1" firstCol="1" bandRow="1"/>
              <a:tblGrid>
                <a:gridCol w="689308">
                  <a:extLst>
                    <a:ext uri="{9D8B030D-6E8A-4147-A177-3AD203B41FA5}">
                      <a16:colId xmlns:a16="http://schemas.microsoft.com/office/drawing/2014/main" val="1587633320"/>
                    </a:ext>
                  </a:extLst>
                </a:gridCol>
                <a:gridCol w="738499">
                  <a:extLst>
                    <a:ext uri="{9D8B030D-6E8A-4147-A177-3AD203B41FA5}">
                      <a16:colId xmlns:a16="http://schemas.microsoft.com/office/drawing/2014/main" val="3347121114"/>
                    </a:ext>
                  </a:extLst>
                </a:gridCol>
                <a:gridCol w="865786">
                  <a:extLst>
                    <a:ext uri="{9D8B030D-6E8A-4147-A177-3AD203B41FA5}">
                      <a16:colId xmlns:a16="http://schemas.microsoft.com/office/drawing/2014/main" val="2967055177"/>
                    </a:ext>
                  </a:extLst>
                </a:gridCol>
                <a:gridCol w="780928">
                  <a:extLst>
                    <a:ext uri="{9D8B030D-6E8A-4147-A177-3AD203B41FA5}">
                      <a16:colId xmlns:a16="http://schemas.microsoft.com/office/drawing/2014/main" val="2226201725"/>
                    </a:ext>
                  </a:extLst>
                </a:gridCol>
                <a:gridCol w="780928">
                  <a:extLst>
                    <a:ext uri="{9D8B030D-6E8A-4147-A177-3AD203B41FA5}">
                      <a16:colId xmlns:a16="http://schemas.microsoft.com/office/drawing/2014/main" val="4217717396"/>
                    </a:ext>
                  </a:extLst>
                </a:gridCol>
                <a:gridCol w="780928">
                  <a:extLst>
                    <a:ext uri="{9D8B030D-6E8A-4147-A177-3AD203B41FA5}">
                      <a16:colId xmlns:a16="http://schemas.microsoft.com/office/drawing/2014/main" val="1531155039"/>
                    </a:ext>
                  </a:extLst>
                </a:gridCol>
              </a:tblGrid>
              <a:tr h="273050">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2020</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2021</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2022</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2023</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2024</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2025</a:t>
                      </a: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extLst>
                  <a:ext uri="{0D108BD9-81ED-4DB2-BD59-A6C34878D82A}">
                    <a16:rowId xmlns:a16="http://schemas.microsoft.com/office/drawing/2014/main" val="1946115325"/>
                  </a:ext>
                </a:extLst>
              </a:tr>
              <a:tr h="258445">
                <a:tc>
                  <a:txBody>
                    <a:bodyPr/>
                    <a:lstStyle/>
                    <a:p>
                      <a:pPr algn="ctr">
                        <a:lnSpc>
                          <a:spcPct val="107000"/>
                        </a:lnSpc>
                        <a:spcAft>
                          <a:spcPts val="800"/>
                        </a:spcAft>
                      </a:pPr>
                      <a:r>
                        <a:rPr lang="en-GB" sz="1050" b="0" dirty="0">
                          <a:solidFill>
                            <a:schemeClr val="tx1"/>
                          </a:solidFill>
                          <a:effectLst/>
                          <a:latin typeface="+mn-lt"/>
                          <a:ea typeface="Calibri" panose="020F0502020204030204" pitchFamily="34" charset="0"/>
                          <a:cs typeface="Times New Roman" panose="02020603050405020304" pitchFamily="18" charset="0"/>
                        </a:rPr>
                        <a:t>2.50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rPr>
                        <a:t>1.70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rPr>
                        <a:t>1.04</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chemeClr val="tx1"/>
                          </a:solidFill>
                          <a:effectLst/>
                          <a:latin typeface="+mn-lt"/>
                          <a:ea typeface="Calibri" panose="020F0502020204030204" pitchFamily="34" charset="0"/>
                          <a:cs typeface="Times New Roman" panose="02020603050405020304" pitchFamily="18" charset="0"/>
                        </a:rPr>
                        <a:t>1.30</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solidFill>
                            <a:schemeClr val="tx1"/>
                          </a:solidFill>
                          <a:effectLst/>
                          <a:latin typeface="+mn-lt"/>
                          <a:ea typeface="Calibri" panose="020F0502020204030204" pitchFamily="34" charset="0"/>
                          <a:cs typeface="Times New Roman" panose="02020603050405020304" pitchFamily="18" charset="0"/>
                        </a:rPr>
                        <a:t>0.74</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solidFill>
                            <a:schemeClr val="tx1"/>
                          </a:solidFill>
                          <a:effectLst/>
                          <a:latin typeface="+mn-lt"/>
                          <a:ea typeface="Calibri" panose="020F0502020204030204" pitchFamily="34" charset="0"/>
                          <a:cs typeface="Times New Roman" panose="02020603050405020304" pitchFamily="18" charset="0"/>
                        </a:rPr>
                        <a:t>1.56</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41411216"/>
                  </a:ext>
                </a:extLst>
              </a:tr>
            </a:tbl>
          </a:graphicData>
        </a:graphic>
      </p:graphicFrame>
      <p:sp>
        <p:nvSpPr>
          <p:cNvPr id="5" name="Text Placeholder 1">
            <a:extLst>
              <a:ext uri="{FF2B5EF4-FFF2-40B4-BE49-F238E27FC236}">
                <a16:creationId xmlns:a16="http://schemas.microsoft.com/office/drawing/2014/main" id="{025FF6AF-846E-688F-4218-891600A5BD7E}"/>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 </a:t>
            </a:r>
          </a:p>
        </p:txBody>
      </p:sp>
    </p:spTree>
    <p:extLst>
      <p:ext uri="{BB962C8B-B14F-4D97-AF65-F5344CB8AC3E}">
        <p14:creationId xmlns:p14="http://schemas.microsoft.com/office/powerpoint/2010/main" val="363185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16D4-0136-6D2F-2939-87D1D48AF87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187AE02-0B89-561C-7D36-431F378643C3}"/>
              </a:ext>
            </a:extLst>
          </p:cNvPr>
          <p:cNvPicPr>
            <a:picLocks noChangeAspect="1"/>
          </p:cNvPicPr>
          <p:nvPr/>
        </p:nvPicPr>
        <p:blipFill>
          <a:blip r:embed="rId3"/>
          <a:stretch>
            <a:fillRect/>
          </a:stretch>
        </p:blipFill>
        <p:spPr>
          <a:xfrm>
            <a:off x="6192511" y="1823962"/>
            <a:ext cx="5466089" cy="3285469"/>
          </a:xfrm>
          <a:prstGeom prst="rect">
            <a:avLst/>
          </a:prstGeom>
        </p:spPr>
      </p:pic>
      <p:pic>
        <p:nvPicPr>
          <p:cNvPr id="3" name="Picture 2" descr="A white background with black dots&#10;&#10;Description automatically generated">
            <a:extLst>
              <a:ext uri="{FF2B5EF4-FFF2-40B4-BE49-F238E27FC236}">
                <a16:creationId xmlns:a16="http://schemas.microsoft.com/office/drawing/2014/main" id="{ED9D6295-2A44-7757-843C-837E268584BA}"/>
              </a:ext>
            </a:extLst>
          </p:cNvPr>
          <p:cNvPicPr>
            <a:picLocks noChangeAspect="1"/>
          </p:cNvPicPr>
          <p:nvPr/>
        </p:nvPicPr>
        <p:blipFill>
          <a:blip r:embed="rId4"/>
          <a:stretch>
            <a:fillRect/>
          </a:stretch>
        </p:blipFill>
        <p:spPr>
          <a:xfrm>
            <a:off x="10858500" y="6072409"/>
            <a:ext cx="1143000" cy="772732"/>
          </a:xfrm>
          <a:prstGeom prst="rect">
            <a:avLst/>
          </a:prstGeom>
        </p:spPr>
      </p:pic>
      <p:sp>
        <p:nvSpPr>
          <p:cNvPr id="15" name="Text Placeholder 1">
            <a:extLst>
              <a:ext uri="{FF2B5EF4-FFF2-40B4-BE49-F238E27FC236}">
                <a16:creationId xmlns:a16="http://schemas.microsoft.com/office/drawing/2014/main" id="{04855FE3-81F3-883A-AD98-066EFA74F968}"/>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endParaRPr>
          </a:p>
        </p:txBody>
      </p:sp>
      <p:sp>
        <p:nvSpPr>
          <p:cNvPr id="16" name="Text Placeholder 1">
            <a:extLst>
              <a:ext uri="{FF2B5EF4-FFF2-40B4-BE49-F238E27FC236}">
                <a16:creationId xmlns:a16="http://schemas.microsoft.com/office/drawing/2014/main" id="{4D94C285-19DA-A097-1384-A9C4697735A5}"/>
              </a:ext>
            </a:extLst>
          </p:cNvPr>
          <p:cNvSpPr txBox="1">
            <a:spLocks/>
          </p:cNvSpPr>
          <p:nvPr/>
        </p:nvSpPr>
        <p:spPr>
          <a:xfrm>
            <a:off x="292100" y="582613"/>
            <a:ext cx="7934580" cy="692058"/>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dirty="0"/>
              <a:t>Indicator 3 </a:t>
            </a:r>
            <a:endParaRPr lang="en-GB" dirty="0">
              <a:solidFill>
                <a:schemeClr val="accent5"/>
              </a:solidFill>
            </a:endParaRPr>
          </a:p>
          <a:p>
            <a:r>
              <a:rPr lang="en-GB" sz="1200" i="1" dirty="0">
                <a:solidFill>
                  <a:srgbClr val="0070C0"/>
                </a:solidFill>
              </a:rPr>
              <a:t>Relative likelihood of BME staff entering the formal disciplinary process compared to white staff</a:t>
            </a:r>
            <a:endParaRPr lang="en-GB" sz="1200" b="1" dirty="0"/>
          </a:p>
          <a:p>
            <a:endParaRPr lang="en-GB" sz="1400" b="1" dirty="0"/>
          </a:p>
        </p:txBody>
      </p:sp>
      <p:sp>
        <p:nvSpPr>
          <p:cNvPr id="17" name="TextBox 16">
            <a:extLst>
              <a:ext uri="{FF2B5EF4-FFF2-40B4-BE49-F238E27FC236}">
                <a16:creationId xmlns:a16="http://schemas.microsoft.com/office/drawing/2014/main" id="{FB938FCF-3B7F-17C7-211D-4BF3F6477C85}"/>
              </a:ext>
            </a:extLst>
          </p:cNvPr>
          <p:cNvSpPr txBox="1"/>
          <p:nvPr/>
        </p:nvSpPr>
        <p:spPr>
          <a:xfrm>
            <a:off x="281756" y="2153008"/>
            <a:ext cx="4976043" cy="3255058"/>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Our 2025 figures </a:t>
            </a:r>
            <a:r>
              <a:rPr lang="en-GB" sz="1200" dirty="0">
                <a:latin typeface="Arial" panose="020B0604020202020204" pitchFamily="34" charset="0"/>
                <a:ea typeface="Calibri" panose="020F0502020204030204" pitchFamily="34" charset="0"/>
                <a:cs typeface="Arial" panose="020B0604020202020204" pitchFamily="34" charset="0"/>
              </a:rPr>
              <a:t>show that BME staff</a:t>
            </a:r>
            <a:r>
              <a:rPr lang="en-GB" sz="1200" dirty="0">
                <a:effectLst/>
                <a:latin typeface="Arial" panose="020B0604020202020204" pitchFamily="34" charset="0"/>
                <a:ea typeface="Calibri" panose="020F0502020204030204" pitchFamily="34" charset="0"/>
                <a:cs typeface="Arial" panose="020B0604020202020204" pitchFamily="34" charset="0"/>
              </a:rPr>
              <a:t> at Epsom and ST Helier are more likely to enter the disciplinary process compared to white </a:t>
            </a:r>
            <a:r>
              <a:rPr lang="en-GB" sz="1200" dirty="0">
                <a:latin typeface="Arial" panose="020B0604020202020204" pitchFamily="34" charset="0"/>
                <a:ea typeface="Calibri" panose="020F0502020204030204" pitchFamily="34" charset="0"/>
                <a:cs typeface="Arial" panose="020B0604020202020204" pitchFamily="34" charset="0"/>
              </a:rPr>
              <a:t>s</a:t>
            </a:r>
            <a:r>
              <a:rPr lang="en-GB" sz="1200" dirty="0">
                <a:effectLst/>
                <a:latin typeface="Arial" panose="020B0604020202020204" pitchFamily="34" charset="0"/>
                <a:ea typeface="Calibri" panose="020F0502020204030204" pitchFamily="34" charset="0"/>
                <a:cs typeface="Arial" panose="020B0604020202020204" pitchFamily="34" charset="0"/>
              </a:rPr>
              <a:t>taff.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There has been an increase from the previous year in the relative likelihood of BME entering the disciplinary process, from 1.04 times more likely in 2024, to 1.36 in 2025.</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T</a:t>
            </a:r>
            <a:r>
              <a:rPr lang="en-GB" sz="1200" dirty="0">
                <a:effectLst/>
                <a:latin typeface="Arial" panose="020B0604020202020204" pitchFamily="34" charset="0"/>
                <a:ea typeface="Calibri" panose="020F0502020204030204" pitchFamily="34" charset="0"/>
                <a:cs typeface="Arial" panose="020B0604020202020204" pitchFamily="34" charset="0"/>
              </a:rPr>
              <a:t>he number of BME</a:t>
            </a:r>
            <a:r>
              <a:rPr lang="en-GB" sz="1200" i="1"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staff entering the disciplinary process </a:t>
            </a:r>
            <a:r>
              <a:rPr lang="en-GB" sz="1200" dirty="0">
                <a:latin typeface="Arial" panose="020B0604020202020204" pitchFamily="34" charset="0"/>
                <a:ea typeface="Calibri" panose="020F0502020204030204" pitchFamily="34" charset="0"/>
                <a:cs typeface="Arial" panose="020B0604020202020204" pitchFamily="34" charset="0"/>
              </a:rPr>
              <a:t>has increase compared to last year - from 13 in 2024 to 16 BME staff members in 2025</a:t>
            </a:r>
            <a:r>
              <a:rPr lang="en-GB" sz="1200" dirty="0">
                <a:effectLst/>
                <a:latin typeface="Arial" panose="020B0604020202020204" pitchFamily="34" charset="0"/>
                <a:ea typeface="Calibri" panose="020F0502020204030204" pitchFamily="34" charset="0"/>
                <a:cs typeface="Arial" panose="020B0604020202020204" pitchFamily="34" charset="0"/>
              </a:rPr>
              <a:t>. This is an increase of </a:t>
            </a:r>
            <a:r>
              <a:rPr lang="en-GB" sz="1200" dirty="0">
                <a:latin typeface="Arial" panose="020B0604020202020204" pitchFamily="34" charset="0"/>
                <a:ea typeface="Calibri" panose="020F0502020204030204" pitchFamily="34" charset="0"/>
                <a:cs typeface="Arial" panose="020B0604020202020204" pitchFamily="34" charset="0"/>
              </a:rPr>
              <a:t>23</a:t>
            </a:r>
            <a:r>
              <a:rPr lang="en-GB" sz="1200" dirty="0">
                <a:effectLst/>
                <a:latin typeface="Arial" panose="020B0604020202020204" pitchFamily="34" charset="0"/>
                <a:ea typeface="Calibri" panose="020F0502020204030204" pitchFamily="34" charset="0"/>
                <a:cs typeface="Arial" panose="020B0604020202020204" pitchFamily="34" charset="0"/>
              </a:rPr>
              <a:t>% on the previous year. </a:t>
            </a:r>
          </a:p>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The number of white staff entering the disciplinary process has reduced, from 14 in 2024 to 12 in 2025. This is an increase of </a:t>
            </a:r>
            <a:r>
              <a:rPr lang="en-GB" sz="1200" dirty="0">
                <a:latin typeface="Arial" panose="020B0604020202020204" pitchFamily="34" charset="0"/>
                <a:ea typeface="Calibri" panose="020F0502020204030204" pitchFamily="34" charset="0"/>
                <a:cs typeface="Arial" panose="020B0604020202020204" pitchFamily="34" charset="0"/>
              </a:rPr>
              <a:t>16</a:t>
            </a:r>
            <a:r>
              <a:rPr lang="en-GB" sz="1200" dirty="0">
                <a:effectLst/>
                <a:latin typeface="Arial" panose="020B0604020202020204" pitchFamily="34" charset="0"/>
                <a:ea typeface="Calibri" panose="020F0502020204030204" pitchFamily="34" charset="0"/>
                <a:cs typeface="Arial" panose="020B0604020202020204" pitchFamily="34" charset="0"/>
              </a:rPr>
              <a:t>% on the previous year.</a:t>
            </a:r>
          </a:p>
          <a:p>
            <a:pPr marL="228600" algn="just">
              <a:lnSpc>
                <a:spcPct val="107000"/>
              </a:lnSpc>
              <a:spcAft>
                <a:spcPts val="800"/>
              </a:spcAft>
            </a:pPr>
            <a:endPar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39EF10-3FC8-3812-EB0F-2ABD01BBBD00}"/>
              </a:ext>
            </a:extLst>
          </p:cNvPr>
          <p:cNvSpPr txBox="1"/>
          <p:nvPr/>
        </p:nvSpPr>
        <p:spPr>
          <a:xfrm>
            <a:off x="6671360" y="5192734"/>
            <a:ext cx="4508389" cy="265457"/>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green line indicates the target relative likelihood of 1.0</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6" name="Straight Connector 5">
            <a:extLst>
              <a:ext uri="{FF2B5EF4-FFF2-40B4-BE49-F238E27FC236}">
                <a16:creationId xmlns:a16="http://schemas.microsoft.com/office/drawing/2014/main" id="{0DD62B85-44D9-AEA4-1212-4DDC434DDA69}"/>
              </a:ext>
            </a:extLst>
          </p:cNvPr>
          <p:cNvCxnSpPr>
            <a:cxnSpLocks/>
          </p:cNvCxnSpPr>
          <p:nvPr/>
        </p:nvCxnSpPr>
        <p:spPr>
          <a:xfrm>
            <a:off x="6629400" y="3276600"/>
            <a:ext cx="4953000" cy="0"/>
          </a:xfrm>
          <a:prstGeom prst="line">
            <a:avLst/>
          </a:prstGeom>
        </p:spPr>
        <p:style>
          <a:lnRef idx="2">
            <a:schemeClr val="accent4"/>
          </a:lnRef>
          <a:fillRef idx="0">
            <a:schemeClr val="accent4"/>
          </a:fillRef>
          <a:effectRef idx="1">
            <a:schemeClr val="accent4"/>
          </a:effectRef>
          <a:fontRef idx="minor">
            <a:schemeClr val="tx1"/>
          </a:fontRef>
        </p:style>
      </p:cxnSp>
      <p:graphicFrame>
        <p:nvGraphicFramePr>
          <p:cNvPr id="7" name="Table 6">
            <a:extLst>
              <a:ext uri="{FF2B5EF4-FFF2-40B4-BE49-F238E27FC236}">
                <a16:creationId xmlns:a16="http://schemas.microsoft.com/office/drawing/2014/main" id="{FC3EEAB5-DD9D-E97B-3BAE-26E7DF9B0DAB}"/>
              </a:ext>
            </a:extLst>
          </p:cNvPr>
          <p:cNvGraphicFramePr>
            <a:graphicFrameLocks noGrp="1"/>
          </p:cNvGraphicFramePr>
          <p:nvPr/>
        </p:nvGraphicFramePr>
        <p:xfrm>
          <a:off x="6602692" y="5605684"/>
          <a:ext cx="4645724" cy="531495"/>
        </p:xfrm>
        <a:graphic>
          <a:graphicData uri="http://schemas.openxmlformats.org/drawingml/2006/table">
            <a:tbl>
              <a:tblPr firstRow="1" firstCol="1" bandRow="1"/>
              <a:tblGrid>
                <a:gridCol w="725648">
                  <a:extLst>
                    <a:ext uri="{9D8B030D-6E8A-4147-A177-3AD203B41FA5}">
                      <a16:colId xmlns:a16="http://schemas.microsoft.com/office/drawing/2014/main" val="3347121114"/>
                    </a:ext>
                  </a:extLst>
                </a:gridCol>
                <a:gridCol w="850720">
                  <a:extLst>
                    <a:ext uri="{9D8B030D-6E8A-4147-A177-3AD203B41FA5}">
                      <a16:colId xmlns:a16="http://schemas.microsoft.com/office/drawing/2014/main" val="2967055177"/>
                    </a:ext>
                  </a:extLst>
                </a:gridCol>
                <a:gridCol w="767339">
                  <a:extLst>
                    <a:ext uri="{9D8B030D-6E8A-4147-A177-3AD203B41FA5}">
                      <a16:colId xmlns:a16="http://schemas.microsoft.com/office/drawing/2014/main" val="2226201725"/>
                    </a:ext>
                  </a:extLst>
                </a:gridCol>
                <a:gridCol w="767339">
                  <a:extLst>
                    <a:ext uri="{9D8B030D-6E8A-4147-A177-3AD203B41FA5}">
                      <a16:colId xmlns:a16="http://schemas.microsoft.com/office/drawing/2014/main" val="1531155039"/>
                    </a:ext>
                  </a:extLst>
                </a:gridCol>
                <a:gridCol w="767339">
                  <a:extLst>
                    <a:ext uri="{9D8B030D-6E8A-4147-A177-3AD203B41FA5}">
                      <a16:colId xmlns:a16="http://schemas.microsoft.com/office/drawing/2014/main" val="2100973509"/>
                    </a:ext>
                  </a:extLst>
                </a:gridCol>
                <a:gridCol w="767339">
                  <a:extLst>
                    <a:ext uri="{9D8B030D-6E8A-4147-A177-3AD203B41FA5}">
                      <a16:colId xmlns:a16="http://schemas.microsoft.com/office/drawing/2014/main" val="3195772439"/>
                    </a:ext>
                  </a:extLst>
                </a:gridCol>
              </a:tblGrid>
              <a:tr h="273050">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2020</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2021</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2022</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2023</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2024</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2025</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extLst>
                  <a:ext uri="{0D108BD9-81ED-4DB2-BD59-A6C34878D82A}">
                    <a16:rowId xmlns:a16="http://schemas.microsoft.com/office/drawing/2014/main" val="1946115325"/>
                  </a:ext>
                </a:extLst>
              </a:tr>
              <a:tr h="258445">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0.47</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1.29</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1.20</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0" dirty="0">
                          <a:effectLst/>
                          <a:latin typeface="+mn-lt"/>
                          <a:ea typeface="Calibri" panose="020F0502020204030204" pitchFamily="34" charset="0"/>
                          <a:cs typeface="Times New Roman" panose="02020603050405020304" pitchFamily="18" charset="0"/>
                        </a:rPr>
                        <a:t>1.45</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0" dirty="0">
                          <a:effectLst/>
                          <a:latin typeface="+mn-lt"/>
                          <a:ea typeface="Calibri" panose="020F0502020204030204" pitchFamily="34" charset="0"/>
                          <a:cs typeface="Times New Roman" panose="02020603050405020304" pitchFamily="18" charset="0"/>
                        </a:rPr>
                        <a:t>1.04</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effectLst/>
                          <a:latin typeface="+mn-lt"/>
                          <a:ea typeface="Calibri" panose="020F0502020204030204" pitchFamily="34" charset="0"/>
                          <a:cs typeface="Times New Roman" panose="02020603050405020304" pitchFamily="18" charset="0"/>
                        </a:rPr>
                        <a:t>1.36</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41411216"/>
                  </a:ext>
                </a:extLst>
              </a:tr>
            </a:tbl>
          </a:graphicData>
        </a:graphic>
      </p:graphicFrame>
      <p:sp>
        <p:nvSpPr>
          <p:cNvPr id="8" name="Text Placeholder 1">
            <a:extLst>
              <a:ext uri="{FF2B5EF4-FFF2-40B4-BE49-F238E27FC236}">
                <a16:creationId xmlns:a16="http://schemas.microsoft.com/office/drawing/2014/main" id="{73D770F1-5097-EA18-62BA-E9A8AD207EF2}"/>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 </a:t>
            </a:r>
          </a:p>
        </p:txBody>
      </p:sp>
    </p:spTree>
    <p:extLst>
      <p:ext uri="{BB962C8B-B14F-4D97-AF65-F5344CB8AC3E}">
        <p14:creationId xmlns:p14="http://schemas.microsoft.com/office/powerpoint/2010/main" val="1157127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437D3-3DEA-09E7-FF7B-3912E907BF7C}"/>
            </a:ext>
          </a:extLst>
        </p:cNvPr>
        <p:cNvGrpSpPr/>
        <p:nvPr/>
      </p:nvGrpSpPr>
      <p:grpSpPr>
        <a:xfrm>
          <a:off x="0" y="0"/>
          <a:ext cx="0" cy="0"/>
          <a:chOff x="0" y="0"/>
          <a:chExt cx="0" cy="0"/>
        </a:xfrm>
      </p:grpSpPr>
      <p:sp>
        <p:nvSpPr>
          <p:cNvPr id="15" name="Text Placeholder 1">
            <a:extLst>
              <a:ext uri="{FF2B5EF4-FFF2-40B4-BE49-F238E27FC236}">
                <a16:creationId xmlns:a16="http://schemas.microsoft.com/office/drawing/2014/main" id="{9429CEED-D465-B7D4-D5E0-AC418F201724}"/>
              </a:ext>
            </a:extLst>
          </p:cNvPr>
          <p:cNvSpPr>
            <a:spLocks noGrp="1"/>
          </p:cNvSpPr>
          <p:nvPr>
            <p:ph type="body" sz="quarter" idx="19"/>
          </p:nvPr>
        </p:nvSpPr>
        <p:spPr>
          <a:xfrm>
            <a:off x="292100" y="273882"/>
            <a:ext cx="6413500" cy="311150"/>
          </a:xfrm>
        </p:spPr>
        <p:txBody>
          <a:bodyPr/>
          <a:lstStyle/>
          <a:p>
            <a:r>
              <a:rPr lang="en-GB" b="1" dirty="0">
                <a:solidFill>
                  <a:schemeClr val="tx1"/>
                </a:solidFill>
              </a:rPr>
              <a:t>Workforce Race Equality Standard 2025</a:t>
            </a:r>
          </a:p>
        </p:txBody>
      </p:sp>
      <p:sp>
        <p:nvSpPr>
          <p:cNvPr id="14" name="Text Placeholder 1">
            <a:extLst>
              <a:ext uri="{FF2B5EF4-FFF2-40B4-BE49-F238E27FC236}">
                <a16:creationId xmlns:a16="http://schemas.microsoft.com/office/drawing/2014/main" id="{85ECC1D0-5DE5-7946-E6DC-333EE0ED491E}"/>
              </a:ext>
            </a:extLst>
          </p:cNvPr>
          <p:cNvSpPr>
            <a:spLocks noGrp="1"/>
          </p:cNvSpPr>
          <p:nvPr>
            <p:ph type="body" sz="quarter" idx="14"/>
          </p:nvPr>
        </p:nvSpPr>
        <p:spPr>
          <a:xfrm>
            <a:off x="295020" y="585032"/>
            <a:ext cx="7934580" cy="692058"/>
          </a:xfrm>
        </p:spPr>
        <p:txBody>
          <a:bodyPr/>
          <a:lstStyle/>
          <a:p>
            <a:r>
              <a:rPr lang="en-GB" dirty="0"/>
              <a:t>Indicator 4 </a:t>
            </a:r>
            <a:r>
              <a:rPr lang="en-GB" dirty="0">
                <a:solidFill>
                  <a:schemeClr val="accent5"/>
                </a:solidFill>
              </a:rPr>
              <a:t> </a:t>
            </a:r>
          </a:p>
          <a:p>
            <a:r>
              <a:rPr lang="en-GB" sz="1200" i="1" dirty="0">
                <a:solidFill>
                  <a:srgbClr val="0070C0"/>
                </a:solidFill>
              </a:rPr>
              <a:t>Relative likelihood of white staff accessing non–mandatory training and CPD compared to BME staff </a:t>
            </a:r>
            <a:endParaRPr lang="en-GB" sz="1400" b="1" dirty="0"/>
          </a:p>
        </p:txBody>
      </p:sp>
      <p:sp>
        <p:nvSpPr>
          <p:cNvPr id="3" name="TextBox 2">
            <a:extLst>
              <a:ext uri="{FF2B5EF4-FFF2-40B4-BE49-F238E27FC236}">
                <a16:creationId xmlns:a16="http://schemas.microsoft.com/office/drawing/2014/main" id="{AFF314D1-9111-BE6D-2E3A-E12BD55D3A78}"/>
              </a:ext>
            </a:extLst>
          </p:cNvPr>
          <p:cNvSpPr txBox="1"/>
          <p:nvPr/>
        </p:nvSpPr>
        <p:spPr>
          <a:xfrm>
            <a:off x="444996" y="1761502"/>
            <a:ext cx="4965700" cy="3046988"/>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For the second year we see an increase in the number of Black, Asian and Minority Ethnic staff accessing non-mandatory training and continuing professional development (CPD). The likelihood of BME staff accessing non-mandatory training and CPD has increased from 1.01 in 2024 to 1.09 in 2025.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2025 we saw a 3-percentage point increase in the number of white staff (224 white staff out of 3590) accessing non-mandatory training and continuing professional development compared to (113 white staff 3681) the previous year.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2025 the disparity, in terms of likelihood of each ethnic group accessing training is not statistically significant, with a 0.5 percentage point difference – in previous years this has been between 1-2 percentage points. </a:t>
            </a:r>
          </a:p>
          <a:p>
            <a:endParaRPr lang="en-GB" sz="1200" dirty="0">
              <a:latin typeface="Arial" panose="020B0604020202020204" pitchFamily="34" charset="0"/>
              <a:cs typeface="Arial" panose="020B0604020202020204" pitchFamily="34" charset="0"/>
            </a:endParaRPr>
          </a:p>
        </p:txBody>
      </p:sp>
      <p:pic>
        <p:nvPicPr>
          <p:cNvPr id="5" name="Picture 4" descr="A white background with black dots&#10;&#10;Description automatically generated">
            <a:extLst>
              <a:ext uri="{FF2B5EF4-FFF2-40B4-BE49-F238E27FC236}">
                <a16:creationId xmlns:a16="http://schemas.microsoft.com/office/drawing/2014/main" id="{FFB5E675-8782-7349-BB89-537A65935D68}"/>
              </a:ext>
            </a:extLst>
          </p:cNvPr>
          <p:cNvPicPr>
            <a:picLocks noChangeAspect="1"/>
          </p:cNvPicPr>
          <p:nvPr/>
        </p:nvPicPr>
        <p:blipFill>
          <a:blip r:embed="rId2"/>
          <a:stretch>
            <a:fillRect/>
          </a:stretch>
        </p:blipFill>
        <p:spPr>
          <a:xfrm>
            <a:off x="10744200" y="6172200"/>
            <a:ext cx="1219200" cy="609600"/>
          </a:xfrm>
          <a:prstGeom prst="rect">
            <a:avLst/>
          </a:prstGeom>
        </p:spPr>
      </p:pic>
      <p:sp>
        <p:nvSpPr>
          <p:cNvPr id="4" name="Text Placeholder 1">
            <a:extLst>
              <a:ext uri="{FF2B5EF4-FFF2-40B4-BE49-F238E27FC236}">
                <a16:creationId xmlns:a16="http://schemas.microsoft.com/office/drawing/2014/main" id="{6E2D184A-A3C8-0F13-DD5E-6334FB22AECC}"/>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a:t>
            </a:r>
          </a:p>
        </p:txBody>
      </p:sp>
      <p:pic>
        <p:nvPicPr>
          <p:cNvPr id="6" name="Picture 5">
            <a:extLst>
              <a:ext uri="{FF2B5EF4-FFF2-40B4-BE49-F238E27FC236}">
                <a16:creationId xmlns:a16="http://schemas.microsoft.com/office/drawing/2014/main" id="{B71869F7-3E2F-453C-6E02-7B84887B8C75}"/>
              </a:ext>
            </a:extLst>
          </p:cNvPr>
          <p:cNvPicPr>
            <a:picLocks noChangeAspect="1"/>
          </p:cNvPicPr>
          <p:nvPr/>
        </p:nvPicPr>
        <p:blipFill>
          <a:blip r:embed="rId3"/>
          <a:stretch>
            <a:fillRect/>
          </a:stretch>
        </p:blipFill>
        <p:spPr>
          <a:xfrm>
            <a:off x="5943600" y="1583376"/>
            <a:ext cx="5803404" cy="3218575"/>
          </a:xfrm>
          <a:prstGeom prst="rect">
            <a:avLst/>
          </a:prstGeom>
        </p:spPr>
      </p:pic>
      <p:sp>
        <p:nvSpPr>
          <p:cNvPr id="7" name="TextBox 6">
            <a:extLst>
              <a:ext uri="{FF2B5EF4-FFF2-40B4-BE49-F238E27FC236}">
                <a16:creationId xmlns:a16="http://schemas.microsoft.com/office/drawing/2014/main" id="{695FA6C9-1845-2615-AD8B-3B2AC40FE3CE}"/>
              </a:ext>
            </a:extLst>
          </p:cNvPr>
          <p:cNvSpPr txBox="1"/>
          <p:nvPr/>
        </p:nvSpPr>
        <p:spPr>
          <a:xfrm>
            <a:off x="6591107" y="4842780"/>
            <a:ext cx="4508389" cy="265457"/>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green line indicates the target relative likelihood of 1.0</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8" name="Table 7">
            <a:extLst>
              <a:ext uri="{FF2B5EF4-FFF2-40B4-BE49-F238E27FC236}">
                <a16:creationId xmlns:a16="http://schemas.microsoft.com/office/drawing/2014/main" id="{CE206674-C004-FB79-C47C-84116F1DEB20}"/>
              </a:ext>
            </a:extLst>
          </p:cNvPr>
          <p:cNvGraphicFramePr>
            <a:graphicFrameLocks noGrp="1"/>
          </p:cNvGraphicFramePr>
          <p:nvPr/>
        </p:nvGraphicFramePr>
        <p:xfrm>
          <a:off x="6602692" y="5605684"/>
          <a:ext cx="4645724" cy="531495"/>
        </p:xfrm>
        <a:graphic>
          <a:graphicData uri="http://schemas.openxmlformats.org/drawingml/2006/table">
            <a:tbl>
              <a:tblPr firstRow="1" firstCol="1" bandRow="1"/>
              <a:tblGrid>
                <a:gridCol w="725648">
                  <a:extLst>
                    <a:ext uri="{9D8B030D-6E8A-4147-A177-3AD203B41FA5}">
                      <a16:colId xmlns:a16="http://schemas.microsoft.com/office/drawing/2014/main" val="3347121114"/>
                    </a:ext>
                  </a:extLst>
                </a:gridCol>
                <a:gridCol w="850720">
                  <a:extLst>
                    <a:ext uri="{9D8B030D-6E8A-4147-A177-3AD203B41FA5}">
                      <a16:colId xmlns:a16="http://schemas.microsoft.com/office/drawing/2014/main" val="2967055177"/>
                    </a:ext>
                  </a:extLst>
                </a:gridCol>
                <a:gridCol w="767339">
                  <a:extLst>
                    <a:ext uri="{9D8B030D-6E8A-4147-A177-3AD203B41FA5}">
                      <a16:colId xmlns:a16="http://schemas.microsoft.com/office/drawing/2014/main" val="2226201725"/>
                    </a:ext>
                  </a:extLst>
                </a:gridCol>
                <a:gridCol w="767339">
                  <a:extLst>
                    <a:ext uri="{9D8B030D-6E8A-4147-A177-3AD203B41FA5}">
                      <a16:colId xmlns:a16="http://schemas.microsoft.com/office/drawing/2014/main" val="1531155039"/>
                    </a:ext>
                  </a:extLst>
                </a:gridCol>
                <a:gridCol w="767339">
                  <a:extLst>
                    <a:ext uri="{9D8B030D-6E8A-4147-A177-3AD203B41FA5}">
                      <a16:colId xmlns:a16="http://schemas.microsoft.com/office/drawing/2014/main" val="2100973509"/>
                    </a:ext>
                  </a:extLst>
                </a:gridCol>
                <a:gridCol w="767339">
                  <a:extLst>
                    <a:ext uri="{9D8B030D-6E8A-4147-A177-3AD203B41FA5}">
                      <a16:colId xmlns:a16="http://schemas.microsoft.com/office/drawing/2014/main" val="3195772439"/>
                    </a:ext>
                  </a:extLst>
                </a:gridCol>
              </a:tblGrid>
              <a:tr h="273050">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2020</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2021</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rgbClr val="FFFFFF"/>
                          </a:solidFill>
                          <a:effectLst/>
                          <a:latin typeface="+mn-lt"/>
                          <a:ea typeface="Calibri" panose="020F0502020204030204" pitchFamily="34" charset="0"/>
                          <a:cs typeface="Times New Roman" panose="02020603050405020304" pitchFamily="18" charset="0"/>
                        </a:rPr>
                        <a:t>2022</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2023</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2024</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GB" sz="1050" b="1" dirty="0">
                          <a:solidFill>
                            <a:schemeClr val="bg1"/>
                          </a:solidFill>
                          <a:effectLst/>
                          <a:latin typeface="+mn-lt"/>
                          <a:ea typeface="Calibri" panose="020F0502020204030204" pitchFamily="34" charset="0"/>
                          <a:cs typeface="Times New Roman" panose="02020603050405020304" pitchFamily="18" charset="0"/>
                        </a:rPr>
                        <a:t>2025</a:t>
                      </a:r>
                    </a:p>
                  </a:txBody>
                  <a:tcPr marL="68580" marR="68580" marT="0" marB="0" anchor="ctr">
                    <a:lnL>
                      <a:noFill/>
                    </a:lnL>
                    <a:lnR w="12700" cap="flat" cmpd="sng" algn="ctr">
                      <a:no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chemeClr val="tx1"/>
                    </a:solidFill>
                  </a:tcPr>
                </a:tc>
                <a:extLst>
                  <a:ext uri="{0D108BD9-81ED-4DB2-BD59-A6C34878D82A}">
                    <a16:rowId xmlns:a16="http://schemas.microsoft.com/office/drawing/2014/main" val="1946115325"/>
                  </a:ext>
                </a:extLst>
              </a:tr>
              <a:tr h="258445">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0.54</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1.29</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dirty="0">
                          <a:solidFill>
                            <a:srgbClr val="000000"/>
                          </a:solidFill>
                          <a:effectLst/>
                          <a:latin typeface="+mn-lt"/>
                          <a:ea typeface="Calibri" panose="020F0502020204030204" pitchFamily="34" charset="0"/>
                          <a:cs typeface="Times New Roman" panose="02020603050405020304" pitchFamily="18" charset="0"/>
                        </a:rPr>
                        <a:t>1.07</a:t>
                      </a:r>
                      <a:endParaRPr lang="en-GB" sz="105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0" dirty="0">
                          <a:effectLst/>
                          <a:latin typeface="+mn-lt"/>
                          <a:ea typeface="Calibri" panose="020F0502020204030204" pitchFamily="34" charset="0"/>
                          <a:cs typeface="Times New Roman" panose="02020603050405020304" pitchFamily="18" charset="0"/>
                        </a:rPr>
                        <a:t>0.52</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0" dirty="0">
                          <a:effectLst/>
                          <a:latin typeface="+mn-lt"/>
                          <a:ea typeface="Calibri" panose="020F0502020204030204" pitchFamily="34" charset="0"/>
                          <a:cs typeface="Times New Roman" panose="02020603050405020304" pitchFamily="18" charset="0"/>
                        </a:rPr>
                        <a:t>1.01</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tc>
                  <a:txBody>
                    <a:bodyPr/>
                    <a:lstStyle/>
                    <a:p>
                      <a:pPr algn="ctr">
                        <a:lnSpc>
                          <a:spcPct val="107000"/>
                        </a:lnSpc>
                        <a:spcAft>
                          <a:spcPts val="800"/>
                        </a:spcAft>
                      </a:pPr>
                      <a:r>
                        <a:rPr lang="en-GB" sz="1050" b="1" dirty="0">
                          <a:effectLst/>
                          <a:latin typeface="+mn-lt"/>
                          <a:ea typeface="Calibri" panose="020F0502020204030204" pitchFamily="34" charset="0"/>
                          <a:cs typeface="Times New Roman" panose="02020603050405020304" pitchFamily="18" charset="0"/>
                        </a:rPr>
                        <a:t>1.09</a:t>
                      </a: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41411216"/>
                  </a:ext>
                </a:extLst>
              </a:tr>
            </a:tbl>
          </a:graphicData>
        </a:graphic>
      </p:graphicFrame>
      <p:cxnSp>
        <p:nvCxnSpPr>
          <p:cNvPr id="10" name="Straight Connector 9">
            <a:extLst>
              <a:ext uri="{FF2B5EF4-FFF2-40B4-BE49-F238E27FC236}">
                <a16:creationId xmlns:a16="http://schemas.microsoft.com/office/drawing/2014/main" id="{8517077B-19BC-43F3-86F9-0287E4D36150}"/>
              </a:ext>
            </a:extLst>
          </p:cNvPr>
          <p:cNvCxnSpPr>
            <a:cxnSpLocks/>
          </p:cNvCxnSpPr>
          <p:nvPr/>
        </p:nvCxnSpPr>
        <p:spPr>
          <a:xfrm>
            <a:off x="6313835" y="2971800"/>
            <a:ext cx="5268565"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59909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B205-3CD5-DE4C-21AE-5C30A3DEA4B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C4AF43F-DA18-62C8-9376-0A60D563D1C6}"/>
              </a:ext>
            </a:extLst>
          </p:cNvPr>
          <p:cNvPicPr>
            <a:picLocks noChangeAspect="1"/>
          </p:cNvPicPr>
          <p:nvPr/>
        </p:nvPicPr>
        <p:blipFill>
          <a:blip r:embed="rId3"/>
          <a:stretch>
            <a:fillRect/>
          </a:stretch>
        </p:blipFill>
        <p:spPr>
          <a:xfrm>
            <a:off x="4545693" y="2162280"/>
            <a:ext cx="7506355" cy="3552720"/>
          </a:xfrm>
          <a:prstGeom prst="rect">
            <a:avLst/>
          </a:prstGeom>
        </p:spPr>
      </p:pic>
      <p:sp>
        <p:nvSpPr>
          <p:cNvPr id="8" name="TextBox 7">
            <a:extLst>
              <a:ext uri="{FF2B5EF4-FFF2-40B4-BE49-F238E27FC236}">
                <a16:creationId xmlns:a16="http://schemas.microsoft.com/office/drawing/2014/main" id="{6A0926D6-034E-6DD8-CCE7-514C6CDF74F1}"/>
              </a:ext>
            </a:extLst>
          </p:cNvPr>
          <p:cNvSpPr txBox="1"/>
          <p:nvPr/>
        </p:nvSpPr>
        <p:spPr>
          <a:xfrm>
            <a:off x="209550" y="2162280"/>
            <a:ext cx="3975100" cy="3650295"/>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For the first time in two yeas, </a:t>
            </a:r>
            <a:r>
              <a:rPr lang="en-GB" sz="1200" dirty="0">
                <a:latin typeface="Arial" panose="020B0604020202020204" pitchFamily="34" charset="0"/>
                <a:ea typeface="Calibri" panose="020F0502020204030204" pitchFamily="34" charset="0"/>
                <a:cs typeface="Times New Roman" panose="02020603050405020304" pitchFamily="18" charset="0"/>
              </a:rPr>
              <a:t>t</a:t>
            </a:r>
            <a:r>
              <a:rPr lang="en-GB" sz="1200" dirty="0">
                <a:effectLst/>
                <a:latin typeface="Arial" panose="020B0604020202020204" pitchFamily="34" charset="0"/>
                <a:ea typeface="Calibri" panose="020F0502020204030204" pitchFamily="34" charset="0"/>
                <a:cs typeface="Times New Roman" panose="02020603050405020304" pitchFamily="18" charset="0"/>
              </a:rPr>
              <a:t>he percentage of staff who experienced harassment, bullying or abuse from </a:t>
            </a:r>
            <a:r>
              <a:rPr lang="en-GB" sz="1200" b="1" dirty="0">
                <a:effectLst/>
                <a:latin typeface="Arial" panose="020B0604020202020204" pitchFamily="34" charset="0"/>
                <a:ea typeface="Calibri" panose="020F0502020204030204" pitchFamily="34" charset="0"/>
                <a:cs typeface="Times New Roman" panose="02020603050405020304" pitchFamily="18" charset="0"/>
              </a:rPr>
              <a:t>patients, relatives or the public </a:t>
            </a:r>
            <a:r>
              <a:rPr lang="en-GB" sz="1200" dirty="0">
                <a:effectLst/>
                <a:latin typeface="Arial" panose="020B0604020202020204" pitchFamily="34" charset="0"/>
                <a:ea typeface="Calibri" panose="020F0502020204030204" pitchFamily="34" charset="0"/>
                <a:cs typeface="Times New Roman" panose="02020603050405020304" pitchFamily="18" charset="0"/>
              </a:rPr>
              <a:t>in the last 12 months was lower for BME staff</a:t>
            </a:r>
            <a:r>
              <a:rPr lang="en-GB" sz="1200" dirty="0">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24%) than for white staff</a:t>
            </a:r>
            <a:r>
              <a:rPr lang="en-GB" sz="1200" dirty="0">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25%).</a:t>
            </a:r>
          </a:p>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For white staff we see a decrease</a:t>
            </a:r>
            <a:r>
              <a:rPr lang="en-GB" sz="1200" dirty="0">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from 27% to </a:t>
            </a:r>
            <a:r>
              <a:rPr lang="en-GB" sz="1200" dirty="0">
                <a:latin typeface="Arial" panose="020B0604020202020204" pitchFamily="34" charset="0"/>
                <a:ea typeface="Calibri" panose="020F0502020204030204" pitchFamily="34" charset="0"/>
                <a:cs typeface="Times New Roman" panose="02020603050405020304" pitchFamily="18" charset="0"/>
              </a:rPr>
              <a:t>25</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dirty="0">
                <a:latin typeface="Arial" panose="020B0604020202020204" pitchFamily="34" charset="0"/>
                <a:ea typeface="Calibri" panose="020F0502020204030204" pitchFamily="34" charset="0"/>
                <a:cs typeface="Times New Roman" panose="02020603050405020304" pitchFamily="18" charset="0"/>
              </a:rPr>
              <a:t>T</a:t>
            </a:r>
            <a:r>
              <a:rPr lang="en-GB" sz="1200" dirty="0">
                <a:effectLst/>
                <a:latin typeface="Arial" panose="020B0604020202020204" pitchFamily="34" charset="0"/>
                <a:ea typeface="Calibri" panose="020F0502020204030204" pitchFamily="34" charset="0"/>
                <a:cs typeface="Times New Roman" panose="02020603050405020304" pitchFamily="18" charset="0"/>
              </a:rPr>
              <a:t>he gap between white and BME staff has reduced by 1 percentage point from previous </a:t>
            </a:r>
            <a:r>
              <a:rPr lang="en-GB" sz="1200" dirty="0">
                <a:latin typeface="Arial" panose="020B0604020202020204" pitchFamily="34" charset="0"/>
                <a:ea typeface="Calibri" panose="020F0502020204030204" pitchFamily="34" charset="0"/>
                <a:cs typeface="Times New Roman" panose="02020603050405020304" pitchFamily="18" charset="0"/>
              </a:rPr>
              <a:t>year.</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In terms of the percentage of BME staff who experienced harassment, bullying or abuse from patients, relatives or the public in the last 12 months, the Trust performance is 3% lower than the national average.</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Awaiting national benchmarking data for additional insight.</a:t>
            </a:r>
          </a:p>
          <a:p>
            <a:pPr marL="228600" algn="just">
              <a:lnSpc>
                <a:spcPct val="107000"/>
              </a:lnSpc>
              <a:spcAft>
                <a:spcPts val="800"/>
              </a:spcAft>
            </a:pPr>
            <a:endParaRPr lang="en-GB" sz="12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FFE1566D-A9FC-554A-7B86-0C7F20717AF1}"/>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p:txBody>
      </p:sp>
      <p:sp>
        <p:nvSpPr>
          <p:cNvPr id="16" name="Text Placeholder 1">
            <a:extLst>
              <a:ext uri="{FF2B5EF4-FFF2-40B4-BE49-F238E27FC236}">
                <a16:creationId xmlns:a16="http://schemas.microsoft.com/office/drawing/2014/main" id="{6B099176-88FC-9DF5-A7D5-2292A3180A8F}"/>
              </a:ext>
            </a:extLst>
          </p:cNvPr>
          <p:cNvSpPr>
            <a:spLocks noGrp="1"/>
          </p:cNvSpPr>
          <p:nvPr>
            <p:ph type="body" sz="quarter" idx="14"/>
          </p:nvPr>
        </p:nvSpPr>
        <p:spPr>
          <a:xfrm>
            <a:off x="295020" y="585032"/>
            <a:ext cx="6413782" cy="464463"/>
          </a:xfrm>
        </p:spPr>
        <p:txBody>
          <a:bodyPr/>
          <a:lstStyle/>
          <a:p>
            <a:r>
              <a:rPr lang="en-GB" dirty="0"/>
              <a:t>Indicator 5 </a:t>
            </a:r>
            <a:endParaRPr lang="en-GB" b="1" dirty="0">
              <a:solidFill>
                <a:schemeClr val="accent5"/>
              </a:solidFill>
            </a:endParaRPr>
          </a:p>
        </p:txBody>
      </p:sp>
      <p:sp>
        <p:nvSpPr>
          <p:cNvPr id="17" name="Text Placeholder 1">
            <a:extLst>
              <a:ext uri="{FF2B5EF4-FFF2-40B4-BE49-F238E27FC236}">
                <a16:creationId xmlns:a16="http://schemas.microsoft.com/office/drawing/2014/main" id="{2E77367E-1D69-85EE-46BB-E604395C8BA0}"/>
              </a:ext>
            </a:extLst>
          </p:cNvPr>
          <p:cNvSpPr txBox="1">
            <a:spLocks/>
          </p:cNvSpPr>
          <p:nvPr/>
        </p:nvSpPr>
        <p:spPr>
          <a:xfrm>
            <a:off x="292100" y="924689"/>
            <a:ext cx="7785100" cy="560342"/>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experiencing harassment, bullying or abuse from patients, relatives or the public in the last 12 months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2314866F-43DE-08E9-2C0D-D2A24D28C8BF}"/>
              </a:ext>
            </a:extLst>
          </p:cNvPr>
          <p:cNvSpPr txBox="1">
            <a:spLocks noChangeArrowheads="1"/>
          </p:cNvSpPr>
          <p:nvPr/>
        </p:nvSpPr>
        <p:spPr bwMode="auto">
          <a:xfrm>
            <a:off x="4545694" y="1676400"/>
            <a:ext cx="7415404"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experiencing harassment, bullying or abuse from patients/relatives or the public</a:t>
            </a:r>
          </a:p>
        </p:txBody>
      </p:sp>
      <p:pic>
        <p:nvPicPr>
          <p:cNvPr id="3" name="Picture 2" descr="A white background with black dots&#10;&#10;Description automatically generated">
            <a:extLst>
              <a:ext uri="{FF2B5EF4-FFF2-40B4-BE49-F238E27FC236}">
                <a16:creationId xmlns:a16="http://schemas.microsoft.com/office/drawing/2014/main" id="{8AC541C7-1D46-94EF-1EA3-7AFADF6C810B}"/>
              </a:ext>
            </a:extLst>
          </p:cNvPr>
          <p:cNvPicPr>
            <a:picLocks noChangeAspect="1"/>
          </p:cNvPicPr>
          <p:nvPr/>
        </p:nvPicPr>
        <p:blipFill>
          <a:blip r:embed="rId4"/>
          <a:stretch>
            <a:fillRect/>
          </a:stretch>
        </p:blipFill>
        <p:spPr>
          <a:xfrm>
            <a:off x="5645150" y="3124200"/>
            <a:ext cx="901700" cy="609600"/>
          </a:xfrm>
          <a:prstGeom prst="rect">
            <a:avLst/>
          </a:prstGeom>
        </p:spPr>
      </p:pic>
      <p:pic>
        <p:nvPicPr>
          <p:cNvPr id="5" name="Picture 4" descr="A white background with black dots&#10;&#10;Description automatically generated">
            <a:extLst>
              <a:ext uri="{FF2B5EF4-FFF2-40B4-BE49-F238E27FC236}">
                <a16:creationId xmlns:a16="http://schemas.microsoft.com/office/drawing/2014/main" id="{EF970B13-1359-03FB-7810-FDE1FF5339AB}"/>
              </a:ext>
            </a:extLst>
          </p:cNvPr>
          <p:cNvPicPr>
            <a:picLocks noChangeAspect="1"/>
          </p:cNvPicPr>
          <p:nvPr/>
        </p:nvPicPr>
        <p:blipFill>
          <a:blip r:embed="rId4"/>
          <a:stretch>
            <a:fillRect/>
          </a:stretch>
        </p:blipFill>
        <p:spPr>
          <a:xfrm>
            <a:off x="10667999" y="6108292"/>
            <a:ext cx="1293099" cy="609600"/>
          </a:xfrm>
          <a:prstGeom prst="rect">
            <a:avLst/>
          </a:prstGeom>
        </p:spPr>
      </p:pic>
      <p:sp>
        <p:nvSpPr>
          <p:cNvPr id="9" name="Text Placeholder 1">
            <a:extLst>
              <a:ext uri="{FF2B5EF4-FFF2-40B4-BE49-F238E27FC236}">
                <a16:creationId xmlns:a16="http://schemas.microsoft.com/office/drawing/2014/main" id="{40D6D356-3721-E43E-3382-185EB07C5825}"/>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a:t>
            </a:r>
          </a:p>
        </p:txBody>
      </p:sp>
    </p:spTree>
    <p:extLst>
      <p:ext uri="{BB962C8B-B14F-4D97-AF65-F5344CB8AC3E}">
        <p14:creationId xmlns:p14="http://schemas.microsoft.com/office/powerpoint/2010/main" val="1241957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5DD4E-E147-63B4-351E-31A3111DC66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F711AC3-4F39-E2F3-44E8-BC86687C42F0}"/>
              </a:ext>
            </a:extLst>
          </p:cNvPr>
          <p:cNvSpPr txBox="1"/>
          <p:nvPr/>
        </p:nvSpPr>
        <p:spPr>
          <a:xfrm>
            <a:off x="292100" y="2124917"/>
            <a:ext cx="3835670" cy="3650295"/>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Reported rates of staff experiencing harassment, bullying or abuse from other staff remains has improved since last year’s staff survey. </a:t>
            </a:r>
            <a:r>
              <a:rPr lang="en-GB" sz="1200" dirty="0">
                <a:latin typeface="Arial" panose="020B0604020202020204" pitchFamily="34" charset="0"/>
                <a:ea typeface="Calibri" panose="020F0502020204030204" pitchFamily="34" charset="0"/>
                <a:cs typeface="Times New Roman" panose="02020603050405020304" pitchFamily="18" charset="0"/>
              </a:rPr>
              <a:t>There is a 1% reduction and though a slight reduction, the trend is moving in the right direction. This year’s result is also the lowest reported rate since 2020 for both white and BME staff.</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For </a:t>
            </a:r>
            <a:r>
              <a:rPr lang="en-GB" sz="1200" dirty="0">
                <a:latin typeface="Arial" panose="020B0604020202020204" pitchFamily="34" charset="0"/>
                <a:ea typeface="Calibri" panose="020F0502020204030204" pitchFamily="34" charset="0"/>
                <a:cs typeface="Times New Roman" panose="02020603050405020304" pitchFamily="18" charset="0"/>
              </a:rPr>
              <a:t>BME staff at St Epsom and St Helier, this has reduced by 1.52 percentage points, from 23.1% in 2023 to 21.6% in 2024.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For white staff this has reduced by 1.1 percentage points.  </a:t>
            </a:r>
            <a:endParaRPr lang="en-GB" sz="12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Awaiting national benchmarking data for additional insight.</a:t>
            </a:r>
          </a:p>
          <a:p>
            <a:pPr marL="228600" algn="just">
              <a:lnSpc>
                <a:spcPct val="107000"/>
              </a:lnSpc>
              <a:spcAft>
                <a:spcPts val="800"/>
              </a:spcAft>
            </a:pPr>
            <a:endParaRPr lang="en-GB" sz="12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7E41178D-054E-0E91-8329-136FA9EE3A19}"/>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endParaRPr>
          </a:p>
        </p:txBody>
      </p:sp>
      <p:sp>
        <p:nvSpPr>
          <p:cNvPr id="16" name="Text Placeholder 1">
            <a:extLst>
              <a:ext uri="{FF2B5EF4-FFF2-40B4-BE49-F238E27FC236}">
                <a16:creationId xmlns:a16="http://schemas.microsoft.com/office/drawing/2014/main" id="{65738269-AA22-A8EE-DE3B-E945729CB67B}"/>
              </a:ext>
            </a:extLst>
          </p:cNvPr>
          <p:cNvSpPr>
            <a:spLocks noGrp="1"/>
          </p:cNvSpPr>
          <p:nvPr>
            <p:ph type="body" sz="quarter" idx="14"/>
          </p:nvPr>
        </p:nvSpPr>
        <p:spPr>
          <a:xfrm>
            <a:off x="295020" y="585032"/>
            <a:ext cx="6413782" cy="464463"/>
          </a:xfrm>
        </p:spPr>
        <p:txBody>
          <a:bodyPr/>
          <a:lstStyle/>
          <a:p>
            <a:r>
              <a:rPr lang="en-GB" dirty="0"/>
              <a:t>Indicator 6</a:t>
            </a:r>
            <a:endParaRPr lang="en-GB" b="1" dirty="0"/>
          </a:p>
        </p:txBody>
      </p:sp>
      <p:sp>
        <p:nvSpPr>
          <p:cNvPr id="17" name="Text Placeholder 1">
            <a:extLst>
              <a:ext uri="{FF2B5EF4-FFF2-40B4-BE49-F238E27FC236}">
                <a16:creationId xmlns:a16="http://schemas.microsoft.com/office/drawing/2014/main" id="{30DE932C-F944-4590-4477-11C4D130D29F}"/>
              </a:ext>
            </a:extLst>
          </p:cNvPr>
          <p:cNvSpPr txBox="1">
            <a:spLocks/>
          </p:cNvSpPr>
          <p:nvPr/>
        </p:nvSpPr>
        <p:spPr>
          <a:xfrm>
            <a:off x="292100" y="924689"/>
            <a:ext cx="6324600" cy="464464"/>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experiencing harassment, bullying or abuse from staff in the last 12 months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D6CB76FB-F117-3902-22A6-F9D65782CD9C}"/>
              </a:ext>
            </a:extLst>
          </p:cNvPr>
          <p:cNvSpPr txBox="1">
            <a:spLocks noChangeArrowheads="1"/>
          </p:cNvSpPr>
          <p:nvPr/>
        </p:nvSpPr>
        <p:spPr bwMode="auto">
          <a:xfrm>
            <a:off x="4473800" y="1658034"/>
            <a:ext cx="7489598"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experiencing harassment, bullying or abuse from staff</a:t>
            </a:r>
          </a:p>
        </p:txBody>
      </p:sp>
      <p:sp>
        <p:nvSpPr>
          <p:cNvPr id="3" name="AutoShape 3">
            <a:extLst>
              <a:ext uri="{FF2B5EF4-FFF2-40B4-BE49-F238E27FC236}">
                <a16:creationId xmlns:a16="http://schemas.microsoft.com/office/drawing/2014/main" id="{8943FEF0-C471-04CE-2BD8-1C3B2AF5B45E}"/>
              </a:ext>
            </a:extLst>
          </p:cNvPr>
          <p:cNvSpPr>
            <a:spLocks noChangeAspect="1" noChangeArrowheads="1" noTextEdit="1"/>
          </p:cNvSpPr>
          <p:nvPr/>
        </p:nvSpPr>
        <p:spPr bwMode="auto">
          <a:xfrm>
            <a:off x="152400" y="5199063"/>
            <a:ext cx="44672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white background with black dots&#10;&#10;Description automatically generated">
            <a:extLst>
              <a:ext uri="{FF2B5EF4-FFF2-40B4-BE49-F238E27FC236}">
                <a16:creationId xmlns:a16="http://schemas.microsoft.com/office/drawing/2014/main" id="{0FD55301-83C9-0FAC-B967-A728558D4A05}"/>
              </a:ext>
            </a:extLst>
          </p:cNvPr>
          <p:cNvPicPr>
            <a:picLocks noChangeAspect="1"/>
          </p:cNvPicPr>
          <p:nvPr/>
        </p:nvPicPr>
        <p:blipFill>
          <a:blip r:embed="rId2"/>
          <a:stretch>
            <a:fillRect/>
          </a:stretch>
        </p:blipFill>
        <p:spPr>
          <a:xfrm>
            <a:off x="10744200" y="6127751"/>
            <a:ext cx="1219198" cy="609600"/>
          </a:xfrm>
          <a:prstGeom prst="rect">
            <a:avLst/>
          </a:prstGeom>
        </p:spPr>
      </p:pic>
      <p:sp>
        <p:nvSpPr>
          <p:cNvPr id="10" name="Text Placeholder 1">
            <a:extLst>
              <a:ext uri="{FF2B5EF4-FFF2-40B4-BE49-F238E27FC236}">
                <a16:creationId xmlns:a16="http://schemas.microsoft.com/office/drawing/2014/main" id="{D462CCBA-3E16-FF99-DCBD-8440737F01E9}"/>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 </a:t>
            </a:r>
          </a:p>
        </p:txBody>
      </p:sp>
      <p:pic>
        <p:nvPicPr>
          <p:cNvPr id="6" name="Picture 5">
            <a:extLst>
              <a:ext uri="{FF2B5EF4-FFF2-40B4-BE49-F238E27FC236}">
                <a16:creationId xmlns:a16="http://schemas.microsoft.com/office/drawing/2014/main" id="{0680EC27-0CE9-A43C-D74D-E1E36BC081CD}"/>
              </a:ext>
            </a:extLst>
          </p:cNvPr>
          <p:cNvPicPr>
            <a:picLocks noChangeAspect="1"/>
          </p:cNvPicPr>
          <p:nvPr/>
        </p:nvPicPr>
        <p:blipFill>
          <a:blip r:embed="rId3"/>
          <a:stretch>
            <a:fillRect/>
          </a:stretch>
        </p:blipFill>
        <p:spPr>
          <a:xfrm>
            <a:off x="4473799" y="2124917"/>
            <a:ext cx="7489597" cy="3531333"/>
          </a:xfrm>
          <a:prstGeom prst="rect">
            <a:avLst/>
          </a:prstGeom>
        </p:spPr>
      </p:pic>
    </p:spTree>
    <p:extLst>
      <p:ext uri="{BB962C8B-B14F-4D97-AF65-F5344CB8AC3E}">
        <p14:creationId xmlns:p14="http://schemas.microsoft.com/office/powerpoint/2010/main" val="844522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A77B-7174-B4DB-FC06-3DA8161700D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37242A4-0D57-82E2-D837-C296EAFD225F}"/>
              </a:ext>
            </a:extLst>
          </p:cNvPr>
          <p:cNvSpPr txBox="1"/>
          <p:nvPr/>
        </p:nvSpPr>
        <p:spPr>
          <a:xfrm>
            <a:off x="292100" y="2098598"/>
            <a:ext cx="4052304" cy="3452676"/>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51% of BME staff felt the organisation provides equal opportunities for career progression or promotion. This follows a continued upwards trend since 2020 (+2.9 percentage points).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This compares to 54% of white staff, which has increased by 1.08 percentage points compared to last year.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The gap in perception between white and BME staff has reduced from 7.9 percentage points in 2022 to 3.9 percentage points in 2024.</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While white staff at Epsom and St Helier still feel less confident compared to staff nationally, BME staff compares above the national average.</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Awaiting national benchmarking data for additional insight.</a:t>
            </a:r>
          </a:p>
        </p:txBody>
      </p:sp>
      <p:sp>
        <p:nvSpPr>
          <p:cNvPr id="15" name="Text Placeholder 1">
            <a:extLst>
              <a:ext uri="{FF2B5EF4-FFF2-40B4-BE49-F238E27FC236}">
                <a16:creationId xmlns:a16="http://schemas.microsoft.com/office/drawing/2014/main" id="{8EB35125-E297-A131-DC45-60C3560E849B}"/>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endParaRPr>
          </a:p>
        </p:txBody>
      </p:sp>
      <p:sp>
        <p:nvSpPr>
          <p:cNvPr id="16" name="Text Placeholder 1">
            <a:extLst>
              <a:ext uri="{FF2B5EF4-FFF2-40B4-BE49-F238E27FC236}">
                <a16:creationId xmlns:a16="http://schemas.microsoft.com/office/drawing/2014/main" id="{C9EBFEC7-4CF3-25E0-571F-79F7CA8B26B6}"/>
              </a:ext>
            </a:extLst>
          </p:cNvPr>
          <p:cNvSpPr>
            <a:spLocks noGrp="1"/>
          </p:cNvSpPr>
          <p:nvPr>
            <p:ph type="body" sz="quarter" idx="14"/>
          </p:nvPr>
        </p:nvSpPr>
        <p:spPr>
          <a:xfrm>
            <a:off x="295020" y="585032"/>
            <a:ext cx="6413782" cy="464463"/>
          </a:xfrm>
        </p:spPr>
        <p:txBody>
          <a:bodyPr/>
          <a:lstStyle/>
          <a:p>
            <a:r>
              <a:rPr lang="en-GB" dirty="0"/>
              <a:t>Indicator 7</a:t>
            </a:r>
            <a:endParaRPr lang="en-GB" b="1" dirty="0"/>
          </a:p>
        </p:txBody>
      </p:sp>
      <p:sp>
        <p:nvSpPr>
          <p:cNvPr id="17" name="Text Placeholder 1">
            <a:extLst>
              <a:ext uri="{FF2B5EF4-FFF2-40B4-BE49-F238E27FC236}">
                <a16:creationId xmlns:a16="http://schemas.microsoft.com/office/drawing/2014/main" id="{CE0FDB9C-046A-301C-205F-1CAD60AA2678}"/>
              </a:ext>
            </a:extLst>
          </p:cNvPr>
          <p:cNvSpPr txBox="1">
            <a:spLocks/>
          </p:cNvSpPr>
          <p:nvPr/>
        </p:nvSpPr>
        <p:spPr>
          <a:xfrm>
            <a:off x="292100" y="924689"/>
            <a:ext cx="6718300" cy="464464"/>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believing that trust provides equal opportunities for career progression or promotion</a:t>
            </a:r>
            <a:endParaRPr lang="en-GB" sz="1200" b="1" i="1" dirty="0">
              <a:solidFill>
                <a:srgbClr val="0070C0"/>
              </a:solidFill>
              <a:latin typeface="Arial" panose="020B0604020202020204" pitchFamily="34" charset="0"/>
              <a:cs typeface="Arial" panose="020B0604020202020204" pitchFamily="34" charset="0"/>
            </a:endParaRPr>
          </a:p>
        </p:txBody>
      </p:sp>
      <p:sp>
        <p:nvSpPr>
          <p:cNvPr id="10" name="Text Box 2">
            <a:extLst>
              <a:ext uri="{FF2B5EF4-FFF2-40B4-BE49-F238E27FC236}">
                <a16:creationId xmlns:a16="http://schemas.microsoft.com/office/drawing/2014/main" id="{F9A481D2-4E8A-D852-B5B6-7D8AA7DE5D93}"/>
              </a:ext>
            </a:extLst>
          </p:cNvPr>
          <p:cNvSpPr txBox="1">
            <a:spLocks noChangeArrowheads="1"/>
          </p:cNvSpPr>
          <p:nvPr/>
        </p:nvSpPr>
        <p:spPr bwMode="auto">
          <a:xfrm>
            <a:off x="4754665" y="1728810"/>
            <a:ext cx="7262812"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believing that trust provides equal opportunities for career progression or promotion</a:t>
            </a:r>
          </a:p>
        </p:txBody>
      </p:sp>
      <p:pic>
        <p:nvPicPr>
          <p:cNvPr id="3" name="Picture 2" descr="A white background with black and white clouds&#10;&#10;Description automatically generated">
            <a:extLst>
              <a:ext uri="{FF2B5EF4-FFF2-40B4-BE49-F238E27FC236}">
                <a16:creationId xmlns:a16="http://schemas.microsoft.com/office/drawing/2014/main" id="{D46B00AE-732A-EF70-E6DB-2A70084AB846}"/>
              </a:ext>
            </a:extLst>
          </p:cNvPr>
          <p:cNvPicPr>
            <a:picLocks noChangeAspect="1"/>
          </p:cNvPicPr>
          <p:nvPr/>
        </p:nvPicPr>
        <p:blipFill>
          <a:blip r:embed="rId2"/>
          <a:stretch>
            <a:fillRect/>
          </a:stretch>
        </p:blipFill>
        <p:spPr>
          <a:xfrm>
            <a:off x="10820400" y="6134924"/>
            <a:ext cx="1219200" cy="609600"/>
          </a:xfrm>
          <a:prstGeom prst="rect">
            <a:avLst/>
          </a:prstGeom>
        </p:spPr>
      </p:pic>
      <p:sp>
        <p:nvSpPr>
          <p:cNvPr id="2" name="Text Placeholder 1">
            <a:extLst>
              <a:ext uri="{FF2B5EF4-FFF2-40B4-BE49-F238E27FC236}">
                <a16:creationId xmlns:a16="http://schemas.microsoft.com/office/drawing/2014/main" id="{B791529E-4B15-0C97-1A56-E78A06A8EBB5}"/>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a:t>
            </a:r>
          </a:p>
        </p:txBody>
      </p:sp>
      <p:pic>
        <p:nvPicPr>
          <p:cNvPr id="6" name="Picture 5">
            <a:extLst>
              <a:ext uri="{FF2B5EF4-FFF2-40B4-BE49-F238E27FC236}">
                <a16:creationId xmlns:a16="http://schemas.microsoft.com/office/drawing/2014/main" id="{68C40409-9F54-AE2D-6EFD-AFED39E908EF}"/>
              </a:ext>
            </a:extLst>
          </p:cNvPr>
          <p:cNvPicPr>
            <a:picLocks noChangeAspect="1"/>
          </p:cNvPicPr>
          <p:nvPr/>
        </p:nvPicPr>
        <p:blipFill>
          <a:blip r:embed="rId3"/>
          <a:stretch>
            <a:fillRect/>
          </a:stretch>
        </p:blipFill>
        <p:spPr>
          <a:xfrm>
            <a:off x="4759529" y="2118494"/>
            <a:ext cx="7262812" cy="3521902"/>
          </a:xfrm>
          <a:prstGeom prst="rect">
            <a:avLst/>
          </a:prstGeom>
        </p:spPr>
      </p:pic>
    </p:spTree>
    <p:extLst>
      <p:ext uri="{BB962C8B-B14F-4D97-AF65-F5344CB8AC3E}">
        <p14:creationId xmlns:p14="http://schemas.microsoft.com/office/powerpoint/2010/main" val="105535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297406-8481-D8DE-6715-CC041AEED46D}"/>
              </a:ext>
            </a:extLst>
          </p:cNvPr>
          <p:cNvSpPr txBox="1"/>
          <p:nvPr/>
        </p:nvSpPr>
        <p:spPr>
          <a:xfrm>
            <a:off x="10820400" y="6019952"/>
            <a:ext cx="1371600" cy="761848"/>
          </a:xfrm>
          <a:prstGeom prst="rect">
            <a:avLst/>
          </a:prstGeom>
          <a:solidFill>
            <a:schemeClr val="bg1"/>
          </a:solidFill>
        </p:spPr>
        <p:txBody>
          <a:bodyPr wrap="square" rtlCol="0">
            <a:spAutoFit/>
          </a:bodyPr>
          <a:lstStyle/>
          <a:p>
            <a:endParaRPr lang="en-GB" dirty="0"/>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p:txBody>
          <a:bodyPr/>
          <a:lstStyle/>
          <a:p>
            <a:r>
              <a:rPr lang="en-GB" dirty="0"/>
              <a:t>Purpose, background and definitions</a:t>
            </a:r>
            <a:endParaRPr lang="en-GB" b="1" dirty="0"/>
          </a:p>
        </p:txBody>
      </p:sp>
      <p:sp>
        <p:nvSpPr>
          <p:cNvPr id="2" name="Text Placeholder 1"/>
          <p:cNvSpPr>
            <a:spLocks noGrp="1"/>
          </p:cNvSpPr>
          <p:nvPr>
            <p:ph type="body" sz="quarter" idx="15"/>
          </p:nvPr>
        </p:nvSpPr>
        <p:spPr/>
        <p:txBody>
          <a:bodyPr/>
          <a:lstStyle/>
          <a:p>
            <a:r>
              <a:rPr lang="en-GB" b="1" dirty="0">
                <a:solidFill>
                  <a:schemeClr val="tx1"/>
                </a:solidFill>
              </a:rPr>
              <a:t>Workforce Race Equality Standard 2025</a:t>
            </a:r>
          </a:p>
        </p:txBody>
      </p:sp>
      <p:sp>
        <p:nvSpPr>
          <p:cNvPr id="8" name="TextBox 7">
            <a:extLst>
              <a:ext uri="{FF2B5EF4-FFF2-40B4-BE49-F238E27FC236}">
                <a16:creationId xmlns:a16="http://schemas.microsoft.com/office/drawing/2014/main" id="{A9127076-FAA0-BDEC-CDBB-C06DA2260B5F}"/>
              </a:ext>
            </a:extLst>
          </p:cNvPr>
          <p:cNvSpPr txBox="1"/>
          <p:nvPr/>
        </p:nvSpPr>
        <p:spPr>
          <a:xfrm>
            <a:off x="257755" y="1040471"/>
            <a:ext cx="11373978" cy="4493538"/>
          </a:xfrm>
          <a:prstGeom prst="rect">
            <a:avLst/>
          </a:prstGeom>
          <a:noFill/>
        </p:spPr>
        <p:txBody>
          <a:bodyPr wrap="square">
            <a:spAutoFit/>
          </a:bodyPr>
          <a:lstStyle/>
          <a:p>
            <a:pPr lvl="0"/>
            <a:r>
              <a:rPr lang="en-GB" sz="1100" b="1" u="sng" dirty="0">
                <a:effectLst/>
                <a:latin typeface="Arial" panose="020B0604020202020204" pitchFamily="34" charset="0"/>
                <a:ea typeface="Calibri" panose="020F0502020204030204" pitchFamily="34" charset="0"/>
                <a:cs typeface="Arial" panose="020B0604020202020204" pitchFamily="34" charset="0"/>
              </a:rPr>
              <a:t>Purpose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This paper provides an </a:t>
            </a:r>
            <a:r>
              <a:rPr lang="en-GB" sz="1100" dirty="0">
                <a:latin typeface="Arial" panose="020B0604020202020204" pitchFamily="34" charset="0"/>
                <a:ea typeface="Calibri" panose="020F0502020204030204" pitchFamily="34" charset="0"/>
                <a:cs typeface="Arial" panose="020B0604020202020204" pitchFamily="34" charset="0"/>
              </a:rPr>
              <a:t>overview</a:t>
            </a:r>
            <a:r>
              <a:rPr lang="en-GB" sz="1100" dirty="0">
                <a:effectLst/>
                <a:latin typeface="Arial" panose="020B0604020202020204" pitchFamily="34" charset="0"/>
                <a:ea typeface="Calibri" panose="020F0502020204030204" pitchFamily="34" charset="0"/>
                <a:cs typeface="Arial" panose="020B0604020202020204" pitchFamily="34" charset="0"/>
              </a:rPr>
              <a:t> of the 2025 Workforce Race Equality Standard (WRES) findings.</a:t>
            </a:r>
          </a:p>
          <a:p>
            <a:pPr marL="342900" lvl="0" indent="-342900">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Arial" panose="020B0604020202020204" pitchFamily="34" charset="0"/>
              </a:rPr>
              <a:t>This report will be published on the Trust website.</a:t>
            </a:r>
          </a:p>
          <a:p>
            <a:pPr marL="342900" lvl="0" indent="-342900">
              <a:buFont typeface="Symbol" panose="05050102010706020507" pitchFamily="18" charset="2"/>
              <a:buChar char=""/>
              <a:tabLst>
                <a:tab pos="1084580" algn="l"/>
              </a:tabLst>
            </a:pPr>
            <a:r>
              <a:rPr lang="en-GB" sz="1100" kern="1200" dirty="0">
                <a:effectLst/>
                <a:latin typeface="Arial" panose="020B0604020202020204" pitchFamily="34" charset="0"/>
                <a:ea typeface="Times New Roman" panose="02020603050405020304" pitchFamily="18" charset="0"/>
                <a:cs typeface="Arial" panose="020B0604020202020204" pitchFamily="34" charset="0"/>
              </a:rPr>
              <a:t>The Board is asked to receive this report and associated action plan for information and approve for publication.</a:t>
            </a:r>
          </a:p>
          <a:p>
            <a:pPr marL="0" marR="0" lvl="0" indent="0" algn="l" defTabSz="914400" rtl="0" eaLnBrk="1" fontAlgn="auto" latinLnBrk="0" hangingPunct="1">
              <a:buClrTx/>
              <a:buSzTx/>
              <a:buFontTx/>
              <a:buNone/>
              <a:tabLst/>
              <a:defRPr/>
            </a:pPr>
            <a:endParaRPr kumimoji="0" lang="en-GB" sz="1100" b="1" i="0" u="sng"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buClrTx/>
              <a:buSzTx/>
              <a:buFontTx/>
              <a:buNone/>
              <a:tabLst/>
              <a:defRPr/>
            </a:pPr>
            <a:r>
              <a:rPr kumimoji="0" lang="en-GB" sz="1100" b="1" i="0" u="sng"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Background</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In April 2015, NHS England introduced the WRES in response to consistent findings that BME applicants and staff consistently fared worse in employment outcomes and satisfaction surveys. The WRES was designed to enable NHS organisations to demonstrate progress against a number of key indicators of workforce equality, including a specific indicator to address the low levels of BME Board representation.</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Since April 2015, the WRES has been included in the full-length NHS Standard Contract and requires all providers of NHS services to address the issue of workforce race inequality by implementing and using the WRES.</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There are nine WRES indicators. Four of the indicators focus on workforce data, four are based on data from national NHS Staff Survey questions, and one indicator focuses upon BME board representation. The WRES highlights differences between the experience and treatment of White staff and BME staff in the NHS with a view to organisations closing those gaps through the development and implementation of action plans focused upon continuous improvement over time.</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WRES is produced in line with Technical Guidance issued by NHS England. </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Indicators 1-3 and 9 are produced via the Electronic Staff Record (ESR) from a snapshot of data taken on 31</a:t>
            </a:r>
            <a:r>
              <a:rPr kumimoji="0" lang="en-GB" sz="1100" b="0" i="0" u="none" strike="noStrike" kern="1200" cap="none" spc="0" normalizeH="0" baseline="3000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st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March 2025. All other indicators are from the 2024 staff survey.</a:t>
            </a:r>
          </a:p>
          <a:p>
            <a:pPr marL="342900" marR="0" lvl="0" indent="-342900" algn="l" defTabSz="914400" rtl="0" eaLnBrk="1" fontAlgn="auto" latinLnBrk="0" hangingPunct="1">
              <a:buClrTx/>
              <a:buSzTx/>
              <a:buFont typeface="Symbol" panose="05050102010706020507" pitchFamily="18" charset="2"/>
              <a:buChar char=""/>
              <a:tabLst/>
              <a:defRPr/>
            </a:pPr>
            <a:endParaRPr lang="en-GB" sz="1100" b="1" u="sng" dirty="0">
              <a:solidFill>
                <a:srgbClr val="425563"/>
              </a:solidFill>
              <a:latin typeface="Arial" panose="020B0604020202020204" pitchFamily="34" charset="0"/>
              <a:ea typeface="Calibri" panose="020F0502020204030204" pitchFamily="34" charset="0"/>
              <a:cs typeface="Arial" panose="020B0604020202020204" pitchFamily="34" charset="0"/>
            </a:endParaRPr>
          </a:p>
          <a:p>
            <a:pPr>
              <a:tabLst>
                <a:tab pos="1084580" algn="l"/>
              </a:tabLst>
            </a:pPr>
            <a:r>
              <a:rPr kumimoji="0" lang="en-GB" sz="1100" b="1" i="0" u="sng"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Definitions of ethnicity: people covered by the WRES </a:t>
            </a:r>
            <a:endPar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tabLst>
                <a:tab pos="1084580" algn="l"/>
              </a:tabLst>
            </a:pPr>
            <a:r>
              <a:rPr lang="en-GB" sz="1100" dirty="0">
                <a:latin typeface="Arial" panose="020B0604020202020204" pitchFamily="34" charset="0"/>
                <a:ea typeface="Calibri" panose="020F0502020204030204" pitchFamily="34" charset="0"/>
                <a:cs typeface="Arial" panose="020B0604020202020204" pitchFamily="34" charset="0"/>
              </a:rPr>
              <a:t>I</a:t>
            </a:r>
            <a:r>
              <a:rPr lang="en-GB" sz="1100" dirty="0">
                <a:effectLst/>
                <a:latin typeface="Arial" panose="020B0604020202020204" pitchFamily="34" charset="0"/>
                <a:ea typeface="Calibri" panose="020F0502020204030204" pitchFamily="34" charset="0"/>
                <a:cs typeface="Arial" panose="020B0604020202020204" pitchFamily="34" charset="0"/>
              </a:rPr>
              <a:t>n line with Health Education England's</a:t>
            </a:r>
            <a:r>
              <a:rPr lang="en-GB" sz="1100" dirty="0">
                <a:latin typeface="Arial" panose="020B0604020202020204" pitchFamily="34" charset="0"/>
                <a:ea typeface="Calibri" panose="020F0502020204030204" pitchFamily="34" charset="0"/>
                <a:cs typeface="Arial" panose="020B0604020202020204" pitchFamily="34" charset="0"/>
              </a:rPr>
              <a:t> WRES Guidance, </a:t>
            </a:r>
            <a:r>
              <a:rPr lang="en-GB" sz="1100" dirty="0">
                <a:effectLst/>
                <a:latin typeface="Arial" panose="020B0604020202020204" pitchFamily="34" charset="0"/>
                <a:ea typeface="Calibri" panose="020F0502020204030204" pitchFamily="34" charset="0"/>
                <a:cs typeface="Arial" panose="020B0604020202020204" pitchFamily="34" charset="0"/>
              </a:rPr>
              <a:t>the term ‘BME’ and ‘white’ are used to describe the two groups of staff referred to in this report. </a:t>
            </a:r>
          </a:p>
          <a:p>
            <a:pPr marL="342900" lvl="0" indent="-342900">
              <a:buFont typeface="Symbol" panose="05050102010706020507" pitchFamily="18" charset="2"/>
              <a:buChar char=""/>
              <a:tabLst>
                <a:tab pos="1084580" algn="l"/>
              </a:tabLst>
            </a:pPr>
            <a:r>
              <a:rPr lang="en-GB" sz="1100" dirty="0">
                <a:latin typeface="Arial" panose="020B0604020202020204" pitchFamily="34" charset="0"/>
                <a:ea typeface="Calibri" panose="020F0502020204030204" pitchFamily="34" charset="0"/>
                <a:cs typeface="Arial" panose="020B0604020202020204" pitchFamily="34" charset="0"/>
              </a:rPr>
              <a:t>‘</a:t>
            </a:r>
            <a:r>
              <a:rPr lang="en-GB" sz="1100" dirty="0">
                <a:effectLst/>
                <a:latin typeface="Arial" panose="020B0604020202020204" pitchFamily="34" charset="0"/>
                <a:ea typeface="Calibri" panose="020F0502020204030204" pitchFamily="34" charset="0"/>
                <a:cs typeface="Arial" panose="020B0604020202020204" pitchFamily="34" charset="0"/>
              </a:rPr>
              <a:t>White</a:t>
            </a:r>
            <a:r>
              <a:rPr lang="en-GB" sz="1100" dirty="0">
                <a:latin typeface="Arial" panose="020B0604020202020204" pitchFamily="34" charset="0"/>
                <a:ea typeface="Calibri" panose="020F0502020204030204" pitchFamily="34" charset="0"/>
                <a:cs typeface="Arial" panose="020B0604020202020204" pitchFamily="34" charset="0"/>
              </a:rPr>
              <a:t>’</a:t>
            </a:r>
            <a:r>
              <a:rPr lang="en-GB" sz="1100" dirty="0">
                <a:effectLst/>
                <a:latin typeface="Arial" panose="020B0604020202020204" pitchFamily="34" charset="0"/>
                <a:ea typeface="Calibri" panose="020F0502020204030204" pitchFamily="34" charset="0"/>
                <a:cs typeface="Arial" panose="020B0604020202020204" pitchFamily="34" charset="0"/>
              </a:rPr>
              <a:t> staff include white British, Irish, Eastern European and any other white. The ‘Black and Minority </a:t>
            </a:r>
            <a:r>
              <a:rPr lang="en-GB" sz="1100" dirty="0">
                <a:latin typeface="Arial" panose="020B0604020202020204" pitchFamily="34" charset="0"/>
                <a:ea typeface="Calibri" panose="020F0502020204030204" pitchFamily="34" charset="0"/>
                <a:cs typeface="Arial" panose="020B0604020202020204" pitchFamily="34" charset="0"/>
              </a:rPr>
              <a:t>E</a:t>
            </a:r>
            <a:r>
              <a:rPr lang="en-GB" sz="1100" dirty="0">
                <a:effectLst/>
                <a:latin typeface="Arial" panose="020B0604020202020204" pitchFamily="34" charset="0"/>
                <a:ea typeface="Calibri" panose="020F0502020204030204" pitchFamily="34" charset="0"/>
                <a:cs typeface="Arial" panose="020B0604020202020204" pitchFamily="34" charset="0"/>
              </a:rPr>
              <a:t>thnic’ staff category includes all others except ‘unknown</a:t>
            </a:r>
            <a:r>
              <a:rPr lang="en-GB" sz="1100" dirty="0">
                <a:latin typeface="Arial" panose="020B0604020202020204" pitchFamily="34" charset="0"/>
                <a:ea typeface="Calibri" panose="020F0502020204030204" pitchFamily="34" charset="0"/>
                <a:cs typeface="Arial" panose="020B0604020202020204" pitchFamily="34" charset="0"/>
              </a:rPr>
              <a:t>’</a:t>
            </a:r>
            <a:r>
              <a:rPr lang="en-GB" sz="1100" dirty="0">
                <a:effectLst/>
                <a:latin typeface="Arial" panose="020B0604020202020204" pitchFamily="34" charset="0"/>
                <a:ea typeface="Calibri" panose="020F0502020204030204" pitchFamily="34" charset="0"/>
                <a:cs typeface="Arial" panose="020B0604020202020204" pitchFamily="34" charset="0"/>
              </a:rPr>
              <a:t> and ‘not stated.’</a:t>
            </a:r>
          </a:p>
          <a:p>
            <a:pPr marL="342900" lvl="0" indent="-342900">
              <a:buFont typeface="Symbol" panose="05050102010706020507" pitchFamily="18" charset="2"/>
              <a:buChar char=""/>
              <a:tabLst>
                <a:tab pos="1084580" algn="l"/>
              </a:tabLst>
            </a:pPr>
            <a:r>
              <a:rPr lang="en-GB" sz="1100" dirty="0">
                <a:latin typeface="Arial" panose="020B0604020202020204" pitchFamily="34" charset="0"/>
                <a:ea typeface="Calibri" panose="020F0502020204030204" pitchFamily="34" charset="0"/>
                <a:cs typeface="Arial" panose="020B0604020202020204" pitchFamily="34" charset="0"/>
              </a:rPr>
              <a:t>Further information can be found in </a:t>
            </a:r>
            <a:r>
              <a:rPr lang="en-GB" sz="1100" i="1" dirty="0">
                <a:latin typeface="Arial" panose="020B0604020202020204" pitchFamily="34" charset="0"/>
                <a:ea typeface="Calibri" panose="020F0502020204030204" pitchFamily="34" charset="0"/>
                <a:cs typeface="Arial" panose="020B0604020202020204" pitchFamily="34" charset="0"/>
              </a:rPr>
              <a:t>appendix A: Definitions of ethnicity: people covered by the WRES. </a:t>
            </a:r>
          </a:p>
          <a:p>
            <a:pPr marL="342900" lvl="0" indent="-342900">
              <a:buFont typeface="Symbol" panose="05050102010706020507" pitchFamily="18" charset="2"/>
              <a:buChar char=""/>
              <a:tabLst>
                <a:tab pos="1084580" algn="l"/>
              </a:tabLst>
            </a:pPr>
            <a:endParaRPr lang="en-GB" sz="1100" i="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tabLst>
                <a:tab pos="1084580" algn="l"/>
              </a:tabLst>
            </a:pP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tabLst>
                <a:tab pos="1084580" algn="l"/>
              </a:tabLst>
            </a:pPr>
            <a:r>
              <a:rPr lang="en-GB"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r>
              <a:rPr lang="en-GB" sz="1100" kern="1200" dirty="0">
                <a:effectLst/>
                <a:latin typeface="Arial" panose="020B0604020202020204" pitchFamily="34" charset="0"/>
                <a:ea typeface="Times New Roman" panose="02020603050405020304" pitchFamily="18"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B925EDAB-06DE-FF39-6F83-4725CD977F83}"/>
              </a:ext>
            </a:extLst>
          </p:cNvPr>
          <p:cNvSpPr txBox="1">
            <a:spLocks noChangeArrowheads="1"/>
          </p:cNvSpPr>
          <p:nvPr/>
        </p:nvSpPr>
        <p:spPr bwMode="auto">
          <a:xfrm>
            <a:off x="541739" y="5029200"/>
            <a:ext cx="10983695"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100" b="1" u="sng" dirty="0">
                <a:solidFill>
                  <a:srgbClr val="425563"/>
                </a:solidFill>
                <a:latin typeface="Arial" panose="020B0604020202020204" pitchFamily="34" charset="0"/>
                <a:ea typeface="Calibri" panose="020F0502020204030204" pitchFamily="34" charset="0"/>
                <a:cs typeface="Times New Roman" panose="02020603050405020304" pitchFamily="18" charset="0"/>
              </a:rPr>
              <a:t>Overview of Workforce Numbers </a:t>
            </a:r>
            <a:endParaRPr lang="en-GB" sz="1100" dirty="0">
              <a:solidFill>
                <a:srgbClr val="425563"/>
              </a:solidFill>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D8F83A59-FB65-7025-848B-E937D919C9C3}"/>
              </a:ext>
            </a:extLst>
          </p:cNvPr>
          <p:cNvGraphicFramePr>
            <a:graphicFrameLocks noGrp="1"/>
          </p:cNvGraphicFramePr>
          <p:nvPr>
            <p:extLst>
              <p:ext uri="{D42A27DB-BD31-4B8C-83A1-F6EECF244321}">
                <p14:modId xmlns:p14="http://schemas.microsoft.com/office/powerpoint/2010/main" val="2908945964"/>
              </p:ext>
            </p:extLst>
          </p:nvPr>
        </p:nvGraphicFramePr>
        <p:xfrm>
          <a:off x="561405" y="5367915"/>
          <a:ext cx="5411345" cy="1171898"/>
        </p:xfrm>
        <a:graphic>
          <a:graphicData uri="http://schemas.openxmlformats.org/drawingml/2006/table">
            <a:tbl>
              <a:tblPr firstRow="1" firstCol="1" bandRow="1">
                <a:tableStyleId>{073A0DAA-6AF3-43AB-8588-CEC1D06C72B9}</a:tableStyleId>
              </a:tblPr>
              <a:tblGrid>
                <a:gridCol w="2362700">
                  <a:extLst>
                    <a:ext uri="{9D8B030D-6E8A-4147-A177-3AD203B41FA5}">
                      <a16:colId xmlns:a16="http://schemas.microsoft.com/office/drawing/2014/main" val="3430775709"/>
                    </a:ext>
                  </a:extLst>
                </a:gridCol>
                <a:gridCol w="609729">
                  <a:extLst>
                    <a:ext uri="{9D8B030D-6E8A-4147-A177-3AD203B41FA5}">
                      <a16:colId xmlns:a16="http://schemas.microsoft.com/office/drawing/2014/main" val="1471663925"/>
                    </a:ext>
                  </a:extLst>
                </a:gridCol>
                <a:gridCol w="609729">
                  <a:extLst>
                    <a:ext uri="{9D8B030D-6E8A-4147-A177-3AD203B41FA5}">
                      <a16:colId xmlns:a16="http://schemas.microsoft.com/office/drawing/2014/main" val="1846488538"/>
                    </a:ext>
                  </a:extLst>
                </a:gridCol>
                <a:gridCol w="609729">
                  <a:extLst>
                    <a:ext uri="{9D8B030D-6E8A-4147-A177-3AD203B41FA5}">
                      <a16:colId xmlns:a16="http://schemas.microsoft.com/office/drawing/2014/main" val="2005153682"/>
                    </a:ext>
                  </a:extLst>
                </a:gridCol>
                <a:gridCol w="609729">
                  <a:extLst>
                    <a:ext uri="{9D8B030D-6E8A-4147-A177-3AD203B41FA5}">
                      <a16:colId xmlns:a16="http://schemas.microsoft.com/office/drawing/2014/main" val="3542482609"/>
                    </a:ext>
                  </a:extLst>
                </a:gridCol>
                <a:gridCol w="609729">
                  <a:extLst>
                    <a:ext uri="{9D8B030D-6E8A-4147-A177-3AD203B41FA5}">
                      <a16:colId xmlns:a16="http://schemas.microsoft.com/office/drawing/2014/main" val="2765363856"/>
                    </a:ext>
                  </a:extLst>
                </a:gridCol>
              </a:tblGrid>
              <a:tr h="401357">
                <a:tc>
                  <a:txBody>
                    <a:bodyPr/>
                    <a:lstStyle/>
                    <a:p>
                      <a:pPr algn="ctr" fontAlgn="b"/>
                      <a:r>
                        <a:rPr lang="en-GB" sz="1100" b="0" i="0" u="none" strike="noStrike" dirty="0">
                          <a:solidFill>
                            <a:schemeClr val="bg1"/>
                          </a:solidFill>
                          <a:effectLst/>
                          <a:latin typeface="Arial" panose="020B0604020202020204" pitchFamily="34" charset="0"/>
                          <a:cs typeface="Arial" panose="020B0604020202020204" pitchFamily="34" charset="0"/>
                        </a:rPr>
                        <a:t>STG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2021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2022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2023</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i="0" u="none" strike="noStrike" dirty="0">
                          <a:solidFill>
                            <a:schemeClr val="bg1"/>
                          </a:solidFill>
                          <a:effectLst/>
                          <a:latin typeface="Arial" panose="020B0604020202020204" pitchFamily="34" charset="0"/>
                          <a:cs typeface="Arial" panose="020B0604020202020204" pitchFamily="34" charset="0"/>
                        </a:rPr>
                        <a:t>2024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1" i="0" u="none" strike="noStrike" dirty="0">
                          <a:solidFill>
                            <a:schemeClr val="bg1"/>
                          </a:solidFill>
                          <a:effectLst/>
                          <a:latin typeface="Arial" panose="020B0604020202020204" pitchFamily="34" charset="0"/>
                          <a:cs typeface="Arial" panose="020B0604020202020204" pitchFamily="34" charset="0"/>
                        </a:rPr>
                        <a:t>2025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7130035"/>
                  </a:ext>
                </a:extLst>
              </a:tr>
              <a:tr h="256847">
                <a:tc>
                  <a:txBody>
                    <a:bodyPr/>
                    <a:lstStyle/>
                    <a:p>
                      <a:pPr algn="l" fontAlgn="b"/>
                      <a:r>
                        <a:rPr lang="en-GB" sz="1100" b="0" u="none" strike="noStrike" dirty="0">
                          <a:effectLst/>
                          <a:latin typeface="Arial" panose="020B0604020202020204" pitchFamily="34" charset="0"/>
                          <a:cs typeface="Arial" panose="020B0604020202020204" pitchFamily="34" charset="0"/>
                        </a:rPr>
                        <a:t>Total number of staff in organisation</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9,154</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9,608</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i="0" u="none" strike="noStrike" dirty="0">
                          <a:solidFill>
                            <a:schemeClr val="tx2">
                              <a:lumMod val="75000"/>
                            </a:schemeClr>
                          </a:solidFill>
                          <a:effectLst/>
                          <a:latin typeface="Arial" panose="020B0604020202020204" pitchFamily="34" charset="0"/>
                          <a:cs typeface="Arial" panose="020B0604020202020204" pitchFamily="34" charset="0"/>
                        </a:rPr>
                        <a:t>9,915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i="0" u="none" strike="noStrike" dirty="0">
                          <a:solidFill>
                            <a:schemeClr val="tx2">
                              <a:lumMod val="75000"/>
                            </a:schemeClr>
                          </a:solidFill>
                          <a:effectLst/>
                          <a:latin typeface="Arial" panose="020B0604020202020204" pitchFamily="34" charset="0"/>
                          <a:cs typeface="Arial" panose="020B0604020202020204" pitchFamily="34" charset="0"/>
                        </a:rPr>
                        <a:t>10,345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1" i="0" u="none" strike="noStrike" dirty="0">
                          <a:solidFill>
                            <a:schemeClr val="tx2">
                              <a:lumMod val="75000"/>
                            </a:schemeClr>
                          </a:solidFill>
                          <a:effectLst/>
                          <a:latin typeface="Arial" panose="020B0604020202020204" pitchFamily="34" charset="0"/>
                          <a:cs typeface="Arial" panose="020B0604020202020204" pitchFamily="34" charset="0"/>
                        </a:rPr>
                        <a:t>10,831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85488625"/>
                  </a:ext>
                </a:extLst>
              </a:tr>
              <a:tr h="256847">
                <a:tc>
                  <a:txBody>
                    <a:bodyPr/>
                    <a:lstStyle/>
                    <a:p>
                      <a:pPr algn="l" fontAlgn="b"/>
                      <a:r>
                        <a:rPr lang="en-GB" sz="1100" b="0" u="none" strike="noStrike" dirty="0">
                          <a:effectLst/>
                          <a:latin typeface="Arial" panose="020B0604020202020204" pitchFamily="34" charset="0"/>
                          <a:cs typeface="Arial" panose="020B0604020202020204" pitchFamily="34" charset="0"/>
                        </a:rPr>
                        <a:t>% of BME Staff</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47.7%</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50.1%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i="0" u="none" strike="noStrike" dirty="0">
                          <a:solidFill>
                            <a:schemeClr val="tx2">
                              <a:lumMod val="75000"/>
                            </a:schemeClr>
                          </a:solidFill>
                          <a:effectLst/>
                          <a:latin typeface="Arial" panose="020B0604020202020204" pitchFamily="34" charset="0"/>
                          <a:cs typeface="Arial" panose="020B0604020202020204" pitchFamily="34" charset="0"/>
                        </a:rPr>
                        <a:t>51.9%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i="0" u="none" strike="noStrike" dirty="0">
                          <a:solidFill>
                            <a:schemeClr val="tx2">
                              <a:lumMod val="75000"/>
                            </a:schemeClr>
                          </a:solidFill>
                          <a:effectLst/>
                          <a:latin typeface="Arial" panose="020B0604020202020204" pitchFamily="34" charset="0"/>
                          <a:cs typeface="Arial" panose="020B0604020202020204" pitchFamily="34" charset="0"/>
                        </a:rPr>
                        <a:t>53.6%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1" i="0" u="none" strike="noStrike" dirty="0">
                          <a:solidFill>
                            <a:schemeClr val="tx2">
                              <a:lumMod val="75000"/>
                            </a:schemeClr>
                          </a:solidFill>
                          <a:effectLst/>
                          <a:latin typeface="Arial" panose="020B0604020202020204" pitchFamily="34" charset="0"/>
                          <a:cs typeface="Arial" panose="020B0604020202020204" pitchFamily="34" charset="0"/>
                        </a:rPr>
                        <a:t>54.7%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22273012"/>
                  </a:ext>
                </a:extLst>
              </a:tr>
              <a:tr h="256847">
                <a:tc>
                  <a:txBody>
                    <a:bodyPr/>
                    <a:lstStyle/>
                    <a:p>
                      <a:pPr algn="l" fontAlgn="b"/>
                      <a:r>
                        <a:rPr lang="en-GB" sz="1100" b="0" u="none" strike="noStrike" dirty="0">
                          <a:effectLst/>
                          <a:latin typeface="Arial" panose="020B0604020202020204" pitchFamily="34" charset="0"/>
                          <a:cs typeface="Arial" panose="020B0604020202020204" pitchFamily="34" charset="0"/>
                        </a:rPr>
                        <a:t>% of staff who self-reported ethnicity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96%</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97%</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1" i="0" u="none" strike="noStrike" dirty="0">
                          <a:solidFill>
                            <a:schemeClr val="tx1"/>
                          </a:solidFill>
                          <a:effectLst/>
                          <a:latin typeface="Arial" panose="020B0604020202020204" pitchFamily="34" charset="0"/>
                          <a:cs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91563034"/>
                  </a:ext>
                </a:extLst>
              </a:tr>
            </a:tbl>
          </a:graphicData>
        </a:graphic>
      </p:graphicFrame>
      <p:graphicFrame>
        <p:nvGraphicFramePr>
          <p:cNvPr id="14" name="Table 13">
            <a:extLst>
              <a:ext uri="{FF2B5EF4-FFF2-40B4-BE49-F238E27FC236}">
                <a16:creationId xmlns:a16="http://schemas.microsoft.com/office/drawing/2014/main" id="{2FEDB800-063C-135E-C44E-C16851002085}"/>
              </a:ext>
            </a:extLst>
          </p:cNvPr>
          <p:cNvGraphicFramePr>
            <a:graphicFrameLocks noGrp="1"/>
          </p:cNvGraphicFramePr>
          <p:nvPr>
            <p:extLst>
              <p:ext uri="{D42A27DB-BD31-4B8C-83A1-F6EECF244321}">
                <p14:modId xmlns:p14="http://schemas.microsoft.com/office/powerpoint/2010/main" val="1593934716"/>
              </p:ext>
            </p:extLst>
          </p:nvPr>
        </p:nvGraphicFramePr>
        <p:xfrm>
          <a:off x="6114090" y="5367915"/>
          <a:ext cx="5411345" cy="1171898"/>
        </p:xfrm>
        <a:graphic>
          <a:graphicData uri="http://schemas.openxmlformats.org/drawingml/2006/table">
            <a:tbl>
              <a:tblPr firstRow="1" firstCol="1" bandRow="1">
                <a:tableStyleId>{073A0DAA-6AF3-43AB-8588-CEC1D06C72B9}</a:tableStyleId>
              </a:tblPr>
              <a:tblGrid>
                <a:gridCol w="2362700">
                  <a:extLst>
                    <a:ext uri="{9D8B030D-6E8A-4147-A177-3AD203B41FA5}">
                      <a16:colId xmlns:a16="http://schemas.microsoft.com/office/drawing/2014/main" val="3430775709"/>
                    </a:ext>
                  </a:extLst>
                </a:gridCol>
                <a:gridCol w="609729">
                  <a:extLst>
                    <a:ext uri="{9D8B030D-6E8A-4147-A177-3AD203B41FA5}">
                      <a16:colId xmlns:a16="http://schemas.microsoft.com/office/drawing/2014/main" val="1471663925"/>
                    </a:ext>
                  </a:extLst>
                </a:gridCol>
                <a:gridCol w="609729">
                  <a:extLst>
                    <a:ext uri="{9D8B030D-6E8A-4147-A177-3AD203B41FA5}">
                      <a16:colId xmlns:a16="http://schemas.microsoft.com/office/drawing/2014/main" val="1846488538"/>
                    </a:ext>
                  </a:extLst>
                </a:gridCol>
                <a:gridCol w="609729">
                  <a:extLst>
                    <a:ext uri="{9D8B030D-6E8A-4147-A177-3AD203B41FA5}">
                      <a16:colId xmlns:a16="http://schemas.microsoft.com/office/drawing/2014/main" val="2005153682"/>
                    </a:ext>
                  </a:extLst>
                </a:gridCol>
                <a:gridCol w="609729">
                  <a:extLst>
                    <a:ext uri="{9D8B030D-6E8A-4147-A177-3AD203B41FA5}">
                      <a16:colId xmlns:a16="http://schemas.microsoft.com/office/drawing/2014/main" val="3542482609"/>
                    </a:ext>
                  </a:extLst>
                </a:gridCol>
                <a:gridCol w="609729">
                  <a:extLst>
                    <a:ext uri="{9D8B030D-6E8A-4147-A177-3AD203B41FA5}">
                      <a16:colId xmlns:a16="http://schemas.microsoft.com/office/drawing/2014/main" val="2765363856"/>
                    </a:ext>
                  </a:extLst>
                </a:gridCol>
              </a:tblGrid>
              <a:tr h="401357">
                <a:tc>
                  <a:txBody>
                    <a:bodyPr/>
                    <a:lstStyle/>
                    <a:p>
                      <a:pPr algn="ctr" fontAlgn="b"/>
                      <a:r>
                        <a:rPr lang="en-GB" sz="1100" b="0" i="0" u="none" strike="noStrike" dirty="0">
                          <a:solidFill>
                            <a:schemeClr val="bg1"/>
                          </a:solidFill>
                          <a:effectLst/>
                          <a:latin typeface="Arial" panose="020B0604020202020204" pitchFamily="34" charset="0"/>
                          <a:cs typeface="Arial" panose="020B0604020202020204" pitchFamily="34" charset="0"/>
                        </a:rPr>
                        <a:t>ESTH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2021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2022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Arial" panose="020B0604020202020204" pitchFamily="34" charset="0"/>
                          <a:cs typeface="Arial" panose="020B0604020202020204" pitchFamily="34" charset="0"/>
                        </a:rPr>
                        <a:t>20223</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i="0" u="none" strike="noStrike" dirty="0">
                          <a:solidFill>
                            <a:schemeClr val="bg1"/>
                          </a:solidFill>
                          <a:effectLst/>
                          <a:latin typeface="Arial" panose="020B0604020202020204" pitchFamily="34" charset="0"/>
                          <a:cs typeface="Arial" panose="020B0604020202020204" pitchFamily="34" charset="0"/>
                        </a:rPr>
                        <a:t>2024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1" i="0" u="none" strike="noStrike" dirty="0">
                          <a:solidFill>
                            <a:schemeClr val="bg1"/>
                          </a:solidFill>
                          <a:effectLst/>
                          <a:latin typeface="Arial" panose="020B0604020202020204" pitchFamily="34" charset="0"/>
                          <a:cs typeface="Arial" panose="020B0604020202020204" pitchFamily="34" charset="0"/>
                        </a:rPr>
                        <a:t>2025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7130035"/>
                  </a:ext>
                </a:extLst>
              </a:tr>
              <a:tr h="256847">
                <a:tc>
                  <a:txBody>
                    <a:bodyPr/>
                    <a:lstStyle/>
                    <a:p>
                      <a:pPr algn="l" fontAlgn="b"/>
                      <a:r>
                        <a:rPr lang="en-GB" sz="1100" b="0" u="none" strike="noStrike" dirty="0">
                          <a:effectLst/>
                          <a:latin typeface="Arial" panose="020B0604020202020204" pitchFamily="34" charset="0"/>
                          <a:cs typeface="Arial" panose="020B0604020202020204" pitchFamily="34" charset="0"/>
                        </a:rPr>
                        <a:t>Total number of staff in organisation</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u="none" strike="noStrike" dirty="0">
                          <a:effectLst/>
                          <a:latin typeface="+mn-lt"/>
                        </a:rPr>
                        <a:t>6,150</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u="none" strike="noStrike" dirty="0">
                          <a:effectLst/>
                          <a:latin typeface="+mn-lt"/>
                        </a:rPr>
                        <a:t>7,092</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u="none" strike="noStrike" dirty="0">
                          <a:effectLst/>
                          <a:latin typeface="+mn-lt"/>
                        </a:rPr>
                        <a:t>7,190</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mn-lt"/>
                        </a:rPr>
                        <a:t>7,410</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1" i="0" u="none" strike="noStrike" dirty="0">
                          <a:solidFill>
                            <a:schemeClr val="tx1"/>
                          </a:solidFill>
                          <a:effectLst/>
                          <a:latin typeface="+mn-lt"/>
                          <a:cs typeface="Arial" panose="020B0604020202020204" pitchFamily="34" charset="0"/>
                        </a:rPr>
                        <a:t>7,326</a:t>
                      </a: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85488625"/>
                  </a:ext>
                </a:extLst>
              </a:tr>
              <a:tr h="256847">
                <a:tc>
                  <a:txBody>
                    <a:bodyPr/>
                    <a:lstStyle/>
                    <a:p>
                      <a:pPr algn="l" fontAlgn="b"/>
                      <a:r>
                        <a:rPr lang="en-GB" sz="1100" b="0" u="none" strike="noStrike" dirty="0">
                          <a:effectLst/>
                          <a:latin typeface="Arial" panose="020B0604020202020204" pitchFamily="34" charset="0"/>
                          <a:cs typeface="Arial" panose="020B0604020202020204" pitchFamily="34" charset="0"/>
                        </a:rPr>
                        <a:t>% of BME Staff</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u="none" strike="noStrike" dirty="0">
                          <a:effectLst/>
                          <a:latin typeface="+mn-lt"/>
                        </a:rPr>
                        <a:t>38.1%</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u="none" strike="noStrike" dirty="0">
                          <a:effectLst/>
                          <a:latin typeface="+mn-lt"/>
                        </a:rPr>
                        <a:t>38.2%</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u="none" strike="noStrike" dirty="0">
                          <a:effectLst/>
                          <a:latin typeface="+mn-lt"/>
                        </a:rPr>
                        <a:t>42.0%</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mn-lt"/>
                        </a:rPr>
                        <a:t>44.2%</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1" i="0" u="none" strike="noStrike" dirty="0">
                          <a:solidFill>
                            <a:schemeClr val="tx1"/>
                          </a:solidFill>
                          <a:effectLst/>
                          <a:latin typeface="+mn-lt"/>
                          <a:cs typeface="Arial" panose="020B0604020202020204" pitchFamily="34" charset="0"/>
                        </a:rPr>
                        <a:t>47.8%</a:t>
                      </a: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22273012"/>
                  </a:ext>
                </a:extLst>
              </a:tr>
              <a:tr h="256847">
                <a:tc>
                  <a:txBody>
                    <a:bodyPr/>
                    <a:lstStyle/>
                    <a:p>
                      <a:pPr algn="l" fontAlgn="b"/>
                      <a:r>
                        <a:rPr lang="en-GB" sz="1100" b="0" u="none" strike="noStrike" dirty="0">
                          <a:effectLst/>
                          <a:latin typeface="Arial" panose="020B0604020202020204" pitchFamily="34" charset="0"/>
                          <a:cs typeface="Arial" panose="020B0604020202020204" pitchFamily="34" charset="0"/>
                        </a:rPr>
                        <a:t>% of staff who self-reported ethnicity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u="none" strike="noStrike" dirty="0">
                          <a:effectLst/>
                          <a:latin typeface="+mn-lt"/>
                        </a:rPr>
                        <a:t>95%</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u="none" strike="noStrike" dirty="0">
                          <a:effectLst/>
                          <a:latin typeface="+mn-lt"/>
                        </a:rPr>
                        <a:t>91%</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u="none" strike="noStrike" dirty="0">
                          <a:effectLst/>
                          <a:latin typeface="+mn-lt"/>
                        </a:rPr>
                        <a:t>92%</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0" u="none" strike="noStrike" dirty="0">
                          <a:effectLst/>
                          <a:latin typeface="+mn-lt"/>
                        </a:rPr>
                        <a:t>94%</a:t>
                      </a:r>
                      <a:endParaRPr lang="en-GB" sz="1100" b="0" i="0" u="none" strike="noStrike" dirty="0">
                        <a:solidFill>
                          <a:schemeClr val="tx1"/>
                        </a:solidFill>
                        <a:effectLst/>
                        <a:latin typeface="+mn-lt"/>
                        <a:cs typeface="Arial" panose="020B0604020202020204" pitchFamily="34" charset="0"/>
                      </a:endParaRP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100" b="1" i="0" u="none" strike="noStrike" dirty="0">
                          <a:solidFill>
                            <a:schemeClr val="tx1"/>
                          </a:solidFill>
                          <a:effectLst/>
                          <a:latin typeface="+mn-lt"/>
                          <a:cs typeface="Arial" panose="020B0604020202020204" pitchFamily="34" charset="0"/>
                        </a:rPr>
                        <a:t>97%</a:t>
                      </a:r>
                    </a:p>
                  </a:txBody>
                  <a:tcPr marL="5358" marR="5358"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91563034"/>
                  </a:ext>
                </a:extLst>
              </a:tr>
            </a:tbl>
          </a:graphicData>
        </a:graphic>
      </p:graphicFrame>
    </p:spTree>
    <p:extLst>
      <p:ext uri="{BB962C8B-B14F-4D97-AF65-F5344CB8AC3E}">
        <p14:creationId xmlns:p14="http://schemas.microsoft.com/office/powerpoint/2010/main" val="605892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2C7E0-45E1-05DD-A29C-74EE64E57D7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7F842C1-6D88-1466-C3F5-1E7CB6F6D0F8}"/>
              </a:ext>
            </a:extLst>
          </p:cNvPr>
          <p:cNvSpPr txBox="1"/>
          <p:nvPr/>
        </p:nvSpPr>
        <p:spPr>
          <a:xfrm>
            <a:off x="76200" y="1828800"/>
            <a:ext cx="4114800" cy="3752887"/>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In 2024, 13.3% of BME staff completing the staff survey indicated that they had experienced discrimination at work from a manager or colleague. This has increased by 1.35 percentage points, since last year.</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This is the lowest reported rate, for BME staff, since 2020.</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For white staff, this has also reduced compared to last year, from 8.75% in 2023 to 8.25% in 2024.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Whilst BME staff continue to report experiencing higher rates of discrimination, compared to white colleagues, the gap in experience has remained relatively static over the past four years. </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Awaiting national benchmarking data for additional insight.</a:t>
            </a:r>
          </a:p>
          <a:p>
            <a:pPr marL="400050" indent="-171450" algn="just">
              <a:lnSpc>
                <a:spcPct val="107000"/>
              </a:lnSpc>
              <a:spcAft>
                <a:spcPts val="800"/>
              </a:spcAft>
              <a:buFont typeface="Arial" panose="020B0604020202020204" pitchFamily="34" charset="0"/>
              <a:buChar char="•"/>
            </a:pPr>
            <a:endParaRPr lang="en-GB" sz="1200" dirty="0">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2DD2D453-0D81-8FA6-F997-5CF068B2AF82}"/>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endParaRPr>
          </a:p>
        </p:txBody>
      </p:sp>
      <p:sp>
        <p:nvSpPr>
          <p:cNvPr id="16" name="Text Placeholder 1">
            <a:extLst>
              <a:ext uri="{FF2B5EF4-FFF2-40B4-BE49-F238E27FC236}">
                <a16:creationId xmlns:a16="http://schemas.microsoft.com/office/drawing/2014/main" id="{374A2DCD-BEAD-2FED-B6EC-FA8ABD1035FA}"/>
              </a:ext>
            </a:extLst>
          </p:cNvPr>
          <p:cNvSpPr>
            <a:spLocks noGrp="1"/>
          </p:cNvSpPr>
          <p:nvPr>
            <p:ph type="body" sz="quarter" idx="14"/>
          </p:nvPr>
        </p:nvSpPr>
        <p:spPr>
          <a:xfrm>
            <a:off x="295020" y="585032"/>
            <a:ext cx="6413782" cy="464463"/>
          </a:xfrm>
        </p:spPr>
        <p:txBody>
          <a:bodyPr/>
          <a:lstStyle/>
          <a:p>
            <a:r>
              <a:rPr lang="en-GB" dirty="0"/>
              <a:t>Indicator 8</a:t>
            </a:r>
            <a:endParaRPr lang="en-GB" b="1" dirty="0"/>
          </a:p>
        </p:txBody>
      </p:sp>
      <p:sp>
        <p:nvSpPr>
          <p:cNvPr id="17" name="Text Placeholder 1">
            <a:extLst>
              <a:ext uri="{FF2B5EF4-FFF2-40B4-BE49-F238E27FC236}">
                <a16:creationId xmlns:a16="http://schemas.microsoft.com/office/drawing/2014/main" id="{1A548140-B213-5FFF-5108-BF6C1B03CF82}"/>
              </a:ext>
            </a:extLst>
          </p:cNvPr>
          <p:cNvSpPr txBox="1">
            <a:spLocks/>
          </p:cNvSpPr>
          <p:nvPr/>
        </p:nvSpPr>
        <p:spPr>
          <a:xfrm>
            <a:off x="292100" y="924689"/>
            <a:ext cx="7480300" cy="464464"/>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staff that personally experienced discrimination at work from a manager or colleagues</a:t>
            </a:r>
            <a:endParaRPr lang="en-GB" sz="1200" b="1" i="1" dirty="0">
              <a:solidFill>
                <a:srgbClr val="0070C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447521CE-9505-595E-B090-B0C87C8DC903}"/>
              </a:ext>
            </a:extLst>
          </p:cNvPr>
          <p:cNvSpPr txBox="1">
            <a:spLocks noChangeArrowheads="1"/>
          </p:cNvSpPr>
          <p:nvPr/>
        </p:nvSpPr>
        <p:spPr bwMode="auto">
          <a:xfrm>
            <a:off x="4475726" y="1744095"/>
            <a:ext cx="7487674" cy="294511"/>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u="sng" dirty="0">
                <a:effectLst/>
                <a:latin typeface="Arial" panose="020B0604020202020204" pitchFamily="34" charset="0"/>
                <a:ea typeface="Calibri" panose="020F0502020204030204" pitchFamily="34" charset="0"/>
                <a:cs typeface="Times New Roman" panose="02020603050405020304" pitchFamily="18" charset="0"/>
              </a:rPr>
              <a:t>% of staff that personally experienced discrimination at work from a manager or colleagues</a:t>
            </a:r>
          </a:p>
        </p:txBody>
      </p:sp>
      <p:pic>
        <p:nvPicPr>
          <p:cNvPr id="4" name="Picture 3" descr="A white background with black dots&#10;&#10;Description automatically generated">
            <a:extLst>
              <a:ext uri="{FF2B5EF4-FFF2-40B4-BE49-F238E27FC236}">
                <a16:creationId xmlns:a16="http://schemas.microsoft.com/office/drawing/2014/main" id="{54552A4F-CC85-D6FD-4366-F28B16598933}"/>
              </a:ext>
            </a:extLst>
          </p:cNvPr>
          <p:cNvPicPr>
            <a:picLocks noChangeAspect="1"/>
          </p:cNvPicPr>
          <p:nvPr/>
        </p:nvPicPr>
        <p:blipFill>
          <a:blip r:embed="rId2"/>
          <a:stretch>
            <a:fillRect/>
          </a:stretch>
        </p:blipFill>
        <p:spPr>
          <a:xfrm>
            <a:off x="10820400" y="6096000"/>
            <a:ext cx="1143000" cy="609600"/>
          </a:xfrm>
          <a:prstGeom prst="rect">
            <a:avLst/>
          </a:prstGeom>
        </p:spPr>
      </p:pic>
      <p:sp>
        <p:nvSpPr>
          <p:cNvPr id="2" name="Text Placeholder 1">
            <a:extLst>
              <a:ext uri="{FF2B5EF4-FFF2-40B4-BE49-F238E27FC236}">
                <a16:creationId xmlns:a16="http://schemas.microsoft.com/office/drawing/2014/main" id="{75316702-2C2C-84D9-3735-917A5E2A0C27}"/>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 </a:t>
            </a:r>
          </a:p>
        </p:txBody>
      </p:sp>
      <p:pic>
        <p:nvPicPr>
          <p:cNvPr id="5" name="Picture 4">
            <a:extLst>
              <a:ext uri="{FF2B5EF4-FFF2-40B4-BE49-F238E27FC236}">
                <a16:creationId xmlns:a16="http://schemas.microsoft.com/office/drawing/2014/main" id="{4297FC58-C940-F4B6-2F0E-5F59149ACAE8}"/>
              </a:ext>
            </a:extLst>
          </p:cNvPr>
          <p:cNvPicPr>
            <a:picLocks noChangeAspect="1"/>
          </p:cNvPicPr>
          <p:nvPr/>
        </p:nvPicPr>
        <p:blipFill>
          <a:blip r:embed="rId3"/>
          <a:stretch>
            <a:fillRect/>
          </a:stretch>
        </p:blipFill>
        <p:spPr>
          <a:xfrm>
            <a:off x="4475726" y="2133600"/>
            <a:ext cx="7487674" cy="3559195"/>
          </a:xfrm>
          <a:prstGeom prst="rect">
            <a:avLst/>
          </a:prstGeom>
        </p:spPr>
      </p:pic>
    </p:spTree>
    <p:extLst>
      <p:ext uri="{BB962C8B-B14F-4D97-AF65-F5344CB8AC3E}">
        <p14:creationId xmlns:p14="http://schemas.microsoft.com/office/powerpoint/2010/main" val="4233349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727D1-3379-3A91-102F-DDC4176F8FF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37A0323-6ACD-F414-8360-FFBCD77203C0}"/>
              </a:ext>
            </a:extLst>
          </p:cNvPr>
          <p:cNvSpPr txBox="1"/>
          <p:nvPr/>
        </p:nvSpPr>
        <p:spPr>
          <a:xfrm>
            <a:off x="10591800" y="6019800"/>
            <a:ext cx="1524000" cy="838200"/>
          </a:xfrm>
          <a:prstGeom prst="rect">
            <a:avLst/>
          </a:prstGeom>
          <a:solidFill>
            <a:schemeClr val="bg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33E4149F-7F1F-EE45-05C8-D8CD857F4EB3}"/>
              </a:ext>
            </a:extLst>
          </p:cNvPr>
          <p:cNvPicPr>
            <a:picLocks noChangeAspect="1"/>
          </p:cNvPicPr>
          <p:nvPr/>
        </p:nvPicPr>
        <p:blipFill>
          <a:blip r:embed="rId2"/>
          <a:stretch>
            <a:fillRect/>
          </a:stretch>
        </p:blipFill>
        <p:spPr>
          <a:xfrm>
            <a:off x="6456050" y="3712359"/>
            <a:ext cx="4973284" cy="2993241"/>
          </a:xfrm>
          <a:prstGeom prst="rect">
            <a:avLst/>
          </a:prstGeom>
        </p:spPr>
      </p:pic>
      <p:pic>
        <p:nvPicPr>
          <p:cNvPr id="8" name="Picture 7">
            <a:extLst>
              <a:ext uri="{FF2B5EF4-FFF2-40B4-BE49-F238E27FC236}">
                <a16:creationId xmlns:a16="http://schemas.microsoft.com/office/drawing/2014/main" id="{578DEE16-D5E4-7CA9-1620-AAFEB0CD7A65}"/>
              </a:ext>
            </a:extLst>
          </p:cNvPr>
          <p:cNvPicPr>
            <a:picLocks noChangeAspect="1"/>
          </p:cNvPicPr>
          <p:nvPr/>
        </p:nvPicPr>
        <p:blipFill>
          <a:blip r:embed="rId3"/>
          <a:stretch>
            <a:fillRect/>
          </a:stretch>
        </p:blipFill>
        <p:spPr>
          <a:xfrm>
            <a:off x="650469" y="3570617"/>
            <a:ext cx="5010964" cy="3015920"/>
          </a:xfrm>
          <a:prstGeom prst="rect">
            <a:avLst/>
          </a:prstGeom>
        </p:spPr>
      </p:pic>
      <p:pic>
        <p:nvPicPr>
          <p:cNvPr id="7" name="Picture 6">
            <a:extLst>
              <a:ext uri="{FF2B5EF4-FFF2-40B4-BE49-F238E27FC236}">
                <a16:creationId xmlns:a16="http://schemas.microsoft.com/office/drawing/2014/main" id="{145F47B0-8F28-30FE-7D88-1E093B04587C}"/>
              </a:ext>
            </a:extLst>
          </p:cNvPr>
          <p:cNvPicPr>
            <a:picLocks noChangeAspect="1"/>
          </p:cNvPicPr>
          <p:nvPr/>
        </p:nvPicPr>
        <p:blipFill>
          <a:blip r:embed="rId4"/>
          <a:stretch>
            <a:fillRect/>
          </a:stretch>
        </p:blipFill>
        <p:spPr>
          <a:xfrm>
            <a:off x="6456050" y="661542"/>
            <a:ext cx="4973284" cy="2989262"/>
          </a:xfrm>
          <a:prstGeom prst="rect">
            <a:avLst/>
          </a:prstGeom>
        </p:spPr>
      </p:pic>
      <p:sp>
        <p:nvSpPr>
          <p:cNvPr id="15" name="Text Placeholder 1">
            <a:extLst>
              <a:ext uri="{FF2B5EF4-FFF2-40B4-BE49-F238E27FC236}">
                <a16:creationId xmlns:a16="http://schemas.microsoft.com/office/drawing/2014/main" id="{BA3941E5-2A76-4BEA-841D-3341BBF70804}"/>
              </a:ext>
            </a:extLst>
          </p:cNvPr>
          <p:cNvSpPr>
            <a:spLocks noGrp="1"/>
          </p:cNvSpPr>
          <p:nvPr>
            <p:ph type="body" sz="quarter" idx="19"/>
          </p:nvPr>
        </p:nvSpPr>
        <p:spPr>
          <a:xfrm>
            <a:off x="292100" y="271463"/>
            <a:ext cx="6413500" cy="311150"/>
          </a:xfrm>
        </p:spPr>
        <p:txBody>
          <a:bodyPr/>
          <a:lstStyle/>
          <a:p>
            <a:r>
              <a:rPr lang="en-GB" b="1" dirty="0">
                <a:solidFill>
                  <a:schemeClr val="tx1"/>
                </a:solidFill>
              </a:rPr>
              <a:t>Workforce Race Equality Standard 2025</a:t>
            </a:r>
          </a:p>
          <a:p>
            <a:endParaRPr lang="en-GB" b="1" dirty="0">
              <a:solidFill>
                <a:schemeClr val="tx1"/>
              </a:solidFill>
              <a:highlight>
                <a:srgbClr val="FFFF00"/>
              </a:highlight>
            </a:endParaRPr>
          </a:p>
        </p:txBody>
      </p:sp>
      <p:sp>
        <p:nvSpPr>
          <p:cNvPr id="16" name="Text Placeholder 1">
            <a:extLst>
              <a:ext uri="{FF2B5EF4-FFF2-40B4-BE49-F238E27FC236}">
                <a16:creationId xmlns:a16="http://schemas.microsoft.com/office/drawing/2014/main" id="{6582E7DD-FF6F-6415-6D4D-072507C76435}"/>
              </a:ext>
            </a:extLst>
          </p:cNvPr>
          <p:cNvSpPr>
            <a:spLocks noGrp="1"/>
          </p:cNvSpPr>
          <p:nvPr>
            <p:ph type="body" sz="quarter" idx="14"/>
          </p:nvPr>
        </p:nvSpPr>
        <p:spPr>
          <a:xfrm>
            <a:off x="295020" y="585032"/>
            <a:ext cx="6413782" cy="464463"/>
          </a:xfrm>
        </p:spPr>
        <p:txBody>
          <a:bodyPr/>
          <a:lstStyle/>
          <a:p>
            <a:r>
              <a:rPr lang="en-GB" dirty="0"/>
              <a:t>Indicator 9</a:t>
            </a:r>
            <a:endParaRPr lang="en-GB" b="1" dirty="0"/>
          </a:p>
        </p:txBody>
      </p:sp>
      <p:sp>
        <p:nvSpPr>
          <p:cNvPr id="17" name="Text Placeholder 1">
            <a:extLst>
              <a:ext uri="{FF2B5EF4-FFF2-40B4-BE49-F238E27FC236}">
                <a16:creationId xmlns:a16="http://schemas.microsoft.com/office/drawing/2014/main" id="{9A8EE0FE-90A4-B635-7509-C8B40DB6C6D6}"/>
              </a:ext>
            </a:extLst>
          </p:cNvPr>
          <p:cNvSpPr txBox="1">
            <a:spLocks/>
          </p:cNvSpPr>
          <p:nvPr/>
        </p:nvSpPr>
        <p:spPr>
          <a:xfrm>
            <a:off x="292100" y="924689"/>
            <a:ext cx="5727702" cy="311150"/>
          </a:xfrm>
          <a:prstGeom prst="rect">
            <a:avLst/>
          </a:prstGeom>
        </p:spPr>
        <p:txBody>
          <a:bodyPr lIns="0" tIns="0" rIns="0" bIns="0"/>
          <a:lstStyle>
            <a:lvl1pPr marL="0">
              <a:defRPr kumimoji="0" lang="en-US" sz="2200" b="0" i="0" u="none" strike="noStrike" kern="0" cap="none" spc="-25" normalizeH="0" baseline="0" dirty="0" smtClean="0">
                <a:ln>
                  <a:noFill/>
                </a:ln>
                <a:solidFill>
                  <a:srgbClr val="768692"/>
                </a:solidFill>
                <a:effectLst/>
                <a:uLnTx/>
                <a:uFillTx/>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200" i="1" dirty="0">
                <a:solidFill>
                  <a:srgbClr val="0070C0"/>
                </a:solidFill>
                <a:latin typeface="Arial" panose="020B0604020202020204" pitchFamily="34" charset="0"/>
                <a:cs typeface="Arial" panose="020B0604020202020204" pitchFamily="34" charset="0"/>
              </a:rPr>
              <a:t>% of board members by ethnicity compared to BME workforce</a:t>
            </a:r>
            <a:endParaRPr lang="en-GB" sz="1200" b="1" i="1" dirty="0">
              <a:solidFill>
                <a:srgbClr val="0070C0"/>
              </a:solidFill>
              <a:latin typeface="Arial" panose="020B0604020202020204" pitchFamily="34" charset="0"/>
              <a:cs typeface="Arial" panose="020B0604020202020204" pitchFamily="34" charset="0"/>
            </a:endParaRPr>
          </a:p>
        </p:txBody>
      </p:sp>
      <p:sp>
        <p:nvSpPr>
          <p:cNvPr id="3" name="Text Placeholder 1">
            <a:extLst>
              <a:ext uri="{FF2B5EF4-FFF2-40B4-BE49-F238E27FC236}">
                <a16:creationId xmlns:a16="http://schemas.microsoft.com/office/drawing/2014/main" id="{A0B0113D-636D-BFA9-492D-507184BCE57F}"/>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2"/>
                </a:solidFill>
              </a:rPr>
              <a:t>Trust: ESTH </a:t>
            </a:r>
          </a:p>
        </p:txBody>
      </p:sp>
      <p:sp>
        <p:nvSpPr>
          <p:cNvPr id="11" name="TextBox 10">
            <a:extLst>
              <a:ext uri="{FF2B5EF4-FFF2-40B4-BE49-F238E27FC236}">
                <a16:creationId xmlns:a16="http://schemas.microsoft.com/office/drawing/2014/main" id="{73FF3CD7-5137-41CD-81A1-494A08998307}"/>
              </a:ext>
            </a:extLst>
          </p:cNvPr>
          <p:cNvSpPr txBox="1"/>
          <p:nvPr/>
        </p:nvSpPr>
        <p:spPr>
          <a:xfrm>
            <a:off x="292100" y="1575496"/>
            <a:ext cx="5727702" cy="1569660"/>
          </a:xfrm>
          <a:prstGeom prst="rect">
            <a:avLst/>
          </a:prstGeom>
          <a:noFill/>
        </p:spPr>
        <p:txBody>
          <a:bodyPr wrap="square">
            <a:spAutoFit/>
          </a:bodyPr>
          <a:lstStyle/>
          <a:p>
            <a:r>
              <a:rPr lang="en-GB" sz="1200" dirty="0">
                <a:latin typeface="Arial" panose="020B0604020202020204" pitchFamily="34" charset="0"/>
                <a:ea typeface="Aptos" panose="020B0004020202020204" pitchFamily="34" charset="0"/>
                <a:cs typeface="Arial" panose="020B0604020202020204" pitchFamily="34" charset="0"/>
              </a:rPr>
              <a:t>As of 31 March 2025, the Trust Board of Directors comprised 15 members, three of whom identify as Black, Asian and Minority Ethnic (two non-executive directors, and one executive director). Of this, the Board comprised 10 voting members, seven of whom were non-executive directors and eight were executive directors. Of these 10 voting members of the Board, three voting Board members identify as BME. At St George’s this means BME staff are -35% under-represented at Board level overall, and -25% at Voting Board level. At ESTH this means BME staff are -34% underrepresented at Board level overall, and -26% at Voting Board level. </a:t>
            </a:r>
          </a:p>
        </p:txBody>
      </p:sp>
    </p:spTree>
    <p:extLst>
      <p:ext uri="{BB962C8B-B14F-4D97-AF65-F5344CB8AC3E}">
        <p14:creationId xmlns:p14="http://schemas.microsoft.com/office/powerpoint/2010/main" val="3932722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BED30F-768E-39B0-E94A-FA78C5CCF266}"/>
              </a:ext>
            </a:extLst>
          </p:cNvPr>
          <p:cNvSpPr txBox="1"/>
          <p:nvPr/>
        </p:nvSpPr>
        <p:spPr>
          <a:xfrm>
            <a:off x="10803244" y="6107563"/>
            <a:ext cx="1295400" cy="609600"/>
          </a:xfrm>
          <a:prstGeom prst="rect">
            <a:avLst/>
          </a:prstGeom>
          <a:solidFill>
            <a:schemeClr val="bg1"/>
          </a:solidFill>
        </p:spPr>
        <p:txBody>
          <a:bodyPr wrap="square" rtlCol="0">
            <a:spAutoFit/>
          </a:bodyPr>
          <a:lstStyle/>
          <a:p>
            <a:endParaRPr lang="en-GB" dirty="0"/>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a:xfrm>
            <a:off x="266902" y="560719"/>
            <a:ext cx="8648498" cy="378804"/>
          </a:xfrm>
        </p:spPr>
        <p:txBody>
          <a:bodyPr/>
          <a:lstStyle/>
          <a:p>
            <a:r>
              <a:rPr lang="en-GB" dirty="0">
                <a:solidFill>
                  <a:schemeClr val="accent1">
                    <a:lumMod val="10000"/>
                  </a:schemeClr>
                </a:solidFill>
              </a:rPr>
              <a:t>Appendix A: Definitions of ethnicity: people covered by the WRES</a:t>
            </a:r>
            <a:endParaRPr lang="en-GB" b="1" dirty="0">
              <a:solidFill>
                <a:schemeClr val="accent1">
                  <a:lumMod val="10000"/>
                </a:schemeClr>
              </a:solidFill>
            </a:endParaRPr>
          </a:p>
        </p:txBody>
      </p:sp>
      <p:sp>
        <p:nvSpPr>
          <p:cNvPr id="2" name="Text Placeholder 1"/>
          <p:cNvSpPr>
            <a:spLocks noGrp="1"/>
          </p:cNvSpPr>
          <p:nvPr>
            <p:ph type="body" sz="quarter" idx="15"/>
          </p:nvPr>
        </p:nvSpPr>
        <p:spPr>
          <a:xfrm>
            <a:off x="293220" y="163019"/>
            <a:ext cx="8774580" cy="378804"/>
          </a:xfrm>
        </p:spPr>
        <p:txBody>
          <a:bodyPr/>
          <a:lstStyle/>
          <a:p>
            <a:r>
              <a:rPr lang="en-GB" b="1" dirty="0">
                <a:solidFill>
                  <a:schemeClr val="tx1"/>
                </a:solidFill>
              </a:rPr>
              <a:t>Workforce Race Equality Standard (WRES)</a:t>
            </a:r>
          </a:p>
        </p:txBody>
      </p:sp>
      <p:sp>
        <p:nvSpPr>
          <p:cNvPr id="11" name="TextBox 10">
            <a:extLst>
              <a:ext uri="{FF2B5EF4-FFF2-40B4-BE49-F238E27FC236}">
                <a16:creationId xmlns:a16="http://schemas.microsoft.com/office/drawing/2014/main" id="{5CB1DB6C-8C53-CF10-9AF3-3505EC043522}"/>
              </a:ext>
            </a:extLst>
          </p:cNvPr>
          <p:cNvSpPr txBox="1"/>
          <p:nvPr/>
        </p:nvSpPr>
        <p:spPr>
          <a:xfrm>
            <a:off x="293220" y="1371600"/>
            <a:ext cx="7703727" cy="4480137"/>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GB" sz="1100" b="1" dirty="0">
                <a:solidFill>
                  <a:srgbClr val="425563"/>
                </a:solidFill>
                <a:latin typeface="Arial" panose="020B0604020202020204" pitchFamily="34" charset="0"/>
                <a:ea typeface="Times New Roman" panose="02020603050405020304" pitchFamily="18" charset="0"/>
                <a:cs typeface="Arial" panose="020B0604020202020204" pitchFamily="34" charset="0"/>
              </a:rPr>
              <a:t>I</a:t>
            </a:r>
            <a:r>
              <a:rPr kumimoji="0" lang="en-GB" sz="1100" b="1"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n line with Health Education England's WRES guidance and national WRES reporting metrics, the term ‘BME’ and </a:t>
            </a:r>
            <a:r>
              <a:rPr lang="en-GB" sz="1100" b="1" dirty="0">
                <a:solidFill>
                  <a:srgbClr val="425563"/>
                </a:solidFill>
                <a:latin typeface="Arial" panose="020B0604020202020204" pitchFamily="34" charset="0"/>
                <a:ea typeface="Times New Roman" panose="02020603050405020304" pitchFamily="18" charset="0"/>
                <a:cs typeface="Arial" panose="020B0604020202020204" pitchFamily="34" charset="0"/>
              </a:rPr>
              <a:t>‘w</a:t>
            </a:r>
            <a:r>
              <a:rPr kumimoji="0" lang="en-GB" sz="1100" b="1" i="0" u="none" strike="noStrike" kern="1200" cap="none" spc="0" normalizeH="0" baseline="0" noProof="0" dirty="0" err="1">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hite</a:t>
            </a:r>
            <a:r>
              <a:rPr kumimoji="0" lang="en-GB" sz="1100" b="1"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are used to describe the two groups of staff referred to in this report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definitions of ‘black and minority ethnic’ and ‘white</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used in </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Health Education England's (HEE) </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WRES guidance 2024 have followed the national reporting requirements of ethnic category in the NHS data model and dictionary and are as used in NHS Digital data. At the time of publication these definitions were based upon the 2001 ONS Census categories for ethnicity. These are presented in Annex B.</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White</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staff include white British, Irish, Eastern European and any other white i.e. categories 1–</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4</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in the table in.</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‘black and minority ethnic’ staff category includes all others except ‘unknown</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and ‘not stated.’ </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To aggregate data for BME staff, organisations should include categories 5-18 from current values and exclude ‘not stated’ and any ‘NULL</a:t>
            </a:r>
            <a:r>
              <a:rPr lang="en-GB" sz="1100" dirty="0">
                <a:solidFill>
                  <a:srgbClr val="425563"/>
                </a:solidFill>
                <a:latin typeface="Arial" panose="020B0604020202020204" pitchFamily="34" charset="0"/>
                <a:ea typeface="Times New Roman" panose="02020603050405020304" pitchFamily="18" charset="0"/>
                <a:cs typeface="Arial" panose="020B0604020202020204" pitchFamily="34" charset="0"/>
              </a:rPr>
              <a:t>’</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values. </a:t>
            </a:r>
          </a:p>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treatment of staff from ethic categories [2 – white Irish] or [3 – Gypsy or Irish Traveler] or [4 – Any other white background] i.e. eastern European who may, in some organisations, be a significant minority group and experience considerable discrimination, is considered in the WRES FAQs document. Where this is the case, organisations should also explore such discrimination using workforce and staff survey data and take appropriate action.</a:t>
            </a:r>
          </a:p>
          <a:p>
            <a:pPr marL="342900" marR="0" lvl="0" indent="-342900" algn="l" defTabSz="914400" rtl="0" eaLnBrk="1" fontAlgn="auto" latinLnBrk="0" hangingPunct="1">
              <a:lnSpc>
                <a:spcPct val="150000"/>
              </a:lnSpc>
              <a:spcBef>
                <a:spcPts val="0"/>
              </a:spcBef>
              <a:spcAft>
                <a:spcPts val="800"/>
              </a:spcAft>
              <a:buClrTx/>
              <a:buSzTx/>
              <a:buFont typeface="Symbol" panose="05050102010706020507" pitchFamily="18" charset="2"/>
              <a:buChar char=""/>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Source: WRES Additional Information 2024 for NHS Trusts and Foundation Trusts (30/04/2024)</a:t>
            </a:r>
          </a:p>
          <a:p>
            <a:pPr marR="0" lvl="0" algn="l" defTabSz="914400" rtl="0" eaLnBrk="1" fontAlgn="auto" latinLnBrk="0" hangingPunct="1">
              <a:lnSpc>
                <a:spcPct val="150000"/>
              </a:lnSpc>
              <a:spcBef>
                <a:spcPts val="0"/>
              </a:spcBef>
              <a:spcAft>
                <a:spcPts val="800"/>
              </a:spcAft>
              <a:buClrTx/>
              <a:buSzTx/>
              <a:tabLst/>
              <a:defRPr/>
            </a:pP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Ethnicity</a:t>
            </a:r>
            <a:r>
              <a:rPr lang="en-GB" sz="1100" dirty="0">
                <a:solidFill>
                  <a:srgbClr val="425563"/>
                </a:solidFill>
                <a:latin typeface="Arial" panose="020B0604020202020204" pitchFamily="34" charset="0"/>
                <a:ea typeface="Calibri" panose="020F0502020204030204" pitchFamily="34" charset="0"/>
                <a:cs typeface="Arial" panose="020B0604020202020204" pitchFamily="34" charset="0"/>
              </a:rPr>
              <a:t> </a:t>
            </a:r>
            <a:r>
              <a:rPr kumimoji="0" lang="en-GB" sz="11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refers to: ONS definitions found here: </a:t>
            </a:r>
            <a:r>
              <a:rPr kumimoji="0" lang="en-GB" sz="11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Ethnic group, national identity and religion - Office for National Statistics (ons.gov.uk)</a:t>
            </a:r>
            <a:endParaRPr kumimoji="0" lang="en-GB" sz="11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C9B0D5FA-48E3-CC1F-0276-1DB148A8F9DE}"/>
              </a:ext>
            </a:extLst>
          </p:cNvPr>
          <p:cNvSpPr txBox="1"/>
          <p:nvPr/>
        </p:nvSpPr>
        <p:spPr>
          <a:xfrm>
            <a:off x="8458200" y="1371600"/>
            <a:ext cx="3351180" cy="517064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000" b="1" i="0" u="sng" strike="noStrike" baseline="0" dirty="0">
                <a:solidFill>
                  <a:schemeClr val="tx1"/>
                </a:solidFill>
                <a:latin typeface="Arial" panose="020B0604020202020204" pitchFamily="34" charset="0"/>
              </a:rPr>
              <a:t>Ethnic Categories 2021 </a:t>
            </a:r>
            <a:r>
              <a:rPr lang="en-GB" sz="1000" b="0" i="0" u="none" strike="noStrike" baseline="0" dirty="0">
                <a:solidFill>
                  <a:schemeClr val="tx1"/>
                </a:solidFill>
                <a:latin typeface="Arial" panose="020B0604020202020204" pitchFamily="34" charset="0"/>
              </a:rPr>
              <a:t>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WHITE </a:t>
            </a:r>
            <a:r>
              <a:rPr lang="en-GB" sz="1000" b="0" i="0" u="none" strike="noStrike" baseline="0" dirty="0">
                <a:solidFill>
                  <a:schemeClr val="tx1"/>
                </a:solidFill>
                <a:latin typeface="Arial" panose="020B0604020202020204" pitchFamily="34" charset="0"/>
              </a:rPr>
              <a:t>	</a:t>
            </a:r>
          </a:p>
          <a:p>
            <a:r>
              <a:rPr lang="en-GB" sz="1000" b="0" i="0" u="none" strike="noStrike" baseline="0" dirty="0">
                <a:solidFill>
                  <a:schemeClr val="tx1"/>
                </a:solidFill>
                <a:latin typeface="Arial" panose="020B0604020202020204" pitchFamily="34" charset="0"/>
              </a:rPr>
              <a:t>1 – White –British / Welsh / Scottish / Northern Irish / British </a:t>
            </a:r>
          </a:p>
          <a:p>
            <a:r>
              <a:rPr lang="en-GB" sz="1000" b="0" i="0" u="none" strike="noStrike" baseline="0" dirty="0">
                <a:solidFill>
                  <a:schemeClr val="tx1"/>
                </a:solidFill>
                <a:latin typeface="Arial" panose="020B0604020202020204" pitchFamily="34" charset="0"/>
              </a:rPr>
              <a:t>2 – White –Irish 	</a:t>
            </a:r>
          </a:p>
          <a:p>
            <a:r>
              <a:rPr lang="en-GB" sz="1000" b="0" i="0" u="none" strike="noStrike" baseline="0" dirty="0">
                <a:solidFill>
                  <a:schemeClr val="tx1"/>
                </a:solidFill>
                <a:latin typeface="Arial" panose="020B0604020202020204" pitchFamily="34" charset="0"/>
              </a:rPr>
              <a:t>3 - Gypsy or Irish Traveller 	</a:t>
            </a:r>
          </a:p>
          <a:p>
            <a:r>
              <a:rPr lang="en-GB" sz="1000" b="0" i="0" u="none" strike="noStrike" baseline="0" dirty="0">
                <a:solidFill>
                  <a:schemeClr val="tx1"/>
                </a:solidFill>
                <a:latin typeface="Arial" panose="020B0604020202020204" pitchFamily="34" charset="0"/>
              </a:rPr>
              <a:t>4 – Any other white background please describe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MIXED / MULTIPLE ETHNIC GROUPS </a:t>
            </a:r>
            <a:r>
              <a:rPr lang="en-GB" sz="1000" b="0" i="0" u="none" strike="noStrike" baseline="0" dirty="0">
                <a:solidFill>
                  <a:schemeClr val="tx1"/>
                </a:solidFill>
                <a:latin typeface="Arial" panose="020B0604020202020204" pitchFamily="34" charset="0"/>
              </a:rPr>
              <a:t>	</a:t>
            </a:r>
          </a:p>
          <a:p>
            <a:r>
              <a:rPr lang="en-GB" sz="1000" b="0" i="0" u="none" strike="noStrike" baseline="0" dirty="0">
                <a:solidFill>
                  <a:schemeClr val="tx1"/>
                </a:solidFill>
                <a:latin typeface="Arial" panose="020B0604020202020204" pitchFamily="34" charset="0"/>
              </a:rPr>
              <a:t>5 – White and Black Caribbean 	</a:t>
            </a:r>
          </a:p>
          <a:p>
            <a:r>
              <a:rPr lang="en-GB" sz="1000" b="0" i="0" u="none" strike="noStrike" baseline="0" dirty="0">
                <a:solidFill>
                  <a:schemeClr val="tx1"/>
                </a:solidFill>
                <a:latin typeface="Arial" panose="020B0604020202020204" pitchFamily="34" charset="0"/>
              </a:rPr>
              <a:t>6 – White and Black African 	</a:t>
            </a:r>
          </a:p>
          <a:p>
            <a:r>
              <a:rPr lang="en-GB" sz="1000" b="0" i="0" u="none" strike="noStrike" baseline="0" dirty="0">
                <a:solidFill>
                  <a:schemeClr val="tx1"/>
                </a:solidFill>
                <a:latin typeface="Arial" panose="020B0604020202020204" pitchFamily="34" charset="0"/>
              </a:rPr>
              <a:t>7 – White and Asian 	</a:t>
            </a:r>
          </a:p>
          <a:p>
            <a:r>
              <a:rPr lang="en-GB" sz="1000" b="0" i="0" u="none" strike="noStrike" baseline="0" dirty="0">
                <a:solidFill>
                  <a:schemeClr val="tx1"/>
                </a:solidFill>
                <a:latin typeface="Arial" panose="020B0604020202020204" pitchFamily="34" charset="0"/>
              </a:rPr>
              <a:t>8 – Any other mixed / multiple ethnic background please describe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ASIAN / ASIAN BRITISH </a:t>
            </a:r>
            <a:r>
              <a:rPr lang="en-GB" sz="1000" b="0" i="0" u="none" strike="noStrike" baseline="0" dirty="0">
                <a:solidFill>
                  <a:schemeClr val="tx1"/>
                </a:solidFill>
                <a:latin typeface="Arial" panose="020B0604020202020204" pitchFamily="34" charset="0"/>
              </a:rPr>
              <a:t>	</a:t>
            </a:r>
          </a:p>
          <a:p>
            <a:r>
              <a:rPr lang="en-GB" sz="1000" b="0" i="0" u="none" strike="noStrike" baseline="0" dirty="0">
                <a:solidFill>
                  <a:schemeClr val="tx1"/>
                </a:solidFill>
                <a:latin typeface="Arial" panose="020B0604020202020204" pitchFamily="34" charset="0"/>
              </a:rPr>
              <a:t>9– Asian or Asian British –Indian 	</a:t>
            </a:r>
          </a:p>
          <a:p>
            <a:r>
              <a:rPr lang="fi-FI" sz="1000" b="0" i="0" u="none" strike="noStrike" baseline="0" dirty="0">
                <a:solidFill>
                  <a:schemeClr val="tx1"/>
                </a:solidFill>
                <a:latin typeface="Arial" panose="020B0604020202020204" pitchFamily="34" charset="0"/>
              </a:rPr>
              <a:t>10 – Asian or Asian British –Pakistani 	</a:t>
            </a:r>
          </a:p>
          <a:p>
            <a:r>
              <a:rPr lang="en-GB" sz="1000" b="0" i="0" u="none" strike="noStrike" baseline="0" dirty="0">
                <a:solidFill>
                  <a:schemeClr val="tx1"/>
                </a:solidFill>
                <a:latin typeface="Arial" panose="020B0604020202020204" pitchFamily="34" charset="0"/>
              </a:rPr>
              <a:t>11 – Asian or Asian British – Bangladeshi 	</a:t>
            </a:r>
          </a:p>
          <a:p>
            <a:r>
              <a:rPr lang="en-GB" sz="1000" b="0" i="0" u="none" strike="noStrike" baseline="0" dirty="0">
                <a:solidFill>
                  <a:schemeClr val="tx1"/>
                </a:solidFill>
                <a:latin typeface="Arial" panose="020B0604020202020204" pitchFamily="34" charset="0"/>
              </a:rPr>
              <a:t>12 - Asian or Asian British – Chinese 	</a:t>
            </a:r>
          </a:p>
          <a:p>
            <a:r>
              <a:rPr lang="en-GB" sz="1000" b="0" i="0" u="none" strike="noStrike" baseline="0" dirty="0">
                <a:solidFill>
                  <a:schemeClr val="tx1"/>
                </a:solidFill>
                <a:latin typeface="Arial" panose="020B0604020202020204" pitchFamily="34" charset="0"/>
              </a:rPr>
              <a:t>13 – Any other Asian background please describe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BLACK / AFRICAN / CARIBBEAN / BLACK BRITISH </a:t>
            </a:r>
            <a:endParaRPr lang="en-GB" sz="1000" b="0" i="0" u="none" strike="noStrike" baseline="0" dirty="0">
              <a:solidFill>
                <a:schemeClr val="tx1"/>
              </a:solidFill>
              <a:latin typeface="Arial" panose="020B0604020202020204" pitchFamily="34" charset="0"/>
            </a:endParaRPr>
          </a:p>
          <a:p>
            <a:r>
              <a:rPr lang="en-GB" sz="1000" b="0" i="0" u="none" strike="noStrike" baseline="0" dirty="0">
                <a:solidFill>
                  <a:schemeClr val="tx1"/>
                </a:solidFill>
                <a:latin typeface="Arial" panose="020B0604020202020204" pitchFamily="34" charset="0"/>
              </a:rPr>
              <a:t>14 – Black or black British – African 	</a:t>
            </a:r>
          </a:p>
          <a:p>
            <a:r>
              <a:rPr lang="en-GB" sz="1000" b="0" i="0" u="none" strike="noStrike" baseline="0" dirty="0">
                <a:solidFill>
                  <a:schemeClr val="tx1"/>
                </a:solidFill>
                <a:latin typeface="Arial" panose="020B0604020202020204" pitchFamily="34" charset="0"/>
              </a:rPr>
              <a:t>15 – Black or black British – Caribbean 	</a:t>
            </a:r>
          </a:p>
          <a:p>
            <a:r>
              <a:rPr lang="en-GB" sz="1000" b="0" i="0" u="none" strike="noStrike" baseline="0" dirty="0">
                <a:solidFill>
                  <a:schemeClr val="tx1"/>
                </a:solidFill>
                <a:latin typeface="Arial" panose="020B0604020202020204" pitchFamily="34" charset="0"/>
              </a:rPr>
              <a:t>16 – Any other black background please describe 	</a:t>
            </a:r>
          </a:p>
          <a:p>
            <a:endParaRPr lang="en-GB" sz="1000" b="1" i="0" u="none" strike="noStrike" baseline="0" dirty="0">
              <a:solidFill>
                <a:schemeClr val="tx1"/>
              </a:solidFill>
              <a:latin typeface="Arial" panose="020B0604020202020204" pitchFamily="34" charset="0"/>
            </a:endParaRPr>
          </a:p>
          <a:p>
            <a:r>
              <a:rPr lang="en-GB" sz="1000" b="1" i="0" u="none" strike="noStrike" baseline="0" dirty="0">
                <a:solidFill>
                  <a:schemeClr val="tx1"/>
                </a:solidFill>
                <a:latin typeface="Arial" panose="020B0604020202020204" pitchFamily="34" charset="0"/>
              </a:rPr>
              <a:t>ANY OTHER ETHNIC GROUP </a:t>
            </a:r>
            <a:r>
              <a:rPr lang="en-GB" sz="1000" b="0" i="0" u="none" strike="noStrike" baseline="0" dirty="0">
                <a:solidFill>
                  <a:schemeClr val="tx1"/>
                </a:solidFill>
                <a:latin typeface="Arial" panose="020B0604020202020204" pitchFamily="34" charset="0"/>
              </a:rPr>
              <a:t>	</a:t>
            </a:r>
          </a:p>
          <a:p>
            <a:r>
              <a:rPr lang="en-GB" sz="1000" b="0" i="0" u="none" strike="noStrike" baseline="0" dirty="0">
                <a:solidFill>
                  <a:schemeClr val="tx1"/>
                </a:solidFill>
                <a:latin typeface="Arial" panose="020B0604020202020204" pitchFamily="34" charset="0"/>
              </a:rPr>
              <a:t>17 – Arab 	</a:t>
            </a:r>
          </a:p>
          <a:p>
            <a:r>
              <a:rPr lang="en-GB" sz="1000" b="0" i="0" u="none" strike="noStrike" baseline="0" dirty="0">
                <a:solidFill>
                  <a:schemeClr val="tx1"/>
                </a:solidFill>
                <a:latin typeface="Arial" panose="020B0604020202020204" pitchFamily="34" charset="0"/>
              </a:rPr>
              <a:t>18 – Any other ethnic group please describe </a:t>
            </a:r>
          </a:p>
        </p:txBody>
      </p:sp>
    </p:spTree>
    <p:extLst>
      <p:ext uri="{BB962C8B-B14F-4D97-AF65-F5344CB8AC3E}">
        <p14:creationId xmlns:p14="http://schemas.microsoft.com/office/powerpoint/2010/main" val="2878431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BED30F-768E-39B0-E94A-FA78C5CCF266}"/>
              </a:ext>
            </a:extLst>
          </p:cNvPr>
          <p:cNvSpPr txBox="1"/>
          <p:nvPr/>
        </p:nvSpPr>
        <p:spPr>
          <a:xfrm>
            <a:off x="10803244" y="6107563"/>
            <a:ext cx="1295400" cy="609600"/>
          </a:xfrm>
          <a:prstGeom prst="rect">
            <a:avLst/>
          </a:prstGeom>
          <a:solidFill>
            <a:schemeClr val="bg1"/>
          </a:solidFill>
        </p:spPr>
        <p:txBody>
          <a:bodyPr wrap="square" rtlCol="0">
            <a:spAutoFit/>
          </a:bodyPr>
          <a:lstStyle/>
          <a:p>
            <a:endParaRPr lang="en-GB" dirty="0"/>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4"/>
          </p:nvPr>
        </p:nvSpPr>
        <p:spPr>
          <a:xfrm>
            <a:off x="266902" y="560719"/>
            <a:ext cx="8648498" cy="378804"/>
          </a:xfrm>
        </p:spPr>
        <p:txBody>
          <a:bodyPr/>
          <a:lstStyle/>
          <a:p>
            <a:r>
              <a:rPr lang="en-GB" dirty="0">
                <a:solidFill>
                  <a:schemeClr val="tx1"/>
                </a:solidFill>
              </a:rPr>
              <a:t>Appendix B: High impact action plan framework</a:t>
            </a:r>
            <a:endParaRPr lang="en-GB" b="1" dirty="0">
              <a:solidFill>
                <a:schemeClr val="tx1"/>
              </a:solidFill>
            </a:endParaRPr>
          </a:p>
        </p:txBody>
      </p:sp>
      <p:sp>
        <p:nvSpPr>
          <p:cNvPr id="2" name="Text Placeholder 1"/>
          <p:cNvSpPr>
            <a:spLocks noGrp="1"/>
          </p:cNvSpPr>
          <p:nvPr>
            <p:ph type="body" sz="quarter" idx="15"/>
          </p:nvPr>
        </p:nvSpPr>
        <p:spPr>
          <a:xfrm>
            <a:off x="293220" y="163019"/>
            <a:ext cx="8774580" cy="378804"/>
          </a:xfrm>
        </p:spPr>
        <p:txBody>
          <a:bodyPr/>
          <a:lstStyle/>
          <a:p>
            <a:r>
              <a:rPr lang="en-GB" b="1" dirty="0">
                <a:solidFill>
                  <a:schemeClr val="tx1"/>
                </a:solidFill>
              </a:rPr>
              <a:t>Workforce Race Equality Standard (WRES)</a:t>
            </a:r>
          </a:p>
        </p:txBody>
      </p:sp>
      <p:pic>
        <p:nvPicPr>
          <p:cNvPr id="6" name="Picture 5">
            <a:extLst>
              <a:ext uri="{FF2B5EF4-FFF2-40B4-BE49-F238E27FC236}">
                <a16:creationId xmlns:a16="http://schemas.microsoft.com/office/drawing/2014/main" id="{B82ABC6A-F850-34B7-5E1C-F6936FE0616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11664"/>
          <a:stretch/>
        </p:blipFill>
        <p:spPr>
          <a:xfrm>
            <a:off x="155655" y="1080312"/>
            <a:ext cx="8764609" cy="5216969"/>
          </a:xfrm>
          <a:prstGeom prst="rect">
            <a:avLst/>
          </a:prstGeom>
        </p:spPr>
      </p:pic>
    </p:spTree>
    <p:extLst>
      <p:ext uri="{BB962C8B-B14F-4D97-AF65-F5344CB8AC3E}">
        <p14:creationId xmlns:p14="http://schemas.microsoft.com/office/powerpoint/2010/main" val="377178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CA5DA6-A6BB-98C1-6F3B-AFC08D1AE383}"/>
              </a:ext>
            </a:extLst>
          </p:cNvPr>
          <p:cNvSpPr txBox="1"/>
          <p:nvPr/>
        </p:nvSpPr>
        <p:spPr>
          <a:xfrm>
            <a:off x="10439400" y="6162189"/>
            <a:ext cx="1524000" cy="557694"/>
          </a:xfrm>
          <a:prstGeom prst="rect">
            <a:avLst/>
          </a:prstGeom>
          <a:solidFill>
            <a:schemeClr val="bg1"/>
          </a:solidFill>
        </p:spPr>
        <p:txBody>
          <a:bodyPr wrap="square" rtlCol="0">
            <a:spAutoFit/>
          </a:bodyPr>
          <a:lstStyle/>
          <a:p>
            <a:endParaRPr lang="en-GB" dirty="0"/>
          </a:p>
        </p:txBody>
      </p:sp>
      <p:sp>
        <p:nvSpPr>
          <p:cNvPr id="2" name="Text Placeholder 1">
            <a:extLst>
              <a:ext uri="{FF2B5EF4-FFF2-40B4-BE49-F238E27FC236}">
                <a16:creationId xmlns:a16="http://schemas.microsoft.com/office/drawing/2014/main" id="{2DBC31C7-03A6-4B19-A205-604456A2CE0B}"/>
              </a:ext>
            </a:extLst>
          </p:cNvPr>
          <p:cNvSpPr>
            <a:spLocks noGrp="1"/>
          </p:cNvSpPr>
          <p:nvPr>
            <p:ph type="body" sz="quarter" idx="14"/>
          </p:nvPr>
        </p:nvSpPr>
        <p:spPr>
          <a:xfrm>
            <a:off x="291818" y="457200"/>
            <a:ext cx="6413782" cy="464463"/>
          </a:xfrm>
        </p:spPr>
        <p:txBody>
          <a:bodyPr>
            <a:normAutofit/>
          </a:bodyPr>
          <a:lstStyle/>
          <a:p>
            <a:pPr>
              <a:spcAft>
                <a:spcPts val="600"/>
              </a:spcAft>
            </a:pPr>
            <a:r>
              <a:rPr lang="en-GB" dirty="0"/>
              <a:t>Indicator Overview</a:t>
            </a:r>
            <a:endParaRPr lang="en-GB" dirty="0">
              <a:solidFill>
                <a:schemeClr val="accent5"/>
              </a:solidFill>
            </a:endParaRPr>
          </a:p>
        </p:txBody>
      </p:sp>
      <p:sp>
        <p:nvSpPr>
          <p:cNvPr id="5" name="Text Placeholder 4">
            <a:extLst>
              <a:ext uri="{FF2B5EF4-FFF2-40B4-BE49-F238E27FC236}">
                <a16:creationId xmlns:a16="http://schemas.microsoft.com/office/drawing/2014/main" id="{C83D8E4A-A291-419C-BD65-83AB1B638204}"/>
              </a:ext>
            </a:extLst>
          </p:cNvPr>
          <p:cNvSpPr>
            <a:spLocks noGrp="1"/>
          </p:cNvSpPr>
          <p:nvPr>
            <p:ph type="body" sz="quarter" idx="19"/>
          </p:nvPr>
        </p:nvSpPr>
        <p:spPr>
          <a:xfrm>
            <a:off x="291818" y="152400"/>
            <a:ext cx="7861582" cy="304800"/>
          </a:xfrm>
        </p:spPr>
        <p:txBody>
          <a:bodyPr>
            <a:noAutofit/>
          </a:bodyPr>
          <a:lstStyle/>
          <a:p>
            <a:pPr>
              <a:lnSpc>
                <a:spcPct val="90000"/>
              </a:lnSpc>
              <a:spcAft>
                <a:spcPts val="600"/>
              </a:spcAft>
            </a:pPr>
            <a:r>
              <a:rPr lang="en-GB" b="1" dirty="0">
                <a:solidFill>
                  <a:schemeClr val="tx1"/>
                </a:solidFill>
              </a:rPr>
              <a:t>Workforce Race Equality Standard 2025</a:t>
            </a:r>
          </a:p>
        </p:txBody>
      </p:sp>
      <p:graphicFrame>
        <p:nvGraphicFramePr>
          <p:cNvPr id="3" name="Table 2">
            <a:extLst>
              <a:ext uri="{FF2B5EF4-FFF2-40B4-BE49-F238E27FC236}">
                <a16:creationId xmlns:a16="http://schemas.microsoft.com/office/drawing/2014/main" id="{C0E886AA-06B9-5666-12B1-A9D6F0C3E6CC}"/>
              </a:ext>
            </a:extLst>
          </p:cNvPr>
          <p:cNvGraphicFramePr>
            <a:graphicFrameLocks noGrp="1"/>
          </p:cNvGraphicFramePr>
          <p:nvPr/>
        </p:nvGraphicFramePr>
        <p:xfrm>
          <a:off x="293254" y="845979"/>
          <a:ext cx="11489745" cy="5788611"/>
        </p:xfrm>
        <a:graphic>
          <a:graphicData uri="http://schemas.openxmlformats.org/drawingml/2006/table">
            <a:tbl>
              <a:tblPr/>
              <a:tblGrid>
                <a:gridCol w="301796">
                  <a:extLst>
                    <a:ext uri="{9D8B030D-6E8A-4147-A177-3AD203B41FA5}">
                      <a16:colId xmlns:a16="http://schemas.microsoft.com/office/drawing/2014/main" val="2388091085"/>
                    </a:ext>
                  </a:extLst>
                </a:gridCol>
                <a:gridCol w="3096000">
                  <a:extLst>
                    <a:ext uri="{9D8B030D-6E8A-4147-A177-3AD203B41FA5}">
                      <a16:colId xmlns:a16="http://schemas.microsoft.com/office/drawing/2014/main" val="708382228"/>
                    </a:ext>
                  </a:extLst>
                </a:gridCol>
                <a:gridCol w="612000">
                  <a:extLst>
                    <a:ext uri="{9D8B030D-6E8A-4147-A177-3AD203B41FA5}">
                      <a16:colId xmlns:a16="http://schemas.microsoft.com/office/drawing/2014/main" val="3626245245"/>
                    </a:ext>
                  </a:extLst>
                </a:gridCol>
                <a:gridCol w="612000">
                  <a:extLst>
                    <a:ext uri="{9D8B030D-6E8A-4147-A177-3AD203B41FA5}">
                      <a16:colId xmlns:a16="http://schemas.microsoft.com/office/drawing/2014/main" val="1672893116"/>
                    </a:ext>
                  </a:extLst>
                </a:gridCol>
                <a:gridCol w="612000">
                  <a:extLst>
                    <a:ext uri="{9D8B030D-6E8A-4147-A177-3AD203B41FA5}">
                      <a16:colId xmlns:a16="http://schemas.microsoft.com/office/drawing/2014/main" val="1221053177"/>
                    </a:ext>
                  </a:extLst>
                </a:gridCol>
                <a:gridCol w="612000">
                  <a:extLst>
                    <a:ext uri="{9D8B030D-6E8A-4147-A177-3AD203B41FA5}">
                      <a16:colId xmlns:a16="http://schemas.microsoft.com/office/drawing/2014/main" val="1178890048"/>
                    </a:ext>
                  </a:extLst>
                </a:gridCol>
                <a:gridCol w="770400">
                  <a:extLst>
                    <a:ext uri="{9D8B030D-6E8A-4147-A177-3AD203B41FA5}">
                      <a16:colId xmlns:a16="http://schemas.microsoft.com/office/drawing/2014/main" val="1269158687"/>
                    </a:ext>
                  </a:extLst>
                </a:gridCol>
                <a:gridCol w="770400">
                  <a:extLst>
                    <a:ext uri="{9D8B030D-6E8A-4147-A177-3AD203B41FA5}">
                      <a16:colId xmlns:a16="http://schemas.microsoft.com/office/drawing/2014/main" val="2528630873"/>
                    </a:ext>
                  </a:extLst>
                </a:gridCol>
                <a:gridCol w="612000">
                  <a:extLst>
                    <a:ext uri="{9D8B030D-6E8A-4147-A177-3AD203B41FA5}">
                      <a16:colId xmlns:a16="http://schemas.microsoft.com/office/drawing/2014/main" val="4222228164"/>
                    </a:ext>
                  </a:extLst>
                </a:gridCol>
                <a:gridCol w="612000">
                  <a:extLst>
                    <a:ext uri="{9D8B030D-6E8A-4147-A177-3AD203B41FA5}">
                      <a16:colId xmlns:a16="http://schemas.microsoft.com/office/drawing/2014/main" val="4032042777"/>
                    </a:ext>
                  </a:extLst>
                </a:gridCol>
                <a:gridCol w="612000">
                  <a:extLst>
                    <a:ext uri="{9D8B030D-6E8A-4147-A177-3AD203B41FA5}">
                      <a16:colId xmlns:a16="http://schemas.microsoft.com/office/drawing/2014/main" val="2625871128"/>
                    </a:ext>
                  </a:extLst>
                </a:gridCol>
                <a:gridCol w="612000">
                  <a:extLst>
                    <a:ext uri="{9D8B030D-6E8A-4147-A177-3AD203B41FA5}">
                      <a16:colId xmlns:a16="http://schemas.microsoft.com/office/drawing/2014/main" val="1981015216"/>
                    </a:ext>
                  </a:extLst>
                </a:gridCol>
                <a:gridCol w="770400">
                  <a:extLst>
                    <a:ext uri="{9D8B030D-6E8A-4147-A177-3AD203B41FA5}">
                      <a16:colId xmlns:a16="http://schemas.microsoft.com/office/drawing/2014/main" val="413817784"/>
                    </a:ext>
                  </a:extLst>
                </a:gridCol>
                <a:gridCol w="770400">
                  <a:extLst>
                    <a:ext uri="{9D8B030D-6E8A-4147-A177-3AD203B41FA5}">
                      <a16:colId xmlns:a16="http://schemas.microsoft.com/office/drawing/2014/main" val="1895515522"/>
                    </a:ext>
                  </a:extLst>
                </a:gridCol>
                <a:gridCol w="114349">
                  <a:extLst>
                    <a:ext uri="{9D8B030D-6E8A-4147-A177-3AD203B41FA5}">
                      <a16:colId xmlns:a16="http://schemas.microsoft.com/office/drawing/2014/main" val="1800223975"/>
                    </a:ext>
                  </a:extLst>
                </a:gridCol>
              </a:tblGrid>
              <a:tr h="253577">
                <a:tc rowSpan="2" gridSpan="2">
                  <a:txBody>
                    <a:bodyPr/>
                    <a:lstStyle/>
                    <a:p>
                      <a:pPr algn="ctr" fontAlgn="ctr"/>
                      <a:r>
                        <a:rPr lang="en-GB" sz="1000" b="0" i="0" u="none" strike="noStrike" dirty="0">
                          <a:solidFill>
                            <a:srgbClr val="FFFFFF"/>
                          </a:solidFill>
                          <a:effectLst/>
                          <a:latin typeface="Arial" panose="020B0604020202020204" pitchFamily="34" charset="0"/>
                        </a:rPr>
                        <a:t>WRES Indicator</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rowSpan="2" hMerge="1">
                  <a:txBody>
                    <a:bodyPr/>
                    <a:lstStyle/>
                    <a:p>
                      <a:endParaRPr lang="en-GB"/>
                    </a:p>
                  </a:txBody>
                  <a:tcPr/>
                </a:tc>
                <a:tc gridSpan="6">
                  <a:txBody>
                    <a:bodyPr/>
                    <a:lstStyle/>
                    <a:p>
                      <a:pPr algn="ctr" fontAlgn="ctr"/>
                      <a:r>
                        <a:rPr lang="en-GB" sz="1000" b="0" i="0" u="none" strike="noStrike" dirty="0">
                          <a:solidFill>
                            <a:srgbClr val="FFFFFF"/>
                          </a:solidFill>
                          <a:effectLst/>
                          <a:latin typeface="Arial" panose="020B0604020202020204" pitchFamily="34" charset="0"/>
                        </a:rPr>
                        <a:t>STG</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gridSpan="6">
                  <a:txBody>
                    <a:bodyPr/>
                    <a:lstStyle/>
                    <a:p>
                      <a:pPr algn="ctr" fontAlgn="ctr"/>
                      <a:r>
                        <a:rPr lang="en-GB" sz="1000" b="0" i="0" u="none" strike="noStrike" dirty="0">
                          <a:solidFill>
                            <a:srgbClr val="FFFFFF"/>
                          </a:solidFill>
                          <a:effectLst/>
                          <a:latin typeface="Arial" panose="020B0604020202020204" pitchFamily="34" charset="0"/>
                        </a:rPr>
                        <a:t>ESTH</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56099701"/>
                  </a:ext>
                </a:extLst>
              </a:tr>
              <a:tr h="424444">
                <a:tc gridSpan="2" vMerge="1">
                  <a:txBody>
                    <a:bodyPr/>
                    <a:lstStyle/>
                    <a:p>
                      <a:pPr algn="ctr" fontAlgn="ctr"/>
                      <a:endParaRPr lang="en-GB" sz="1000" b="0" i="0" u="none" strike="noStrike" dirty="0">
                        <a:solidFill>
                          <a:srgbClr val="FFFFFF"/>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546A"/>
                    </a:solidFill>
                  </a:tcPr>
                </a:tc>
                <a:tc hMerge="1" vMerge="1">
                  <a:txBody>
                    <a:bodyPr/>
                    <a:lstStyle/>
                    <a:p>
                      <a:endParaRPr lang="en-GB"/>
                    </a:p>
                  </a:txBody>
                  <a:tcPr/>
                </a:tc>
                <a:tc>
                  <a:txBody>
                    <a:bodyPr/>
                    <a:lstStyle/>
                    <a:p>
                      <a:pPr algn="ctr" fontAlgn="ctr"/>
                      <a:r>
                        <a:rPr lang="en-GB" sz="1000" b="0" i="0" u="none" strike="noStrike" dirty="0">
                          <a:solidFill>
                            <a:srgbClr val="FFFFFF"/>
                          </a:solidFill>
                          <a:effectLst/>
                          <a:latin typeface="Arial" panose="020B0604020202020204" pitchFamily="34" charset="0"/>
                        </a:rPr>
                        <a:t>2022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GB" sz="1000" b="0" i="0" u="none" strike="noStrike" dirty="0">
                          <a:solidFill>
                            <a:srgbClr val="FFFFFF"/>
                          </a:solidFill>
                          <a:effectLst/>
                          <a:latin typeface="Arial" panose="020B0604020202020204" pitchFamily="34" charset="0"/>
                        </a:rPr>
                        <a:t>2023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GB" sz="1000" b="0" i="0" u="none" strike="noStrike" dirty="0">
                          <a:solidFill>
                            <a:srgbClr val="FFFFFF"/>
                          </a:solidFill>
                          <a:effectLst/>
                          <a:latin typeface="Arial" panose="020B0604020202020204" pitchFamily="34" charset="0"/>
                        </a:rPr>
                        <a:t>2024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GB" sz="1000" b="0" i="0" u="none" strike="noStrike" dirty="0">
                          <a:solidFill>
                            <a:srgbClr val="FFFFFF"/>
                          </a:solidFill>
                          <a:effectLst/>
                          <a:latin typeface="Arial" panose="020B0604020202020204" pitchFamily="34" charset="0"/>
                        </a:rPr>
                        <a:t>2025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GB" sz="1000" b="0" i="0" u="none" strike="noStrike" dirty="0">
                          <a:solidFill>
                            <a:srgbClr val="FFFFFF"/>
                          </a:solidFill>
                          <a:effectLst/>
                          <a:latin typeface="Arial" panose="020B0604020202020204" pitchFamily="34" charset="0"/>
                        </a:rPr>
                        <a:t>vs. LY</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GB" sz="900" b="0" i="0" u="none" strike="noStrike" dirty="0">
                          <a:solidFill>
                            <a:srgbClr val="FFFFFF"/>
                          </a:solidFill>
                          <a:effectLst/>
                          <a:latin typeface="Arial" panose="020B0604020202020204" pitchFamily="34" charset="0"/>
                        </a:rPr>
                        <a:t>Compared to White Staff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lang="en-GB" sz="1000" b="0" i="0" u="none" strike="noStrike" dirty="0">
                          <a:solidFill>
                            <a:srgbClr val="FFFFFF"/>
                          </a:solidFill>
                          <a:effectLst/>
                          <a:latin typeface="Arial" panose="020B0604020202020204" pitchFamily="34" charset="0"/>
                        </a:rPr>
                        <a:t>2022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0" i="0" u="none" strike="noStrike" dirty="0">
                          <a:solidFill>
                            <a:srgbClr val="FFFFFF"/>
                          </a:solidFill>
                          <a:effectLst/>
                          <a:latin typeface="Arial" panose="020B0604020202020204" pitchFamily="34" charset="0"/>
                        </a:rPr>
                        <a:t>2023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0" i="0" u="none" strike="noStrike" dirty="0">
                          <a:solidFill>
                            <a:srgbClr val="FFFFFF"/>
                          </a:solidFill>
                          <a:effectLst/>
                          <a:latin typeface="Arial" panose="020B0604020202020204" pitchFamily="34" charset="0"/>
                        </a:rPr>
                        <a:t>2024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0" i="0" u="none" strike="noStrike" dirty="0">
                          <a:solidFill>
                            <a:srgbClr val="FFFFFF"/>
                          </a:solidFill>
                          <a:effectLst/>
                          <a:latin typeface="Arial" panose="020B0604020202020204" pitchFamily="34" charset="0"/>
                        </a:rPr>
                        <a:t>2025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1000" b="0" i="0" u="none" strike="noStrike" dirty="0">
                          <a:solidFill>
                            <a:srgbClr val="FFFFFF"/>
                          </a:solidFill>
                          <a:effectLst/>
                          <a:latin typeface="Arial" panose="020B0604020202020204" pitchFamily="34" charset="0"/>
                        </a:rPr>
                        <a:t>vs. LY</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GB" sz="900" b="0" i="0" u="none" strike="noStrike" dirty="0">
                          <a:solidFill>
                            <a:srgbClr val="FFFFFF"/>
                          </a:solidFill>
                          <a:effectLst/>
                          <a:latin typeface="Arial" panose="020B0604020202020204" pitchFamily="34" charset="0"/>
                        </a:rPr>
                        <a:t>Compared to White Staff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938134212"/>
                  </a:ext>
                </a:extLst>
              </a:tr>
              <a:tr h="511059">
                <a:tc>
                  <a:txBody>
                    <a:bodyPr/>
                    <a:lstStyle/>
                    <a:p>
                      <a:pPr algn="ctr" fontAlgn="ctr"/>
                      <a:r>
                        <a:rPr lang="en-GB" sz="1000" b="1" i="0" u="none" strike="noStrike">
                          <a:solidFill>
                            <a:srgbClr val="000000"/>
                          </a:solidFill>
                          <a:effectLst/>
                          <a:latin typeface="Arial" panose="020B0604020202020204" pitchFamily="34" charset="0"/>
                        </a:rPr>
                        <a:t>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chemeClr val="tx1"/>
                          </a:solidFill>
                          <a:effectLst/>
                          <a:latin typeface="Arial" panose="020B0604020202020204" pitchFamily="34" charset="0"/>
                        </a:rPr>
                        <a:t>% of BME staff in organisation</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50.1%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51.9%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53.6%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tx1"/>
                          </a:solidFill>
                          <a:effectLst/>
                          <a:latin typeface="Arial" panose="020B0604020202020204" pitchFamily="34" charset="0"/>
                        </a:rPr>
                        <a:t>54.7%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tx1">
                              <a:lumMod val="75000"/>
                            </a:schemeClr>
                          </a:solidFill>
                          <a:effectLst/>
                          <a:latin typeface="Arial" panose="020B0604020202020204" pitchFamily="34" charset="0"/>
                        </a:rPr>
                        <a:t>Increased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GB" sz="1000" b="1" i="0" u="none" strike="noStrike" dirty="0">
                          <a:solidFill>
                            <a:schemeClr val="tx1"/>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chemeClr val="tx1">
                          <a:lumMod val="20000"/>
                          <a:lumOff val="80000"/>
                        </a:schemeClr>
                      </a:fgClr>
                      <a:bgClr>
                        <a:schemeClr val="tx1"/>
                      </a:bgClr>
                    </a:pattFill>
                  </a:tcPr>
                </a:tc>
                <a:tc>
                  <a:txBody>
                    <a:bodyPr/>
                    <a:lstStyle/>
                    <a:p>
                      <a:pPr algn="ctr" fontAlgn="ctr"/>
                      <a:r>
                        <a:rPr lang="en-GB" sz="1000" b="0" i="0" u="none" strike="noStrike" dirty="0">
                          <a:solidFill>
                            <a:schemeClr val="tx1"/>
                          </a:solidFill>
                          <a:effectLst/>
                          <a:latin typeface="Arial" panose="020B0604020202020204" pitchFamily="34" charset="0"/>
                        </a:rPr>
                        <a:t>38%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chemeClr val="tx1"/>
                          </a:solidFill>
                          <a:effectLst/>
                          <a:latin typeface="Arial" panose="020B0604020202020204" pitchFamily="34" charset="0"/>
                        </a:rPr>
                        <a:t>41%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chemeClr val="tx1"/>
                          </a:solidFill>
                          <a:effectLst/>
                          <a:latin typeface="Arial" panose="020B0604020202020204" pitchFamily="34" charset="0"/>
                        </a:rPr>
                        <a:t>44.2%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1" i="0" u="none" strike="noStrike" dirty="0">
                          <a:solidFill>
                            <a:schemeClr val="tx1"/>
                          </a:solidFill>
                          <a:effectLst/>
                          <a:latin typeface="Arial" panose="020B0604020202020204" pitchFamily="34" charset="0"/>
                        </a:rPr>
                        <a:t>47.8%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1" i="0" u="none" strike="noStrike" dirty="0">
                          <a:solidFill>
                            <a:schemeClr val="tx1">
                              <a:lumMod val="75000"/>
                            </a:schemeClr>
                          </a:solidFill>
                          <a:effectLst/>
                          <a:latin typeface="Arial" panose="020B0604020202020204" pitchFamily="34" charset="0"/>
                        </a:rPr>
                        <a:t>Increased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75">
                      <a:fgClr>
                        <a:schemeClr val="tx1">
                          <a:lumMod val="20000"/>
                          <a:lumOff val="80000"/>
                        </a:schemeClr>
                      </a:fgClr>
                      <a:bgClr>
                        <a:schemeClr val="tx1"/>
                      </a:bgClr>
                    </a:pattFill>
                  </a:tcPr>
                </a:tc>
                <a:tc>
                  <a:txBody>
                    <a:bodyPr/>
                    <a:lstStyle/>
                    <a:p>
                      <a:pPr algn="l" fontAlgn="b"/>
                      <a:endParaRPr lang="en-GB" sz="1000" b="1" i="0" u="none" strike="noStrike" dirty="0">
                        <a:solidFill>
                          <a:srgbClr val="00B05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4137431453"/>
                  </a:ext>
                </a:extLst>
              </a:tr>
              <a:tr h="511059">
                <a:tc>
                  <a:txBody>
                    <a:bodyPr/>
                    <a:lstStyle/>
                    <a:p>
                      <a:pPr algn="ctr" fontAlgn="ctr"/>
                      <a:r>
                        <a:rPr lang="en-GB" sz="1000" b="1" i="0" u="none" strike="noStrike">
                          <a:solidFill>
                            <a:srgbClr val="000000"/>
                          </a:solidFill>
                          <a:effectLst/>
                          <a:latin typeface="Arial" panose="020B0604020202020204" pitchFamily="34" charset="0"/>
                        </a:rPr>
                        <a:t>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lvl="0" indent="0" algn="l" fontAlgn="ctr"/>
                      <a:r>
                        <a:rPr lang="en-GB" sz="1000" b="0" i="0" u="none" strike="noStrike" dirty="0">
                          <a:solidFill>
                            <a:schemeClr val="tx1"/>
                          </a:solidFill>
                          <a:effectLst/>
                          <a:latin typeface="Arial" panose="020B0604020202020204" pitchFamily="34" charset="0"/>
                        </a:rPr>
                        <a:t>Relative likelihood of White applicants being appointed from shortlisting compared BME applicants</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chemeClr val="tx1"/>
                          </a:solidFill>
                          <a:effectLst/>
                          <a:latin typeface="Arial" panose="020B0604020202020204" pitchFamily="34" charset="0"/>
                        </a:rPr>
                        <a:t>1.26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chemeClr val="tx1"/>
                          </a:solidFill>
                          <a:effectLst/>
                          <a:latin typeface="Arial" panose="020B0604020202020204" pitchFamily="34" charset="0"/>
                        </a:rPr>
                        <a:t>1.50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dirty="0">
                          <a:solidFill>
                            <a:schemeClr val="tx1"/>
                          </a:solidFill>
                          <a:effectLst/>
                          <a:latin typeface="Arial" panose="020B0604020202020204" pitchFamily="34" charset="0"/>
                        </a:rPr>
                        <a:t>2.2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chemeClr val="tx1"/>
                          </a:solidFill>
                          <a:effectLst/>
                          <a:latin typeface="Arial" panose="020B0604020202020204" pitchFamily="34" charset="0"/>
                        </a:rPr>
                        <a:t>1.77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00B05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ED7D31"/>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00" b="0" i="0" u="none" strike="noStrike" dirty="0">
                          <a:solidFill>
                            <a:schemeClr val="tx1"/>
                          </a:solidFill>
                          <a:effectLst/>
                          <a:latin typeface="Arial" panose="020B0604020202020204" pitchFamily="34" charset="0"/>
                        </a:rPr>
                        <a:t>1.04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n-GB" sz="1000" b="0" i="0" u="none" strike="noStrike" dirty="0">
                          <a:solidFill>
                            <a:schemeClr val="tx1"/>
                          </a:solidFill>
                          <a:effectLst/>
                          <a:latin typeface="Arial" panose="020B0604020202020204" pitchFamily="34" charset="0"/>
                        </a:rPr>
                        <a:t>1.30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dirty="0">
                          <a:solidFill>
                            <a:schemeClr val="tx1"/>
                          </a:solidFill>
                          <a:effectLst/>
                          <a:latin typeface="Arial" panose="020B0604020202020204" pitchFamily="34" charset="0"/>
                        </a:rPr>
                        <a:t>0.74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dirty="0">
                          <a:solidFill>
                            <a:schemeClr val="tx1"/>
                          </a:solidFill>
                          <a:effectLst/>
                          <a:latin typeface="Arial" panose="020B0604020202020204" pitchFamily="34" charset="0"/>
                        </a:rPr>
                        <a:t>1.56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dirty="0">
                          <a:solidFill>
                            <a:srgbClr val="FF0000"/>
                          </a:solidFill>
                          <a:effectLst/>
                          <a:latin typeface="Arial" panose="020B0604020202020204" pitchFamily="34" charset="0"/>
                        </a:rPr>
                        <a:t>Declined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dirty="0">
                          <a:solidFill>
                            <a:srgbClr val="ED7D31"/>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27843910"/>
                  </a:ext>
                </a:extLst>
              </a:tr>
              <a:tr h="511059">
                <a:tc>
                  <a:txBody>
                    <a:bodyPr/>
                    <a:lstStyle/>
                    <a:p>
                      <a:pPr algn="ctr" fontAlgn="ctr"/>
                      <a:r>
                        <a:rPr lang="en-GB" sz="1000" b="1" i="0" u="none" strike="noStrike" dirty="0">
                          <a:solidFill>
                            <a:srgbClr val="000000"/>
                          </a:solidFill>
                          <a:effectLst/>
                          <a:latin typeface="Arial" panose="020B0604020202020204" pitchFamily="34" charset="0"/>
                        </a:rPr>
                        <a:t>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chemeClr val="tx1"/>
                          </a:solidFill>
                          <a:effectLst/>
                          <a:latin typeface="Arial" panose="020B0604020202020204" pitchFamily="34" charset="0"/>
                        </a:rPr>
                        <a:t>Relative likelihood of BME staff entering the formal disciplinary process, compared to that of White staff</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1.65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1.67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1.48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tx1"/>
                          </a:solidFill>
                          <a:effectLst/>
                          <a:latin typeface="Arial" panose="020B0604020202020204" pitchFamily="34" charset="0"/>
                        </a:rPr>
                        <a:t>1.17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B05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00" b="0" i="0" u="none" strike="noStrike" dirty="0">
                          <a:solidFill>
                            <a:schemeClr val="tx1"/>
                          </a:solidFill>
                          <a:effectLst/>
                          <a:latin typeface="Arial" panose="020B0604020202020204" pitchFamily="34" charset="0"/>
                        </a:rPr>
                        <a:t>1.20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chemeClr val="tx1"/>
                          </a:solidFill>
                          <a:effectLst/>
                          <a:latin typeface="Arial" panose="020B0604020202020204" pitchFamily="34" charset="0"/>
                        </a:rPr>
                        <a:t>1.45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chemeClr val="tx1"/>
                          </a:solidFill>
                          <a:effectLst/>
                          <a:latin typeface="Arial" panose="020B0604020202020204" pitchFamily="34" charset="0"/>
                        </a:rPr>
                        <a:t>1.04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1" i="0" u="none" strike="noStrike" dirty="0">
                          <a:solidFill>
                            <a:schemeClr val="tx1"/>
                          </a:solidFill>
                          <a:effectLst/>
                          <a:latin typeface="Arial" panose="020B0604020202020204" pitchFamily="34" charset="0"/>
                        </a:rPr>
                        <a:t>1.36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1" i="0" u="none" strike="noStrike" dirty="0">
                          <a:solidFill>
                            <a:srgbClr val="FF0000"/>
                          </a:solidFill>
                          <a:effectLst/>
                          <a:latin typeface="Arial" panose="020B0604020202020204" pitchFamily="34" charset="0"/>
                        </a:rPr>
                        <a:t>Declined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713449546"/>
                  </a:ext>
                </a:extLst>
              </a:tr>
              <a:tr h="511059">
                <a:tc>
                  <a:txBody>
                    <a:bodyPr/>
                    <a:lstStyle/>
                    <a:p>
                      <a:pPr algn="ctr" fontAlgn="ctr"/>
                      <a:r>
                        <a:rPr lang="en-GB" sz="1000" b="1" i="0" u="none" strike="noStrike">
                          <a:solidFill>
                            <a:srgbClr val="000000"/>
                          </a:solidFill>
                          <a:effectLst/>
                          <a:latin typeface="Arial" panose="020B0604020202020204" pitchFamily="34" charset="0"/>
                        </a:rPr>
                        <a:t>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lvl="0" indent="0" algn="l" fontAlgn="ctr"/>
                      <a:r>
                        <a:rPr lang="en-GB" sz="1000" b="0" i="0" u="none" strike="noStrike" dirty="0">
                          <a:solidFill>
                            <a:schemeClr val="tx1"/>
                          </a:solidFill>
                          <a:effectLst/>
                          <a:latin typeface="Arial" panose="020B0604020202020204" pitchFamily="34" charset="0"/>
                        </a:rPr>
                        <a:t>Relative likelihood of White staff accessing non-mandatory training and CPD compared to BME staff</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chemeClr val="tx1"/>
                          </a:solidFill>
                          <a:effectLst/>
                          <a:latin typeface="Arial" panose="020B0604020202020204" pitchFamily="34" charset="0"/>
                        </a:rPr>
                        <a:t>0.98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chemeClr val="tx1"/>
                          </a:solidFill>
                          <a:effectLst/>
                          <a:latin typeface="Arial" panose="020B0604020202020204" pitchFamily="34" charset="0"/>
                        </a:rPr>
                        <a:t>0.95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dirty="0">
                          <a:solidFill>
                            <a:schemeClr val="tx1"/>
                          </a:solidFill>
                          <a:effectLst/>
                          <a:latin typeface="Arial" panose="020B0604020202020204" pitchFamily="34" charset="0"/>
                        </a:rPr>
                        <a:t>0.87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chemeClr val="tx1"/>
                          </a:solidFill>
                          <a:effectLst/>
                          <a:latin typeface="Arial" panose="020B0604020202020204" pitchFamily="34" charset="0"/>
                        </a:rPr>
                        <a:t>0.93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GB" sz="1000" b="1" i="0" u="none" strike="noStrike" dirty="0">
                          <a:solidFill>
                            <a:schemeClr val="accent3"/>
                          </a:solidFill>
                          <a:effectLst/>
                          <a:latin typeface="Arial" panose="020B0604020202020204" pitchFamily="34" charset="0"/>
                        </a:rPr>
                        <a:t>Static*</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1000" b="0" i="0" u="none" strike="noStrike" dirty="0">
                          <a:solidFill>
                            <a:schemeClr val="tx1"/>
                          </a:solidFill>
                          <a:effectLst/>
                          <a:latin typeface="Arial" panose="020B0604020202020204" pitchFamily="34" charset="0"/>
                        </a:rPr>
                        <a:t>1.07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dirty="0">
                          <a:solidFill>
                            <a:schemeClr val="tx1"/>
                          </a:solidFill>
                          <a:effectLst/>
                          <a:latin typeface="Arial" panose="020B0604020202020204" pitchFamily="34" charset="0"/>
                        </a:rPr>
                        <a:t>0.52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dirty="0">
                          <a:solidFill>
                            <a:schemeClr val="tx1"/>
                          </a:solidFill>
                          <a:effectLst/>
                          <a:latin typeface="Arial" panose="020B0604020202020204" pitchFamily="34" charset="0"/>
                        </a:rPr>
                        <a:t>1.01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dirty="0">
                          <a:solidFill>
                            <a:schemeClr val="tx1"/>
                          </a:solidFill>
                          <a:effectLst/>
                          <a:latin typeface="Arial" panose="020B0604020202020204" pitchFamily="34" charset="0"/>
                        </a:rPr>
                        <a:t>1.09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n-GB" sz="1000" b="1" i="0" u="none" strike="noStrike" dirty="0">
                          <a:solidFill>
                            <a:srgbClr val="FF0000"/>
                          </a:solidFill>
                          <a:effectLst/>
                          <a:latin typeface="Arial" panose="020B0604020202020204" pitchFamily="34" charset="0"/>
                        </a:rPr>
                        <a:t>Declined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070698414"/>
                  </a:ext>
                </a:extLst>
              </a:tr>
              <a:tr h="511059">
                <a:tc>
                  <a:txBody>
                    <a:bodyPr/>
                    <a:lstStyle/>
                    <a:p>
                      <a:pPr algn="ctr" fontAlgn="ctr"/>
                      <a:r>
                        <a:rPr lang="en-GB" sz="1000" b="1" i="0" u="none" strike="noStrike">
                          <a:solidFill>
                            <a:srgbClr val="000000"/>
                          </a:solidFill>
                          <a:effectLst/>
                          <a:latin typeface="Arial" panose="020B0604020202020204" pitchFamily="34" charset="0"/>
                        </a:rPr>
                        <a:t>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chemeClr val="tx1"/>
                          </a:solidFill>
                          <a:effectLst/>
                          <a:latin typeface="Arial" panose="020B0604020202020204" pitchFamily="34" charset="0"/>
                        </a:rPr>
                        <a:t>% of BME staff experiencing harassment, bullying or abuse </a:t>
                      </a:r>
                      <a:r>
                        <a:rPr lang="en-GB" sz="1000" b="0" i="1" u="none" strike="noStrike" dirty="0">
                          <a:solidFill>
                            <a:schemeClr val="tx1"/>
                          </a:solidFill>
                          <a:effectLst/>
                          <a:latin typeface="Arial" panose="020B0604020202020204" pitchFamily="34" charset="0"/>
                        </a:rPr>
                        <a:t>from patients, relatives or the public</a:t>
                      </a:r>
                      <a:r>
                        <a:rPr lang="en-GB" sz="1000" b="0" i="0" u="none" strike="noStrike" dirty="0">
                          <a:solidFill>
                            <a:schemeClr val="tx1"/>
                          </a:solidFill>
                          <a:effectLst/>
                          <a:latin typeface="Arial" panose="020B0604020202020204" pitchFamily="34" charset="0"/>
                        </a:rPr>
                        <a:t> in the last 12 months.</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23.3%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27.0%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25.7%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tx1"/>
                          </a:solidFill>
                          <a:effectLst/>
                          <a:latin typeface="Arial" panose="020B0604020202020204" pitchFamily="34" charset="0"/>
                        </a:rPr>
                        <a:t>25.2%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accent3"/>
                          </a:solidFill>
                          <a:effectLst/>
                          <a:latin typeface="Arial" panose="020B0604020202020204" pitchFamily="34" charset="0"/>
                        </a:rPr>
                        <a:t>Static*</a:t>
                      </a:r>
                      <a:endParaRPr lang="en-GB" sz="1000" b="1" i="0" u="none" strike="noStrike" dirty="0">
                        <a:solidFill>
                          <a:schemeClr val="accent3"/>
                        </a:solidFill>
                        <a:effectLst/>
                        <a:highlight>
                          <a:srgbClr val="FFFF00"/>
                        </a:highligh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eaLnBrk="1" fontAlgn="auto" latinLnBrk="0" hangingPunct="1">
                        <a:lnSpc>
                          <a:spcPts val="1295"/>
                        </a:lnSpc>
                        <a:spcBef>
                          <a:spcPts val="35"/>
                        </a:spcBef>
                        <a:spcAft>
                          <a:spcPts val="0"/>
                        </a:spcAft>
                        <a:buClrTx/>
                        <a:buSzTx/>
                        <a:buFontTx/>
                        <a:buNone/>
                        <a:tabLst/>
                        <a:defRPr/>
                      </a:pPr>
                      <a:r>
                        <a:rPr kumimoji="0" lang="en-GB" sz="1000" b="0" i="0" u="none" strike="noStrike" kern="0" cap="none" spc="0" normalizeH="0" baseline="0" noProof="0" dirty="0">
                          <a:ln>
                            <a:noFill/>
                          </a:ln>
                          <a:solidFill>
                            <a:srgbClr val="425563"/>
                          </a:solidFill>
                          <a:effectLst/>
                          <a:uLnTx/>
                          <a:uFillTx/>
                          <a:latin typeface="Arial" panose="020B0604020202020204" pitchFamily="34" charset="0"/>
                          <a:ea typeface="Carlito"/>
                          <a:cs typeface="Arial" panose="020B0604020202020204"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ts val="1295"/>
                        </a:lnSpc>
                        <a:spcBef>
                          <a:spcPts val="35"/>
                        </a:spcBef>
                        <a:spcAft>
                          <a:spcPts val="0"/>
                        </a:spcAft>
                      </a:pPr>
                      <a:r>
                        <a:rPr lang="en-GB" sz="1000" dirty="0">
                          <a:solidFill>
                            <a:schemeClr val="tx1"/>
                          </a:solidFill>
                          <a:effectLst/>
                          <a:latin typeface="Arial" panose="020B0604020202020204" pitchFamily="34" charset="0"/>
                          <a:ea typeface="Carlito"/>
                          <a:cs typeface="Arial" panose="020B060402020202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ts val="1295"/>
                        </a:lnSpc>
                        <a:spcBef>
                          <a:spcPts val="35"/>
                        </a:spcBef>
                        <a:spcAft>
                          <a:spcPts val="0"/>
                        </a:spcAft>
                      </a:pPr>
                      <a:r>
                        <a:rPr lang="en-GB" sz="1000" dirty="0">
                          <a:solidFill>
                            <a:schemeClr val="tx1"/>
                          </a:solidFill>
                          <a:effectLst/>
                          <a:latin typeface="Arial" panose="020B0604020202020204" pitchFamily="34" charset="0"/>
                          <a:ea typeface="Carlito"/>
                          <a:cs typeface="Arial" panose="020B0604020202020204"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ts val="1295"/>
                        </a:lnSpc>
                        <a:spcBef>
                          <a:spcPts val="35"/>
                        </a:spcBef>
                        <a:spcAft>
                          <a:spcPts val="0"/>
                        </a:spcAft>
                      </a:pPr>
                      <a:r>
                        <a:rPr lang="en-GB" sz="1000" b="1" dirty="0">
                          <a:solidFill>
                            <a:schemeClr val="tx1"/>
                          </a:solidFill>
                          <a:effectLst/>
                          <a:latin typeface="Arial" panose="020B0604020202020204" pitchFamily="34" charset="0"/>
                          <a:ea typeface="Carlito"/>
                          <a:cs typeface="Arial" panose="020B0604020202020204" pitchFamily="34" charset="0"/>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1" i="0" u="none" strike="noStrike" dirty="0">
                          <a:solidFill>
                            <a:srgbClr val="00B05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807077543"/>
                  </a:ext>
                </a:extLst>
              </a:tr>
              <a:tr h="511059">
                <a:tc>
                  <a:txBody>
                    <a:bodyPr/>
                    <a:lstStyle/>
                    <a:p>
                      <a:pPr algn="ctr" fontAlgn="ctr"/>
                      <a:r>
                        <a:rPr lang="en-GB" sz="1000" b="1" i="0" u="none" strike="noStrike">
                          <a:solidFill>
                            <a:srgbClr val="000000"/>
                          </a:solidFill>
                          <a:effectLst/>
                          <a:latin typeface="Arial" panose="020B0604020202020204" pitchFamily="34" charset="0"/>
                        </a:rPr>
                        <a:t>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lvl="0" indent="0" algn="l" fontAlgn="ctr"/>
                      <a:r>
                        <a:rPr lang="en-GB" sz="1000" b="0" i="0" u="none" strike="noStrike" dirty="0">
                          <a:solidFill>
                            <a:schemeClr val="tx1"/>
                          </a:solidFill>
                          <a:effectLst/>
                          <a:latin typeface="Arial" panose="020B0604020202020204" pitchFamily="34" charset="0"/>
                        </a:rPr>
                        <a:t>% of BME staff experiencing harassment bullying or abuse </a:t>
                      </a:r>
                      <a:r>
                        <a:rPr lang="en-GB" sz="1000" b="0" i="1" u="none" strike="noStrike" dirty="0">
                          <a:solidFill>
                            <a:schemeClr val="tx1"/>
                          </a:solidFill>
                          <a:effectLst/>
                          <a:latin typeface="Arial" panose="020B0604020202020204" pitchFamily="34" charset="0"/>
                        </a:rPr>
                        <a:t>from staff</a:t>
                      </a:r>
                      <a:r>
                        <a:rPr lang="en-GB" sz="1000" b="0" i="0" u="none" strike="noStrike" dirty="0">
                          <a:solidFill>
                            <a:schemeClr val="tx1"/>
                          </a:solidFill>
                          <a:effectLst/>
                          <a:latin typeface="Arial" panose="020B0604020202020204" pitchFamily="34" charset="0"/>
                        </a:rPr>
                        <a:t> in the last 12 months</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chemeClr val="tx1"/>
                          </a:solidFill>
                          <a:effectLst/>
                          <a:latin typeface="Arial" panose="020B0604020202020204" pitchFamily="34" charset="0"/>
                        </a:rPr>
                        <a:t>25.9%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chemeClr val="tx1"/>
                          </a:solidFill>
                          <a:effectLst/>
                          <a:latin typeface="Arial" panose="020B0604020202020204" pitchFamily="34" charset="0"/>
                        </a:rPr>
                        <a:t>27.3%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dirty="0">
                          <a:solidFill>
                            <a:schemeClr val="tx1"/>
                          </a:solidFill>
                          <a:effectLst/>
                          <a:latin typeface="Arial" panose="020B0604020202020204" pitchFamily="34" charset="0"/>
                        </a:rPr>
                        <a:t>26.9%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chemeClr val="tx1"/>
                          </a:solidFill>
                          <a:effectLst/>
                          <a:latin typeface="Arial" panose="020B0604020202020204" pitchFamily="34" charset="0"/>
                        </a:rPr>
                        <a:t>28.0%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rgbClr val="FF0000"/>
                          </a:solidFill>
                          <a:effectLst/>
                          <a:latin typeface="Arial" panose="020B0604020202020204" pitchFamily="34" charset="0"/>
                        </a:rPr>
                        <a:t>Declined</a:t>
                      </a:r>
                      <a:endParaRPr lang="en-GB" sz="1000" b="1" i="0" u="none" strike="noStrike" dirty="0">
                        <a:solidFill>
                          <a:srgbClr val="FF0000"/>
                        </a:solidFill>
                        <a:effectLst/>
                        <a:highlight>
                          <a:srgbClr val="FFFF00"/>
                        </a:highligh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eaLnBrk="1" fontAlgn="auto" latinLnBrk="0" hangingPunct="1">
                        <a:lnSpc>
                          <a:spcPts val="1295"/>
                        </a:lnSpc>
                        <a:spcBef>
                          <a:spcPts val="35"/>
                        </a:spcBef>
                        <a:spcAft>
                          <a:spcPts val="0"/>
                        </a:spcAft>
                        <a:buClrTx/>
                        <a:buSzTx/>
                        <a:buFontTx/>
                        <a:buNone/>
                        <a:tabLst/>
                        <a:defRPr/>
                      </a:pPr>
                      <a:r>
                        <a:rPr kumimoji="0" lang="en-GB" sz="1000" b="0" i="0" u="none" strike="noStrike" kern="0" cap="none" spc="0" normalizeH="0" baseline="0" noProof="0" dirty="0">
                          <a:ln>
                            <a:noFill/>
                          </a:ln>
                          <a:solidFill>
                            <a:srgbClr val="425563"/>
                          </a:solidFill>
                          <a:effectLst/>
                          <a:uLnTx/>
                          <a:uFillTx/>
                          <a:latin typeface="Arial" panose="020B0604020202020204" pitchFamily="34" charset="0"/>
                          <a:ea typeface="Carlito"/>
                          <a:cs typeface="Arial" panose="020B0604020202020204" pitchFamily="34" charset="0"/>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ts val="1295"/>
                        </a:lnSpc>
                        <a:spcBef>
                          <a:spcPts val="35"/>
                        </a:spcBef>
                        <a:spcAft>
                          <a:spcPts val="0"/>
                        </a:spcAft>
                      </a:pPr>
                      <a:r>
                        <a:rPr lang="en-GB" sz="1000" dirty="0">
                          <a:solidFill>
                            <a:schemeClr val="tx1"/>
                          </a:solidFill>
                          <a:effectLst/>
                          <a:latin typeface="Arial" panose="020B0604020202020204" pitchFamily="34" charset="0"/>
                          <a:ea typeface="Carlito"/>
                          <a:cs typeface="Arial" panose="020B0604020202020204"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ts val="1295"/>
                        </a:lnSpc>
                        <a:spcBef>
                          <a:spcPts val="35"/>
                        </a:spcBef>
                        <a:spcAft>
                          <a:spcPts val="0"/>
                        </a:spcAft>
                      </a:pPr>
                      <a:r>
                        <a:rPr lang="en-GB" sz="1000" dirty="0">
                          <a:solidFill>
                            <a:schemeClr val="tx1"/>
                          </a:solidFill>
                          <a:effectLst/>
                          <a:latin typeface="Arial" panose="020B0604020202020204" pitchFamily="34" charset="0"/>
                          <a:ea typeface="Carlito"/>
                          <a:cs typeface="Arial" panose="020B0604020202020204" pitchFamily="34" charset="0"/>
                        </a:rPr>
                        <a:t>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ts val="1295"/>
                        </a:lnSpc>
                        <a:spcBef>
                          <a:spcPts val="35"/>
                        </a:spcBef>
                        <a:spcAft>
                          <a:spcPts val="0"/>
                        </a:spcAft>
                      </a:pPr>
                      <a:r>
                        <a:rPr lang="en-GB" sz="1000" b="1" dirty="0">
                          <a:solidFill>
                            <a:schemeClr val="tx1"/>
                          </a:solidFill>
                          <a:effectLst/>
                          <a:latin typeface="Arial" panose="020B0604020202020204" pitchFamily="34" charset="0"/>
                          <a:ea typeface="Carlito"/>
                          <a:cs typeface="Arial" panose="020B0604020202020204" pitchFamily="34" charset="0"/>
                        </a:rPr>
                        <a:t>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1000" b="1" i="0" u="none" strike="noStrike" kern="1200" dirty="0">
                          <a:solidFill>
                            <a:srgbClr val="009900"/>
                          </a:solidFill>
                          <a:effectLst/>
                          <a:latin typeface="Arial" panose="020B0604020202020204" pitchFamily="34" charset="0"/>
                          <a:ea typeface="+mn-ea"/>
                          <a:cs typeface="+mn-cs"/>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2335193931"/>
                  </a:ext>
                </a:extLst>
              </a:tr>
              <a:tr h="511059">
                <a:tc>
                  <a:txBody>
                    <a:bodyPr/>
                    <a:lstStyle/>
                    <a:p>
                      <a:pPr algn="ctr" fontAlgn="ctr"/>
                      <a:r>
                        <a:rPr lang="en-GB" sz="1000" b="1" i="0" u="none" strike="noStrike">
                          <a:solidFill>
                            <a:srgbClr val="000000"/>
                          </a:solidFill>
                          <a:effectLst/>
                          <a:latin typeface="Arial" panose="020B0604020202020204" pitchFamily="34" charset="0"/>
                        </a:rPr>
                        <a:t>7</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chemeClr val="tx1"/>
                          </a:solidFill>
                          <a:effectLst/>
                          <a:latin typeface="Arial" panose="020B0604020202020204" pitchFamily="34" charset="0"/>
                        </a:rPr>
                        <a:t>% of BME staff believing that organisation provides equal opportunities for career progression or promotion</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42.1%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43.8%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44.0%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tx1"/>
                          </a:solidFill>
                          <a:effectLst/>
                          <a:latin typeface="Arial" panose="020B0604020202020204" pitchFamily="34" charset="0"/>
                        </a:rPr>
                        <a:t>45.2%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B05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eaLnBrk="1" fontAlgn="auto" latinLnBrk="0" hangingPunct="1">
                        <a:lnSpc>
                          <a:spcPts val="1295"/>
                        </a:lnSpc>
                        <a:spcBef>
                          <a:spcPts val="35"/>
                        </a:spcBef>
                        <a:spcAft>
                          <a:spcPts val="0"/>
                        </a:spcAft>
                        <a:buClrTx/>
                        <a:buSzTx/>
                        <a:buFontTx/>
                        <a:buNone/>
                        <a:tabLst/>
                        <a:defRPr/>
                      </a:pPr>
                      <a:r>
                        <a:rPr kumimoji="0" lang="en-GB" sz="1000" b="0" i="0" u="none" strike="noStrike" kern="0" cap="none" spc="0" normalizeH="0" baseline="0" noProof="0" dirty="0">
                          <a:ln>
                            <a:noFill/>
                          </a:ln>
                          <a:solidFill>
                            <a:srgbClr val="425563"/>
                          </a:solidFill>
                          <a:effectLst/>
                          <a:uLnTx/>
                          <a:uFillTx/>
                          <a:latin typeface="Arial" panose="020B0604020202020204" pitchFamily="34" charset="0"/>
                          <a:ea typeface="Carlito"/>
                          <a:cs typeface="Arial" panose="020B0604020202020204" pitchFamily="34" charset="0"/>
                        </a:rPr>
                        <a:t>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ts val="1295"/>
                        </a:lnSpc>
                        <a:spcBef>
                          <a:spcPts val="35"/>
                        </a:spcBef>
                        <a:spcAft>
                          <a:spcPts val="0"/>
                        </a:spcAft>
                      </a:pPr>
                      <a:r>
                        <a:rPr lang="en-GB" sz="1000" dirty="0">
                          <a:solidFill>
                            <a:schemeClr val="tx1"/>
                          </a:solidFill>
                          <a:effectLst/>
                          <a:latin typeface="Arial" panose="020B0604020202020204" pitchFamily="34" charset="0"/>
                          <a:ea typeface="Carlito"/>
                          <a:cs typeface="Arial" panose="020B0604020202020204" pitchFamily="34" charset="0"/>
                        </a:rPr>
                        <a:t>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ts val="1295"/>
                        </a:lnSpc>
                        <a:spcBef>
                          <a:spcPts val="35"/>
                        </a:spcBef>
                        <a:spcAft>
                          <a:spcPts val="0"/>
                        </a:spcAft>
                      </a:pPr>
                      <a:r>
                        <a:rPr lang="en-GB" sz="1000" dirty="0">
                          <a:solidFill>
                            <a:schemeClr val="tx1"/>
                          </a:solidFill>
                          <a:effectLst/>
                          <a:latin typeface="Arial" panose="020B0604020202020204" pitchFamily="34" charset="0"/>
                          <a:ea typeface="Carlito"/>
                          <a:cs typeface="Arial" panose="020B0604020202020204" pitchFamily="34" charset="0"/>
                        </a:rPr>
                        <a:t>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ts val="1295"/>
                        </a:lnSpc>
                        <a:spcBef>
                          <a:spcPts val="35"/>
                        </a:spcBef>
                        <a:spcAft>
                          <a:spcPts val="0"/>
                        </a:spcAft>
                      </a:pPr>
                      <a:r>
                        <a:rPr lang="en-GB" sz="1000" b="1" dirty="0">
                          <a:solidFill>
                            <a:schemeClr val="tx1"/>
                          </a:solidFill>
                          <a:effectLst/>
                          <a:latin typeface="Arial" panose="020B0604020202020204" pitchFamily="34" charset="0"/>
                          <a:ea typeface="Carlito"/>
                          <a:cs typeface="Arial" panose="020B0604020202020204" pitchFamily="34" charset="0"/>
                        </a:rPr>
                        <a:t>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1" i="0" u="none" strike="noStrike" dirty="0">
                          <a:solidFill>
                            <a:srgbClr val="FF0000"/>
                          </a:solidFill>
                          <a:effectLst/>
                          <a:latin typeface="Arial" panose="020B0604020202020204" pitchFamily="34" charset="0"/>
                        </a:rPr>
                        <a:t>Declined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718996040"/>
                  </a:ext>
                </a:extLst>
              </a:tr>
              <a:tr h="511059">
                <a:tc>
                  <a:txBody>
                    <a:bodyPr/>
                    <a:lstStyle/>
                    <a:p>
                      <a:pPr algn="ctr" fontAlgn="ctr"/>
                      <a:r>
                        <a:rPr lang="en-GB" sz="1000" b="1" i="0" u="none" strike="noStrike">
                          <a:solidFill>
                            <a:srgbClr val="000000"/>
                          </a:solidFill>
                          <a:effectLst/>
                          <a:latin typeface="Arial" panose="020B0604020202020204" pitchFamily="34" charset="0"/>
                        </a:rPr>
                        <a:t>8</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88900" lvl="0" indent="0" algn="l" fontAlgn="ctr"/>
                      <a:r>
                        <a:rPr lang="en-GB" sz="1000" b="0" i="0" u="none" strike="noStrike" dirty="0">
                          <a:solidFill>
                            <a:schemeClr val="tx1"/>
                          </a:solidFill>
                          <a:effectLst/>
                          <a:latin typeface="Arial" panose="020B0604020202020204" pitchFamily="34" charset="0"/>
                        </a:rPr>
                        <a:t>% of BME staff personally experiencing discrimination at work from </a:t>
                      </a:r>
                      <a:r>
                        <a:rPr lang="en-GB" sz="1000" b="0" i="1" u="none" strike="noStrike" dirty="0">
                          <a:solidFill>
                            <a:schemeClr val="tx1"/>
                          </a:solidFill>
                          <a:effectLst/>
                          <a:latin typeface="Arial" panose="020B0604020202020204" pitchFamily="34" charset="0"/>
                        </a:rPr>
                        <a:t>manager/leader/ or other colleagues</a:t>
                      </a:r>
                      <a:r>
                        <a:rPr lang="en-GB" sz="1000" b="0" i="0" u="none" strike="noStrike" dirty="0">
                          <a:solidFill>
                            <a:schemeClr val="tx1"/>
                          </a:solidFill>
                          <a:effectLst/>
                          <a:latin typeface="Arial" panose="020B0604020202020204" pitchFamily="34" charset="0"/>
                        </a:rPr>
                        <a:t>.</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chemeClr val="tx1"/>
                          </a:solidFill>
                          <a:effectLst/>
                          <a:latin typeface="Arial" panose="020B0604020202020204" pitchFamily="34" charset="0"/>
                        </a:rPr>
                        <a:t>16.6%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chemeClr val="tx1"/>
                          </a:solidFill>
                          <a:effectLst/>
                          <a:latin typeface="Arial" panose="020B0604020202020204" pitchFamily="34" charset="0"/>
                        </a:rPr>
                        <a:t>16.9%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dirty="0">
                          <a:solidFill>
                            <a:schemeClr val="tx1"/>
                          </a:solidFill>
                          <a:effectLst/>
                          <a:latin typeface="Arial" panose="020B0604020202020204" pitchFamily="34" charset="0"/>
                        </a:rPr>
                        <a:t>15.9%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chemeClr val="tx1"/>
                          </a:solidFill>
                          <a:effectLst/>
                          <a:latin typeface="Arial" panose="020B0604020202020204" pitchFamily="34" charset="0"/>
                        </a:rPr>
                        <a:t>16.4%</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1" i="0" u="none" strike="noStrike" dirty="0">
                          <a:solidFill>
                            <a:schemeClr val="accent3"/>
                          </a:solidFill>
                          <a:effectLst/>
                          <a:latin typeface="Arial" panose="020B0604020202020204" pitchFamily="34" charset="0"/>
                        </a:rPr>
                        <a:t>Static*</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eaLnBrk="1" fontAlgn="auto" latinLnBrk="0" hangingPunct="1">
                        <a:lnSpc>
                          <a:spcPts val="1295"/>
                        </a:lnSpc>
                        <a:spcBef>
                          <a:spcPts val="35"/>
                        </a:spcBef>
                        <a:spcAft>
                          <a:spcPts val="0"/>
                        </a:spcAft>
                        <a:buClrTx/>
                        <a:buSzTx/>
                        <a:buFontTx/>
                        <a:buNone/>
                        <a:tabLst/>
                        <a:defRPr/>
                      </a:pPr>
                      <a:r>
                        <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Carlito"/>
                          <a:cs typeface="Arial" panose="020B060402020202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ts val="1295"/>
                        </a:lnSpc>
                        <a:spcBef>
                          <a:spcPts val="35"/>
                        </a:spcBef>
                        <a:spcAft>
                          <a:spcPts val="0"/>
                        </a:spcAft>
                      </a:pPr>
                      <a:r>
                        <a:rPr lang="en-GB" sz="1000" dirty="0">
                          <a:solidFill>
                            <a:schemeClr val="tx1"/>
                          </a:solidFill>
                          <a:effectLst/>
                          <a:latin typeface="Arial" panose="020B0604020202020204" pitchFamily="34" charset="0"/>
                          <a:ea typeface="Carlito"/>
                          <a:cs typeface="Arial" panose="020B060402020202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ts val="1295"/>
                        </a:lnSpc>
                        <a:spcBef>
                          <a:spcPts val="35"/>
                        </a:spcBef>
                        <a:spcAft>
                          <a:spcPts val="0"/>
                        </a:spcAft>
                      </a:pPr>
                      <a:r>
                        <a:rPr lang="en-GB" sz="1000" dirty="0">
                          <a:solidFill>
                            <a:schemeClr val="tx1"/>
                          </a:solidFill>
                          <a:effectLst/>
                          <a:latin typeface="Arial" panose="020B0604020202020204" pitchFamily="34" charset="0"/>
                          <a:ea typeface="Carlito"/>
                          <a:cs typeface="Arial" panose="020B060402020202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lnSpc>
                          <a:spcPts val="1295"/>
                        </a:lnSpc>
                        <a:spcBef>
                          <a:spcPts val="35"/>
                        </a:spcBef>
                        <a:spcAft>
                          <a:spcPts val="0"/>
                        </a:spcAft>
                      </a:pPr>
                      <a:r>
                        <a:rPr lang="en-GB" sz="1000" b="1" dirty="0">
                          <a:solidFill>
                            <a:schemeClr val="tx1"/>
                          </a:solidFill>
                          <a:effectLst/>
                          <a:latin typeface="Arial" panose="020B0604020202020204" pitchFamily="34" charset="0"/>
                          <a:ea typeface="Carlito"/>
                          <a:cs typeface="Arial" panose="020B060402020202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1" i="0" u="none" strike="noStrike" dirty="0">
                          <a:solidFill>
                            <a:srgbClr val="00990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dirty="0">
                          <a:solidFill>
                            <a:srgbClr val="00B05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624315228"/>
                  </a:ext>
                </a:extLst>
              </a:tr>
              <a:tr h="511059">
                <a:tc rowSpan="2">
                  <a:txBody>
                    <a:bodyPr/>
                    <a:lstStyle/>
                    <a:p>
                      <a:pPr algn="ctr" fontAlgn="ctr"/>
                      <a:r>
                        <a:rPr lang="en-GB" sz="1000" b="1" i="0" u="none" strike="noStrike" dirty="0">
                          <a:solidFill>
                            <a:srgbClr val="000000"/>
                          </a:solidFill>
                          <a:effectLst/>
                          <a:latin typeface="Arial" panose="020B0604020202020204" pitchFamily="34" charset="0"/>
                        </a:rPr>
                        <a:t>9</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chemeClr val="tx1"/>
                          </a:solidFill>
                          <a:effectLst/>
                          <a:latin typeface="Arial" panose="020B0604020202020204" pitchFamily="34" charset="0"/>
                        </a:rPr>
                        <a:t>% difference between the board </a:t>
                      </a:r>
                      <a:r>
                        <a:rPr lang="en-GB" sz="1000" b="0" i="0" u="sng" strike="noStrike" dirty="0">
                          <a:solidFill>
                            <a:schemeClr val="tx1"/>
                          </a:solidFill>
                          <a:effectLst/>
                          <a:latin typeface="Arial" panose="020B0604020202020204" pitchFamily="34" charset="0"/>
                        </a:rPr>
                        <a:t>voting</a:t>
                      </a:r>
                      <a:r>
                        <a:rPr lang="en-GB" sz="1000" b="0" i="0" u="none" strike="noStrike" dirty="0">
                          <a:solidFill>
                            <a:schemeClr val="tx1"/>
                          </a:solidFill>
                          <a:effectLst/>
                          <a:latin typeface="Arial" panose="020B0604020202020204" pitchFamily="34" charset="0"/>
                        </a:rPr>
                        <a:t> membership and its overall BME workforce</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-32%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-43%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-35%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tx1"/>
                          </a:solidFill>
                          <a:effectLst/>
                          <a:latin typeface="Arial" panose="020B0604020202020204" pitchFamily="34" charset="0"/>
                        </a:rPr>
                        <a:t>-25%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rgbClr val="00B050"/>
                          </a:solidFill>
                          <a:effectLst/>
                          <a:latin typeface="Arial" panose="020B0604020202020204" pitchFamily="34" charset="0"/>
                        </a:rPr>
                        <a:t>Improved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marR="159385" algn="ctr" defTabSz="914400" rtl="0" eaLnBrk="1" fontAlgn="ctr" latinLnBrk="0" hangingPunct="1">
                        <a:lnSpc>
                          <a:spcPts val="1295"/>
                        </a:lnSpc>
                        <a:spcBef>
                          <a:spcPts val="50"/>
                        </a:spcBef>
                        <a:spcAft>
                          <a:spcPts val="0"/>
                        </a:spcAft>
                      </a:pPr>
                      <a:r>
                        <a:rPr lang="en-GB" sz="1000" b="0" i="0" u="none" strike="noStrike" kern="1200" dirty="0">
                          <a:solidFill>
                            <a:schemeClr val="tx1"/>
                          </a:solidFill>
                          <a:effectLst/>
                          <a:latin typeface="Arial" panose="020B0604020202020204" pitchFamily="34" charset="0"/>
                          <a:ea typeface="+mn-ea"/>
                          <a:cs typeface="+mn-cs"/>
                        </a:rPr>
                        <a:t>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159385" algn="ctr" defTabSz="914400" rtl="0" eaLnBrk="1" fontAlgn="ctr" latinLnBrk="0" hangingPunct="1">
                        <a:lnSpc>
                          <a:spcPts val="1295"/>
                        </a:lnSpc>
                        <a:spcBef>
                          <a:spcPts val="50"/>
                        </a:spcBef>
                        <a:spcAft>
                          <a:spcPts val="0"/>
                        </a:spcAft>
                      </a:pPr>
                      <a:r>
                        <a:rPr lang="en-GB" sz="1000" b="0" i="0" u="none" strike="noStrike" kern="1200" dirty="0">
                          <a:solidFill>
                            <a:schemeClr val="tx1"/>
                          </a:solidFill>
                          <a:effectLst/>
                          <a:latin typeface="Arial" panose="020B0604020202020204" pitchFamily="34" charset="0"/>
                          <a:ea typeface="+mn-ea"/>
                          <a:cs typeface="+mn-cs"/>
                        </a:rPr>
                        <a:t>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159385" algn="ctr" defTabSz="914400" rtl="0" eaLnBrk="1" fontAlgn="ctr" latinLnBrk="0" hangingPunct="1">
                        <a:lnSpc>
                          <a:spcPts val="1295"/>
                        </a:lnSpc>
                        <a:spcBef>
                          <a:spcPts val="50"/>
                        </a:spcBef>
                        <a:spcAft>
                          <a:spcPts val="0"/>
                        </a:spcAft>
                      </a:pPr>
                      <a:r>
                        <a:rPr lang="en-GB" sz="1000" b="0" i="0" u="none" strike="noStrike" kern="1200" dirty="0">
                          <a:solidFill>
                            <a:schemeClr val="tx1"/>
                          </a:solidFill>
                          <a:effectLst/>
                          <a:latin typeface="Arial" panose="020B0604020202020204" pitchFamily="34" charset="0"/>
                          <a:ea typeface="+mn-ea"/>
                          <a:cs typeface="+mn-cs"/>
                        </a:rPr>
                        <a:t>   -26%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marR="159385" algn="ctr" defTabSz="914400" rtl="0" eaLnBrk="1" fontAlgn="ctr" latinLnBrk="0" hangingPunct="1">
                        <a:lnSpc>
                          <a:spcPts val="1295"/>
                        </a:lnSpc>
                        <a:spcBef>
                          <a:spcPts val="50"/>
                        </a:spcBef>
                        <a:spcAft>
                          <a:spcPts val="0"/>
                        </a:spcAft>
                      </a:pPr>
                      <a:r>
                        <a:rPr lang="en-GB" sz="1000" b="1" i="0" u="none" strike="noStrike" kern="1200" dirty="0">
                          <a:solidFill>
                            <a:schemeClr val="tx1"/>
                          </a:solidFill>
                          <a:effectLst/>
                          <a:latin typeface="Arial" panose="020B0604020202020204" pitchFamily="34" charset="0"/>
                          <a:ea typeface="+mn-ea"/>
                          <a:cs typeface="+mn-cs"/>
                        </a:rPr>
                        <a:t>    -26%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ctr" latinLnBrk="0" hangingPunct="1"/>
                      <a:r>
                        <a:rPr lang="en-GB" sz="1000" b="1" i="0" u="none" strike="noStrike" kern="1200" dirty="0">
                          <a:solidFill>
                            <a:schemeClr val="accent3"/>
                          </a:solidFill>
                          <a:effectLst/>
                          <a:latin typeface="Arial" panose="020B0604020202020204" pitchFamily="34" charset="0"/>
                          <a:ea typeface="+mn-ea"/>
                          <a:cs typeface="+mn-cs"/>
                        </a:rPr>
                        <a:t>Static*</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rgbClr val="000000"/>
                          </a:solidFill>
                          <a:effectLst/>
                          <a:latin typeface="Arial" panose="020B0604020202020204" pitchFamily="34" charset="0"/>
                        </a:rPr>
                        <a:t> </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768519607"/>
                  </a:ext>
                </a:extLst>
              </a:tr>
              <a:tr h="511059">
                <a:tc vMerge="1">
                  <a:txBody>
                    <a:bodyPr/>
                    <a:lstStyle/>
                    <a:p>
                      <a:endParaRPr dirty="0"/>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marL="88900" lvl="0" indent="0" algn="l" fontAlgn="ctr"/>
                      <a:r>
                        <a:rPr lang="en-GB" sz="1000" b="0" i="0" u="none" strike="noStrike" dirty="0">
                          <a:solidFill>
                            <a:schemeClr val="tx1"/>
                          </a:solidFill>
                          <a:effectLst/>
                          <a:latin typeface="Arial" panose="020B0604020202020204" pitchFamily="34" charset="0"/>
                        </a:rPr>
                        <a:t>% difference between the board </a:t>
                      </a:r>
                      <a:r>
                        <a:rPr lang="en-GB" sz="1000" b="0" i="0" u="sng" strike="noStrike" dirty="0">
                          <a:solidFill>
                            <a:schemeClr val="tx1"/>
                          </a:solidFill>
                          <a:effectLst/>
                          <a:latin typeface="Arial" panose="020B0604020202020204" pitchFamily="34" charset="0"/>
                        </a:rPr>
                        <a:t>executive</a:t>
                      </a:r>
                      <a:r>
                        <a:rPr lang="en-GB" sz="1000" b="0" i="0" u="none" strike="noStrike" dirty="0">
                          <a:solidFill>
                            <a:schemeClr val="tx1"/>
                          </a:solidFill>
                          <a:effectLst/>
                          <a:latin typeface="Arial" panose="020B0604020202020204" pitchFamily="34" charset="0"/>
                        </a:rPr>
                        <a:t> membership and its overall BME workforce</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-36%</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-41%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0" i="0" u="none" strike="noStrike" dirty="0">
                          <a:solidFill>
                            <a:schemeClr val="tx1"/>
                          </a:solidFill>
                          <a:effectLst/>
                          <a:latin typeface="Arial" panose="020B0604020202020204" pitchFamily="34" charset="0"/>
                        </a:rPr>
                        <a:t>-41%</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tx1"/>
                          </a:solidFill>
                          <a:effectLst/>
                          <a:latin typeface="Arial" panose="020B0604020202020204" pitchFamily="34" charset="0"/>
                        </a:rPr>
                        <a:t>-42%</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GB" sz="1000" b="1" i="0" u="none" strike="noStrike" dirty="0">
                          <a:solidFill>
                            <a:schemeClr val="accent3"/>
                          </a:solidFill>
                          <a:effectLst/>
                          <a:latin typeface="Arial" panose="020B0604020202020204" pitchFamily="34" charset="0"/>
                        </a:rPr>
                        <a:t>Static*</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endParaRPr lang="en-GB" sz="1000" b="0" i="0" u="none" strike="noStrike" dirty="0">
                        <a:solidFill>
                          <a:srgbClr val="000000"/>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000" b="0" i="0" u="none" strike="noStrike" dirty="0">
                          <a:solidFill>
                            <a:schemeClr val="tx1"/>
                          </a:solidFill>
                          <a:effectLst/>
                          <a:latin typeface="Arial" panose="020B0604020202020204" pitchFamily="34" charset="0"/>
                        </a:rPr>
                        <a:t>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chemeClr val="tx1"/>
                          </a:solidFill>
                          <a:effectLst/>
                          <a:latin typeface="Arial" panose="020B0604020202020204" pitchFamily="34" charset="0"/>
                        </a:rPr>
                        <a:t>-10</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0" i="0" u="none" strike="noStrike" dirty="0">
                          <a:solidFill>
                            <a:schemeClr val="tx1"/>
                          </a:solidFill>
                          <a:effectLst/>
                          <a:latin typeface="Arial" panose="020B0604020202020204" pitchFamily="34" charset="0"/>
                        </a:rPr>
                        <a:t>-33%</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1" i="0" u="none" strike="noStrike" dirty="0">
                          <a:solidFill>
                            <a:schemeClr val="tx1"/>
                          </a:solidFill>
                          <a:effectLst/>
                          <a:latin typeface="Arial" panose="020B0604020202020204" pitchFamily="34" charset="0"/>
                        </a:rPr>
                        <a:t>-35%</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fontAlgn="ctr"/>
                      <a:r>
                        <a:rPr lang="en-GB" sz="1000" b="1" i="0" u="none" strike="noStrike" dirty="0">
                          <a:solidFill>
                            <a:srgbClr val="FF0000"/>
                          </a:solidFill>
                          <a:effectLst/>
                          <a:latin typeface="Arial" panose="020B0604020202020204" pitchFamily="34" charset="0"/>
                        </a:rPr>
                        <a:t>Declined</a:t>
                      </a: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l" fontAlgn="ctr"/>
                      <a:endParaRPr lang="en-GB" sz="1000" b="0" i="0" u="none" strike="noStrike" dirty="0">
                        <a:solidFill>
                          <a:srgbClr val="000000"/>
                        </a:solidFill>
                        <a:effectLst/>
                        <a:latin typeface="Arial" panose="020B0604020202020204" pitchFamily="34" charset="0"/>
                      </a:endParaRPr>
                    </a:p>
                  </a:txBody>
                  <a:tcPr marL="7301" marR="7301" marT="73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dirty="0">
                        <a:solidFill>
                          <a:srgbClr val="000000"/>
                        </a:solidFill>
                        <a:effectLst/>
                        <a:latin typeface="Arial" panose="020B0604020202020204" pitchFamily="34" charset="0"/>
                      </a:endParaRPr>
                    </a:p>
                  </a:txBody>
                  <a:tcPr marL="7301" marR="7301" marT="7301"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029215585"/>
                  </a:ext>
                </a:extLst>
              </a:tr>
            </a:tbl>
          </a:graphicData>
        </a:graphic>
      </p:graphicFrame>
      <p:sp>
        <p:nvSpPr>
          <p:cNvPr id="6" name="TextBox 5">
            <a:extLst>
              <a:ext uri="{FF2B5EF4-FFF2-40B4-BE49-F238E27FC236}">
                <a16:creationId xmlns:a16="http://schemas.microsoft.com/office/drawing/2014/main" id="{26D58877-73A4-8C91-41E0-B94CDF7F0985}"/>
              </a:ext>
            </a:extLst>
          </p:cNvPr>
          <p:cNvSpPr txBox="1"/>
          <p:nvPr/>
        </p:nvSpPr>
        <p:spPr>
          <a:xfrm>
            <a:off x="7162799" y="236684"/>
            <a:ext cx="4620199" cy="553998"/>
          </a:xfrm>
          <a:prstGeom prst="rect">
            <a:avLst/>
          </a:prstGeom>
          <a:noFill/>
        </p:spPr>
        <p:txBody>
          <a:bodyPr wrap="square" rtlCol="0">
            <a:spAutoFit/>
          </a:bodyPr>
          <a:lstStyle/>
          <a:p>
            <a:pPr algn="r"/>
            <a:r>
              <a:rPr lang="en-GB" sz="1000" dirty="0"/>
              <a:t> Note: ‘</a:t>
            </a:r>
            <a:r>
              <a:rPr lang="en-GB" sz="1000" i="1" dirty="0"/>
              <a:t>Compared to White Staff’: </a:t>
            </a:r>
            <a:r>
              <a:rPr lang="en-GB" sz="1000" dirty="0"/>
              <a:t>A green cell indicates BME staff report a more positive experience (compared to white colleagues).  </a:t>
            </a:r>
          </a:p>
          <a:p>
            <a:pPr algn="r"/>
            <a:r>
              <a:rPr lang="en-GB" sz="1000" dirty="0">
                <a:solidFill>
                  <a:srgbClr val="FF0000"/>
                </a:solidFill>
              </a:rPr>
              <a:t>* Changes of +/- 0.5 or less are recorded as Static. </a:t>
            </a:r>
          </a:p>
        </p:txBody>
      </p:sp>
    </p:spTree>
    <p:extLst>
      <p:ext uri="{BB962C8B-B14F-4D97-AF65-F5344CB8AC3E}">
        <p14:creationId xmlns:p14="http://schemas.microsoft.com/office/powerpoint/2010/main" val="76942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F307D3-1776-2A27-0AAA-579F81755C85}"/>
              </a:ext>
            </a:extLst>
          </p:cNvPr>
          <p:cNvPicPr>
            <a:picLocks noChangeAspect="1"/>
          </p:cNvPicPr>
          <p:nvPr/>
        </p:nvPicPr>
        <p:blipFill>
          <a:blip r:embed="rId2"/>
          <a:stretch>
            <a:fillRect/>
          </a:stretch>
        </p:blipFill>
        <p:spPr>
          <a:xfrm>
            <a:off x="5291723" y="3516679"/>
            <a:ext cx="6608459" cy="1890028"/>
          </a:xfrm>
          <a:prstGeom prst="rect">
            <a:avLst/>
          </a:prstGeom>
        </p:spPr>
      </p:pic>
      <p:pic>
        <p:nvPicPr>
          <p:cNvPr id="8" name="Picture 7">
            <a:extLst>
              <a:ext uri="{FF2B5EF4-FFF2-40B4-BE49-F238E27FC236}">
                <a16:creationId xmlns:a16="http://schemas.microsoft.com/office/drawing/2014/main" id="{993E8154-420C-3115-73CE-4C6DF5003AF1}"/>
              </a:ext>
            </a:extLst>
          </p:cNvPr>
          <p:cNvPicPr>
            <a:picLocks noChangeAspect="1"/>
          </p:cNvPicPr>
          <p:nvPr/>
        </p:nvPicPr>
        <p:blipFill>
          <a:blip r:embed="rId3"/>
          <a:stretch>
            <a:fillRect/>
          </a:stretch>
        </p:blipFill>
        <p:spPr>
          <a:xfrm>
            <a:off x="5291723" y="1447800"/>
            <a:ext cx="6608459" cy="1863470"/>
          </a:xfrm>
          <a:prstGeom prst="rect">
            <a:avLst/>
          </a:prstGeom>
        </p:spPr>
      </p:pic>
      <p:sp>
        <p:nvSpPr>
          <p:cNvPr id="2" name="Text Placeholder 1">
            <a:extLst>
              <a:ext uri="{FF2B5EF4-FFF2-40B4-BE49-F238E27FC236}">
                <a16:creationId xmlns:a16="http://schemas.microsoft.com/office/drawing/2014/main" id="{2745DDA3-6AF4-4474-B77A-3AAA30EBBF2D}"/>
              </a:ext>
            </a:extLst>
          </p:cNvPr>
          <p:cNvSpPr>
            <a:spLocks noGrp="1"/>
          </p:cNvSpPr>
          <p:nvPr>
            <p:ph type="body" sz="quarter" idx="14"/>
          </p:nvPr>
        </p:nvSpPr>
        <p:spPr>
          <a:xfrm>
            <a:off x="295020" y="585032"/>
            <a:ext cx="7248780" cy="464463"/>
          </a:xfrm>
        </p:spPr>
        <p:txBody>
          <a:bodyPr/>
          <a:lstStyle/>
          <a:p>
            <a:r>
              <a:rPr lang="en-GB" dirty="0"/>
              <a:t>Next steps</a:t>
            </a:r>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9"/>
          </p:nvPr>
        </p:nvSpPr>
        <p:spPr/>
        <p:txBody>
          <a:bodyPr/>
          <a:lstStyle/>
          <a:p>
            <a:r>
              <a:rPr lang="en-GB" b="1" dirty="0">
                <a:solidFill>
                  <a:schemeClr val="tx1"/>
                </a:solidFill>
              </a:rPr>
              <a:t>Workforce Race Equality Standard (WRES)</a:t>
            </a:r>
          </a:p>
        </p:txBody>
      </p:sp>
      <p:pic>
        <p:nvPicPr>
          <p:cNvPr id="12" name="Picture 11">
            <a:extLst>
              <a:ext uri="{FF2B5EF4-FFF2-40B4-BE49-F238E27FC236}">
                <a16:creationId xmlns:a16="http://schemas.microsoft.com/office/drawing/2014/main" id="{E3584DC7-0D00-D748-DCBB-86E431611F20}"/>
              </a:ext>
            </a:extLst>
          </p:cNvPr>
          <p:cNvPicPr>
            <a:picLocks noChangeAspect="1"/>
          </p:cNvPicPr>
          <p:nvPr/>
        </p:nvPicPr>
        <p:blipFill>
          <a:blip r:embed="rId4"/>
          <a:stretch>
            <a:fillRect/>
          </a:stretch>
        </p:blipFill>
        <p:spPr>
          <a:xfrm>
            <a:off x="305873" y="5334000"/>
            <a:ext cx="4661183" cy="1077961"/>
          </a:xfrm>
          <a:prstGeom prst="rect">
            <a:avLst/>
          </a:prstGeom>
        </p:spPr>
      </p:pic>
      <p:sp>
        <p:nvSpPr>
          <p:cNvPr id="13" name="TextBox 12">
            <a:extLst>
              <a:ext uri="{FF2B5EF4-FFF2-40B4-BE49-F238E27FC236}">
                <a16:creationId xmlns:a16="http://schemas.microsoft.com/office/drawing/2014/main" id="{D60E47CF-BE9C-F9FF-E1B1-A71630ADF9B5}"/>
              </a:ext>
            </a:extLst>
          </p:cNvPr>
          <p:cNvSpPr txBox="1"/>
          <p:nvPr/>
        </p:nvSpPr>
        <p:spPr>
          <a:xfrm>
            <a:off x="413377" y="1516093"/>
            <a:ext cx="4419600" cy="3450688"/>
          </a:xfrm>
          <a:prstGeom prst="rect">
            <a:avLst/>
          </a:prstGeom>
          <a:noFill/>
        </p:spPr>
        <p:txBody>
          <a:bodyPr wrap="square">
            <a:spAutoFit/>
          </a:bodyPr>
          <a:lstStyle/>
          <a:p>
            <a:pPr algn="just">
              <a:lnSpc>
                <a:spcPct val="107000"/>
              </a:lnSpc>
              <a:spcAft>
                <a:spcPts val="800"/>
              </a:spcAft>
            </a:pPr>
            <a:r>
              <a:rPr lang="en-GB" sz="1200" dirty="0">
                <a:latin typeface="+mj-lt"/>
                <a:ea typeface="Calibri" panose="020F0502020204030204" pitchFamily="34" charset="0"/>
                <a:cs typeface="Arial" panose="020B0604020202020204" pitchFamily="34" charset="0"/>
              </a:rPr>
              <a:t>Our existing Culture and Diversity and Inclusion Action Plans, which were introduced in late 2020, have driven a continued focus and commitment to improving the experience of those from marginalised groups, particularly those from Black, Asian and Minority Ethnic communities and those with disabilities or long term health conditions. Whilst many of the actions and projects set out in these action plans have now been successfully delivered, there are still a number to be implemented.</a:t>
            </a:r>
          </a:p>
          <a:p>
            <a:pPr lvl="0">
              <a:lnSpc>
                <a:spcPct val="107000"/>
              </a:lnSpc>
              <a:spcAft>
                <a:spcPts val="800"/>
              </a:spcAft>
            </a:pPr>
            <a:r>
              <a:rPr lang="en-GB" sz="1200" dirty="0">
                <a:latin typeface="+mj-lt"/>
                <a:ea typeface="Calibri" panose="020F0502020204030204" pitchFamily="34" charset="0"/>
                <a:cs typeface="Arial" panose="020B0604020202020204" pitchFamily="34" charset="0"/>
              </a:rPr>
              <a:t>These open actions or live projects have been mapped across to NHSE’s EDI Improvement Plan (appendix b) and aligned to our People Strategy. </a:t>
            </a:r>
            <a:r>
              <a:rPr lang="en-GB" sz="1200" b="1" dirty="0">
                <a:latin typeface="+mj-lt"/>
                <a:ea typeface="Calibri" panose="020F0502020204030204" pitchFamily="34" charset="0"/>
                <a:cs typeface="Arial" panose="020B0604020202020204" pitchFamily="34" charset="0"/>
              </a:rPr>
              <a:t>This has identified six gesh EDI workstreams for 2025-27</a:t>
            </a:r>
            <a:r>
              <a:rPr lang="en-GB" sz="1200" dirty="0">
                <a:latin typeface="+mj-lt"/>
                <a:ea typeface="Calibri" panose="020F0502020204030204" pitchFamily="34" charset="0"/>
                <a:cs typeface="Arial" panose="020B0604020202020204" pitchFamily="34" charset="0"/>
              </a:rPr>
              <a:t>. </a:t>
            </a:r>
          </a:p>
          <a:p>
            <a:pPr lvl="0">
              <a:lnSpc>
                <a:spcPct val="107000"/>
              </a:lnSpc>
              <a:spcAft>
                <a:spcPts val="800"/>
              </a:spcAft>
            </a:pPr>
            <a:r>
              <a:rPr lang="en-GB" sz="1200" dirty="0">
                <a:latin typeface="+mj-lt"/>
              </a:rPr>
              <a:t>Following stakeholder engagement and internal governance, our EDI action plan was approved by our Board in February 2025. This plan has been launched across the group and progress will be monitored and reported quarterly.</a:t>
            </a:r>
          </a:p>
        </p:txBody>
      </p:sp>
      <p:sp>
        <p:nvSpPr>
          <p:cNvPr id="6" name="Oval 5">
            <a:extLst>
              <a:ext uri="{FF2B5EF4-FFF2-40B4-BE49-F238E27FC236}">
                <a16:creationId xmlns:a16="http://schemas.microsoft.com/office/drawing/2014/main" id="{56075190-BE5C-98BB-E40B-C917EEFE0583}"/>
              </a:ext>
            </a:extLst>
          </p:cNvPr>
          <p:cNvSpPr/>
          <p:nvPr/>
        </p:nvSpPr>
        <p:spPr>
          <a:xfrm>
            <a:off x="1371600" y="5650367"/>
            <a:ext cx="712145" cy="669794"/>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sz="800" b="1" dirty="0"/>
          </a:p>
        </p:txBody>
      </p:sp>
      <p:sp>
        <p:nvSpPr>
          <p:cNvPr id="7" name="TextBox 6">
            <a:extLst>
              <a:ext uri="{FF2B5EF4-FFF2-40B4-BE49-F238E27FC236}">
                <a16:creationId xmlns:a16="http://schemas.microsoft.com/office/drawing/2014/main" id="{1B7C2ABA-1D46-22E0-8170-D8A0BC4EABC7}"/>
              </a:ext>
            </a:extLst>
          </p:cNvPr>
          <p:cNvSpPr txBox="1"/>
          <p:nvPr/>
        </p:nvSpPr>
        <p:spPr>
          <a:xfrm>
            <a:off x="1362722" y="5754431"/>
            <a:ext cx="712145" cy="461665"/>
          </a:xfrm>
          <a:prstGeom prst="rect">
            <a:avLst/>
          </a:prstGeom>
          <a:noFill/>
        </p:spPr>
        <p:txBody>
          <a:bodyPr wrap="square" rtlCol="0">
            <a:spAutoFit/>
          </a:bodyPr>
          <a:lstStyle/>
          <a:p>
            <a:pPr algn="ctr"/>
            <a:r>
              <a:rPr lang="en-GB" sz="600" dirty="0">
                <a:solidFill>
                  <a:schemeClr val="bg1"/>
                </a:solidFill>
                <a:latin typeface="+mj-lt"/>
              </a:rPr>
              <a:t>Improve staff learning opportunities and wellbeing </a:t>
            </a:r>
          </a:p>
        </p:txBody>
      </p:sp>
      <p:sp>
        <p:nvSpPr>
          <p:cNvPr id="9" name="Oval 8">
            <a:extLst>
              <a:ext uri="{FF2B5EF4-FFF2-40B4-BE49-F238E27FC236}">
                <a16:creationId xmlns:a16="http://schemas.microsoft.com/office/drawing/2014/main" id="{2E62BB0A-3189-856B-8A69-D020185239B0}"/>
              </a:ext>
            </a:extLst>
          </p:cNvPr>
          <p:cNvSpPr/>
          <p:nvPr/>
        </p:nvSpPr>
        <p:spPr>
          <a:xfrm>
            <a:off x="4132555" y="5650367"/>
            <a:ext cx="712145" cy="669794"/>
          </a:xfrm>
          <a:prstGeom prst="ellipse">
            <a:avLst/>
          </a:prstGeom>
          <a:solidFill>
            <a:schemeClr val="accent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sz="800" b="1" dirty="0"/>
          </a:p>
        </p:txBody>
      </p:sp>
      <p:sp>
        <p:nvSpPr>
          <p:cNvPr id="14" name="TextBox 13">
            <a:extLst>
              <a:ext uri="{FF2B5EF4-FFF2-40B4-BE49-F238E27FC236}">
                <a16:creationId xmlns:a16="http://schemas.microsoft.com/office/drawing/2014/main" id="{25E82E8C-756B-A224-BDE4-AF5987E54A31}"/>
              </a:ext>
            </a:extLst>
          </p:cNvPr>
          <p:cNvSpPr txBox="1"/>
          <p:nvPr/>
        </p:nvSpPr>
        <p:spPr>
          <a:xfrm>
            <a:off x="4132555" y="5800598"/>
            <a:ext cx="721023" cy="369332"/>
          </a:xfrm>
          <a:prstGeom prst="rect">
            <a:avLst/>
          </a:prstGeom>
          <a:noFill/>
        </p:spPr>
        <p:txBody>
          <a:bodyPr wrap="square" rtlCol="0">
            <a:spAutoFit/>
          </a:bodyPr>
          <a:lstStyle/>
          <a:p>
            <a:pPr algn="ctr"/>
            <a:r>
              <a:rPr lang="en-GB" sz="600" dirty="0">
                <a:solidFill>
                  <a:schemeClr val="bg1"/>
                </a:solidFill>
                <a:latin typeface="+mj-lt"/>
              </a:rPr>
              <a:t>Embrace integrated ways of working </a:t>
            </a:r>
          </a:p>
        </p:txBody>
      </p:sp>
      <p:pic>
        <p:nvPicPr>
          <p:cNvPr id="4" name="Picture 3" descr="A white background with black dots&#10;&#10;Description automatically generated">
            <a:extLst>
              <a:ext uri="{FF2B5EF4-FFF2-40B4-BE49-F238E27FC236}">
                <a16:creationId xmlns:a16="http://schemas.microsoft.com/office/drawing/2014/main" id="{BB142B4A-17AB-11ED-F373-34A7552ECD38}"/>
              </a:ext>
            </a:extLst>
          </p:cNvPr>
          <p:cNvPicPr>
            <a:picLocks noChangeAspect="1"/>
          </p:cNvPicPr>
          <p:nvPr/>
        </p:nvPicPr>
        <p:blipFill>
          <a:blip r:embed="rId5"/>
          <a:stretch>
            <a:fillRect/>
          </a:stretch>
        </p:blipFill>
        <p:spPr>
          <a:xfrm>
            <a:off x="10591800" y="6107161"/>
            <a:ext cx="1371600" cy="609600"/>
          </a:xfrm>
          <a:prstGeom prst="rect">
            <a:avLst/>
          </a:prstGeom>
        </p:spPr>
      </p:pic>
    </p:spTree>
    <p:extLst>
      <p:ext uri="{BB962C8B-B14F-4D97-AF65-F5344CB8AC3E}">
        <p14:creationId xmlns:p14="http://schemas.microsoft.com/office/powerpoint/2010/main" val="40382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78779-B1CE-83BC-4E36-963E275A7BF6}"/>
            </a:ext>
          </a:extLst>
        </p:cNvPr>
        <p:cNvGrpSpPr/>
        <p:nvPr/>
      </p:nvGrpSpPr>
      <p:grpSpPr>
        <a:xfrm>
          <a:off x="0" y="0"/>
          <a:ext cx="0" cy="0"/>
          <a:chOff x="0" y="0"/>
          <a:chExt cx="0" cy="0"/>
        </a:xfrm>
      </p:grpSpPr>
      <p:pic>
        <p:nvPicPr>
          <p:cNvPr id="11" name="Picture 10" descr="Icon, bubble chart&#10;&#10;Description automatically generated">
            <a:extLst>
              <a:ext uri="{FF2B5EF4-FFF2-40B4-BE49-F238E27FC236}">
                <a16:creationId xmlns:a16="http://schemas.microsoft.com/office/drawing/2014/main" id="{DB9EA645-D8CC-7EDB-1DAB-3F82C2B710BB}"/>
              </a:ext>
            </a:extLst>
          </p:cNvPr>
          <p:cNvPicPr>
            <a:picLocks noChangeAspect="1"/>
          </p:cNvPicPr>
          <p:nvPr/>
        </p:nvPicPr>
        <p:blipFill>
          <a:blip r:embed="rId3"/>
          <a:stretch>
            <a:fillRect/>
          </a:stretch>
        </p:blipFill>
        <p:spPr>
          <a:xfrm>
            <a:off x="2667000" y="0"/>
            <a:ext cx="6858000" cy="6858000"/>
          </a:xfrm>
          <a:prstGeom prst="rect">
            <a:avLst/>
          </a:prstGeom>
        </p:spPr>
      </p:pic>
      <p:pic>
        <p:nvPicPr>
          <p:cNvPr id="2" name="Picture 1">
            <a:extLst>
              <a:ext uri="{FF2B5EF4-FFF2-40B4-BE49-F238E27FC236}">
                <a16:creationId xmlns:a16="http://schemas.microsoft.com/office/drawing/2014/main" id="{3C89B03B-3750-CC73-E559-61FEDFB8F2FD}"/>
              </a:ext>
            </a:extLst>
          </p:cNvPr>
          <p:cNvPicPr>
            <a:picLocks noChangeAspect="1"/>
          </p:cNvPicPr>
          <p:nvPr/>
        </p:nvPicPr>
        <p:blipFill>
          <a:blip r:embed="rId4"/>
          <a:stretch>
            <a:fillRect/>
          </a:stretch>
        </p:blipFill>
        <p:spPr>
          <a:xfrm>
            <a:off x="480243" y="379434"/>
            <a:ext cx="2587903" cy="9812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6EBD32C3-20C1-050C-8330-FDC3220F4E34}"/>
              </a:ext>
            </a:extLst>
          </p:cNvPr>
          <p:cNvPicPr>
            <a:picLocks noChangeAspect="1"/>
          </p:cNvPicPr>
          <p:nvPr/>
        </p:nvPicPr>
        <p:blipFill>
          <a:blip r:embed="rId5"/>
          <a:stretch>
            <a:fillRect/>
          </a:stretch>
        </p:blipFill>
        <p:spPr>
          <a:xfrm>
            <a:off x="8651031" y="573931"/>
            <a:ext cx="2849204" cy="786789"/>
          </a:xfrm>
          <a:prstGeom prst="rect">
            <a:avLst/>
          </a:prstGeom>
        </p:spPr>
      </p:pic>
      <p:sp>
        <p:nvSpPr>
          <p:cNvPr id="5" name="TextBox 4">
            <a:extLst>
              <a:ext uri="{FF2B5EF4-FFF2-40B4-BE49-F238E27FC236}">
                <a16:creationId xmlns:a16="http://schemas.microsoft.com/office/drawing/2014/main" id="{55E6FF77-23A8-E2EA-5F02-1EB340129FF7}"/>
              </a:ext>
            </a:extLst>
          </p:cNvPr>
          <p:cNvSpPr txBox="1"/>
          <p:nvPr/>
        </p:nvSpPr>
        <p:spPr>
          <a:xfrm>
            <a:off x="438201" y="3157328"/>
            <a:ext cx="949949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schemeClr val="accent5"/>
                </a:solidFill>
                <a:latin typeface="Helvetica"/>
              </a:rPr>
              <a:t>Site Report: </a:t>
            </a:r>
            <a:r>
              <a:rPr kumimoji="0" lang="en-GB" sz="3200" b="0" i="0" u="none" strike="noStrike" kern="1200" cap="none" spc="0" normalizeH="0" baseline="0" noProof="0" dirty="0">
                <a:ln>
                  <a:noFill/>
                </a:ln>
                <a:solidFill>
                  <a:schemeClr val="accent5"/>
                </a:solidFill>
                <a:effectLst/>
                <a:uLnTx/>
                <a:uFillTx/>
                <a:latin typeface="Helvetica"/>
                <a:ea typeface="+mn-ea"/>
                <a:cs typeface="+mn-cs"/>
              </a:rPr>
              <a:t>St</a:t>
            </a:r>
            <a:r>
              <a:rPr lang="en-GB" sz="3200" dirty="0">
                <a:solidFill>
                  <a:schemeClr val="accent5"/>
                </a:solidFill>
                <a:latin typeface="Helvetica"/>
              </a:rPr>
              <a:t> </a:t>
            </a:r>
            <a:r>
              <a:rPr kumimoji="0" lang="en-GB" sz="3200" b="0" i="0" u="none" strike="noStrike" kern="1200" cap="none" spc="0" normalizeH="0" baseline="0" noProof="0" dirty="0">
                <a:ln>
                  <a:noFill/>
                </a:ln>
                <a:solidFill>
                  <a:schemeClr val="accent5"/>
                </a:solidFill>
                <a:effectLst/>
                <a:uLnTx/>
                <a:uFillTx/>
                <a:latin typeface="Helvetica"/>
                <a:ea typeface="+mn-ea"/>
                <a:cs typeface="+mn-cs"/>
              </a:rPr>
              <a:t>George’s University Hospitals NHS Foundation Trust</a:t>
            </a:r>
          </a:p>
        </p:txBody>
      </p:sp>
      <p:sp>
        <p:nvSpPr>
          <p:cNvPr id="4" name="Text Placeholder 10">
            <a:extLst>
              <a:ext uri="{FF2B5EF4-FFF2-40B4-BE49-F238E27FC236}">
                <a16:creationId xmlns:a16="http://schemas.microsoft.com/office/drawing/2014/main" id="{7FBF1B27-7714-37D5-9B97-D6ED1C09CB4B}"/>
              </a:ext>
            </a:extLst>
          </p:cNvPr>
          <p:cNvSpPr txBox="1">
            <a:spLocks/>
          </p:cNvSpPr>
          <p:nvPr/>
        </p:nvSpPr>
        <p:spPr>
          <a:xfrm>
            <a:off x="438201" y="4162399"/>
            <a:ext cx="9753600" cy="56200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b="1" kern="0" dirty="0">
                <a:solidFill>
                  <a:schemeClr val="accent1">
                    <a:lumMod val="10000"/>
                  </a:schemeClr>
                </a:solidFill>
              </a:rPr>
              <a:t>Workforce Race Equality Standard 2025</a:t>
            </a:r>
          </a:p>
        </p:txBody>
      </p:sp>
      <p:sp>
        <p:nvSpPr>
          <p:cNvPr id="6" name="TextBox 5">
            <a:extLst>
              <a:ext uri="{FF2B5EF4-FFF2-40B4-BE49-F238E27FC236}">
                <a16:creationId xmlns:a16="http://schemas.microsoft.com/office/drawing/2014/main" id="{93879CA8-8EAD-99E8-858A-3E21A17FCA02}"/>
              </a:ext>
            </a:extLst>
          </p:cNvPr>
          <p:cNvSpPr txBox="1"/>
          <p:nvPr/>
        </p:nvSpPr>
        <p:spPr>
          <a:xfrm>
            <a:off x="440659" y="6008683"/>
            <a:ext cx="80772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Features: 2024 Staff Survey Data and workforce information </a:t>
            </a:r>
            <a:r>
              <a:rPr lang="en-GB" sz="1000" dirty="0">
                <a:solidFill>
                  <a:srgbClr val="425563"/>
                </a:solidFill>
                <a:latin typeface="Helvetica"/>
              </a:rPr>
              <a:t>on 31/03/2025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25563"/>
                </a:solidFill>
                <a:effectLst/>
                <a:uLnTx/>
                <a:uFillTx/>
                <a:latin typeface="Helvetica"/>
                <a:ea typeface="+mn-ea"/>
                <a:cs typeface="+mn-cs"/>
              </a:rPr>
              <a:t>Published: </a:t>
            </a:r>
            <a:r>
              <a:rPr lang="en-GB" sz="1000" dirty="0">
                <a:solidFill>
                  <a:srgbClr val="425563"/>
                </a:solidFill>
                <a:latin typeface="Helvetica"/>
              </a:rPr>
              <a:t>00</a:t>
            </a:r>
            <a:r>
              <a:rPr kumimoji="0" lang="en-GB" sz="1000" b="0" i="0" u="none" strike="noStrike" kern="1200" cap="none" spc="0" normalizeH="0" baseline="0" noProof="0" dirty="0">
                <a:ln>
                  <a:noFill/>
                </a:ln>
                <a:solidFill>
                  <a:srgbClr val="425563"/>
                </a:solidFill>
                <a:effectLst/>
                <a:uLnTx/>
                <a:uFillTx/>
                <a:latin typeface="Helvetica"/>
                <a:ea typeface="+mn-ea"/>
                <a:cs typeface="+mn-cs"/>
              </a:rPr>
              <a:t>/00/2024</a:t>
            </a:r>
          </a:p>
        </p:txBody>
      </p:sp>
    </p:spTree>
    <p:extLst>
      <p:ext uri="{BB962C8B-B14F-4D97-AF65-F5344CB8AC3E}">
        <p14:creationId xmlns:p14="http://schemas.microsoft.com/office/powerpoint/2010/main" val="306112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5DDA3-6AF4-4474-B77A-3AAA30EBBF2D}"/>
              </a:ext>
            </a:extLst>
          </p:cNvPr>
          <p:cNvSpPr>
            <a:spLocks noGrp="1"/>
          </p:cNvSpPr>
          <p:nvPr>
            <p:ph type="body" sz="quarter" idx="14"/>
          </p:nvPr>
        </p:nvSpPr>
        <p:spPr>
          <a:xfrm>
            <a:off x="295020" y="585032"/>
            <a:ext cx="6413782" cy="464463"/>
          </a:xfrm>
        </p:spPr>
        <p:txBody>
          <a:bodyPr/>
          <a:lstStyle/>
          <a:p>
            <a:r>
              <a:rPr lang="en-GB" dirty="0"/>
              <a:t>Executive summary</a:t>
            </a:r>
            <a:endParaRPr lang="en-GB" b="1" dirty="0">
              <a:solidFill>
                <a:schemeClr val="accent5"/>
              </a:solidFill>
            </a:endParaRPr>
          </a:p>
        </p:txBody>
      </p:sp>
      <p:sp>
        <p:nvSpPr>
          <p:cNvPr id="5" name="Text Placeholder 4">
            <a:extLst>
              <a:ext uri="{FF2B5EF4-FFF2-40B4-BE49-F238E27FC236}">
                <a16:creationId xmlns:a16="http://schemas.microsoft.com/office/drawing/2014/main" id="{608CF645-CC3C-4E4E-BCE3-ADA6E808323A}"/>
              </a:ext>
            </a:extLst>
          </p:cNvPr>
          <p:cNvSpPr>
            <a:spLocks noGrp="1"/>
          </p:cNvSpPr>
          <p:nvPr>
            <p:ph type="body" sz="quarter" idx="19"/>
          </p:nvPr>
        </p:nvSpPr>
        <p:spPr/>
        <p:txBody>
          <a:bodyPr/>
          <a:lstStyle/>
          <a:p>
            <a:r>
              <a:rPr lang="en-GB" b="1" dirty="0">
                <a:solidFill>
                  <a:schemeClr val="tx1"/>
                </a:solidFill>
              </a:rPr>
              <a:t>Workforce Race Equality Standard 2025</a:t>
            </a:r>
          </a:p>
        </p:txBody>
      </p:sp>
      <p:sp>
        <p:nvSpPr>
          <p:cNvPr id="6" name="TextBox 5">
            <a:extLst>
              <a:ext uri="{FF2B5EF4-FFF2-40B4-BE49-F238E27FC236}">
                <a16:creationId xmlns:a16="http://schemas.microsoft.com/office/drawing/2014/main" id="{93AE140E-27E3-5C85-3B28-1ADBC45D1C09}"/>
              </a:ext>
            </a:extLst>
          </p:cNvPr>
          <p:cNvSpPr txBox="1"/>
          <p:nvPr/>
        </p:nvSpPr>
        <p:spPr>
          <a:xfrm>
            <a:off x="291816" y="1069089"/>
            <a:ext cx="11290584" cy="1371209"/>
          </a:xfrm>
          <a:prstGeom prst="rect">
            <a:avLst/>
          </a:prstGeom>
          <a:noFill/>
        </p:spPr>
        <p:txBody>
          <a:bodyPr wrap="square">
            <a:spAutoFit/>
          </a:bodyPr>
          <a:lstStyle/>
          <a:p>
            <a:pPr lvl="0">
              <a:lnSpc>
                <a:spcPct val="107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All NHS providers are required to complete an annual Workforce Race Equality Standard (WRES) report. The report is based on a snapshot of data from 31st March each year and aims to highlight progress against a number of key indicators of workforce equality, including a specific indicator to address the low numbers of Black, Asian and Minority Ethnic board members across NHS organisations. Dat</a:t>
            </a:r>
            <a:r>
              <a:rPr lang="en-GB" sz="1100" dirty="0">
                <a:latin typeface="Arial" panose="020B0604020202020204" pitchFamily="34" charset="0"/>
                <a:ea typeface="Arial" panose="020B0604020202020204" pitchFamily="34" charset="0"/>
                <a:cs typeface="Arial" panose="020B0604020202020204" pitchFamily="34" charset="0"/>
              </a:rPr>
              <a:t>a for </a:t>
            </a:r>
            <a:r>
              <a:rPr lang="en-GB" sz="1100" dirty="0">
                <a:effectLst/>
                <a:latin typeface="Arial" panose="020B0604020202020204" pitchFamily="34" charset="0"/>
                <a:ea typeface="Arial" panose="020B0604020202020204" pitchFamily="34" charset="0"/>
                <a:cs typeface="Arial" panose="020B0604020202020204" pitchFamily="34" charset="0"/>
              </a:rPr>
              <a:t>WRES indicators 5 to 8 are drawn from questions in the NHS staff survey.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In line with national requirements, this report and any </a:t>
            </a:r>
            <a:r>
              <a:rPr lang="en-GB" sz="1100" dirty="0">
                <a:latin typeface="Arial" panose="020B0604020202020204" pitchFamily="34" charset="0"/>
                <a:ea typeface="Arial" panose="020B0604020202020204" pitchFamily="34" charset="0"/>
                <a:cs typeface="Arial" panose="020B0604020202020204" pitchFamily="34" charset="0"/>
              </a:rPr>
              <a:t>associated action plans </a:t>
            </a:r>
            <a:r>
              <a:rPr lang="en-GB" sz="1100" dirty="0">
                <a:effectLst/>
                <a:latin typeface="Arial" panose="020B0604020202020204" pitchFamily="34" charset="0"/>
                <a:ea typeface="Arial" panose="020B0604020202020204" pitchFamily="34" charset="0"/>
                <a:cs typeface="Arial" panose="020B0604020202020204" pitchFamily="34" charset="0"/>
              </a:rPr>
              <a:t>should be reviewed internally and approved at Board before being published on the organisation’s website. The deadline for publication is 31</a:t>
            </a:r>
            <a:r>
              <a:rPr lang="en-GB" sz="1100" baseline="30000" dirty="0">
                <a:effectLst/>
                <a:latin typeface="Arial" panose="020B0604020202020204" pitchFamily="34" charset="0"/>
                <a:ea typeface="Arial" panose="020B0604020202020204" pitchFamily="34" charset="0"/>
                <a:cs typeface="Arial" panose="020B0604020202020204" pitchFamily="34" charset="0"/>
              </a:rPr>
              <a:t>st</a:t>
            </a:r>
            <a:r>
              <a:rPr lang="en-GB" sz="1100" dirty="0">
                <a:effectLst/>
                <a:latin typeface="Arial" panose="020B0604020202020204" pitchFamily="34" charset="0"/>
                <a:ea typeface="Arial" panose="020B0604020202020204" pitchFamily="34" charset="0"/>
                <a:cs typeface="Arial" panose="020B0604020202020204" pitchFamily="34" charset="0"/>
              </a:rPr>
              <a:t> October 2025.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100" dirty="0">
                <a:effectLst/>
                <a:latin typeface="Arial" panose="020B0604020202020204" pitchFamily="34" charset="0"/>
                <a:ea typeface="Arial" panose="020B0604020202020204" pitchFamily="34" charset="0"/>
                <a:cs typeface="Arial" panose="020B0604020202020204" pitchFamily="34" charset="0"/>
              </a:rPr>
              <a:t>The key findings and metrics for this report submission are outlined below. Unless indicated, </a:t>
            </a:r>
            <a:r>
              <a:rPr lang="en-GB" sz="1100" dirty="0">
                <a:latin typeface="Arial" panose="020B0604020202020204" pitchFamily="34" charset="0"/>
                <a:ea typeface="Arial" panose="020B0604020202020204" pitchFamily="34" charset="0"/>
                <a:cs typeface="Arial" panose="020B0604020202020204" pitchFamily="34" charset="0"/>
              </a:rPr>
              <a:t>e</a:t>
            </a:r>
            <a:r>
              <a:rPr lang="en-GB" sz="1100" dirty="0">
                <a:effectLst/>
                <a:latin typeface="Arial" panose="020B0604020202020204" pitchFamily="34" charset="0"/>
                <a:ea typeface="Arial" panose="020B0604020202020204" pitchFamily="34" charset="0"/>
                <a:cs typeface="Arial" panose="020B0604020202020204" pitchFamily="34" charset="0"/>
              </a:rPr>
              <a:t>ach point is compared to the previous reporting period:</a:t>
            </a:r>
          </a:p>
        </p:txBody>
      </p:sp>
      <p:sp>
        <p:nvSpPr>
          <p:cNvPr id="7" name="TextBox 6">
            <a:extLst>
              <a:ext uri="{FF2B5EF4-FFF2-40B4-BE49-F238E27FC236}">
                <a16:creationId xmlns:a16="http://schemas.microsoft.com/office/drawing/2014/main" id="{4BEDC884-7CB0-8278-6580-285B374968DF}"/>
              </a:ext>
            </a:extLst>
          </p:cNvPr>
          <p:cNvSpPr txBox="1"/>
          <p:nvPr/>
        </p:nvSpPr>
        <p:spPr>
          <a:xfrm>
            <a:off x="352226" y="2614231"/>
            <a:ext cx="5660607" cy="3158557"/>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lvl="0" algn="just" fontAlgn="base">
              <a:lnSpc>
                <a:spcPct val="107000"/>
              </a:lnSpc>
            </a:pPr>
            <a:r>
              <a:rPr lang="en-GB" sz="1100" b="1" u="sng" dirty="0">
                <a:latin typeface="Arial" panose="020B0604020202020204" pitchFamily="34" charset="0"/>
                <a:ea typeface="Arial" panose="020B0604020202020204" pitchFamily="34" charset="0"/>
                <a:cs typeface="Arial" panose="020B0604020202020204" pitchFamily="34" charset="0"/>
              </a:rPr>
              <a:t>Improved indicators</a:t>
            </a:r>
          </a:p>
          <a:p>
            <a:pPr lvl="0" algn="just" fontAlgn="base">
              <a:lnSpc>
                <a:spcPct val="107000"/>
              </a:lnSpc>
            </a:pPr>
            <a:endParaRPr lang="en-GB" sz="1100" dirty="0">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We have seen an improvement in 4 indicators, 4 have remained static and 1 has declined compared to the last year. </a:t>
            </a:r>
          </a:p>
          <a:p>
            <a:pPr marL="342900" lvl="0" indent="-342900" algn="just" fontAlgn="base">
              <a:lnSpc>
                <a:spcPct val="107000"/>
              </a:lnSpc>
              <a:buFont typeface="Symbol" panose="05050102010706020507" pitchFamily="18" charset="2"/>
              <a:buChar char=""/>
            </a:pPr>
            <a:r>
              <a:rPr lang="en-GB" sz="1100" dirty="0">
                <a:solidFill>
                  <a:schemeClr val="tx1"/>
                </a:solidFill>
                <a:effectLst/>
                <a:latin typeface="Arial" panose="020B0604020202020204" pitchFamily="34" charset="0"/>
                <a:ea typeface="Arial" panose="020B0604020202020204" pitchFamily="34" charset="0"/>
                <a:cs typeface="Arial" panose="020B0604020202020204" pitchFamily="34" charset="0"/>
              </a:rPr>
              <a:t>Overall, the BME staff population at St George’s continues to increase year on year (54.7%).</a:t>
            </a:r>
          </a:p>
          <a:p>
            <a:pPr marL="342900" indent="-342900" algn="just" fontAlgn="base">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The relative likelihood of white applicants being appointed from shortlisting compared to BME applicants has improved, reducing from 2.2 to 1.7.</a:t>
            </a:r>
            <a:endParaRPr lang="en-GB" sz="11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Relative likelihood of BME staff entering the formal disciplinary processes has reduced for the third consecutive year, from 1.67 in 2023 to 1.17 in 2025</a:t>
            </a:r>
          </a:p>
          <a:p>
            <a:pPr marL="342900" lvl="0" indent="-342900" algn="just" fontAlgn="base">
              <a:lnSpc>
                <a:spcPct val="107000"/>
              </a:lnSpc>
              <a:buFont typeface="Symbol" panose="05050102010706020507" pitchFamily="18" charset="2"/>
              <a:buChar char=""/>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Continued upward trend in the </a:t>
            </a: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percentage of </a:t>
            </a: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BME staff feeling the organisation provides equal opportunities for career progression or promotion. </a:t>
            </a: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This has increased yearly s</a:t>
            </a: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ince 2020 (+</a:t>
            </a: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4</a:t>
            </a: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 percentage points).</a:t>
            </a:r>
          </a:p>
          <a:p>
            <a:pPr marL="342900" lvl="0" indent="-342900" algn="just" fontAlgn="base">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Though still significantly underrepresented at senior leadership level, we have seen small improvements in BME representation at bands 8C and above. </a:t>
            </a:r>
          </a:p>
          <a:p>
            <a:pPr marL="342900" lvl="0" indent="-342900" algn="just" fontAlgn="base">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We have seen an improvement in voting board representation, from -35% in 2024 to -25% in 2025.  </a:t>
            </a:r>
            <a:endPar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white background with black dots&#10;&#10;Description automatically generated">
            <a:extLst>
              <a:ext uri="{FF2B5EF4-FFF2-40B4-BE49-F238E27FC236}">
                <a16:creationId xmlns:a16="http://schemas.microsoft.com/office/drawing/2014/main" id="{A91D3777-B9AA-4F86-889F-2729748803E7}"/>
              </a:ext>
            </a:extLst>
          </p:cNvPr>
          <p:cNvPicPr>
            <a:picLocks noChangeAspect="1"/>
          </p:cNvPicPr>
          <p:nvPr/>
        </p:nvPicPr>
        <p:blipFill>
          <a:blip r:embed="rId2"/>
          <a:stretch>
            <a:fillRect/>
          </a:stretch>
        </p:blipFill>
        <p:spPr>
          <a:xfrm>
            <a:off x="10820400" y="6008812"/>
            <a:ext cx="1206501" cy="815663"/>
          </a:xfrm>
          <a:prstGeom prst="rect">
            <a:avLst/>
          </a:prstGeom>
        </p:spPr>
      </p:pic>
      <p:sp>
        <p:nvSpPr>
          <p:cNvPr id="3" name="Text Placeholder 1">
            <a:extLst>
              <a:ext uri="{FF2B5EF4-FFF2-40B4-BE49-F238E27FC236}">
                <a16:creationId xmlns:a16="http://schemas.microsoft.com/office/drawing/2014/main" id="{DDCB6D3C-27EB-3D5A-7588-E78F7B6632BF}"/>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
        <p:nvSpPr>
          <p:cNvPr id="11" name="TextBox 10">
            <a:extLst>
              <a:ext uri="{FF2B5EF4-FFF2-40B4-BE49-F238E27FC236}">
                <a16:creationId xmlns:a16="http://schemas.microsoft.com/office/drawing/2014/main" id="{BA593FA8-6858-FEBF-AA0B-F2D29C528959}"/>
              </a:ext>
            </a:extLst>
          </p:cNvPr>
          <p:cNvSpPr txBox="1"/>
          <p:nvPr/>
        </p:nvSpPr>
        <p:spPr>
          <a:xfrm>
            <a:off x="6324600" y="2614231"/>
            <a:ext cx="5410199" cy="3158557"/>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lgn="just" fontAlgn="base">
              <a:lnSpc>
                <a:spcPct val="107000"/>
              </a:lnSpc>
            </a:pPr>
            <a:r>
              <a:rPr lang="en-GB" sz="1100" b="1" u="sng" dirty="0">
                <a:latin typeface="Arial" panose="020B0604020202020204" pitchFamily="34" charset="0"/>
                <a:ea typeface="Arial" panose="020B0604020202020204" pitchFamily="34" charset="0"/>
                <a:cs typeface="Arial" panose="020B0604020202020204" pitchFamily="34" charset="0"/>
              </a:rPr>
              <a:t>Reduced / static indicators</a:t>
            </a:r>
          </a:p>
          <a:p>
            <a:pPr lvl="0" algn="just" fontAlgn="base">
              <a:lnSpc>
                <a:spcPct val="107000"/>
              </a:lnSpc>
            </a:pPr>
            <a:endParaRPr lang="en-GB" sz="1100" b="1" u="sng"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100" dirty="0">
                <a:solidFill>
                  <a:schemeClr val="tx1"/>
                </a:solidFill>
                <a:effectLst/>
                <a:latin typeface="Arial" panose="020B0604020202020204" pitchFamily="34" charset="0"/>
                <a:ea typeface="Arial" panose="020B0604020202020204" pitchFamily="34" charset="0"/>
                <a:cs typeface="Arial" panose="020B0604020202020204" pitchFamily="34" charset="0"/>
              </a:rPr>
              <a:t>BME staff are over-represented in lower bands</a:t>
            </a: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a:t>
            </a:r>
          </a:p>
          <a:p>
            <a:pPr marL="342900" lvl="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The number of white staff at VSM level has increased from 20 to 25, and BME staff from 3 to 2. </a:t>
            </a:r>
          </a:p>
          <a:p>
            <a:pPr marL="342900" lvl="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Of the 42 non-clinical Band 8d and above posts only 19% are held by a BME member of staff, compared to 81% being held by a white member of staff. </a:t>
            </a:r>
          </a:p>
          <a:p>
            <a:pPr marL="34290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BME staff still make up just 16% of non-clinical VSM posts – compared to 84% white. This is the ratio of  10:1 (up from 8:1 last year). </a:t>
            </a:r>
          </a:p>
          <a:p>
            <a:pPr marL="34290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Arial" panose="020B0604020202020204" pitchFamily="34" charset="0"/>
                <a:cs typeface="Arial" panose="020B0604020202020204" pitchFamily="34" charset="0"/>
              </a:rPr>
              <a:t>Of the Band 8d, only 3 of 15 clinical Band 8d post are held by a BME member of staff. This is a ratio of 5:1. </a:t>
            </a:r>
          </a:p>
          <a:p>
            <a:pPr marL="34290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Reported experiences of Harassment, Bullying and Abuse have remained static from patient-staff and worsened from staff-staff (for both white and BME staff).</a:t>
            </a:r>
          </a:p>
          <a:p>
            <a:pPr marL="342900" indent="-342900" algn="just">
              <a:lnSpc>
                <a:spcPct val="107000"/>
              </a:lnSpc>
              <a:buFont typeface="Symbol" panose="05050102010706020507" pitchFamily="18" charset="2"/>
              <a:buChar char=""/>
            </a:pPr>
            <a:r>
              <a:rPr lang="en-GB" sz="1100" dirty="0">
                <a:solidFill>
                  <a:schemeClr val="tx1"/>
                </a:solidFill>
                <a:latin typeface="Arial" panose="020B0604020202020204" pitchFamily="34" charset="0"/>
                <a:ea typeface="Calibri" panose="020F0502020204030204" pitchFamily="34" charset="0"/>
                <a:cs typeface="Arial" panose="020B0604020202020204" pitchFamily="34" charset="0"/>
              </a:rPr>
              <a:t>Reports of experiences of discrimination from managers and colleagues have remained static– but is lower than the London average. </a:t>
            </a:r>
          </a:p>
          <a:p>
            <a:pPr marL="342900" indent="-342900" algn="just">
              <a:lnSpc>
                <a:spcPct val="107000"/>
              </a:lnSpc>
              <a:buFont typeface="Symbol" panose="05050102010706020507" pitchFamily="18" charset="2"/>
              <a:buChar char=""/>
            </a:pPr>
            <a:endParaRPr lang="en-GB" sz="11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124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002661-CDC7-6C19-2DF8-BC63BD3F6069}"/>
              </a:ext>
            </a:extLst>
          </p:cNvPr>
          <p:cNvPicPr>
            <a:picLocks noChangeAspect="1"/>
          </p:cNvPicPr>
          <p:nvPr/>
        </p:nvPicPr>
        <p:blipFill>
          <a:blip r:embed="rId3"/>
          <a:stretch>
            <a:fillRect/>
          </a:stretch>
        </p:blipFill>
        <p:spPr>
          <a:xfrm>
            <a:off x="365263" y="1460795"/>
            <a:ext cx="6264137" cy="2958805"/>
          </a:xfrm>
          <a:prstGeom prst="rect">
            <a:avLst/>
          </a:prstGeom>
        </p:spPr>
      </p:pic>
      <p:sp>
        <p:nvSpPr>
          <p:cNvPr id="8" name="TextBox 7">
            <a:extLst>
              <a:ext uri="{FF2B5EF4-FFF2-40B4-BE49-F238E27FC236}">
                <a16:creationId xmlns:a16="http://schemas.microsoft.com/office/drawing/2014/main" id="{A6AD0A82-3B1A-EEFE-EC59-0A6A8916EBC3}"/>
              </a:ext>
            </a:extLst>
          </p:cNvPr>
          <p:cNvSpPr txBox="1"/>
          <p:nvPr/>
        </p:nvSpPr>
        <p:spPr>
          <a:xfrm>
            <a:off x="6803692" y="2005934"/>
            <a:ext cx="5018129" cy="1868525"/>
          </a:xfrm>
          <a:prstGeom prst="rect">
            <a:avLst/>
          </a:prstGeom>
          <a:noFill/>
        </p:spPr>
        <p:txBody>
          <a:bodyPr wrap="square">
            <a:spAutoFit/>
          </a:bodyPr>
          <a:lstStyle/>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Our Black, Asian and Minority Ethnic workforce has increased year on year since 2019 and continues to be </a:t>
            </a:r>
            <a:r>
              <a:rPr lang="en-GB" sz="1200" dirty="0">
                <a:latin typeface="Arial" panose="020B0604020202020204" pitchFamily="34" charset="0"/>
                <a:ea typeface="Calibri" panose="020F0502020204030204" pitchFamily="34" charset="0"/>
                <a:cs typeface="Times New Roman" panose="02020603050405020304" pitchFamily="18" charset="0"/>
              </a:rPr>
              <a:t>representative of the local communities we serve.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00050" indent="-171450" algn="just">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For Indicator 1, we see an increase of </a:t>
            </a:r>
            <a:r>
              <a:rPr lang="en-GB" sz="1200" dirty="0">
                <a:latin typeface="Arial" panose="020B0604020202020204" pitchFamily="34" charset="0"/>
                <a:ea typeface="Calibri" panose="020F0502020204030204" pitchFamily="34" charset="0"/>
                <a:cs typeface="Times New Roman" panose="02020603050405020304" pitchFamily="18" charset="0"/>
              </a:rPr>
              <a:t>over </a:t>
            </a:r>
            <a:r>
              <a:rPr lang="en-GB" sz="1200" dirty="0">
                <a:effectLst/>
                <a:latin typeface="Arial" panose="020B0604020202020204" pitchFamily="34" charset="0"/>
                <a:ea typeface="Calibri" panose="020F0502020204030204" pitchFamily="34" charset="0"/>
                <a:cs typeface="Times New Roman" panose="02020603050405020304" pitchFamily="18" charset="0"/>
              </a:rPr>
              <a:t>1% which is approximately </a:t>
            </a:r>
            <a:r>
              <a:rPr lang="en-GB" sz="1200" dirty="0">
                <a:latin typeface="Arial" panose="020B0604020202020204" pitchFamily="34" charset="0"/>
                <a:ea typeface="Calibri" panose="020F0502020204030204" pitchFamily="34" charset="0"/>
                <a:cs typeface="Times New Roman" panose="02020603050405020304" pitchFamily="18" charset="0"/>
              </a:rPr>
              <a:t>an increase of 486 </a:t>
            </a:r>
            <a:r>
              <a:rPr lang="en-GB" sz="1200" dirty="0">
                <a:effectLst/>
                <a:latin typeface="Arial" panose="020B0604020202020204" pitchFamily="34" charset="0"/>
                <a:ea typeface="Calibri" panose="020F0502020204030204" pitchFamily="34" charset="0"/>
                <a:cs typeface="Times New Roman" panose="02020603050405020304" pitchFamily="18" charset="0"/>
              </a:rPr>
              <a:t>Black, Asian and Minority Ethnic members of staff.</a:t>
            </a:r>
          </a:p>
          <a:p>
            <a:pPr marL="400050" indent="-171450" algn="just">
              <a:lnSpc>
                <a:spcPct val="107000"/>
              </a:lnSpc>
              <a:spcAft>
                <a:spcPts val="800"/>
              </a:spcAft>
              <a:buFont typeface="Arial" panose="020B0604020202020204" pitchFamily="34" charset="0"/>
              <a:buChar char="•"/>
            </a:pPr>
            <a:r>
              <a:rPr lang="en-GB" sz="1200" dirty="0">
                <a:latin typeface="Arial" panose="020B0604020202020204" pitchFamily="34" charset="0"/>
                <a:ea typeface="Calibri" panose="020F0502020204030204" pitchFamily="34" charset="0"/>
                <a:cs typeface="Times New Roman" panose="02020603050405020304" pitchFamily="18" charset="0"/>
              </a:rPr>
              <a:t>This is not unique to St George’s and mirrors what we see across NHS trusts nationally (see table A and B).</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C15E2C49-7396-D603-B2A3-82B52B4F5E68}"/>
              </a:ext>
            </a:extLst>
          </p:cNvPr>
          <p:cNvSpPr txBox="1">
            <a:spLocks noChangeArrowheads="1"/>
          </p:cNvSpPr>
          <p:nvPr/>
        </p:nvSpPr>
        <p:spPr bwMode="auto">
          <a:xfrm>
            <a:off x="1438478" y="1095375"/>
            <a:ext cx="4126865"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 % of Staff in each AFC Band by Ethnicity at St Georges</a:t>
            </a:r>
            <a:endParaRPr lang="en-GB" sz="1100" dirty="0">
              <a:effectLst/>
              <a:ea typeface="Calibri" panose="020F0502020204030204" pitchFamily="34" charset="0"/>
              <a:cs typeface="Times New Roman" panose="02020603050405020304" pitchFamily="18" charset="0"/>
            </a:endParaRP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8928100" cy="311150"/>
          </a:xfrm>
        </p:spPr>
        <p:txBody>
          <a:bodyPr/>
          <a:lstStyle/>
          <a:p>
            <a:r>
              <a:rPr lang="en-GB" b="1" dirty="0">
                <a:solidFill>
                  <a:schemeClr val="tx1"/>
                </a:solidFill>
              </a:rPr>
              <a:t>Workforce Race Equality Standard 2025</a:t>
            </a:r>
            <a:endParaRPr lang="en-GB" b="1" dirty="0">
              <a:solidFill>
                <a:srgbClr val="FF0000"/>
              </a:solidFill>
            </a:endParaRPr>
          </a:p>
          <a:p>
            <a:endParaRPr lang="en-GB" b="1" dirty="0">
              <a:solidFill>
                <a:srgbClr val="0070C0"/>
              </a:solidFill>
            </a:endParaRPr>
          </a:p>
        </p:txBody>
      </p:sp>
      <p:sp>
        <p:nvSpPr>
          <p:cNvPr id="16" name="Text Placeholder 1">
            <a:extLst>
              <a:ext uri="{FF2B5EF4-FFF2-40B4-BE49-F238E27FC236}">
                <a16:creationId xmlns:a16="http://schemas.microsoft.com/office/drawing/2014/main" id="{1E25ACDB-71AF-7D5D-0A72-426A63B251D8}"/>
              </a:ext>
            </a:extLst>
          </p:cNvPr>
          <p:cNvSpPr>
            <a:spLocks noGrp="1"/>
          </p:cNvSpPr>
          <p:nvPr>
            <p:ph type="body" sz="quarter" idx="14"/>
          </p:nvPr>
        </p:nvSpPr>
        <p:spPr>
          <a:xfrm>
            <a:off x="295020" y="585032"/>
            <a:ext cx="6413782" cy="481766"/>
          </a:xfrm>
        </p:spPr>
        <p:txBody>
          <a:bodyPr/>
          <a:lstStyle/>
          <a:p>
            <a:r>
              <a:rPr lang="en-GB" dirty="0"/>
              <a:t>Indicator 1 </a:t>
            </a:r>
            <a:r>
              <a:rPr lang="en-GB" sz="1400" i="1" dirty="0">
                <a:solidFill>
                  <a:srgbClr val="0070C0"/>
                </a:solidFill>
              </a:rPr>
              <a:t>% of staff by AfC pay band and ethnicity</a:t>
            </a:r>
            <a:endParaRPr lang="en-GB" sz="1400" b="1" dirty="0"/>
          </a:p>
        </p:txBody>
      </p:sp>
      <p:sp>
        <p:nvSpPr>
          <p:cNvPr id="19" name="Text Box 2">
            <a:extLst>
              <a:ext uri="{FF2B5EF4-FFF2-40B4-BE49-F238E27FC236}">
                <a16:creationId xmlns:a16="http://schemas.microsoft.com/office/drawing/2014/main" id="{AB60C7A0-EE54-40C8-B5DF-96AB2FEB77AF}"/>
              </a:ext>
            </a:extLst>
          </p:cNvPr>
          <p:cNvSpPr txBox="1">
            <a:spLocks noChangeArrowheads="1"/>
          </p:cNvSpPr>
          <p:nvPr/>
        </p:nvSpPr>
        <p:spPr bwMode="auto">
          <a:xfrm>
            <a:off x="6819899" y="4673752"/>
            <a:ext cx="5018130"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B: % of Staff in each AFC Band by Ethnicity</a:t>
            </a:r>
            <a:r>
              <a:rPr lang="en-GB" sz="1000" b="1" u="sng" dirty="0">
                <a:latin typeface="Arial" panose="020B0604020202020204" pitchFamily="34" charset="0"/>
                <a:ea typeface="Calibri" panose="020F0502020204030204" pitchFamily="34" charset="0"/>
                <a:cs typeface="Times New Roman" panose="02020603050405020304" pitchFamily="18" charset="0"/>
              </a:rPr>
              <a:t> (National 2024) </a:t>
            </a:r>
            <a:endParaRPr lang="en-GB" sz="1100" dirty="0">
              <a:effectLs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7D4C1C2-0652-4655-46D0-96422D920BC4}"/>
              </a:ext>
            </a:extLst>
          </p:cNvPr>
          <p:cNvSpPr txBox="1"/>
          <p:nvPr/>
        </p:nvSpPr>
        <p:spPr>
          <a:xfrm>
            <a:off x="723899" y="4597046"/>
            <a:ext cx="6096000" cy="217432"/>
          </a:xfrm>
          <a:prstGeom prst="rect">
            <a:avLst/>
          </a:prstGeom>
          <a:noFill/>
        </p:spPr>
        <p:txBody>
          <a:bodyPr wrap="square">
            <a:spAutoFit/>
          </a:bodyPr>
          <a:lstStyle/>
          <a:p>
            <a:pPr algn="ctr">
              <a:lnSpc>
                <a:spcPct val="107000"/>
              </a:lnSpc>
              <a:spcAft>
                <a:spcPts val="8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Note: The solid </a:t>
            </a:r>
            <a:r>
              <a:rPr lang="en-GB" sz="800" dirty="0">
                <a:latin typeface="Arial" panose="020B0604020202020204" pitchFamily="34" charset="0"/>
                <a:ea typeface="Calibri" panose="020F0502020204030204" pitchFamily="34" charset="0"/>
                <a:cs typeface="Times New Roman" panose="02020603050405020304" pitchFamily="18" charset="0"/>
              </a:rPr>
              <a:t>red</a:t>
            </a:r>
            <a:r>
              <a:rPr lang="en-GB" sz="800" dirty="0">
                <a:effectLst/>
                <a:latin typeface="Arial" panose="020B0604020202020204" pitchFamily="34" charset="0"/>
                <a:ea typeface="Calibri" panose="020F0502020204030204" pitchFamily="34" charset="0"/>
                <a:cs typeface="Times New Roman" panose="02020603050405020304" pitchFamily="18" charset="0"/>
              </a:rPr>
              <a:t> line indicates the target for St George’s to be representative across all AFC pay bands.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B160CC8-7DC8-5790-508E-1C1B6AD6B7A6}"/>
              </a:ext>
            </a:extLst>
          </p:cNvPr>
          <p:cNvCxnSpPr>
            <a:cxnSpLocks/>
          </p:cNvCxnSpPr>
          <p:nvPr/>
        </p:nvCxnSpPr>
        <p:spPr>
          <a:xfrm>
            <a:off x="723899" y="2743200"/>
            <a:ext cx="5829301"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
        <p:nvSpPr>
          <p:cNvPr id="7" name="TextBox 6">
            <a:extLst>
              <a:ext uri="{FF2B5EF4-FFF2-40B4-BE49-F238E27FC236}">
                <a16:creationId xmlns:a16="http://schemas.microsoft.com/office/drawing/2014/main" id="{925E5881-C836-7B61-34CE-41A327B0D3A8}"/>
              </a:ext>
            </a:extLst>
          </p:cNvPr>
          <p:cNvSpPr txBox="1"/>
          <p:nvPr/>
        </p:nvSpPr>
        <p:spPr>
          <a:xfrm>
            <a:off x="10820400" y="6096000"/>
            <a:ext cx="1219200" cy="685800"/>
          </a:xfrm>
          <a:prstGeom prst="rect">
            <a:avLst/>
          </a:prstGeom>
          <a:solidFill>
            <a:schemeClr val="bg1"/>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2D8371C2-D4C8-4D70-DBD3-D614CADAFF37}"/>
              </a:ext>
            </a:extLst>
          </p:cNvPr>
          <p:cNvPicPr>
            <a:picLocks noChangeAspect="1"/>
          </p:cNvPicPr>
          <p:nvPr/>
        </p:nvPicPr>
        <p:blipFill>
          <a:blip r:embed="rId4"/>
          <a:stretch>
            <a:fillRect/>
          </a:stretch>
        </p:blipFill>
        <p:spPr>
          <a:xfrm>
            <a:off x="1346254" y="4996558"/>
            <a:ext cx="4584589" cy="1725318"/>
          </a:xfrm>
          <a:prstGeom prst="rect">
            <a:avLst/>
          </a:prstGeom>
        </p:spPr>
      </p:pic>
      <p:pic>
        <p:nvPicPr>
          <p:cNvPr id="10" name="Picture 9">
            <a:extLst>
              <a:ext uri="{FF2B5EF4-FFF2-40B4-BE49-F238E27FC236}">
                <a16:creationId xmlns:a16="http://schemas.microsoft.com/office/drawing/2014/main" id="{DBC16991-74F4-D5B1-08D5-6972BD928A86}"/>
              </a:ext>
            </a:extLst>
          </p:cNvPr>
          <p:cNvPicPr>
            <a:picLocks noChangeAspect="1"/>
          </p:cNvPicPr>
          <p:nvPr/>
        </p:nvPicPr>
        <p:blipFill>
          <a:blip r:embed="rId5"/>
          <a:stretch>
            <a:fillRect/>
          </a:stretch>
        </p:blipFill>
        <p:spPr>
          <a:xfrm>
            <a:off x="6819899" y="4991924"/>
            <a:ext cx="5018130" cy="1831463"/>
          </a:xfrm>
          <a:prstGeom prst="rect">
            <a:avLst/>
          </a:prstGeom>
        </p:spPr>
      </p:pic>
      <p:sp>
        <p:nvSpPr>
          <p:cNvPr id="12" name="Text Placeholder 1">
            <a:extLst>
              <a:ext uri="{FF2B5EF4-FFF2-40B4-BE49-F238E27FC236}">
                <a16:creationId xmlns:a16="http://schemas.microsoft.com/office/drawing/2014/main" id="{03C5A77C-97EF-589F-CBB4-AFA65A4355DA}"/>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Tree>
    <p:extLst>
      <p:ext uri="{BB962C8B-B14F-4D97-AF65-F5344CB8AC3E}">
        <p14:creationId xmlns:p14="http://schemas.microsoft.com/office/powerpoint/2010/main" val="85736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AD0A82-3B1A-EEFE-EC59-0A6A8916EBC3}"/>
              </a:ext>
            </a:extLst>
          </p:cNvPr>
          <p:cNvSpPr txBox="1"/>
          <p:nvPr/>
        </p:nvSpPr>
        <p:spPr>
          <a:xfrm>
            <a:off x="215901" y="1676400"/>
            <a:ext cx="3962400" cy="4433201"/>
          </a:xfrm>
          <a:prstGeom prst="rect">
            <a:avLst/>
          </a:prstGeom>
          <a:noFill/>
        </p:spPr>
        <p:txBody>
          <a:bodyPr wrap="square">
            <a:spAutoFit/>
          </a:bodyPr>
          <a:lstStyle/>
          <a:p>
            <a:pPr marL="228600" algn="just">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For Clinical staff (table C), we see an increase in the percentage of Black, Asian and Minority Ethnic staff across 8 of the 11 AFC bands.</a:t>
            </a:r>
            <a:r>
              <a:rPr lang="en-GB" sz="1200" dirty="0">
                <a:latin typeface="Arial" panose="020B0604020202020204" pitchFamily="34" charset="0"/>
                <a:ea typeface="Calibri" panose="020F0502020204030204" pitchFamily="34" charset="0"/>
                <a:cs typeface="Times New Roman" panose="02020603050405020304" pitchFamily="18" charset="0"/>
              </a:rPr>
              <a:t> Compared to last year we have seen an increase of white Staff (6), compared to an increased (+206) BME staff members. This is largely due to an increase at Bands 5 (+117) and 6 (+76). </a:t>
            </a:r>
          </a:p>
          <a:p>
            <a:pPr marL="228600" algn="just">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We have seen a year-on-year increase in diversity </a:t>
            </a:r>
            <a:r>
              <a:rPr lang="en-GB" sz="1200" dirty="0">
                <a:latin typeface="Arial" panose="020B0604020202020204" pitchFamily="34" charset="0"/>
                <a:ea typeface="Calibri" panose="020F0502020204030204" pitchFamily="34" charset="0"/>
                <a:cs typeface="Times New Roman" panose="02020603050405020304" pitchFamily="18" charset="0"/>
              </a:rPr>
              <a:t>with the consultant group, from 43% in 2023 to 46% in 2025. In terms of percentage our 2025 ratio for consultant staff was 48</a:t>
            </a:r>
            <a:r>
              <a:rPr lang="en-GB" sz="1200" dirty="0">
                <a:effectLst/>
                <a:latin typeface="Arial" panose="020B0604020202020204" pitchFamily="34" charset="0"/>
                <a:ea typeface="Calibri" panose="020F0502020204030204" pitchFamily="34" charset="0"/>
                <a:cs typeface="Times New Roman" panose="02020603050405020304" pitchFamily="18" charset="0"/>
              </a:rPr>
              <a:t>% white to 46% BME</a:t>
            </a:r>
            <a:r>
              <a:rPr lang="en-GB" sz="1200" dirty="0">
                <a:latin typeface="Arial" panose="020B0604020202020204" pitchFamily="34" charset="0"/>
                <a:ea typeface="Calibri" panose="020F0502020204030204" pitchFamily="34" charset="0"/>
                <a:cs typeface="Times New Roman" panose="02020603050405020304" pitchFamily="18" charset="0"/>
              </a:rPr>
              <a:t> – this is one of the closest to representative we have seen within the consultant workforce (to the organisations overall). </a:t>
            </a:r>
          </a:p>
          <a:p>
            <a:pPr marL="228600" algn="just">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The second </a:t>
            </a:r>
            <a:r>
              <a:rPr lang="en-GB" sz="1200" dirty="0">
                <a:effectLst/>
                <a:latin typeface="Arial" panose="020B0604020202020204" pitchFamily="34" charset="0"/>
                <a:ea typeface="Calibri" panose="020F0502020204030204" pitchFamily="34" charset="0"/>
                <a:cs typeface="Times New Roman" panose="02020603050405020304" pitchFamily="18" charset="0"/>
              </a:rPr>
              <a:t>lowest level of representation remains band 8a-c (</a:t>
            </a:r>
            <a:r>
              <a:rPr lang="en-GB" sz="1200" dirty="0">
                <a:latin typeface="Arial" panose="020B0604020202020204" pitchFamily="34" charset="0"/>
                <a:ea typeface="Calibri" panose="020F0502020204030204" pitchFamily="34" charset="0"/>
                <a:cs typeface="Times New Roman" panose="02020603050405020304" pitchFamily="18" charset="0"/>
              </a:rPr>
              <a:t>31</a:t>
            </a:r>
            <a:r>
              <a:rPr lang="en-GB" sz="1200" dirty="0">
                <a:effectLst/>
                <a:latin typeface="Arial" panose="020B0604020202020204" pitchFamily="34" charset="0"/>
                <a:ea typeface="Calibri" panose="020F0502020204030204" pitchFamily="34" charset="0"/>
                <a:cs typeface="Times New Roman" panose="02020603050405020304" pitchFamily="18" charset="0"/>
              </a:rPr>
              <a:t>% BME) and 8d+. Our lowest level of representation is Band 8d and above posts. Of the 27 Band 8d+ posts, only </a:t>
            </a:r>
            <a:r>
              <a:rPr lang="en-GB" sz="1200" dirty="0">
                <a:latin typeface="Arial" panose="020B0604020202020204" pitchFamily="34" charset="0"/>
                <a:ea typeface="Calibri" panose="020F0502020204030204" pitchFamily="34" charset="0"/>
                <a:cs typeface="Times New Roman" panose="02020603050405020304" pitchFamily="18" charset="0"/>
              </a:rPr>
              <a:t>26</a:t>
            </a:r>
            <a:r>
              <a:rPr lang="en-GB" sz="1200" dirty="0">
                <a:effectLst/>
                <a:latin typeface="Arial" panose="020B0604020202020204" pitchFamily="34" charset="0"/>
                <a:ea typeface="Calibri" panose="020F0502020204030204" pitchFamily="34" charset="0"/>
                <a:cs typeface="Times New Roman" panose="02020603050405020304" pitchFamily="18" charset="0"/>
              </a:rPr>
              <a:t>% (7 posts)  are held by a BME member of staff, compared to </a:t>
            </a:r>
            <a:r>
              <a:rPr lang="en-GB" sz="1200" dirty="0">
                <a:latin typeface="Arial" panose="020B0604020202020204" pitchFamily="34" charset="0"/>
                <a:ea typeface="Calibri" panose="020F0502020204030204" pitchFamily="34" charset="0"/>
                <a:cs typeface="Times New Roman" panose="02020603050405020304" pitchFamily="18" charset="0"/>
              </a:rPr>
              <a:t>70</a:t>
            </a:r>
            <a:r>
              <a:rPr lang="en-GB" sz="1200" dirty="0">
                <a:effectLst/>
                <a:latin typeface="Arial" panose="020B0604020202020204" pitchFamily="34" charset="0"/>
                <a:ea typeface="Calibri" panose="020F0502020204030204" pitchFamily="34" charset="0"/>
                <a:cs typeface="Times New Roman" panose="02020603050405020304" pitchFamily="18" charset="0"/>
              </a:rPr>
              <a:t>% (35 posts) being held by a white member of staff (table E). This is a ratio of 5:1. </a:t>
            </a:r>
          </a:p>
        </p:txBody>
      </p:sp>
      <p:sp>
        <p:nvSpPr>
          <p:cNvPr id="15" name="Text Placeholder 1">
            <a:extLst>
              <a:ext uri="{FF2B5EF4-FFF2-40B4-BE49-F238E27FC236}">
                <a16:creationId xmlns:a16="http://schemas.microsoft.com/office/drawing/2014/main" id="{8530F6A9-DCD7-9922-3771-194DB28BA4EA}"/>
              </a:ext>
            </a:extLst>
          </p:cNvPr>
          <p:cNvSpPr>
            <a:spLocks noGrp="1"/>
          </p:cNvSpPr>
          <p:nvPr>
            <p:ph type="body" sz="quarter" idx="19"/>
          </p:nvPr>
        </p:nvSpPr>
        <p:spPr>
          <a:xfrm>
            <a:off x="292100" y="271463"/>
            <a:ext cx="8242300" cy="311150"/>
          </a:xfrm>
        </p:spPr>
        <p:txBody>
          <a:bodyPr/>
          <a:lstStyle/>
          <a:p>
            <a:r>
              <a:rPr lang="en-GB" b="1" dirty="0">
                <a:solidFill>
                  <a:schemeClr val="tx1"/>
                </a:solidFill>
              </a:rPr>
              <a:t>Workforce Race Equality Standard 2025 </a:t>
            </a:r>
            <a:endParaRPr lang="en-GB" b="1" dirty="0">
              <a:solidFill>
                <a:srgbClr val="0070C0"/>
              </a:solidFill>
            </a:endParaRPr>
          </a:p>
        </p:txBody>
      </p:sp>
      <p:sp>
        <p:nvSpPr>
          <p:cNvPr id="14" name="Text Placeholder 1">
            <a:extLst>
              <a:ext uri="{FF2B5EF4-FFF2-40B4-BE49-F238E27FC236}">
                <a16:creationId xmlns:a16="http://schemas.microsoft.com/office/drawing/2014/main" id="{781EF391-3FA6-6F1A-C7B7-E134C1A44725}"/>
              </a:ext>
            </a:extLst>
          </p:cNvPr>
          <p:cNvSpPr>
            <a:spLocks noGrp="1"/>
          </p:cNvSpPr>
          <p:nvPr>
            <p:ph type="body" sz="quarter" idx="14"/>
          </p:nvPr>
        </p:nvSpPr>
        <p:spPr>
          <a:xfrm>
            <a:off x="244841" y="582613"/>
            <a:ext cx="6413782" cy="692058"/>
          </a:xfrm>
        </p:spPr>
        <p:txBody>
          <a:bodyPr/>
          <a:lstStyle/>
          <a:p>
            <a:r>
              <a:rPr lang="en-GB" sz="1200" dirty="0"/>
              <a:t>Indicator 1 </a:t>
            </a:r>
          </a:p>
          <a:p>
            <a:r>
              <a:rPr lang="en-GB" sz="1200" dirty="0">
                <a:solidFill>
                  <a:srgbClr val="0070C0"/>
                </a:solidFill>
              </a:rPr>
              <a:t>Clinical Staff </a:t>
            </a:r>
            <a:r>
              <a:rPr lang="en-GB" sz="1200" i="1" dirty="0">
                <a:solidFill>
                  <a:srgbClr val="0070C0"/>
                </a:solidFill>
              </a:rPr>
              <a:t>- % of staff by </a:t>
            </a:r>
            <a:r>
              <a:rPr lang="en-GB" sz="1200" i="1" dirty="0" err="1">
                <a:solidFill>
                  <a:srgbClr val="0070C0"/>
                </a:solidFill>
              </a:rPr>
              <a:t>AfC</a:t>
            </a:r>
            <a:r>
              <a:rPr lang="en-GB" sz="1200" i="1" dirty="0">
                <a:solidFill>
                  <a:srgbClr val="0070C0"/>
                </a:solidFill>
              </a:rPr>
              <a:t> pay band and ethnicity</a:t>
            </a:r>
            <a:endParaRPr lang="en-GB" sz="1200" b="1" dirty="0"/>
          </a:p>
        </p:txBody>
      </p:sp>
      <p:sp>
        <p:nvSpPr>
          <p:cNvPr id="10" name="Text Box 2">
            <a:extLst>
              <a:ext uri="{FF2B5EF4-FFF2-40B4-BE49-F238E27FC236}">
                <a16:creationId xmlns:a16="http://schemas.microsoft.com/office/drawing/2014/main" id="{BA671A30-05DC-84F3-F391-7639059A44A3}"/>
              </a:ext>
            </a:extLst>
          </p:cNvPr>
          <p:cNvSpPr txBox="1">
            <a:spLocks noChangeArrowheads="1"/>
          </p:cNvSpPr>
          <p:nvPr/>
        </p:nvSpPr>
        <p:spPr bwMode="auto">
          <a:xfrm>
            <a:off x="4572000" y="1219200"/>
            <a:ext cx="7404099" cy="247650"/>
          </a:xfrm>
          <a:prstGeom prst="rect">
            <a:avLst/>
          </a:prstGeom>
          <a:ln w="6350">
            <a:solidFill>
              <a:schemeClr val="tx1"/>
            </a:solidFill>
            <a:headEnd/>
            <a:tailEnd/>
          </a:ln>
        </p:spPr>
        <p:style>
          <a:lnRef idx="2">
            <a:schemeClr val="accent5"/>
          </a:lnRef>
          <a:fillRef idx="1">
            <a:schemeClr val="lt1"/>
          </a:fillRef>
          <a:effectRef idx="0">
            <a:schemeClr val="accent5"/>
          </a:effectRef>
          <a:fontRef idx="minor">
            <a:schemeClr val="dk1"/>
          </a:fontRef>
        </p:style>
        <p:txBody>
          <a:bodyPr rot="0" vert="horz" wrap="square" lIns="91440" tIns="45720" rIns="91440" bIns="45720" anchor="ctr" anchorCtr="0">
            <a:no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C: % of </a:t>
            </a:r>
            <a:r>
              <a:rPr lang="en-GB" sz="10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Clinical Staff </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in each AFC Band at St George’s:</a:t>
            </a:r>
            <a:endParaRPr lang="en-GB" sz="11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B6195CB4-D566-D86F-4044-27BA86E9367D}"/>
              </a:ext>
            </a:extLst>
          </p:cNvPr>
          <p:cNvSpPr txBox="1"/>
          <p:nvPr/>
        </p:nvSpPr>
        <p:spPr>
          <a:xfrm>
            <a:off x="4572000" y="4857840"/>
            <a:ext cx="7404099" cy="248658"/>
          </a:xfrm>
          <a:prstGeom prst="rect">
            <a:avLst/>
          </a:prstGeom>
          <a:noFill/>
          <a:ln>
            <a:solidFill>
              <a:schemeClr val="tx1"/>
            </a:solidFill>
          </a:ln>
        </p:spPr>
        <p:txBody>
          <a:bodyPr wrap="square">
            <a:spAutoFit/>
          </a:bodyPr>
          <a:lstStyle/>
          <a:p>
            <a:pPr algn="ctr">
              <a:lnSpc>
                <a:spcPct val="107000"/>
              </a:lnSpc>
              <a:spcAft>
                <a:spcPts val="80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rPr>
              <a:t>Table </a:t>
            </a:r>
            <a:r>
              <a:rPr lang="en-GB" sz="1000" b="1" u="sng" dirty="0">
                <a:latin typeface="Arial" panose="020B0604020202020204" pitchFamily="34" charset="0"/>
                <a:ea typeface="Calibri" panose="020F0502020204030204" pitchFamily="34" charset="0"/>
                <a:cs typeface="Times New Roman" panose="02020603050405020304" pitchFamily="18" charset="0"/>
              </a:rPr>
              <a:t>E</a:t>
            </a:r>
            <a:r>
              <a:rPr lang="en-GB" sz="1000" b="1" u="sng" dirty="0">
                <a:effectLst/>
                <a:latin typeface="Arial" panose="020B0604020202020204" pitchFamily="34" charset="0"/>
                <a:ea typeface="Calibri" panose="020F0502020204030204" pitchFamily="34" charset="0"/>
                <a:cs typeface="Times New Roman" panose="02020603050405020304" pitchFamily="18" charset="0"/>
              </a:rPr>
              <a:t>: % of </a:t>
            </a:r>
            <a:r>
              <a:rPr lang="en-GB" sz="1000" b="1" u="sng" dirty="0">
                <a:latin typeface="Arial" panose="020B0604020202020204" pitchFamily="34" charset="0"/>
                <a:ea typeface="Calibri" panose="020F0502020204030204" pitchFamily="34" charset="0"/>
                <a:cs typeface="Times New Roman" panose="02020603050405020304" pitchFamily="18" charset="0"/>
              </a:rPr>
              <a:t>staff by ethnic group (clustered):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4942E2E-DF67-1477-AD50-C2F61D2CB7A1}"/>
              </a:ext>
            </a:extLst>
          </p:cNvPr>
          <p:cNvPicPr>
            <a:picLocks noChangeAspect="1"/>
          </p:cNvPicPr>
          <p:nvPr/>
        </p:nvPicPr>
        <p:blipFill>
          <a:blip r:embed="rId2"/>
          <a:stretch>
            <a:fillRect/>
          </a:stretch>
        </p:blipFill>
        <p:spPr>
          <a:xfrm>
            <a:off x="4771007" y="1566421"/>
            <a:ext cx="7006085" cy="3190004"/>
          </a:xfrm>
          <a:prstGeom prst="rect">
            <a:avLst/>
          </a:prstGeom>
        </p:spPr>
      </p:pic>
      <p:graphicFrame>
        <p:nvGraphicFramePr>
          <p:cNvPr id="9" name="Table 8">
            <a:extLst>
              <a:ext uri="{FF2B5EF4-FFF2-40B4-BE49-F238E27FC236}">
                <a16:creationId xmlns:a16="http://schemas.microsoft.com/office/drawing/2014/main" id="{5225FDC9-98DA-752E-E04A-F35E835A7902}"/>
              </a:ext>
            </a:extLst>
          </p:cNvPr>
          <p:cNvGraphicFramePr>
            <a:graphicFrameLocks noGrp="1"/>
          </p:cNvGraphicFramePr>
          <p:nvPr>
            <p:extLst>
              <p:ext uri="{D42A27DB-BD31-4B8C-83A1-F6EECF244321}">
                <p14:modId xmlns:p14="http://schemas.microsoft.com/office/powerpoint/2010/main" val="1323791173"/>
              </p:ext>
            </p:extLst>
          </p:nvPr>
        </p:nvGraphicFramePr>
        <p:xfrm>
          <a:off x="4571999" y="5215461"/>
          <a:ext cx="7404099" cy="1533525"/>
        </p:xfrm>
        <a:graphic>
          <a:graphicData uri="http://schemas.openxmlformats.org/drawingml/2006/table">
            <a:tbl>
              <a:tblPr/>
              <a:tblGrid>
                <a:gridCol w="630807">
                  <a:extLst>
                    <a:ext uri="{9D8B030D-6E8A-4147-A177-3AD203B41FA5}">
                      <a16:colId xmlns:a16="http://schemas.microsoft.com/office/drawing/2014/main" val="4274349550"/>
                    </a:ext>
                  </a:extLst>
                </a:gridCol>
                <a:gridCol w="504645">
                  <a:extLst>
                    <a:ext uri="{9D8B030D-6E8A-4147-A177-3AD203B41FA5}">
                      <a16:colId xmlns:a16="http://schemas.microsoft.com/office/drawing/2014/main" val="1197863252"/>
                    </a:ext>
                  </a:extLst>
                </a:gridCol>
                <a:gridCol w="578240">
                  <a:extLst>
                    <a:ext uri="{9D8B030D-6E8A-4147-A177-3AD203B41FA5}">
                      <a16:colId xmlns:a16="http://schemas.microsoft.com/office/drawing/2014/main" val="3200829234"/>
                    </a:ext>
                  </a:extLst>
                </a:gridCol>
                <a:gridCol w="578240">
                  <a:extLst>
                    <a:ext uri="{9D8B030D-6E8A-4147-A177-3AD203B41FA5}">
                      <a16:colId xmlns:a16="http://schemas.microsoft.com/office/drawing/2014/main" val="1439192066"/>
                    </a:ext>
                  </a:extLst>
                </a:gridCol>
                <a:gridCol w="504645">
                  <a:extLst>
                    <a:ext uri="{9D8B030D-6E8A-4147-A177-3AD203B41FA5}">
                      <a16:colId xmlns:a16="http://schemas.microsoft.com/office/drawing/2014/main" val="2748764257"/>
                    </a:ext>
                  </a:extLst>
                </a:gridCol>
                <a:gridCol w="620294">
                  <a:extLst>
                    <a:ext uri="{9D8B030D-6E8A-4147-A177-3AD203B41FA5}">
                      <a16:colId xmlns:a16="http://schemas.microsoft.com/office/drawing/2014/main" val="3858377181"/>
                    </a:ext>
                  </a:extLst>
                </a:gridCol>
                <a:gridCol w="620294">
                  <a:extLst>
                    <a:ext uri="{9D8B030D-6E8A-4147-A177-3AD203B41FA5}">
                      <a16:colId xmlns:a16="http://schemas.microsoft.com/office/drawing/2014/main" val="2095364477"/>
                    </a:ext>
                  </a:extLst>
                </a:gridCol>
                <a:gridCol w="504645">
                  <a:extLst>
                    <a:ext uri="{9D8B030D-6E8A-4147-A177-3AD203B41FA5}">
                      <a16:colId xmlns:a16="http://schemas.microsoft.com/office/drawing/2014/main" val="2575649958"/>
                    </a:ext>
                  </a:extLst>
                </a:gridCol>
                <a:gridCol w="588754">
                  <a:extLst>
                    <a:ext uri="{9D8B030D-6E8A-4147-A177-3AD203B41FA5}">
                      <a16:colId xmlns:a16="http://schemas.microsoft.com/office/drawing/2014/main" val="910348500"/>
                    </a:ext>
                  </a:extLst>
                </a:gridCol>
                <a:gridCol w="588754">
                  <a:extLst>
                    <a:ext uri="{9D8B030D-6E8A-4147-A177-3AD203B41FA5}">
                      <a16:colId xmlns:a16="http://schemas.microsoft.com/office/drawing/2014/main" val="693089567"/>
                    </a:ext>
                  </a:extLst>
                </a:gridCol>
                <a:gridCol w="504645">
                  <a:extLst>
                    <a:ext uri="{9D8B030D-6E8A-4147-A177-3AD203B41FA5}">
                      <a16:colId xmlns:a16="http://schemas.microsoft.com/office/drawing/2014/main" val="1121858121"/>
                    </a:ext>
                  </a:extLst>
                </a:gridCol>
                <a:gridCol w="588754">
                  <a:extLst>
                    <a:ext uri="{9D8B030D-6E8A-4147-A177-3AD203B41FA5}">
                      <a16:colId xmlns:a16="http://schemas.microsoft.com/office/drawing/2014/main" val="326311513"/>
                    </a:ext>
                  </a:extLst>
                </a:gridCol>
                <a:gridCol w="591382">
                  <a:extLst>
                    <a:ext uri="{9D8B030D-6E8A-4147-A177-3AD203B41FA5}">
                      <a16:colId xmlns:a16="http://schemas.microsoft.com/office/drawing/2014/main" val="2561452840"/>
                    </a:ext>
                  </a:extLst>
                </a:gridCol>
              </a:tblGrid>
              <a:tr h="200025">
                <a:tc rowSpan="2">
                  <a:txBody>
                    <a:bodyPr/>
                    <a:lstStyle/>
                    <a:p>
                      <a:pPr algn="ctr" fontAlgn="ctr"/>
                      <a:r>
                        <a:rPr lang="en-GB" sz="1000" b="1" i="0" u="none" strike="noStrike" dirty="0">
                          <a:solidFill>
                            <a:srgbClr val="FFFFFF"/>
                          </a:solidFill>
                          <a:effectLst/>
                          <a:latin typeface="Arial" panose="020B0604020202020204" pitchFamily="34" charset="0"/>
                        </a:rPr>
                        <a:t>Cluster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gridSpan="3">
                  <a:txBody>
                    <a:bodyPr/>
                    <a:lstStyle/>
                    <a:p>
                      <a:pPr algn="ctr" fontAlgn="ctr"/>
                      <a:r>
                        <a:rPr lang="en-GB" sz="1000" b="1" i="0" u="none" strike="noStrike">
                          <a:solidFill>
                            <a:srgbClr val="FFFFFF"/>
                          </a:solidFill>
                          <a:effectLst/>
                          <a:latin typeface="Arial" panose="020B0604020202020204" pitchFamily="34" charset="0"/>
                        </a:rPr>
                        <a:t>2022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1000" b="1" i="0" u="none" strike="noStrike" dirty="0">
                          <a:solidFill>
                            <a:srgbClr val="FFFFFF"/>
                          </a:solidFill>
                          <a:effectLst/>
                          <a:latin typeface="Arial" panose="020B0604020202020204" pitchFamily="34" charset="0"/>
                        </a:rPr>
                        <a:t>2023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1000" b="1" i="0" u="none" strike="noStrike">
                          <a:solidFill>
                            <a:srgbClr val="FFFFFF"/>
                          </a:solidFill>
                          <a:effectLst/>
                          <a:latin typeface="Arial" panose="020B0604020202020204" pitchFamily="34" charset="0"/>
                        </a:rPr>
                        <a:t>2024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tc gridSpan="3">
                  <a:txBody>
                    <a:bodyPr/>
                    <a:lstStyle/>
                    <a:p>
                      <a:pPr algn="ctr" fontAlgn="ctr"/>
                      <a:r>
                        <a:rPr lang="en-GB" sz="1000" b="1" i="0" u="none" strike="noStrike">
                          <a:solidFill>
                            <a:srgbClr val="FFFFFF"/>
                          </a:solidFill>
                          <a:effectLst/>
                          <a:latin typeface="Arial" panose="020B0604020202020204" pitchFamily="34" charset="0"/>
                        </a:rPr>
                        <a:t>2025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2556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19513674"/>
                  </a:ext>
                </a:extLst>
              </a:tr>
              <a:tr h="209550">
                <a:tc vMerge="1">
                  <a:txBody>
                    <a:bodyPr/>
                    <a:lstStyle/>
                    <a:p>
                      <a:endParaRPr lang="en-GB"/>
                    </a:p>
                  </a:txBody>
                  <a:tcPr/>
                </a:tc>
                <a:tc>
                  <a:txBody>
                    <a:bodyPr/>
                    <a:lstStyle/>
                    <a:p>
                      <a:pPr algn="ctr" fontAlgn="ctr"/>
                      <a:r>
                        <a:rPr lang="en-GB" sz="10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10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800" b="1" i="0" u="none" strike="noStrike" dirty="0">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1000" b="1" i="0" u="none" strike="noStrike" dirty="0">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10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800" b="1" i="0" u="none" strike="noStrike" dirty="0">
                          <a:solidFill>
                            <a:srgbClr val="FFFFFF"/>
                          </a:solidFill>
                          <a:effectLst/>
                          <a:latin typeface="Arial" panose="020B0604020202020204" pitchFamily="34" charset="0"/>
                        </a:rPr>
                        <a:t>Unknown</a:t>
                      </a:r>
                      <a:r>
                        <a:rPr lang="en-GB" sz="1000" b="1" i="0" u="none" strike="noStrike" dirty="0">
                          <a:solidFill>
                            <a:srgbClr val="FFFFFF"/>
                          </a:solidFill>
                          <a:effectLst/>
                          <a:latin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10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10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800" b="1" i="0" u="none" strike="noStrike" dirty="0">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1000" b="1" i="0" u="none" strike="noStrike">
                          <a:solidFill>
                            <a:srgbClr val="FFFFFF"/>
                          </a:solidFill>
                          <a:effectLst/>
                          <a:latin typeface="Arial" panose="020B0604020202020204" pitchFamily="34" charset="0"/>
                        </a:rPr>
                        <a:t>White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1000" b="1" i="0" u="none" strike="noStrike">
                          <a:solidFill>
                            <a:srgbClr val="FFFFFF"/>
                          </a:solidFill>
                          <a:effectLst/>
                          <a:latin typeface="Arial" panose="020B0604020202020204" pitchFamily="34" charset="0"/>
                        </a:rPr>
                        <a:t>BME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tc>
                  <a:txBody>
                    <a:bodyPr/>
                    <a:lstStyle/>
                    <a:p>
                      <a:pPr algn="ctr" fontAlgn="ctr"/>
                      <a:r>
                        <a:rPr lang="en-GB" sz="800" b="1" i="0" u="none" strike="noStrike" dirty="0">
                          <a:solidFill>
                            <a:srgbClr val="FFFFFF"/>
                          </a:solidFill>
                          <a:effectLst/>
                          <a:latin typeface="Arial" panose="020B0604020202020204" pitchFamily="34" charset="0"/>
                        </a:rPr>
                        <a:t>Unknown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5563"/>
                    </a:solidFill>
                  </a:tcPr>
                </a:tc>
                <a:extLst>
                  <a:ext uri="{0D108BD9-81ED-4DB2-BD59-A6C34878D82A}">
                    <a16:rowId xmlns:a16="http://schemas.microsoft.com/office/drawing/2014/main" val="3654002783"/>
                  </a:ext>
                </a:extLst>
              </a:tr>
              <a:tr h="209550">
                <a:tc>
                  <a:txBody>
                    <a:bodyPr/>
                    <a:lstStyle/>
                    <a:p>
                      <a:pPr algn="ctr" fontAlgn="ctr"/>
                      <a:r>
                        <a:rPr lang="en-GB" sz="1000" b="0" i="0" u="none" strike="noStrike" dirty="0">
                          <a:solidFill>
                            <a:srgbClr val="425563"/>
                          </a:solidFill>
                          <a:effectLst/>
                          <a:latin typeface="Arial" panose="020B0604020202020204" pitchFamily="34" charset="0"/>
                        </a:rPr>
                        <a:t>Band 1 - 5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32.9%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64.4%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dirty="0">
                          <a:solidFill>
                            <a:srgbClr val="425563"/>
                          </a:solidFill>
                          <a:effectLst/>
                          <a:latin typeface="Arial" panose="020B0604020202020204" pitchFamily="34" charset="0"/>
                        </a:rPr>
                        <a:t>2.5%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29.3%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68.4%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dirty="0">
                          <a:solidFill>
                            <a:srgbClr val="425563"/>
                          </a:solidFill>
                          <a:effectLst/>
                          <a:latin typeface="Arial" panose="020B0604020202020204" pitchFamily="34" charset="0"/>
                        </a:rPr>
                        <a:t>2.2%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26.2%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71.6%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2.2%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25.5%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72.5%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2.1%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1766174792"/>
                  </a:ext>
                </a:extLst>
              </a:tr>
              <a:tr h="200025">
                <a:tc>
                  <a:txBody>
                    <a:bodyPr/>
                    <a:lstStyle/>
                    <a:p>
                      <a:pPr algn="ctr" fontAlgn="ctr"/>
                      <a:r>
                        <a:rPr lang="en-GB" sz="1000" b="0" i="0" u="none" strike="noStrike">
                          <a:solidFill>
                            <a:srgbClr val="425563"/>
                          </a:solidFill>
                          <a:effectLst/>
                          <a:latin typeface="Arial" panose="020B0604020202020204" pitchFamily="34" charset="0"/>
                        </a:rPr>
                        <a:t>Band 6 - 7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53.2%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44.8%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dirty="0">
                          <a:solidFill>
                            <a:srgbClr val="425563"/>
                          </a:solidFill>
                          <a:effectLst/>
                          <a:latin typeface="Arial" panose="020B0604020202020204" pitchFamily="34" charset="0"/>
                        </a:rPr>
                        <a:t>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51.7%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46.5%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1.7%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50.6%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47.5%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2.0%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48.0%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50.2%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3700595251"/>
                  </a:ext>
                </a:extLst>
              </a:tr>
              <a:tr h="200025">
                <a:tc>
                  <a:txBody>
                    <a:bodyPr/>
                    <a:lstStyle/>
                    <a:p>
                      <a:pPr algn="ctr" fontAlgn="ctr"/>
                      <a:r>
                        <a:rPr lang="en-GB" sz="1000" b="0" i="0" u="none" strike="noStrike" dirty="0">
                          <a:solidFill>
                            <a:srgbClr val="425563"/>
                          </a:solidFill>
                          <a:effectLst/>
                          <a:latin typeface="Arial" panose="020B0604020202020204" pitchFamily="34" charset="0"/>
                        </a:rPr>
                        <a:t>Band </a:t>
                      </a:r>
                    </a:p>
                    <a:p>
                      <a:pPr algn="ctr" fontAlgn="ctr"/>
                      <a:r>
                        <a:rPr lang="en-GB" sz="1000" b="0" i="0" u="none" strike="noStrike" dirty="0">
                          <a:solidFill>
                            <a:srgbClr val="425563"/>
                          </a:solidFill>
                          <a:effectLst/>
                          <a:latin typeface="Arial" panose="020B0604020202020204" pitchFamily="34" charset="0"/>
                        </a:rPr>
                        <a:t>8a-8c</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69.6%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28.5%</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69.4%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29.3%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1.3%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dirty="0">
                          <a:solidFill>
                            <a:srgbClr val="425563"/>
                          </a:solidFill>
                          <a:effectLst/>
                          <a:latin typeface="Arial" panose="020B0604020202020204" pitchFamily="34" charset="0"/>
                        </a:rPr>
                        <a:t>67.1%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31.1%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1.8%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67.3%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dirty="0">
                          <a:solidFill>
                            <a:srgbClr val="425563"/>
                          </a:solidFill>
                          <a:effectLst/>
                          <a:latin typeface="Arial" panose="020B0604020202020204" pitchFamily="34" charset="0"/>
                        </a:rPr>
                        <a:t>31.1%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1.7%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976478558"/>
                  </a:ext>
                </a:extLst>
              </a:tr>
              <a:tr h="200025">
                <a:tc>
                  <a:txBody>
                    <a:bodyPr/>
                    <a:lstStyle/>
                    <a:p>
                      <a:pPr algn="ctr" fontAlgn="ctr"/>
                      <a:r>
                        <a:rPr lang="en-GB" sz="1000" b="0" i="0" u="none" strike="noStrike" dirty="0">
                          <a:solidFill>
                            <a:srgbClr val="425563"/>
                          </a:solidFill>
                          <a:effectLst/>
                          <a:latin typeface="Arial" panose="020B0604020202020204" pitchFamily="34" charset="0"/>
                        </a:rPr>
                        <a:t>Band 8d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85.0%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15.0%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79.2%</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20.8%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80.0%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20.0%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0.0%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70.4%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25.9%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tc>
                  <a:txBody>
                    <a:bodyPr/>
                    <a:lstStyle/>
                    <a:p>
                      <a:pPr algn="r" fontAlgn="ctr"/>
                      <a:r>
                        <a:rPr lang="en-GB" sz="1000" b="0" i="0" u="none" strike="noStrike">
                          <a:solidFill>
                            <a:srgbClr val="425563"/>
                          </a:solidFill>
                          <a:effectLst/>
                          <a:latin typeface="Arial" panose="020B0604020202020204" pitchFamily="34" charset="0"/>
                        </a:rPr>
                        <a:t>3.7%</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9EA"/>
                    </a:solidFill>
                  </a:tcPr>
                </a:tc>
                <a:extLst>
                  <a:ext uri="{0D108BD9-81ED-4DB2-BD59-A6C34878D82A}">
                    <a16:rowId xmlns:a16="http://schemas.microsoft.com/office/drawing/2014/main" val="1111059648"/>
                  </a:ext>
                </a:extLst>
              </a:tr>
              <a:tr h="200025">
                <a:tc>
                  <a:txBody>
                    <a:bodyPr/>
                    <a:lstStyle/>
                    <a:p>
                      <a:pPr algn="ctr" fontAlgn="ctr"/>
                      <a:r>
                        <a:rPr lang="en-GB" sz="1000" b="0" i="0" u="none" strike="noStrike" dirty="0">
                          <a:solidFill>
                            <a:srgbClr val="425563"/>
                          </a:solidFill>
                          <a:effectLst/>
                          <a:latin typeface="Arial" panose="020B0604020202020204" pitchFamily="34" charset="0"/>
                        </a:rPr>
                        <a:t>Medical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55.1%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37.9%</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6.8%</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51.1%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43.3%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5.6%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49.4%</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dirty="0">
                          <a:solidFill>
                            <a:srgbClr val="425563"/>
                          </a:solidFill>
                          <a:effectLst/>
                          <a:latin typeface="Arial" panose="020B0604020202020204" pitchFamily="34" charset="0"/>
                        </a:rPr>
                        <a:t>45.6%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5.0%</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48.1%</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a:solidFill>
                            <a:srgbClr val="425563"/>
                          </a:solidFill>
                          <a:effectLst/>
                          <a:latin typeface="Arial" panose="020B0604020202020204" pitchFamily="34" charset="0"/>
                        </a:rPr>
                        <a:t>46.3%</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tc>
                  <a:txBody>
                    <a:bodyPr/>
                    <a:lstStyle/>
                    <a:p>
                      <a:pPr algn="r" fontAlgn="ctr"/>
                      <a:r>
                        <a:rPr lang="en-GB" sz="1000" b="0" i="0" u="none" strike="noStrike" dirty="0">
                          <a:solidFill>
                            <a:srgbClr val="425563"/>
                          </a:solidFill>
                          <a:effectLst/>
                          <a:latin typeface="Arial" panose="020B0604020202020204" pitchFamily="34" charset="0"/>
                        </a:rPr>
                        <a:t>5.6%</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1D3"/>
                    </a:solidFill>
                  </a:tcPr>
                </a:tc>
                <a:extLst>
                  <a:ext uri="{0D108BD9-81ED-4DB2-BD59-A6C34878D82A}">
                    <a16:rowId xmlns:a16="http://schemas.microsoft.com/office/drawing/2014/main" val="2207714191"/>
                  </a:ext>
                </a:extLst>
              </a:tr>
            </a:tbl>
          </a:graphicData>
        </a:graphic>
      </p:graphicFrame>
      <p:sp>
        <p:nvSpPr>
          <p:cNvPr id="11" name="Text Placeholder 1">
            <a:extLst>
              <a:ext uri="{FF2B5EF4-FFF2-40B4-BE49-F238E27FC236}">
                <a16:creationId xmlns:a16="http://schemas.microsoft.com/office/drawing/2014/main" id="{80F32309-63CB-B523-8186-15F825829F43}"/>
              </a:ext>
            </a:extLst>
          </p:cNvPr>
          <p:cNvSpPr txBox="1">
            <a:spLocks/>
          </p:cNvSpPr>
          <p:nvPr/>
        </p:nvSpPr>
        <p:spPr>
          <a:xfrm>
            <a:off x="9829800" y="271463"/>
            <a:ext cx="1734364" cy="311150"/>
          </a:xfrm>
          <a:prstGeom prst="rect">
            <a:avLst/>
          </a:prstGeom>
        </p:spPr>
        <p:txBody>
          <a:bodyPr lIns="0" tIns="0" rIns="0" bIns="0"/>
          <a:lstStyle>
            <a:lvl1pPr marL="0">
              <a:defRPr lang="en-GB" sz="2200" b="0" i="0" spc="-30" dirty="0">
                <a:solidFill>
                  <a:srgbClr val="0070C0"/>
                </a:solidFill>
                <a:latin typeface="Helvetica"/>
                <a:ea typeface="+mj-ea"/>
                <a:cs typeface="Helvetic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r"/>
            <a:r>
              <a:rPr lang="en-GB" sz="2000" kern="0" dirty="0">
                <a:solidFill>
                  <a:schemeClr val="accent5"/>
                </a:solidFill>
              </a:rPr>
              <a:t>Trust: STG </a:t>
            </a:r>
          </a:p>
        </p:txBody>
      </p:sp>
    </p:spTree>
    <p:extLst>
      <p:ext uri="{BB962C8B-B14F-4D97-AF65-F5344CB8AC3E}">
        <p14:creationId xmlns:p14="http://schemas.microsoft.com/office/powerpoint/2010/main" val="3883955399"/>
      </p:ext>
    </p:extLst>
  </p:cSld>
  <p:clrMapOvr>
    <a:masterClrMapping/>
  </p:clrMapOvr>
</p:sld>
</file>

<file path=ppt/theme/theme1.xml><?xml version="1.0" encoding="utf-8"?>
<a:theme xmlns:a="http://schemas.openxmlformats.org/drawingml/2006/main" name="Office Theme">
  <a:themeElements>
    <a:clrScheme name="NHS_SGUHFT_Colour Theme">
      <a:dk1>
        <a:srgbClr val="425563"/>
      </a:dk1>
      <a:lt1>
        <a:sysClr val="window" lastClr="FFFFFF"/>
      </a:lt1>
      <a:dk2>
        <a:srgbClr val="768692"/>
      </a:dk2>
      <a:lt2>
        <a:srgbClr val="FFFFFF"/>
      </a:lt2>
      <a:accent1>
        <a:srgbClr val="E8EDEE"/>
      </a:accent1>
      <a:accent2>
        <a:srgbClr val="00A499"/>
      </a:accent2>
      <a:accent3>
        <a:srgbClr val="ED8B00"/>
      </a:accent3>
      <a:accent4>
        <a:srgbClr val="78BE20"/>
      </a:accent4>
      <a:accent5>
        <a:srgbClr val="AE2573"/>
      </a:accent5>
      <a:accent6>
        <a:srgbClr val="FFFFFF"/>
      </a:accent6>
      <a:hlink>
        <a:srgbClr val="425563"/>
      </a:hlink>
      <a:folHlink>
        <a:srgbClr val="768692"/>
      </a:folHlink>
    </a:clrScheme>
    <a:fontScheme name="NHS_SGUHFT_Fonts">
      <a:majorFont>
        <a:latin typeface="Calibri"/>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HS_SGUHFT_Colour Theme">
      <a:dk1>
        <a:srgbClr val="425563"/>
      </a:dk1>
      <a:lt1>
        <a:sysClr val="window" lastClr="FFFFFF"/>
      </a:lt1>
      <a:dk2>
        <a:srgbClr val="768692"/>
      </a:dk2>
      <a:lt2>
        <a:srgbClr val="FFFFFF"/>
      </a:lt2>
      <a:accent1>
        <a:srgbClr val="E8EDEE"/>
      </a:accent1>
      <a:accent2>
        <a:srgbClr val="00A499"/>
      </a:accent2>
      <a:accent3>
        <a:srgbClr val="ED8B00"/>
      </a:accent3>
      <a:accent4>
        <a:srgbClr val="78BE20"/>
      </a:accent4>
      <a:accent5>
        <a:srgbClr val="AE2573"/>
      </a:accent5>
      <a:accent6>
        <a:srgbClr val="FFFFFF"/>
      </a:accent6>
      <a:hlink>
        <a:srgbClr val="425563"/>
      </a:hlink>
      <a:folHlink>
        <a:srgbClr val="768692"/>
      </a:folHlink>
    </a:clrScheme>
    <a:fontScheme name="NHS_SGUHFT_Fonts">
      <a:majorFont>
        <a:latin typeface="Calibri"/>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62893</TotalTime>
  <Words>7594</Words>
  <Application>Microsoft Office PowerPoint</Application>
  <PresentationFormat>Widescreen</PresentationFormat>
  <Paragraphs>1061</Paragraphs>
  <Slides>33</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Helvetica</vt:lpstr>
      <vt:lpstr>Symbol</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Blue presentation  title slide</dc:title>
  <dc:creator>CHARNELLE</dc:creator>
  <cp:lastModifiedBy>Joseph Pavett-Downer</cp:lastModifiedBy>
  <cp:revision>1363</cp:revision>
  <cp:lastPrinted>2020-12-14T14:17:09Z</cp:lastPrinted>
  <dcterms:created xsi:type="dcterms:W3CDTF">2019-08-26T19:56:29Z</dcterms:created>
  <dcterms:modified xsi:type="dcterms:W3CDTF">2025-10-19T16:22:40Z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2019-08-22T00:00:00Z</vt:filetime>
  </property>
  <property fmtid="{D5CDD505-2E9C-101B-9397-08002B2CF9AE}" pid="3" name="Creator">
    <vt:lpwstr>Adobe InDesign CC 14.0 (Macintosh)</vt:lpwstr>
  </property>
  <property fmtid="{D5CDD505-2E9C-101B-9397-08002B2CF9AE}" pid="4" name="LastSaved">
    <vt:filetime>2019-08-26T00:00:00Z</vt:filetime>
  </property>
</Properties>
</file>