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3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6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2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2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5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1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4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7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0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4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3EC72-F386-B32F-D8EF-D9E284BA7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5536780" cy="3566160"/>
          </a:xfrm>
        </p:spPr>
        <p:txBody>
          <a:bodyPr>
            <a:normAutofit/>
          </a:bodyPr>
          <a:lstStyle/>
          <a:p>
            <a:r>
              <a:rPr lang="en-GB" dirty="0"/>
              <a:t>Welcome to St George’s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B1156-36E3-530F-54E5-488BE0A24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645152"/>
            <a:ext cx="5534009" cy="114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GB" sz="1900" dirty="0"/>
              <a:t>Dr Lizzie Rhodes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Consultant Haematologist &amp;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Deputy CMO, Responsible Officer 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7660" y="448513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bout St George's - St George's University Hospitals NHS Foundation Trust">
            <a:extLst>
              <a:ext uri="{FF2B5EF4-FFF2-40B4-BE49-F238E27FC236}">
                <a16:creationId xmlns:a16="http://schemas.microsoft.com/office/drawing/2014/main" id="{47C1DE1A-FA06-119B-DF41-C5753B9B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4881" y="620720"/>
            <a:ext cx="3382810" cy="50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96FA172-921E-4C46-94E3-3FC0695A7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867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B7CE2-CFA1-B4D6-9F87-1FBC56AE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GB" dirty="0"/>
              <a:t>Who are we? </a:t>
            </a:r>
          </a:p>
        </p:txBody>
      </p:sp>
      <p:pic>
        <p:nvPicPr>
          <p:cNvPr id="2050" name="Picture 2" descr="History of St George's">
            <a:extLst>
              <a:ext uri="{FF2B5EF4-FFF2-40B4-BE49-F238E27FC236}">
                <a16:creationId xmlns:a16="http://schemas.microsoft.com/office/drawing/2014/main" id="{2FF53814-D732-FBD2-FC14-55D46B91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700511"/>
            <a:ext cx="5115347" cy="31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2" name="Straight Connector 2056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B1DFB-DCE1-8ED6-04DE-AACFA7552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3" y="2407435"/>
            <a:ext cx="5332642" cy="3815616"/>
          </a:xfrm>
        </p:spPr>
        <p:txBody>
          <a:bodyPr>
            <a:normAutofit/>
          </a:bodyPr>
          <a:lstStyle/>
          <a:p>
            <a:r>
              <a:rPr lang="en-GB" dirty="0"/>
              <a:t>Large tertiary hospital for SW London – more than 9000 employees  (&gt;1200 doctors)</a:t>
            </a:r>
          </a:p>
          <a:p>
            <a:r>
              <a:rPr lang="en-GB" dirty="0"/>
              <a:t>2 hospital sites – SGUH and QMUH Roehampton – 1.3million people across </a:t>
            </a:r>
            <a:r>
              <a:rPr lang="en-GB" dirty="0" err="1"/>
              <a:t>SWLondon</a:t>
            </a:r>
            <a:endParaRPr lang="en-GB" dirty="0"/>
          </a:p>
          <a:p>
            <a:r>
              <a:rPr lang="en-GB" dirty="0"/>
              <a:t>Specialty services across Surrey / Sussex for 3.4 million people </a:t>
            </a:r>
          </a:p>
          <a:p>
            <a:r>
              <a:rPr lang="en-GB" dirty="0"/>
              <a:t>Group model with Epsom and St Helier hospitals 2021</a:t>
            </a:r>
          </a:p>
        </p:txBody>
      </p:sp>
      <p:sp>
        <p:nvSpPr>
          <p:cNvPr id="2063" name="Rectangle 2058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C4399-BD34-3F4A-150D-BA22B0ED73FA}"/>
              </a:ext>
            </a:extLst>
          </p:cNvPr>
          <p:cNvSpPr txBox="1"/>
          <p:nvPr/>
        </p:nvSpPr>
        <p:spPr>
          <a:xfrm>
            <a:off x="561975" y="5372100"/>
            <a:ext cx="561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Original Hospital opened 1773 at Hyde Park Corner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9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B39F-D286-3FFB-6400-66733FFA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 George’s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8E268-D05F-B8D9-71DC-D8B8C504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38100">
            <a:solidFill>
              <a:srgbClr val="7030A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GB" b="1" u="sng" dirty="0"/>
              <a:t>a few examples of specialty care! </a:t>
            </a:r>
          </a:p>
          <a:p>
            <a:r>
              <a:rPr lang="en-GB" dirty="0"/>
              <a:t>- medical school on site (health university)</a:t>
            </a:r>
          </a:p>
          <a:p>
            <a:r>
              <a:rPr lang="en-GB" dirty="0"/>
              <a:t>- neurosciences</a:t>
            </a:r>
          </a:p>
          <a:p>
            <a:r>
              <a:rPr lang="en-GB" dirty="0"/>
              <a:t>- surgery </a:t>
            </a:r>
          </a:p>
          <a:p>
            <a:r>
              <a:rPr lang="en-GB" dirty="0"/>
              <a:t>- paediatric medicine , </a:t>
            </a:r>
            <a:r>
              <a:rPr lang="en-GB" dirty="0" err="1"/>
              <a:t>fetal</a:t>
            </a:r>
            <a:r>
              <a:rPr lang="en-GB" dirty="0"/>
              <a:t> medicine, maternal medicine </a:t>
            </a:r>
          </a:p>
          <a:p>
            <a:r>
              <a:rPr lang="en-GB" dirty="0"/>
              <a:t>- HASU, Heart Attack Centre, Major Trauma (and </a:t>
            </a:r>
            <a:r>
              <a:rPr lang="en-GB" dirty="0" err="1"/>
              <a:t>paeds</a:t>
            </a:r>
            <a:r>
              <a:rPr lang="en-GB" dirty="0"/>
              <a:t> major trauma)</a:t>
            </a:r>
          </a:p>
          <a:p>
            <a:r>
              <a:rPr lang="en-GB" dirty="0"/>
              <a:t>- infection and HIV</a:t>
            </a:r>
          </a:p>
          <a:p>
            <a:r>
              <a:rPr lang="en-GB" dirty="0"/>
              <a:t>- Cancer services (</a:t>
            </a:r>
            <a:r>
              <a:rPr lang="en-GB" dirty="0" err="1"/>
              <a:t>inc</a:t>
            </a:r>
            <a:r>
              <a:rPr lang="en-GB" dirty="0"/>
              <a:t> children and BMT)</a:t>
            </a:r>
          </a:p>
          <a:p>
            <a:r>
              <a:rPr lang="en-GB" dirty="0"/>
              <a:t>- GICU, NITU, CITCU, PICU, SCBU, NICU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38494-441C-AEDA-86EB-0CB156CDD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38100">
            <a:solidFill>
              <a:srgbClr val="7030A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GB" b="1" u="sng" dirty="0"/>
              <a:t>Organisational Structure </a:t>
            </a:r>
          </a:p>
          <a:p>
            <a:r>
              <a:rPr lang="en-GB" dirty="0"/>
              <a:t>- 4 Divisions (CWTD, SNCT, MedCard, SWLP)</a:t>
            </a:r>
          </a:p>
          <a:p>
            <a:r>
              <a:rPr lang="en-GB" dirty="0"/>
              <a:t>- services called care groups – clinical lead is a Care Group Lead </a:t>
            </a:r>
          </a:p>
          <a:p>
            <a:r>
              <a:rPr lang="en-GB" dirty="0"/>
              <a:t>- supported by management teams – service managers, general managers  </a:t>
            </a:r>
          </a:p>
          <a:p>
            <a:endParaRPr lang="en-GB" dirty="0"/>
          </a:p>
          <a:p>
            <a:r>
              <a:rPr lang="en-GB" b="1" u="sng" dirty="0"/>
              <a:t>Medical Staffing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45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8D6376-997A-2AC2-3524-17CBA727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GB" dirty="0"/>
              <a:t>Some people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EA030-2D2D-DCC4-FEC9-CAB6B327C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446319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b="1" u="sng" dirty="0"/>
              <a:t>Group Exec </a:t>
            </a:r>
          </a:p>
          <a:p>
            <a:pPr>
              <a:lnSpc>
                <a:spcPct val="100000"/>
              </a:lnSpc>
            </a:pPr>
            <a:r>
              <a:rPr lang="en-GB" dirty="0"/>
              <a:t>CEO Jacqueline </a:t>
            </a:r>
            <a:r>
              <a:rPr lang="en-GB" dirty="0" err="1"/>
              <a:t>Totterdale</a:t>
            </a:r>
            <a:r>
              <a:rPr lang="en-GB" dirty="0"/>
              <a:t>, </a:t>
            </a:r>
          </a:p>
          <a:p>
            <a:pPr>
              <a:lnSpc>
                <a:spcPct val="100000"/>
              </a:lnSpc>
            </a:pPr>
            <a:r>
              <a:rPr lang="en-GB" dirty="0"/>
              <a:t>Chair Gillian Norton, </a:t>
            </a:r>
          </a:p>
          <a:p>
            <a:pPr>
              <a:lnSpc>
                <a:spcPct val="100000"/>
              </a:lnSpc>
            </a:pPr>
            <a:r>
              <a:rPr lang="en-GB" dirty="0"/>
              <a:t>Group CMO Dr Richard Jennings, </a:t>
            </a:r>
          </a:p>
          <a:p>
            <a:pPr>
              <a:lnSpc>
                <a:spcPct val="100000"/>
              </a:lnSpc>
            </a:pPr>
            <a:r>
              <a:rPr lang="en-GB" dirty="0"/>
              <a:t>Group CNO Arlene Wellman</a:t>
            </a:r>
          </a:p>
          <a:p>
            <a:pPr>
              <a:lnSpc>
                <a:spcPct val="100000"/>
              </a:lnSpc>
            </a:pPr>
            <a:r>
              <a:rPr lang="en-GB" b="1" u="sng" dirty="0"/>
              <a:t>Site Leadership Team </a:t>
            </a:r>
          </a:p>
          <a:p>
            <a:pPr>
              <a:lnSpc>
                <a:spcPct val="100000"/>
              </a:lnSpc>
            </a:pPr>
            <a:r>
              <a:rPr lang="en-GB" dirty="0"/>
              <a:t>Managing Director Kate </a:t>
            </a:r>
            <a:r>
              <a:rPr lang="en-GB" dirty="0" err="1"/>
              <a:t>Slemmeck</a:t>
            </a:r>
            <a:r>
              <a:rPr lang="en-GB" dirty="0"/>
              <a:t>, </a:t>
            </a:r>
          </a:p>
          <a:p>
            <a:pPr>
              <a:lnSpc>
                <a:spcPct val="100000"/>
              </a:lnSpc>
            </a:pPr>
            <a:r>
              <a:rPr lang="en-GB" dirty="0"/>
              <a:t>COO Tara Agent </a:t>
            </a:r>
          </a:p>
          <a:p>
            <a:pPr>
              <a:lnSpc>
                <a:spcPct val="100000"/>
              </a:lnSpc>
            </a:pPr>
            <a:r>
              <a:rPr lang="en-GB" dirty="0"/>
              <a:t>Site CMO Dr Luci Etheridge, Site CNO </a:t>
            </a:r>
            <a:r>
              <a:rPr lang="en-GB"/>
              <a:t>Nicola Shopland</a:t>
            </a:r>
            <a:endParaRPr lang="en-GB" dirty="0"/>
          </a:p>
        </p:txBody>
      </p:sp>
      <p:pic>
        <p:nvPicPr>
          <p:cNvPr id="7" name="Picture 4" descr="Living Our Values - St George's University Hospitals NHS Foundation Trust">
            <a:extLst>
              <a:ext uri="{FF2B5EF4-FFF2-40B4-BE49-F238E27FC236}">
                <a16:creationId xmlns:a16="http://schemas.microsoft.com/office/drawing/2014/main" id="{4A0B922F-6352-22CB-5164-0BEF4A9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65" y="1072941"/>
            <a:ext cx="4001315" cy="207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0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F5A11-AAAA-DFD1-C9E1-0145C50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/>
          </a:bodyPr>
          <a:lstStyle/>
          <a:p>
            <a:r>
              <a:rPr lang="en-GB"/>
              <a:t>Our values </a:t>
            </a:r>
          </a:p>
        </p:txBody>
      </p:sp>
      <p:cxnSp>
        <p:nvCxnSpPr>
          <p:cNvPr id="3090" name="Straight Connector 3089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624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625D-2845-2543-921F-937AC665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6432434" cy="3461658"/>
          </a:xfrm>
        </p:spPr>
        <p:txBody>
          <a:bodyPr>
            <a:normAutofit/>
          </a:bodyPr>
          <a:lstStyle/>
          <a:p>
            <a:r>
              <a:rPr lang="en-GB" dirty="0"/>
              <a:t>Living our values is important to us </a:t>
            </a:r>
          </a:p>
          <a:p>
            <a:r>
              <a:rPr lang="en-GB" dirty="0"/>
              <a:t>Expectation of all staff members at SGUH</a:t>
            </a:r>
          </a:p>
          <a:p>
            <a:pPr lvl="1"/>
            <a:r>
              <a:rPr lang="en-GB" dirty="0"/>
              <a:t>Towards patients </a:t>
            </a:r>
          </a:p>
          <a:p>
            <a:pPr lvl="1"/>
            <a:r>
              <a:rPr lang="en-GB" dirty="0"/>
              <a:t>Towards colleagues </a:t>
            </a:r>
          </a:p>
          <a:p>
            <a:r>
              <a:rPr lang="en-GB" dirty="0"/>
              <a:t>We need to know if people are affected by those not acting in keeping with our values </a:t>
            </a:r>
          </a:p>
          <a:p>
            <a:endParaRPr lang="en-GB" dirty="0"/>
          </a:p>
        </p:txBody>
      </p:sp>
      <p:pic>
        <p:nvPicPr>
          <p:cNvPr id="3074" name="Picture 2" descr="Living Our Values - St George's University Hospitals NHS Foundation Trust">
            <a:extLst>
              <a:ext uri="{FF2B5EF4-FFF2-40B4-BE49-F238E27FC236}">
                <a16:creationId xmlns:a16="http://schemas.microsoft.com/office/drawing/2014/main" id="{F4FF2C67-4901-4331-6051-750961F6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8428" y="1667453"/>
            <a:ext cx="4001315" cy="247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ctangle 3091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831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4C0E-C021-29D4-CC10-762E7F5D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30E0E-E37A-88AD-1007-6820ADF98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hope you enjoy working here </a:t>
            </a:r>
          </a:p>
          <a:p>
            <a:r>
              <a:rPr lang="en-GB" dirty="0"/>
              <a:t>Let us know what you need </a:t>
            </a:r>
          </a:p>
        </p:txBody>
      </p:sp>
    </p:spTree>
    <p:extLst>
      <p:ext uri="{BB962C8B-B14F-4D97-AF65-F5344CB8AC3E}">
        <p14:creationId xmlns:p14="http://schemas.microsoft.com/office/powerpoint/2010/main" val="27996267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280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Avenir Next LT Pro</vt:lpstr>
      <vt:lpstr>Avenir Next LT Pro Light</vt:lpstr>
      <vt:lpstr>Calibri</vt:lpstr>
      <vt:lpstr>RetrospectVTI</vt:lpstr>
      <vt:lpstr>Welcome to St George’s</vt:lpstr>
      <vt:lpstr>Who are we? </vt:lpstr>
      <vt:lpstr>St George’s</vt:lpstr>
      <vt:lpstr>Some people </vt:lpstr>
      <vt:lpstr>Our values </vt:lpstr>
      <vt:lpstr>Thank you! </vt:lpstr>
    </vt:vector>
  </TitlesOfParts>
  <Company>StGeorges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 George’s</dc:title>
  <dc:creator>Elizabeth Rhodes</dc:creator>
  <cp:lastModifiedBy>Elizabeth Rhodes</cp:lastModifiedBy>
  <cp:revision>2</cp:revision>
  <dcterms:created xsi:type="dcterms:W3CDTF">2023-08-08T05:43:27Z</dcterms:created>
  <dcterms:modified xsi:type="dcterms:W3CDTF">2024-08-09T07:51:23Z</dcterms:modified>
</cp:coreProperties>
</file>