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85" r:id="rId3"/>
    <p:sldId id="286" r:id="rId4"/>
    <p:sldId id="339" r:id="rId5"/>
    <p:sldId id="333" r:id="rId6"/>
    <p:sldId id="342" r:id="rId7"/>
    <p:sldId id="424" r:id="rId8"/>
    <p:sldId id="331" r:id="rId9"/>
    <p:sldId id="452" r:id="rId10"/>
    <p:sldId id="453" r:id="rId11"/>
    <p:sldId id="657" r:id="rId12"/>
    <p:sldId id="454" r:id="rId13"/>
    <p:sldId id="357" r:id="rId14"/>
    <p:sldId id="358" r:id="rId15"/>
    <p:sldId id="651" r:id="rId16"/>
    <p:sldId id="300" r:id="rId17"/>
    <p:sldId id="397" r:id="rId18"/>
    <p:sldId id="656" r:id="rId19"/>
    <p:sldId id="653" r:id="rId20"/>
    <p:sldId id="270" r:id="rId21"/>
    <p:sldId id="655" r:id="rId22"/>
    <p:sldId id="652" r:id="rId23"/>
    <p:sldId id="326" r:id="rId2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461">
          <p15:clr>
            <a:srgbClr val="A4A3A4"/>
          </p15:clr>
        </p15:guide>
        <p15:guide id="4" orient="horz" pos="2401">
          <p15:clr>
            <a:srgbClr val="A4A3A4"/>
          </p15:clr>
        </p15:guide>
        <p15:guide id="5" orient="horz" pos="314">
          <p15:clr>
            <a:srgbClr val="A4A3A4"/>
          </p15:clr>
        </p15:guide>
        <p15:guide id="6" orient="horz" pos="916">
          <p15:clr>
            <a:srgbClr val="A4A3A4"/>
          </p15:clr>
        </p15:guide>
        <p15:guide id="7" pos="455">
          <p15:clr>
            <a:srgbClr val="A4A3A4"/>
          </p15:clr>
        </p15:guide>
        <p15:guide id="8" pos="5305">
          <p15:clr>
            <a:srgbClr val="A4A3A4"/>
          </p15:clr>
        </p15:guide>
        <p15:guide id="9" pos="1591">
          <p15:clr>
            <a:srgbClr val="A4A3A4"/>
          </p15:clr>
        </p15:guide>
        <p15:guide id="10" pos="3134">
          <p15:clr>
            <a:srgbClr val="A4A3A4"/>
          </p15:clr>
        </p15:guide>
        <p15:guide id="11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  <a:srgbClr val="6600CC"/>
    <a:srgbClr val="5C068C"/>
    <a:srgbClr val="3E1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741" autoAdjust="0"/>
  </p:normalViewPr>
  <p:slideViewPr>
    <p:cSldViewPr snapToGrid="0" showGuides="1">
      <p:cViewPr varScale="1">
        <p:scale>
          <a:sx n="90" d="100"/>
          <a:sy n="90" d="100"/>
        </p:scale>
        <p:origin x="2904" y="306"/>
      </p:cViewPr>
      <p:guideLst>
        <p:guide orient="horz" pos="304"/>
        <p:guide orient="horz" pos="576"/>
        <p:guide orient="horz" pos="461"/>
        <p:guide orient="horz" pos="2401"/>
        <p:guide orient="horz" pos="314"/>
        <p:guide orient="horz" pos="916"/>
        <p:guide pos="455"/>
        <p:guide pos="5305"/>
        <p:guide pos="1591"/>
        <p:guide pos="31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56668-4AC8-4EE1-8EE2-3381117651AA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CA619D-FE31-464E-8DEB-34FEFBB11819}">
      <dgm:prSet custT="1"/>
      <dgm:spPr>
        <a:solidFill>
          <a:schemeClr val="bg1"/>
        </a:solidFill>
      </dgm:spPr>
      <dgm:t>
        <a:bodyPr/>
        <a:lstStyle/>
        <a:p>
          <a:pPr algn="l">
            <a:buFontTx/>
            <a:buNone/>
          </a:pPr>
          <a:r>
            <a:rPr lang="en-GB" sz="2000" i="0" u="none" dirty="0">
              <a:solidFill>
                <a:srgbClr val="7030A0"/>
              </a:solidFill>
              <a:latin typeface="+mn-lt"/>
            </a:rPr>
            <a:t>- </a:t>
          </a:r>
          <a:r>
            <a:rPr lang="en-GB" sz="2000" b="0" i="0" u="none" dirty="0">
              <a:solidFill>
                <a:schemeClr val="tx1"/>
              </a:solidFill>
              <a:latin typeface="+mn-lt"/>
            </a:rPr>
            <a:t>Vital to seek help early – via OH / GP / hospital specialist </a:t>
          </a:r>
        </a:p>
        <a:p>
          <a:pPr algn="l">
            <a:buFontTx/>
            <a:buNone/>
          </a:pPr>
          <a:r>
            <a:rPr lang="en-GB" sz="2000" i="0" u="none" dirty="0">
              <a:solidFill>
                <a:schemeClr val="tx1"/>
              </a:solidFill>
              <a:latin typeface="+mn-lt"/>
            </a:rPr>
            <a:t>- </a:t>
          </a:r>
          <a:r>
            <a:rPr lang="en-GB" sz="2000" b="0" i="0" u="none" dirty="0">
              <a:solidFill>
                <a:schemeClr val="tx1"/>
              </a:solidFill>
              <a:latin typeface="+mn-lt"/>
            </a:rPr>
            <a:t>Follow advise given by a GP / a specialist / or occupational health</a:t>
          </a:r>
        </a:p>
        <a:p>
          <a:pPr algn="l">
            <a:buFontTx/>
            <a:buNone/>
          </a:pPr>
          <a:r>
            <a:rPr lang="en-GB" sz="2000" b="0" i="0" u="none" dirty="0">
              <a:solidFill>
                <a:schemeClr val="tx1"/>
              </a:solidFill>
              <a:latin typeface="+mn-lt"/>
            </a:rPr>
            <a:t>- Do not treat yourself or check your own clinical records</a:t>
          </a:r>
        </a:p>
        <a:p>
          <a:pPr algn="l">
            <a:buFontTx/>
            <a:buNone/>
          </a:pPr>
          <a:r>
            <a:rPr lang="en-GB" sz="2000" b="0" i="0" u="none" dirty="0">
              <a:solidFill>
                <a:schemeClr val="tx1"/>
              </a:solidFill>
              <a:latin typeface="+mn-lt"/>
            </a:rPr>
            <a:t>- Do not rely on your own judgement about your fitness</a:t>
          </a:r>
        </a:p>
        <a:p>
          <a:pPr algn="l">
            <a:buFontTx/>
            <a:buNone/>
          </a:pPr>
          <a:r>
            <a:rPr lang="en-GB" sz="2000" b="0" i="0" u="none" dirty="0">
              <a:solidFill>
                <a:schemeClr val="tx1"/>
              </a:solidFill>
              <a:latin typeface="+mn-lt"/>
            </a:rPr>
            <a:t>- Reasonable adjustments as needed via OH </a:t>
          </a:r>
        </a:p>
        <a:p>
          <a:pPr algn="ctr">
            <a:buFontTx/>
            <a:buNone/>
          </a:pPr>
          <a:endParaRPr lang="en-GB" sz="2000" i="0" u="none" dirty="0"/>
        </a:p>
        <a:p>
          <a:pPr algn="ctr">
            <a:buFontTx/>
            <a:buNone/>
          </a:pPr>
          <a:r>
            <a:rPr lang="en-GB" sz="2000" b="1" i="0" u="none" dirty="0">
              <a:solidFill>
                <a:srgbClr val="7030A0"/>
              </a:solidFill>
            </a:rPr>
            <a:t>GMC: Good Medical Practice 2024</a:t>
          </a:r>
        </a:p>
        <a:p>
          <a:pPr algn="ctr">
            <a:buFontTx/>
            <a:buNone/>
          </a:pPr>
          <a:r>
            <a:rPr lang="en-GB" sz="2000" b="1" i="0" u="sng" dirty="0">
              <a:solidFill>
                <a:srgbClr val="7030A0"/>
              </a:solidFill>
            </a:rPr>
            <a:t>Domain 3: Managing risks posed by your health</a:t>
          </a:r>
          <a:endParaRPr lang="en-US" sz="2000" b="1" i="0" u="sng" dirty="0">
            <a:solidFill>
              <a:srgbClr val="7030A0"/>
            </a:solidFill>
          </a:endParaRPr>
        </a:p>
      </dgm:t>
    </dgm:pt>
    <dgm:pt modelId="{75E5939B-D174-4464-8DCE-5C160551CF5F}" type="parTrans" cxnId="{BFE2E10D-A2E1-4374-B753-97FA1EC02A1F}">
      <dgm:prSet/>
      <dgm:spPr/>
      <dgm:t>
        <a:bodyPr/>
        <a:lstStyle/>
        <a:p>
          <a:endParaRPr lang="en-US"/>
        </a:p>
      </dgm:t>
    </dgm:pt>
    <dgm:pt modelId="{3643BAE1-C0DD-4F1B-883D-3E0AC61826D4}" type="sibTrans" cxnId="{BFE2E10D-A2E1-4374-B753-97FA1EC02A1F}">
      <dgm:prSet/>
      <dgm:spPr/>
      <dgm:t>
        <a:bodyPr/>
        <a:lstStyle/>
        <a:p>
          <a:endParaRPr lang="en-US"/>
        </a:p>
      </dgm:t>
    </dgm:pt>
    <dgm:pt modelId="{4EA51D40-055B-43E5-9463-3BA1D81EEDC6}" type="pres">
      <dgm:prSet presAssocID="{00656668-4AC8-4EE1-8EE2-3381117651AA}" presName="Name0" presStyleCnt="0">
        <dgm:presLayoutVars>
          <dgm:dir/>
          <dgm:animLvl val="lvl"/>
          <dgm:resizeHandles val="exact"/>
        </dgm:presLayoutVars>
      </dgm:prSet>
      <dgm:spPr/>
    </dgm:pt>
    <dgm:pt modelId="{7D4CC256-2CC7-4863-A926-9A5354268DE5}" type="pres">
      <dgm:prSet presAssocID="{5BCA619D-FE31-464E-8DEB-34FEFBB11819}" presName="linNode" presStyleCnt="0"/>
      <dgm:spPr/>
    </dgm:pt>
    <dgm:pt modelId="{4071CB6F-F7EA-4281-BD7B-DDA4058C7639}" type="pres">
      <dgm:prSet presAssocID="{5BCA619D-FE31-464E-8DEB-34FEFBB11819}" presName="parentText" presStyleLbl="node1" presStyleIdx="0" presStyleCnt="1" custScaleX="264049" custScaleY="789548" custLinFactNeighborX="-1448" custLinFactNeighborY="-593">
        <dgm:presLayoutVars>
          <dgm:chMax val="1"/>
          <dgm:bulletEnabled val="1"/>
        </dgm:presLayoutVars>
      </dgm:prSet>
      <dgm:spPr/>
    </dgm:pt>
  </dgm:ptLst>
  <dgm:cxnLst>
    <dgm:cxn modelId="{BFE2E10D-A2E1-4374-B753-97FA1EC02A1F}" srcId="{00656668-4AC8-4EE1-8EE2-3381117651AA}" destId="{5BCA619D-FE31-464E-8DEB-34FEFBB11819}" srcOrd="0" destOrd="0" parTransId="{75E5939B-D174-4464-8DCE-5C160551CF5F}" sibTransId="{3643BAE1-C0DD-4F1B-883D-3E0AC61826D4}"/>
    <dgm:cxn modelId="{38A73226-A1D7-4711-A796-1FDB686F9FB2}" type="presOf" srcId="{5BCA619D-FE31-464E-8DEB-34FEFBB11819}" destId="{4071CB6F-F7EA-4281-BD7B-DDA4058C7639}" srcOrd="0" destOrd="0" presId="urn:microsoft.com/office/officeart/2005/8/layout/vList5"/>
    <dgm:cxn modelId="{B44869B1-E068-4E55-B7D3-46B66E7601DD}" type="presOf" srcId="{00656668-4AC8-4EE1-8EE2-3381117651AA}" destId="{4EA51D40-055B-43E5-9463-3BA1D81EEDC6}" srcOrd="0" destOrd="0" presId="urn:microsoft.com/office/officeart/2005/8/layout/vList5"/>
    <dgm:cxn modelId="{0C189E39-EB42-42B7-88F4-BE63A8308889}" type="presParOf" srcId="{4EA51D40-055B-43E5-9463-3BA1D81EEDC6}" destId="{7D4CC256-2CC7-4863-A926-9A5354268DE5}" srcOrd="0" destOrd="0" presId="urn:microsoft.com/office/officeart/2005/8/layout/vList5"/>
    <dgm:cxn modelId="{50EAB47B-5150-4179-B871-09BA6DB7C4D2}" type="presParOf" srcId="{7D4CC256-2CC7-4863-A926-9A5354268DE5}" destId="{4071CB6F-F7EA-4281-BD7B-DDA4058C76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1CB6F-F7EA-4281-BD7B-DDA4058C7639}">
      <dsp:nvSpPr>
        <dsp:cNvPr id="0" name=""/>
        <dsp:cNvSpPr/>
      </dsp:nvSpPr>
      <dsp:spPr>
        <a:xfrm>
          <a:off x="164330" y="0"/>
          <a:ext cx="7815224" cy="4552877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i="0" u="none" kern="1200" dirty="0">
              <a:solidFill>
                <a:srgbClr val="7030A0"/>
              </a:solidFill>
              <a:latin typeface="+mn-lt"/>
            </a:rPr>
            <a:t>- </a:t>
          </a:r>
          <a:r>
            <a:rPr lang="en-GB" sz="2000" b="0" i="0" u="none" kern="1200" dirty="0">
              <a:solidFill>
                <a:schemeClr val="tx1"/>
              </a:solidFill>
              <a:latin typeface="+mn-lt"/>
            </a:rPr>
            <a:t>Vital to seek help early – via OH / GP / hospital specialist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i="0" u="none" kern="1200" dirty="0">
              <a:solidFill>
                <a:schemeClr val="tx1"/>
              </a:solidFill>
              <a:latin typeface="+mn-lt"/>
            </a:rPr>
            <a:t>- </a:t>
          </a:r>
          <a:r>
            <a:rPr lang="en-GB" sz="2000" b="0" i="0" u="none" kern="1200" dirty="0">
              <a:solidFill>
                <a:schemeClr val="tx1"/>
              </a:solidFill>
              <a:latin typeface="+mn-lt"/>
            </a:rPr>
            <a:t>Follow advise given by a GP / a specialist / or occupational health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b="0" i="0" u="none" kern="1200" dirty="0">
              <a:solidFill>
                <a:schemeClr val="tx1"/>
              </a:solidFill>
              <a:latin typeface="+mn-lt"/>
            </a:rPr>
            <a:t>- Do not treat yourself or check your own clinical records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b="0" i="0" u="none" kern="1200" dirty="0">
              <a:solidFill>
                <a:schemeClr val="tx1"/>
              </a:solidFill>
              <a:latin typeface="+mn-lt"/>
            </a:rPr>
            <a:t>- Do not rely on your own judgement about your fitness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b="0" i="0" u="none" kern="1200" dirty="0">
              <a:solidFill>
                <a:schemeClr val="tx1"/>
              </a:solidFill>
              <a:latin typeface="+mn-lt"/>
            </a:rPr>
            <a:t>- Reasonable adjustments as needed via OH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GB" sz="2000" i="0" u="none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b="1" i="0" u="none" kern="1200" dirty="0">
              <a:solidFill>
                <a:srgbClr val="7030A0"/>
              </a:solidFill>
            </a:rPr>
            <a:t>GMC: Good Medical Practice 2024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b="1" i="0" u="sng" kern="1200" dirty="0">
              <a:solidFill>
                <a:srgbClr val="7030A0"/>
              </a:solidFill>
            </a:rPr>
            <a:t>Domain 3: Managing risks posed by your health</a:t>
          </a:r>
          <a:endParaRPr lang="en-US" sz="2000" b="1" i="0" u="sng" kern="1200" dirty="0">
            <a:solidFill>
              <a:srgbClr val="7030A0"/>
            </a:solidFill>
          </a:endParaRPr>
        </a:p>
      </dsp:txBody>
      <dsp:txXfrm>
        <a:off x="386583" y="222253"/>
        <a:ext cx="7370718" cy="4108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0A8B-F252-1B4F-9D20-9F6503263933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B487-53CC-5041-9DEB-E58C1C230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32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4FAF7-0C1E-6242-80E3-7560DDE0AD8D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13D1B-AB3E-AD46-B0FC-3CC50B7A77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8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8D3328-4663-4E85-A897-0DD361A55EF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8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session we will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13D1B-AB3E-AD46-B0FC-3CC50B7A77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2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important aspects of your health in educational and clinical settings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13D1B-AB3E-AD46-B0FC-3CC50B7A77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0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important aspects of your health in educational and clinical settings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13D1B-AB3E-AD46-B0FC-3CC50B7A77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3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13D1B-AB3E-AD46-B0FC-3CC50B7A77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5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36DA-D66B-1341-8799-CE0C8AD1A3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0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aid is very important after accidental sharp injury or splash of blood or body fluids:</a:t>
            </a:r>
          </a:p>
          <a:p>
            <a:endParaRPr lang="en-GB" dirty="0"/>
          </a:p>
          <a:p>
            <a:r>
              <a:rPr lang="en-GB" dirty="0"/>
              <a:t>Splash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Mouth – gargle with lot of fluid and spit it out (do not swallow)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Nose – rinse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Eyes: wash it and irrigate with water or saline – the ward staff will help you or attend A&amp;E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Sharp injury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Wash with soap and water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Do not suck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Do not squeeze and put strong chemicals as it invites ‘fighting cells’ in the body that can take the virus deep inside your body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Report to OH or A&amp;E immediately as preventive medicine if required</a:t>
            </a:r>
            <a:r>
              <a:rPr lang="en-GB" b="1" dirty="0"/>
              <a:t> MUST BE TAKEN WITHIN 1 HOUR OR SOON AS POSSIBLE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13D1B-AB3E-AD46-B0FC-3CC50B7A77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13D1B-AB3E-AD46-B0FC-3CC50B7A778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13D1B-AB3E-AD46-B0FC-3CC50B7A77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7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543" y="374320"/>
            <a:ext cx="8416914" cy="6109360"/>
          </a:xfrm>
          <a:prstGeom prst="rect">
            <a:avLst/>
          </a:prstGeom>
          <a:solidFill>
            <a:srgbClr val="5C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46263" y="5987094"/>
            <a:ext cx="4252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i="1" kern="1200">
                <a:solidFill>
                  <a:srgbClr val="3E1F8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Excellence in specialist and community healthcare</a:t>
            </a:r>
          </a:p>
        </p:txBody>
      </p:sp>
      <p:pic>
        <p:nvPicPr>
          <p:cNvPr id="11" name="Picture 10" descr="St George's University Layered Rev 300dpi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97" y="715748"/>
            <a:ext cx="3524101" cy="419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2" y="557317"/>
            <a:ext cx="1863617" cy="11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7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/ St George’s University Hospitals NHS Foundation Trust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1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/ St George’s University Hospitals NHS Foundation Trust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1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881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90" y="26064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90" y="1809388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3283" y="6356350"/>
            <a:ext cx="7695947" cy="0"/>
          </a:xfrm>
          <a:prstGeom prst="line">
            <a:avLst/>
          </a:prstGeom>
          <a:ln>
            <a:solidFill>
              <a:srgbClr val="3E1F8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5574" y="6363779"/>
            <a:ext cx="7470663" cy="46165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b="1" dirty="0">
                <a:latin typeface="Arial"/>
                <a:cs typeface="Arial"/>
              </a:rPr>
              <a:t>Presentation title / </a:t>
            </a:r>
            <a:r>
              <a:rPr lang="en-US" dirty="0">
                <a:latin typeface="Arial"/>
                <a:cs typeface="Arial"/>
              </a:rPr>
              <a:t>St George’s University Hospitals NHS Foundation Trust </a:t>
            </a:r>
          </a:p>
        </p:txBody>
      </p:sp>
    </p:spTree>
    <p:extLst>
      <p:ext uri="{BB962C8B-B14F-4D97-AF65-F5344CB8AC3E}">
        <p14:creationId xmlns:p14="http://schemas.microsoft.com/office/powerpoint/2010/main" val="253710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/ St George’s University Hospitals NHS Foundation Trust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0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/ St George’s University Hospitals NHS Foundation Trust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/ St George’s University Hospitals NHS Foundation Trust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8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3543" y="374320"/>
            <a:ext cx="8416914" cy="6109360"/>
          </a:xfrm>
          <a:prstGeom prst="rect">
            <a:avLst/>
          </a:prstGeom>
          <a:solidFill>
            <a:srgbClr val="5C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/ St George’s University Hospitals NHS Foundation Trust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9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 / St George’s University Hospitals NHS Foundation Trust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7BA7-C95B-594E-8974-F7DCDCBB5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4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3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rial Bold"/>
                <a:cs typeface="Arial Bold"/>
              </a:defRPr>
            </a:lvl1pPr>
          </a:lstStyle>
          <a:p>
            <a:fld id="{2A997BA7-C95B-594E-8974-F7DCDCBB5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5C068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C068C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E1F81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ctitionerhealth.nhs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887" y="1873571"/>
            <a:ext cx="7995863" cy="1470025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u="sng" dirty="0">
                <a:solidFill>
                  <a:schemeClr val="bg1"/>
                </a:solidFill>
                <a:latin typeface="+mn-lt"/>
              </a:rPr>
              <a:t>Occupational Health</a:t>
            </a:r>
            <a:endParaRPr lang="en-GB" altLang="en-US" sz="3200" b="0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7993" y="3586419"/>
            <a:ext cx="7854950" cy="1752600"/>
          </a:xfrm>
        </p:spPr>
        <p:txBody>
          <a:bodyPr/>
          <a:lstStyle/>
          <a:p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Gordon Jackson-Koku LLM, FFOM, PhD</a:t>
            </a:r>
          </a:p>
          <a:p>
            <a:r>
              <a:rPr lang="en-GB" altLang="en-US" sz="2000" dirty="0">
                <a:solidFill>
                  <a:schemeClr val="bg1"/>
                </a:solidFill>
                <a:latin typeface="+mn-lt"/>
              </a:rPr>
              <a:t>Consultant Physician &amp; Honorary Lecturer (SGUL)</a:t>
            </a:r>
            <a:endParaRPr lang="en-GB" altLang="en-US" sz="12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Training Programme Director (Occupational Medicine, London &amp; KSS Deanery)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2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256" y="276146"/>
            <a:ext cx="856932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23" name="Content Placeholder 7"/>
          <p:cNvSpPr>
            <a:spLocks noGrp="1"/>
          </p:cNvSpPr>
          <p:nvPr>
            <p:ph idx="1"/>
          </p:nvPr>
        </p:nvSpPr>
        <p:spPr>
          <a:xfrm>
            <a:off x="359255" y="1265034"/>
            <a:ext cx="8569325" cy="4823677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q"/>
            </a:pPr>
            <a:endParaRPr lang="en-GB" altLang="en-US" sz="2000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GB" altLang="en-US" sz="2000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GB" altLang="en-US" sz="2000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GB" altLang="en-US" sz="2000" dirty="0">
              <a:latin typeface="+mn-lt"/>
            </a:endParaRPr>
          </a:p>
          <a:p>
            <a:pPr marL="457200" lvl="1" indent="0" algn="ctr" eaLnBrk="1" hangingPunct="1">
              <a:buNone/>
            </a:pPr>
            <a:r>
              <a:rPr lang="en-GB" altLang="en-US" sz="4000" b="1" dirty="0">
                <a:solidFill>
                  <a:srgbClr val="7030A0"/>
                </a:solidFill>
                <a:latin typeface="+mn-lt"/>
              </a:rPr>
              <a:t>Workplace infections</a:t>
            </a: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000" i="1" dirty="0">
              <a:latin typeface="+mn-lt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BF3A0DA-200C-450C-832C-5EEE22CE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057" y="6386981"/>
            <a:ext cx="5671082" cy="3436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George’s University Hospitals NHS Foundation Trust - Occupational health </a:t>
            </a:r>
          </a:p>
          <a:p>
            <a:pPr>
              <a:spcAft>
                <a:spcPts val="600"/>
              </a:spcAft>
            </a:pPr>
            <a:endParaRPr lang="en-US" sz="11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2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256" y="276146"/>
            <a:ext cx="856932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Immunity screening and vaccination</a:t>
            </a:r>
          </a:p>
        </p:txBody>
      </p:sp>
      <p:sp>
        <p:nvSpPr>
          <p:cNvPr id="30723" name="Content Placeholder 7"/>
          <p:cNvSpPr>
            <a:spLocks noGrp="1"/>
          </p:cNvSpPr>
          <p:nvPr>
            <p:ph idx="1"/>
          </p:nvPr>
        </p:nvSpPr>
        <p:spPr>
          <a:xfrm>
            <a:off x="359255" y="1265034"/>
            <a:ext cx="8569325" cy="4823677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+mn-lt"/>
              </a:rPr>
              <a:t>TB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+mn-lt"/>
              </a:rPr>
              <a:t>Measles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+mn-lt"/>
              </a:rPr>
              <a:t>Mumps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+mn-lt"/>
              </a:rPr>
              <a:t>Rubella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+mn-lt"/>
              </a:rPr>
              <a:t>Varicella 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+mn-lt"/>
              </a:rPr>
              <a:t>HIV, Hep B, Hep C (EPP Roles)</a:t>
            </a:r>
          </a:p>
          <a:p>
            <a:pPr marL="457200" lvl="1" indent="0" eaLnBrk="1" hangingPunct="1">
              <a:buNone/>
            </a:pPr>
            <a:endParaRPr lang="en-GB" altLang="en-US" sz="2000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GB" altLang="en-US" sz="2000" i="1" dirty="0">
                <a:latin typeface="+mn-lt"/>
              </a:rPr>
              <a:t>Those found susceptible to these infections - offered vaccination </a:t>
            </a:r>
          </a:p>
          <a:p>
            <a:pPr marL="457200" lvl="1" indent="0" eaLnBrk="1" hangingPunct="1">
              <a:buNone/>
            </a:pPr>
            <a:endParaRPr lang="en-GB" altLang="en-US" sz="2000" i="1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GB" altLang="en-US" sz="2000" i="1" dirty="0">
                <a:latin typeface="+mn-lt"/>
              </a:rPr>
              <a:t>Non-attendance (without notifying OH) is unprofessional behaviour and wastes appointments </a:t>
            </a: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000" i="1" dirty="0">
              <a:latin typeface="+mn-lt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BF3A0DA-200C-450C-832C-5EEE22CE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057" y="6386981"/>
            <a:ext cx="5671082" cy="3436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George’s University Hospitals NHS Foundation Trust - Occupational health </a:t>
            </a:r>
          </a:p>
          <a:p>
            <a:pPr>
              <a:spcAft>
                <a:spcPts val="600"/>
              </a:spcAft>
            </a:pPr>
            <a:endParaRPr lang="en-US" sz="11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1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3335"/>
            <a:ext cx="8229600" cy="9357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Flu vaccination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1409076"/>
            <a:ext cx="4235450" cy="4207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200" dirty="0">
                <a:latin typeface="+mn-lt"/>
              </a:rPr>
              <a:t>Protection for staff &amp; vulnerable groups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>
                <a:latin typeface="+mn-lt"/>
              </a:rPr>
              <a:t>Annual vaccinations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+mn-lt"/>
              </a:rPr>
              <a:t>Flu vaccination programme from around end of September to end of March yearly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+mn-lt"/>
              </a:rPr>
              <a:t>Free for staff and students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2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+mn-lt"/>
              </a:rPr>
              <a:t>Available in Trust or GP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0D58E7-5CCE-459D-B129-CA7D3314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84" y="731837"/>
            <a:ext cx="3455232" cy="60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6DC34D-F4C8-4D8B-A200-0513449DAA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977AEA-64B4-47FF-AA27-CCBFE33D60E4}"/>
              </a:ext>
            </a:extLst>
          </p:cNvPr>
          <p:cNvSpPr txBox="1">
            <a:spLocks/>
          </p:cNvSpPr>
          <p:nvPr/>
        </p:nvSpPr>
        <p:spPr>
          <a:xfrm>
            <a:off x="236390" y="6214550"/>
            <a:ext cx="5691798" cy="4188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George’s University Hospitals NHS Foundation Trust - Occupational health </a:t>
            </a:r>
          </a:p>
        </p:txBody>
      </p:sp>
    </p:spTree>
    <p:extLst>
      <p:ext uri="{BB962C8B-B14F-4D97-AF65-F5344CB8AC3E}">
        <p14:creationId xmlns:p14="http://schemas.microsoft.com/office/powerpoint/2010/main" val="28060230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16B9-8303-A94C-CD96-5A6575D0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466794"/>
            <a:ext cx="8229600" cy="831920"/>
          </a:xfrm>
        </p:spPr>
        <p:txBody>
          <a:bodyPr/>
          <a:lstStyle/>
          <a:p>
            <a:pPr algn="ctr"/>
            <a:r>
              <a:rPr lang="en-GB" dirty="0"/>
              <a:t>Covid-19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4B26D9D-8C7E-497B-DA5E-2FDD93E2E1C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98714"/>
            <a:ext cx="8240713" cy="4562407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+mn-lt"/>
              </a:rPr>
              <a:t>Vaccination not mandatory</a:t>
            </a:r>
          </a:p>
          <a:p>
            <a:pPr marL="457200" lvl="1" indent="0">
              <a:buNone/>
            </a:pPr>
            <a:endParaRPr lang="en-GB" altLang="en-US" sz="2000" b="1" dirty="0">
              <a:solidFill>
                <a:srgbClr val="7030A0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GB" altLang="en-US" sz="2000" dirty="0">
                <a:solidFill>
                  <a:srgbClr val="7030A0"/>
                </a:solidFill>
                <a:latin typeface="+mn-lt"/>
              </a:rPr>
              <a:t>However, all healthcare staff should take up offer of vaccination &amp; boosters when offered</a:t>
            </a:r>
          </a:p>
          <a:p>
            <a:pPr marL="457200" lvl="1" indent="0">
              <a:buNone/>
            </a:pPr>
            <a:endParaRPr lang="en-GB" altLang="en-US" sz="2000" b="1" dirty="0">
              <a:solidFill>
                <a:srgbClr val="7030A0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en-US" sz="2000" i="1" dirty="0">
                <a:solidFill>
                  <a:srgbClr val="7030A0"/>
                </a:solidFill>
                <a:latin typeface="+mn-lt"/>
              </a:rPr>
              <a:t>Vaccination</a:t>
            </a:r>
            <a:r>
              <a:rPr lang="en-GB" altLang="en-US" sz="20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altLang="en-US" sz="2000" i="1" dirty="0">
                <a:solidFill>
                  <a:srgbClr val="7030A0"/>
                </a:solidFill>
                <a:latin typeface="+mn-lt"/>
              </a:rPr>
              <a:t>reduces adverse outcomes - with both ICU and non-ICU admissions and deaths.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en-US" sz="2000" i="1" dirty="0">
                <a:solidFill>
                  <a:srgbClr val="7030A0"/>
                </a:solidFill>
                <a:latin typeface="+mn-lt"/>
              </a:rPr>
              <a:t>Individual risk assessments for those with underlying health issues </a:t>
            </a:r>
          </a:p>
          <a:p>
            <a:pPr marL="457200" lvl="1" indent="0">
              <a:buNone/>
            </a:pPr>
            <a:endParaRPr lang="en-GB" altLang="en-US" sz="2000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GB" altLang="en-US" sz="2000" i="1" dirty="0">
                <a:latin typeface="+mn-lt"/>
              </a:rPr>
              <a:t>Remember - Protection of vulnerable groups (is part of our professional responsibility)</a:t>
            </a: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000" i="1" dirty="0">
              <a:latin typeface="+mn-lt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9BAA3E8F-CA40-4EE8-B0A3-018821A3A1C5}"/>
              </a:ext>
            </a:extLst>
          </p:cNvPr>
          <p:cNvSpPr txBox="1">
            <a:spLocks/>
          </p:cNvSpPr>
          <p:nvPr/>
        </p:nvSpPr>
        <p:spPr>
          <a:xfrm>
            <a:off x="277487" y="5922274"/>
            <a:ext cx="5404122" cy="328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George’s University Hospitals NHS Foundation Trust - Occupational health </a:t>
            </a:r>
          </a:p>
        </p:txBody>
      </p:sp>
    </p:spTree>
    <p:extLst>
      <p:ext uri="{BB962C8B-B14F-4D97-AF65-F5344CB8AC3E}">
        <p14:creationId xmlns:p14="http://schemas.microsoft.com/office/powerpoint/2010/main" val="18436487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16B9-8303-A94C-CD96-5A6575D0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21834"/>
            <a:ext cx="8229600" cy="831920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Blood borne infections (BBVs) screening 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4B26D9D-8C7E-497B-DA5E-2FDD93E2E1C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97000" y="1109870"/>
            <a:ext cx="8549999" cy="4638260"/>
          </a:xfrm>
        </p:spPr>
        <p:txBody>
          <a:bodyPr>
            <a:normAutofit fontScale="77500" lnSpcReduction="20000"/>
          </a:bodyPr>
          <a:lstStyle/>
          <a:p>
            <a:pPr marL="457200" lvl="1" indent="0" eaLnBrk="1" hangingPunct="1">
              <a:buNone/>
            </a:pPr>
            <a:endParaRPr lang="en-US" altLang="en-US" sz="2800" dirty="0">
              <a:latin typeface="+mn-lt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Hepatitis B   Hepatitis C   HIV  </a:t>
            </a:r>
            <a:r>
              <a:rPr lang="en-US" altLang="en-US" sz="2800" dirty="0">
                <a:latin typeface="+mn-lt"/>
              </a:rPr>
              <a:t>(transmission blood &amp; bodily fluids)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</a:rPr>
              <a:t>In clinical settings – transmitted via  sharp, splash injuries, bites </a:t>
            </a:r>
            <a:r>
              <a:rPr lang="en-US" altLang="en-US" sz="2800" dirty="0" err="1">
                <a:latin typeface="+mn-lt"/>
              </a:rPr>
              <a:t>etc</a:t>
            </a:r>
            <a:endParaRPr lang="en-US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US" altLang="en-US" sz="28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u="sng" dirty="0">
                <a:solidFill>
                  <a:srgbClr val="7030A0"/>
                </a:solidFill>
                <a:latin typeface="+mn-lt"/>
              </a:rPr>
              <a:t>Exposure Prone Procedures – EPP work</a:t>
            </a:r>
            <a:endParaRPr lang="en-US" altLang="en-US" sz="2800" dirty="0">
              <a:solidFill>
                <a:srgbClr val="7030A0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</a:rPr>
              <a:t>OH clearance is required  e.g., surgery, midwifery, paramedics, medical students, renal, other specific specialist areas </a:t>
            </a:r>
          </a:p>
          <a:p>
            <a:pPr marL="457200" lvl="1" indent="0" eaLnBrk="1" hangingPunct="1">
              <a:buNone/>
            </a:pPr>
            <a:endParaRPr lang="en-US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r>
              <a:rPr lang="en-US" altLang="en-US" sz="2800" u="sng" dirty="0">
                <a:solidFill>
                  <a:srgbClr val="7030A0"/>
                </a:solidFill>
                <a:latin typeface="+mn-lt"/>
              </a:rPr>
              <a:t>Those who test positive for a BBV</a:t>
            </a:r>
            <a:endParaRPr lang="en-US" altLang="en-US" sz="2800" dirty="0">
              <a:solidFill>
                <a:srgbClr val="7030A0"/>
              </a:solidFill>
              <a:latin typeface="+mn-lt"/>
            </a:endParaRPr>
          </a:p>
          <a:p>
            <a:pPr lvl="1"/>
            <a:r>
              <a:rPr lang="en-US" altLang="en-US" sz="2800" dirty="0">
                <a:latin typeface="+mn-lt"/>
              </a:rPr>
              <a:t>Not an automatic ban for training in certain specialties e.g., surgery</a:t>
            </a:r>
          </a:p>
          <a:p>
            <a:pPr lvl="1"/>
            <a:r>
              <a:rPr lang="en-US" altLang="en-US" sz="2800" dirty="0">
                <a:latin typeface="+mn-lt"/>
              </a:rPr>
              <a:t>But you will require support and regular monitoring via OH</a:t>
            </a:r>
          </a:p>
          <a:p>
            <a:pPr marL="457200" lvl="1" indent="0" eaLnBrk="1" hangingPunct="1">
              <a:buNone/>
            </a:pPr>
            <a:endParaRPr lang="en-US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800" dirty="0">
              <a:latin typeface="+mn-lt"/>
            </a:endParaRPr>
          </a:p>
          <a:p>
            <a:pPr marL="457200" lvl="1" indent="0" eaLnBrk="1" hangingPunct="1">
              <a:buNone/>
            </a:pPr>
            <a:endParaRPr lang="en-GB" altLang="en-US" sz="2000" i="1" dirty="0">
              <a:latin typeface="+mn-lt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9BAA3E8F-CA40-4EE8-B0A3-018821A3A1C5}"/>
              </a:ext>
            </a:extLst>
          </p:cNvPr>
          <p:cNvSpPr txBox="1">
            <a:spLocks/>
          </p:cNvSpPr>
          <p:nvPr/>
        </p:nvSpPr>
        <p:spPr>
          <a:xfrm>
            <a:off x="297000" y="5980314"/>
            <a:ext cx="5627176" cy="328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George’s University Hospitals NHS Foundation Trust - Occupational health </a:t>
            </a:r>
          </a:p>
        </p:txBody>
      </p:sp>
    </p:spTree>
    <p:extLst>
      <p:ext uri="{BB962C8B-B14F-4D97-AF65-F5344CB8AC3E}">
        <p14:creationId xmlns:p14="http://schemas.microsoft.com/office/powerpoint/2010/main" val="15540607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80" y="429952"/>
            <a:ext cx="8229600" cy="97139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200" dirty="0"/>
              <a:t>Exposure to blood, body fluids and Blood-Borne Viruses </a:t>
            </a:r>
            <a:br>
              <a:rPr lang="en-GB" sz="2200" dirty="0"/>
            </a:br>
            <a:r>
              <a:rPr lang="en-GB" sz="2200" dirty="0"/>
              <a:t>(needle stick, sharp, splash, bite, scratch injuries)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380" y="6062923"/>
            <a:ext cx="66619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latin typeface="Arial Bold"/>
                <a:ea typeface="+mn-ea"/>
                <a:cs typeface="Arial Bol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George’s University Hospitals NHS Foundation Trust - Occupational health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1" y="1261873"/>
            <a:ext cx="7402529" cy="507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5C068C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C068C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u="sng" dirty="0">
                <a:solidFill>
                  <a:srgbClr val="C00000"/>
                </a:solidFill>
                <a:latin typeface="Arial" panose="020B0604020202020204" pitchFamily="34" charset="0"/>
              </a:rPr>
              <a:t>Contact Occupational Health Immediately  </a:t>
            </a:r>
          </a:p>
          <a:p>
            <a:r>
              <a:rPr lang="en-GB" altLang="en-US" dirty="0">
                <a:solidFill>
                  <a:srgbClr val="C00000"/>
                </a:solidFill>
                <a:latin typeface="Arial" panose="020B0604020202020204" pitchFamily="34" charset="0"/>
              </a:rPr>
              <a:t>Bleep 8092</a:t>
            </a:r>
          </a:p>
          <a:p>
            <a:pPr marL="0" indent="0">
              <a:buNone/>
            </a:pPr>
            <a:endParaRPr lang="en-GB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GB" altLang="en-US" dirty="0">
                <a:solidFill>
                  <a:srgbClr val="C00000"/>
                </a:solidFill>
                <a:latin typeface="Arial" panose="020B0604020202020204" pitchFamily="34" charset="0"/>
              </a:rPr>
              <a:t>Call 020 8725 1661 / 2663 / 1662</a:t>
            </a:r>
          </a:p>
          <a:p>
            <a:pPr marL="0" indent="0">
              <a:buNone/>
            </a:pPr>
            <a:endParaRPr lang="en-GB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GB" altLang="en-US" dirty="0">
                <a:solidFill>
                  <a:srgbClr val="C00000"/>
                </a:solidFill>
                <a:latin typeface="Arial" panose="020B0604020202020204" pitchFamily="34" charset="0"/>
              </a:rPr>
              <a:t>Walk in 08.30 – 16.00  Mon-Fri</a:t>
            </a:r>
          </a:p>
          <a:p>
            <a:pPr marL="0" indent="0">
              <a:buNone/>
            </a:pPr>
            <a:endParaRPr lang="en-GB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Out of hours </a:t>
            </a:r>
            <a:r>
              <a:rPr lang="en-GB" altLang="en-US" dirty="0">
                <a:latin typeface="Arial" panose="020B0604020202020204" pitchFamily="34" charset="0"/>
              </a:rPr>
              <a:t>– attend Emergency Dept or your local hospital ED. Follow-up next working day in OH.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 descr="Knowledge and Practices Regarding Needle Stick Injury Among Healthcare  Workers">
            <a:extLst>
              <a:ext uri="{FF2B5EF4-FFF2-40B4-BE49-F238E27FC236}">
                <a16:creationId xmlns:a16="http://schemas.microsoft.com/office/drawing/2014/main" id="{E2CAF7DB-B329-B0CB-FE99-74207117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09" y="1830510"/>
            <a:ext cx="2191881" cy="2391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73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ed Gamal on LinkedIn: needle stick injury">
            <a:extLst>
              <a:ext uri="{FF2B5EF4-FFF2-40B4-BE49-F238E27FC236}">
                <a16:creationId xmlns:a16="http://schemas.microsoft.com/office/drawing/2014/main" id="{4C8C1A85-B599-2B37-7D4F-DBB73177A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14270"/>
          <a:stretch/>
        </p:blipFill>
        <p:spPr bwMode="auto">
          <a:xfrm>
            <a:off x="1741606" y="68263"/>
            <a:ext cx="5774929" cy="6345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34" name="Slide Number Placeholder 3" hidden="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Font typeface="Wingdings 2" pitchFamily="18" charset="2"/>
              <a:buChar char="Ì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8658E6C8-C497-43DB-B365-5DED439C8FAD}" type="slidenum">
              <a:rPr lang="en-US" altLang="en-US" sz="1400">
                <a:latin typeface="Times" pitchFamily="18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17</a:t>
            </a:fld>
            <a:endParaRPr lang="en-US" altLang="en-US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6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D85A-1FD4-4C34-8A6A-B062252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222"/>
            <a:ext cx="8229600" cy="742559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GB" dirty="0">
                <a:latin typeface="+mn-lt"/>
              </a:rPr>
            </a:br>
            <a:r>
              <a:rPr lang="en-GB" sz="2200" dirty="0">
                <a:latin typeface="+mn-lt"/>
              </a:rPr>
              <a:t>Mental health &amp; wellbeing</a:t>
            </a:r>
            <a:br>
              <a:rPr lang="en-GB" sz="2200" dirty="0">
                <a:latin typeface="+mn-lt"/>
              </a:rPr>
            </a:br>
            <a:r>
              <a:rPr lang="en-GB" sz="2200" dirty="0">
                <a:latin typeface="+mn-lt"/>
              </a:rPr>
              <a:t>(e.g. depression, anxiety, psychosis, stress, burnout, etc…)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711D44-BB9C-46A5-BF96-0402E4F7D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16" y="1362942"/>
            <a:ext cx="6043774" cy="46747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700" b="1" i="1" dirty="0">
                <a:solidFill>
                  <a:srgbClr val="7030A0"/>
                </a:solidFill>
                <a:latin typeface="+mn-lt"/>
              </a:rPr>
              <a:t>Key areas of challenge in work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b="1" i="1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GB" sz="1700" u="sng" dirty="0">
                <a:solidFill>
                  <a:srgbClr val="7030A0"/>
                </a:solidFill>
                <a:latin typeface="+mn-lt"/>
              </a:rPr>
              <a:t>Impaired concentration and attention</a:t>
            </a:r>
            <a:r>
              <a:rPr lang="en-GB" sz="1700" b="1" u="sng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1700" dirty="0">
                <a:latin typeface="+mn-lt"/>
              </a:rPr>
              <a:t>e.g., the condition itself or side effects of medication</a:t>
            </a:r>
          </a:p>
          <a:p>
            <a:pPr marL="0" indent="0">
              <a:lnSpc>
                <a:spcPct val="90000"/>
              </a:lnSpc>
              <a:buNone/>
            </a:pPr>
            <a:endParaRPr lang="en-GB" sz="1700" i="1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GB" sz="1700" u="sng" dirty="0">
                <a:solidFill>
                  <a:srgbClr val="7030A0"/>
                </a:solidFill>
                <a:latin typeface="+mn-lt"/>
              </a:rPr>
              <a:t>Impaired motor skills </a:t>
            </a:r>
            <a:r>
              <a:rPr lang="en-GB" sz="1700" dirty="0">
                <a:latin typeface="+mn-lt"/>
              </a:rPr>
              <a:t>e.g., EPSE (psychotropics)</a:t>
            </a:r>
          </a:p>
          <a:p>
            <a:pPr marL="0" indent="0">
              <a:lnSpc>
                <a:spcPct val="90000"/>
              </a:lnSpc>
              <a:buNone/>
            </a:pPr>
            <a:endParaRPr lang="en-GB" sz="17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GB" sz="1700" u="sng" dirty="0">
                <a:solidFill>
                  <a:srgbClr val="7030A0"/>
                </a:solidFill>
                <a:latin typeface="+mn-lt"/>
              </a:rPr>
              <a:t>Impaired communication &amp; social skills  </a:t>
            </a:r>
            <a:r>
              <a:rPr lang="en-GB" sz="1700" dirty="0">
                <a:latin typeface="+mn-lt"/>
              </a:rPr>
              <a:t>e.g., confidence issues, selfcare issues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700" i="1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GB" sz="1700" u="sng" dirty="0">
                <a:solidFill>
                  <a:srgbClr val="7030A0"/>
                </a:solidFill>
                <a:latin typeface="+mn-lt"/>
              </a:rPr>
              <a:t>Risk to self &amp; others </a:t>
            </a:r>
            <a:r>
              <a:rPr lang="en-GB" sz="1700" dirty="0">
                <a:latin typeface="+mn-lt"/>
              </a:rPr>
              <a:t>e.g., risk of drug/alcohol use, suicide, patients, etc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GB" sz="17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GB" sz="1700" u="sng" dirty="0">
                <a:solidFill>
                  <a:srgbClr val="7030A0"/>
                </a:solidFill>
                <a:latin typeface="+mn-lt"/>
              </a:rPr>
              <a:t>Overall impact of the illness </a:t>
            </a:r>
            <a:r>
              <a:rPr lang="en-GB" sz="1700" dirty="0">
                <a:latin typeface="+mn-lt"/>
              </a:rPr>
              <a:t>e.g., absenteeism, motivation issues, apathy, decreased productivity</a:t>
            </a:r>
          </a:p>
          <a:p>
            <a:pPr marL="0" indent="0">
              <a:lnSpc>
                <a:spcPct val="90000"/>
              </a:lnSpc>
              <a:buNone/>
            </a:pPr>
            <a:endParaRPr lang="en-GB" sz="1200" u="sng" dirty="0">
              <a:solidFill>
                <a:srgbClr val="7030A0"/>
              </a:solidFill>
              <a:latin typeface="Arial Nova" panose="020B05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6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impact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Known negative linear relationship between severity of a mental health condition and work performance –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E7C8C-D098-45F7-853E-6E8726B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42548"/>
            <a:ext cx="515451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200" i="1" dirty="0">
                <a:solidFill>
                  <a:srgbClr val="5A2781"/>
                </a:solidFill>
              </a:rPr>
              <a:t>St George’s University Hospitals NHS Foundation Trust - Occupational health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519348-0798-4304-8398-4BF79A98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A997BA7-C95B-594E-8974-F7DCDCBB5D1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9" name="Content Placeholder 8" descr="A group of people discussing work in conference room meeting">
            <a:extLst>
              <a:ext uri="{FF2B5EF4-FFF2-40B4-BE49-F238E27FC236}">
                <a16:creationId xmlns:a16="http://schemas.microsoft.com/office/drawing/2014/main" id="{E1BBDF67-8A42-47A9-9264-3A26D6024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6790" y="1009781"/>
            <a:ext cx="2874194" cy="2554818"/>
          </a:xfrm>
        </p:spPr>
      </p:pic>
    </p:spTree>
    <p:extLst>
      <p:ext uri="{BB962C8B-B14F-4D97-AF65-F5344CB8AC3E}">
        <p14:creationId xmlns:p14="http://schemas.microsoft.com/office/powerpoint/2010/main" val="5933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90B5-790E-429E-AF5C-22D0B681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09" y="136525"/>
            <a:ext cx="8229600" cy="531178"/>
          </a:xfrm>
        </p:spPr>
        <p:txBody>
          <a:bodyPr anchor="ctr">
            <a:normAutofit/>
          </a:bodyPr>
          <a:lstStyle/>
          <a:p>
            <a:r>
              <a:rPr lang="en-GB" sz="1600" dirty="0">
                <a:latin typeface="+mn-lt"/>
                <a:cs typeface="Helvetica" panose="020B0604020202020204" pitchFamily="34" charset="0"/>
              </a:rPr>
              <a:t>Mental health - Support at work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AFF5D-97DD-4293-996F-B23C83B4D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975" y="786244"/>
            <a:ext cx="6057070" cy="49056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600" b="1" i="1" dirty="0">
                <a:latin typeface="+mn-lt"/>
                <a:cs typeface="Helvetica" panose="020B0604020202020204" pitchFamily="34" charset="0"/>
              </a:rPr>
              <a:t>Tailored referrals/signposting for: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OH psychiatrist assessment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Primary care psychiatrist assessment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Psychologist assessment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Local talking therapies service interventions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Practitioner Health – </a:t>
            </a:r>
            <a:r>
              <a:rPr lang="en-GB" sz="1600" dirty="0">
                <a:latin typeface="+mn-lt"/>
                <a:cs typeface="Helvetica" panose="020B0604020202020204" pitchFamily="34" charset="0"/>
                <a:hlinkClick r:id="rId3"/>
              </a:rPr>
              <a:t>https://www.practitionerhealth.nhs.uk</a:t>
            </a:r>
            <a:endParaRPr lang="en-GB" sz="1600" dirty="0">
              <a:latin typeface="+mn-lt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 BMA Wellbeing Support Services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 Health Education England Professional Support Unit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>
              <a:latin typeface="+mn-lt"/>
              <a:cs typeface="Helvetica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600" b="1" i="1" dirty="0">
                <a:latin typeface="+mn-lt"/>
                <a:cs typeface="Helvetica" panose="020B0604020202020204" pitchFamily="34" charset="0"/>
              </a:rPr>
              <a:t>Outcomes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Monitor efficacy of interventions when back in work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OH may liaise with treating psychiatrist or mental health professional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>
              <a:latin typeface="+mn-lt"/>
              <a:cs typeface="Helvetica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600" b="1" i="1" dirty="0">
                <a:latin typeface="+mn-lt"/>
                <a:cs typeface="Helvetica" panose="020B0604020202020204" pitchFamily="34" charset="0"/>
              </a:rPr>
              <a:t>Reasonable adjustments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Case-by-case-basis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Phased return to work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C76AF-9083-455F-9F41-DDC1B0C5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75" y="6071756"/>
            <a:ext cx="5956935" cy="365125"/>
          </a:xfrm>
        </p:spPr>
        <p:txBody>
          <a:bodyPr>
            <a:normAutofit/>
          </a:bodyPr>
          <a:lstStyle/>
          <a:p>
            <a:r>
              <a:rPr lang="en-GB" sz="1100" i="1" dirty="0">
                <a:solidFill>
                  <a:srgbClr val="3E1F81"/>
                </a:solidFill>
                <a:latin typeface="Arial"/>
                <a:cs typeface="Arial"/>
              </a:rPr>
              <a:t>St George’s University Hospitals NHS Foundation Trust - Occupational health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1A6C37-3CD2-4ED2-9B3B-E8993B40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A997BA7-C95B-594E-8974-F7DCDCBB5D1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11" name="Content Placeholder 10" descr="Stethoscope on white background">
            <a:extLst>
              <a:ext uri="{FF2B5EF4-FFF2-40B4-BE49-F238E27FC236}">
                <a16:creationId xmlns:a16="http://schemas.microsoft.com/office/drawing/2014/main" id="{16A7B26E-55CA-4415-8DD2-3DBFAE30C0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6551" y="241713"/>
            <a:ext cx="2633540" cy="2421899"/>
          </a:xfrm>
        </p:spPr>
      </p:pic>
    </p:spTree>
    <p:extLst>
      <p:ext uri="{BB962C8B-B14F-4D97-AF65-F5344CB8AC3E}">
        <p14:creationId xmlns:p14="http://schemas.microsoft.com/office/powerpoint/2010/main" val="323330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D85A-1FD4-4C34-8A6A-B062252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194"/>
            <a:ext cx="8229600" cy="868588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GB" dirty="0">
                <a:latin typeface="+mn-lt"/>
              </a:rPr>
            </a:br>
            <a:r>
              <a:rPr lang="en-GB" sz="2200" dirty="0">
                <a:latin typeface="+mn-lt"/>
              </a:rPr>
              <a:t>Neurodiversity in the workplace</a:t>
            </a:r>
            <a:br>
              <a:rPr lang="en-GB" sz="2200" dirty="0">
                <a:latin typeface="+mn-lt"/>
              </a:rPr>
            </a:br>
            <a:r>
              <a:rPr lang="en-GB" sz="2200" dirty="0">
                <a:latin typeface="+mn-lt"/>
              </a:rPr>
              <a:t>(e.g. ADHD, Autism, Dyslexia, Dyspraxia, Dysgraphia, etc..) 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711D44-BB9C-46A5-BF96-0402E4F7D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52" y="1268212"/>
            <a:ext cx="5493561" cy="46188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700" b="1" i="1" dirty="0">
                <a:solidFill>
                  <a:srgbClr val="7030A0"/>
                </a:solidFill>
                <a:latin typeface="+mn-lt"/>
              </a:rPr>
              <a:t>Key areas of challenge in work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b="1" i="1" dirty="0">
              <a:latin typeface="+mn-lt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700" i="1" dirty="0">
                <a:latin typeface="+mn-lt"/>
              </a:rPr>
              <a:t>Fitting in with colleagues &amp; social awkwardness e.g. ASDs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GB" sz="1700" i="1" dirty="0">
              <a:latin typeface="+mn-lt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700" i="1" dirty="0">
                <a:latin typeface="+mn-lt"/>
              </a:rPr>
              <a:t>Challenges with social discourse e.g. communicating issues with colleagues or patients e.g. ASDs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GB" sz="1700" i="1" dirty="0">
              <a:latin typeface="+mn-lt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700" i="1" dirty="0">
                <a:latin typeface="+mn-lt"/>
              </a:rPr>
              <a:t>Challenges with Attention / focus / concentration e.g. ADHD 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GB" sz="1700" i="1" dirty="0">
              <a:latin typeface="+mn-lt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700" i="1" dirty="0">
                <a:latin typeface="+mn-lt"/>
              </a:rPr>
              <a:t>Challenges with hierarchy – this can lead to difficulties with management – e.g. in ASDs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GB" sz="1700" i="1" dirty="0">
              <a:latin typeface="+mn-lt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700" i="1" dirty="0">
                <a:latin typeface="+mn-lt"/>
              </a:rPr>
              <a:t>Concentration / organization / physical coordination issues - e.g. dyslexia, dyspraxia 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GB" sz="1700" i="1" dirty="0">
              <a:latin typeface="+mn-lt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sz="1700" i="1" dirty="0">
                <a:latin typeface="+mn-lt"/>
              </a:rPr>
              <a:t>Challenges with working with numbers, performing calculations and remembering mathematical facts - e.g. dyscalculia</a:t>
            </a:r>
          </a:p>
          <a:p>
            <a:pPr marL="0" indent="0">
              <a:lnSpc>
                <a:spcPct val="90000"/>
              </a:lnSpc>
              <a:buNone/>
            </a:pPr>
            <a:endParaRPr lang="en-GB" sz="1700" i="1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700" i="1" u="sng" dirty="0">
                <a:latin typeface="+mn-lt"/>
              </a:rPr>
              <a:t>Overall impact </a:t>
            </a:r>
          </a:p>
          <a:p>
            <a:pPr>
              <a:lnSpc>
                <a:spcPct val="90000"/>
              </a:lnSpc>
            </a:pPr>
            <a:r>
              <a:rPr lang="en-GB" sz="1700" i="1" dirty="0">
                <a:latin typeface="+mn-lt"/>
              </a:rPr>
              <a:t>Many develop masking behaviours to fit in – </a:t>
            </a:r>
          </a:p>
          <a:p>
            <a:pPr>
              <a:lnSpc>
                <a:spcPct val="90000"/>
              </a:lnSpc>
            </a:pPr>
            <a:r>
              <a:rPr lang="en-GB" sz="1700" i="1" dirty="0">
                <a:latin typeface="+mn-lt"/>
              </a:rPr>
              <a:t>This can be exhausting and </a:t>
            </a:r>
            <a:r>
              <a:rPr lang="en-GB" sz="1700" b="1" i="1" u="sng" dirty="0">
                <a:latin typeface="+mn-lt"/>
              </a:rPr>
              <a:t>may lead to anxiety, burnout, work performance  issues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700" i="1" dirty="0">
              <a:solidFill>
                <a:srgbClr val="7030A0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800" dirty="0">
              <a:latin typeface="Arial Nova" panose="020B05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E7C8C-D098-45F7-853E-6E8726B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917" y="6006175"/>
            <a:ext cx="515451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200" i="1" dirty="0">
                <a:solidFill>
                  <a:srgbClr val="5A2781"/>
                </a:solidFill>
              </a:rPr>
              <a:t>St George’s University Hospitals NHS Foundation Trust - Occupational health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519348-0798-4304-8398-4BF79A98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130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A997BA7-C95B-594E-8974-F7DCDCBB5D1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3" name="Content Placeholder 2" descr="Orange colored pencil standing out from the crowd of black pencils">
            <a:extLst>
              <a:ext uri="{FF2B5EF4-FFF2-40B4-BE49-F238E27FC236}">
                <a16:creationId xmlns:a16="http://schemas.microsoft.com/office/drawing/2014/main" id="{84C5B658-FD40-41B1-73BB-7355F4AB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31" y="1628455"/>
            <a:ext cx="3313416" cy="27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68275" y="1071564"/>
            <a:ext cx="8386763" cy="4993675"/>
            <a:chOff x="106" y="-239"/>
            <a:chExt cx="5466" cy="4050"/>
          </a:xfrm>
        </p:grpSpPr>
        <p:pic>
          <p:nvPicPr>
            <p:cNvPr id="6150" name="Picture 3" descr="http://www.stgeorges.nhs.uk/hosmap/images/stg102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-239"/>
              <a:ext cx="5466" cy="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Freeform 17">
              <a:hlinkClick r:id="rId3"/>
            </p:cNvPr>
            <p:cNvSpPr>
              <a:spLocks/>
            </p:cNvSpPr>
            <p:nvPr/>
          </p:nvSpPr>
          <p:spPr bwMode="auto">
            <a:xfrm>
              <a:off x="1146" y="714"/>
              <a:ext cx="348" cy="186"/>
            </a:xfrm>
            <a:custGeom>
              <a:avLst/>
              <a:gdLst>
                <a:gd name="T0" fmla="*/ 36 w 348"/>
                <a:gd name="T1" fmla="*/ 0 h 186"/>
                <a:gd name="T2" fmla="*/ 348 w 348"/>
                <a:gd name="T3" fmla="*/ 120 h 186"/>
                <a:gd name="T4" fmla="*/ 318 w 348"/>
                <a:gd name="T5" fmla="*/ 186 h 186"/>
                <a:gd name="T6" fmla="*/ 0 w 348"/>
                <a:gd name="T7" fmla="*/ 66 h 186"/>
                <a:gd name="T8" fmla="*/ 36 w 348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186"/>
                <a:gd name="T17" fmla="*/ 348 w 348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186">
                  <a:moveTo>
                    <a:pt x="36" y="0"/>
                  </a:moveTo>
                  <a:lnTo>
                    <a:pt x="348" y="120"/>
                  </a:lnTo>
                  <a:lnTo>
                    <a:pt x="318" y="186"/>
                  </a:lnTo>
                  <a:lnTo>
                    <a:pt x="0" y="66"/>
                  </a:lnTo>
                  <a:lnTo>
                    <a:pt x="36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2" name="Freeform 16">
              <a:hlinkClick r:id="rId3"/>
            </p:cNvPr>
            <p:cNvSpPr>
              <a:spLocks/>
            </p:cNvSpPr>
            <p:nvPr/>
          </p:nvSpPr>
          <p:spPr bwMode="auto">
            <a:xfrm>
              <a:off x="852" y="3024"/>
              <a:ext cx="222" cy="144"/>
            </a:xfrm>
            <a:custGeom>
              <a:avLst/>
              <a:gdLst>
                <a:gd name="T0" fmla="*/ 0 w 222"/>
                <a:gd name="T1" fmla="*/ 48 h 144"/>
                <a:gd name="T2" fmla="*/ 78 w 222"/>
                <a:gd name="T3" fmla="*/ 24 h 144"/>
                <a:gd name="T4" fmla="*/ 78 w 222"/>
                <a:gd name="T5" fmla="*/ 12 h 144"/>
                <a:gd name="T6" fmla="*/ 108 w 222"/>
                <a:gd name="T7" fmla="*/ 6 h 144"/>
                <a:gd name="T8" fmla="*/ 114 w 222"/>
                <a:gd name="T9" fmla="*/ 24 h 144"/>
                <a:gd name="T10" fmla="*/ 198 w 222"/>
                <a:gd name="T11" fmla="*/ 0 h 144"/>
                <a:gd name="T12" fmla="*/ 222 w 222"/>
                <a:gd name="T13" fmla="*/ 72 h 144"/>
                <a:gd name="T14" fmla="*/ 120 w 222"/>
                <a:gd name="T15" fmla="*/ 102 h 144"/>
                <a:gd name="T16" fmla="*/ 132 w 222"/>
                <a:gd name="T17" fmla="*/ 132 h 144"/>
                <a:gd name="T18" fmla="*/ 96 w 222"/>
                <a:gd name="T19" fmla="*/ 144 h 144"/>
                <a:gd name="T20" fmla="*/ 84 w 222"/>
                <a:gd name="T21" fmla="*/ 108 h 144"/>
                <a:gd name="T22" fmla="*/ 36 w 222"/>
                <a:gd name="T23" fmla="*/ 120 h 144"/>
                <a:gd name="T24" fmla="*/ 0 w 222"/>
                <a:gd name="T25" fmla="*/ 48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2"/>
                <a:gd name="T40" fmla="*/ 0 h 144"/>
                <a:gd name="T41" fmla="*/ 222 w 222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2" h="144">
                  <a:moveTo>
                    <a:pt x="0" y="48"/>
                  </a:moveTo>
                  <a:lnTo>
                    <a:pt x="78" y="24"/>
                  </a:lnTo>
                  <a:lnTo>
                    <a:pt x="78" y="12"/>
                  </a:lnTo>
                  <a:lnTo>
                    <a:pt x="108" y="6"/>
                  </a:lnTo>
                  <a:lnTo>
                    <a:pt x="114" y="24"/>
                  </a:lnTo>
                  <a:lnTo>
                    <a:pt x="198" y="0"/>
                  </a:lnTo>
                  <a:lnTo>
                    <a:pt x="222" y="72"/>
                  </a:lnTo>
                  <a:lnTo>
                    <a:pt x="120" y="102"/>
                  </a:lnTo>
                  <a:lnTo>
                    <a:pt x="132" y="132"/>
                  </a:lnTo>
                  <a:lnTo>
                    <a:pt x="96" y="144"/>
                  </a:lnTo>
                  <a:lnTo>
                    <a:pt x="84" y="108"/>
                  </a:lnTo>
                  <a:lnTo>
                    <a:pt x="36" y="120"/>
                  </a:lnTo>
                  <a:lnTo>
                    <a:pt x="0" y="4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Freeform 15">
              <a:hlinkClick r:id="rId3"/>
            </p:cNvPr>
            <p:cNvSpPr>
              <a:spLocks/>
            </p:cNvSpPr>
            <p:nvPr/>
          </p:nvSpPr>
          <p:spPr bwMode="auto">
            <a:xfrm>
              <a:off x="726" y="3030"/>
              <a:ext cx="852" cy="348"/>
            </a:xfrm>
            <a:custGeom>
              <a:avLst/>
              <a:gdLst>
                <a:gd name="T0" fmla="*/ 0 w 852"/>
                <a:gd name="T1" fmla="*/ 144 h 348"/>
                <a:gd name="T2" fmla="*/ 48 w 852"/>
                <a:gd name="T3" fmla="*/ 348 h 348"/>
                <a:gd name="T4" fmla="*/ 666 w 852"/>
                <a:gd name="T5" fmla="*/ 192 h 348"/>
                <a:gd name="T6" fmla="*/ 678 w 852"/>
                <a:gd name="T7" fmla="*/ 222 h 348"/>
                <a:gd name="T8" fmla="*/ 852 w 852"/>
                <a:gd name="T9" fmla="*/ 174 h 348"/>
                <a:gd name="T10" fmla="*/ 810 w 852"/>
                <a:gd name="T11" fmla="*/ 0 h 348"/>
                <a:gd name="T12" fmla="*/ 636 w 852"/>
                <a:gd name="T13" fmla="*/ 48 h 348"/>
                <a:gd name="T14" fmla="*/ 648 w 852"/>
                <a:gd name="T15" fmla="*/ 102 h 348"/>
                <a:gd name="T16" fmla="*/ 522 w 852"/>
                <a:gd name="T17" fmla="*/ 138 h 348"/>
                <a:gd name="T18" fmla="*/ 516 w 852"/>
                <a:gd name="T19" fmla="*/ 162 h 348"/>
                <a:gd name="T20" fmla="*/ 492 w 852"/>
                <a:gd name="T21" fmla="*/ 162 h 348"/>
                <a:gd name="T22" fmla="*/ 462 w 852"/>
                <a:gd name="T23" fmla="*/ 12 h 348"/>
                <a:gd name="T24" fmla="*/ 390 w 852"/>
                <a:gd name="T25" fmla="*/ 30 h 348"/>
                <a:gd name="T26" fmla="*/ 426 w 852"/>
                <a:gd name="T27" fmla="*/ 186 h 348"/>
                <a:gd name="T28" fmla="*/ 414 w 852"/>
                <a:gd name="T29" fmla="*/ 192 h 348"/>
                <a:gd name="T30" fmla="*/ 390 w 852"/>
                <a:gd name="T31" fmla="*/ 180 h 348"/>
                <a:gd name="T32" fmla="*/ 300 w 852"/>
                <a:gd name="T33" fmla="*/ 198 h 348"/>
                <a:gd name="T34" fmla="*/ 264 w 852"/>
                <a:gd name="T35" fmla="*/ 192 h 348"/>
                <a:gd name="T36" fmla="*/ 228 w 852"/>
                <a:gd name="T37" fmla="*/ 216 h 348"/>
                <a:gd name="T38" fmla="*/ 108 w 852"/>
                <a:gd name="T39" fmla="*/ 252 h 348"/>
                <a:gd name="T40" fmla="*/ 108 w 852"/>
                <a:gd name="T41" fmla="*/ 270 h 348"/>
                <a:gd name="T42" fmla="*/ 60 w 852"/>
                <a:gd name="T43" fmla="*/ 102 h 348"/>
                <a:gd name="T44" fmla="*/ 12 w 852"/>
                <a:gd name="T45" fmla="*/ 96 h 348"/>
                <a:gd name="T46" fmla="*/ 0 w 852"/>
                <a:gd name="T47" fmla="*/ 144 h 3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52"/>
                <a:gd name="T73" fmla="*/ 0 h 348"/>
                <a:gd name="T74" fmla="*/ 852 w 852"/>
                <a:gd name="T75" fmla="*/ 348 h 3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52" h="348">
                  <a:moveTo>
                    <a:pt x="0" y="144"/>
                  </a:moveTo>
                  <a:lnTo>
                    <a:pt x="48" y="348"/>
                  </a:lnTo>
                  <a:lnTo>
                    <a:pt x="666" y="192"/>
                  </a:lnTo>
                  <a:lnTo>
                    <a:pt x="678" y="222"/>
                  </a:lnTo>
                  <a:lnTo>
                    <a:pt x="852" y="174"/>
                  </a:lnTo>
                  <a:lnTo>
                    <a:pt x="810" y="0"/>
                  </a:lnTo>
                  <a:lnTo>
                    <a:pt x="636" y="48"/>
                  </a:lnTo>
                  <a:lnTo>
                    <a:pt x="648" y="102"/>
                  </a:lnTo>
                  <a:lnTo>
                    <a:pt x="522" y="138"/>
                  </a:lnTo>
                  <a:lnTo>
                    <a:pt x="516" y="162"/>
                  </a:lnTo>
                  <a:lnTo>
                    <a:pt x="492" y="162"/>
                  </a:lnTo>
                  <a:lnTo>
                    <a:pt x="462" y="12"/>
                  </a:lnTo>
                  <a:lnTo>
                    <a:pt x="390" y="30"/>
                  </a:lnTo>
                  <a:lnTo>
                    <a:pt x="426" y="186"/>
                  </a:lnTo>
                  <a:lnTo>
                    <a:pt x="414" y="192"/>
                  </a:lnTo>
                  <a:lnTo>
                    <a:pt x="390" y="180"/>
                  </a:lnTo>
                  <a:lnTo>
                    <a:pt x="300" y="198"/>
                  </a:lnTo>
                  <a:lnTo>
                    <a:pt x="264" y="192"/>
                  </a:lnTo>
                  <a:lnTo>
                    <a:pt x="228" y="216"/>
                  </a:lnTo>
                  <a:lnTo>
                    <a:pt x="108" y="252"/>
                  </a:lnTo>
                  <a:lnTo>
                    <a:pt x="108" y="270"/>
                  </a:lnTo>
                  <a:lnTo>
                    <a:pt x="60" y="102"/>
                  </a:lnTo>
                  <a:lnTo>
                    <a:pt x="12" y="96"/>
                  </a:lnTo>
                  <a:lnTo>
                    <a:pt x="0" y="14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4" name="Freeform 14">
              <a:hlinkClick r:id="rId3"/>
            </p:cNvPr>
            <p:cNvSpPr>
              <a:spLocks/>
            </p:cNvSpPr>
            <p:nvPr/>
          </p:nvSpPr>
          <p:spPr bwMode="auto">
            <a:xfrm>
              <a:off x="426" y="1386"/>
              <a:ext cx="198" cy="540"/>
            </a:xfrm>
            <a:custGeom>
              <a:avLst/>
              <a:gdLst>
                <a:gd name="T0" fmla="*/ 60 w 198"/>
                <a:gd name="T1" fmla="*/ 0 h 540"/>
                <a:gd name="T2" fmla="*/ 186 w 198"/>
                <a:gd name="T3" fmla="*/ 6 h 540"/>
                <a:gd name="T4" fmla="*/ 168 w 198"/>
                <a:gd name="T5" fmla="*/ 348 h 540"/>
                <a:gd name="T6" fmla="*/ 192 w 198"/>
                <a:gd name="T7" fmla="*/ 348 h 540"/>
                <a:gd name="T8" fmla="*/ 186 w 198"/>
                <a:gd name="T9" fmla="*/ 474 h 540"/>
                <a:gd name="T10" fmla="*/ 198 w 198"/>
                <a:gd name="T11" fmla="*/ 474 h 540"/>
                <a:gd name="T12" fmla="*/ 198 w 198"/>
                <a:gd name="T13" fmla="*/ 516 h 540"/>
                <a:gd name="T14" fmla="*/ 192 w 198"/>
                <a:gd name="T15" fmla="*/ 516 h 540"/>
                <a:gd name="T16" fmla="*/ 186 w 198"/>
                <a:gd name="T17" fmla="*/ 540 h 540"/>
                <a:gd name="T18" fmla="*/ 6 w 198"/>
                <a:gd name="T19" fmla="*/ 528 h 540"/>
                <a:gd name="T20" fmla="*/ 18 w 198"/>
                <a:gd name="T21" fmla="*/ 336 h 540"/>
                <a:gd name="T22" fmla="*/ 0 w 198"/>
                <a:gd name="T23" fmla="*/ 336 h 540"/>
                <a:gd name="T24" fmla="*/ 6 w 198"/>
                <a:gd name="T25" fmla="*/ 234 h 540"/>
                <a:gd name="T26" fmla="*/ 30 w 198"/>
                <a:gd name="T27" fmla="*/ 240 h 540"/>
                <a:gd name="T28" fmla="*/ 30 w 198"/>
                <a:gd name="T29" fmla="*/ 186 h 540"/>
                <a:gd name="T30" fmla="*/ 60 w 198"/>
                <a:gd name="T31" fmla="*/ 186 h 540"/>
                <a:gd name="T32" fmla="*/ 60 w 198"/>
                <a:gd name="T33" fmla="*/ 0 h 5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540"/>
                <a:gd name="T53" fmla="*/ 198 w 198"/>
                <a:gd name="T54" fmla="*/ 540 h 5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540">
                  <a:moveTo>
                    <a:pt x="60" y="0"/>
                  </a:moveTo>
                  <a:lnTo>
                    <a:pt x="186" y="6"/>
                  </a:lnTo>
                  <a:lnTo>
                    <a:pt x="168" y="348"/>
                  </a:lnTo>
                  <a:lnTo>
                    <a:pt x="192" y="348"/>
                  </a:lnTo>
                  <a:lnTo>
                    <a:pt x="186" y="474"/>
                  </a:lnTo>
                  <a:lnTo>
                    <a:pt x="198" y="474"/>
                  </a:lnTo>
                  <a:lnTo>
                    <a:pt x="198" y="516"/>
                  </a:lnTo>
                  <a:lnTo>
                    <a:pt x="192" y="516"/>
                  </a:lnTo>
                  <a:lnTo>
                    <a:pt x="186" y="540"/>
                  </a:lnTo>
                  <a:lnTo>
                    <a:pt x="6" y="528"/>
                  </a:lnTo>
                  <a:lnTo>
                    <a:pt x="18" y="336"/>
                  </a:lnTo>
                  <a:lnTo>
                    <a:pt x="0" y="336"/>
                  </a:lnTo>
                  <a:lnTo>
                    <a:pt x="6" y="234"/>
                  </a:lnTo>
                  <a:lnTo>
                    <a:pt x="30" y="240"/>
                  </a:lnTo>
                  <a:lnTo>
                    <a:pt x="30" y="186"/>
                  </a:lnTo>
                  <a:lnTo>
                    <a:pt x="60" y="186"/>
                  </a:lnTo>
                  <a:lnTo>
                    <a:pt x="6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Freeform 13">
              <a:hlinkClick r:id="rId3"/>
            </p:cNvPr>
            <p:cNvSpPr>
              <a:spLocks/>
            </p:cNvSpPr>
            <p:nvPr/>
          </p:nvSpPr>
          <p:spPr bwMode="auto">
            <a:xfrm>
              <a:off x="570" y="1074"/>
              <a:ext cx="222" cy="222"/>
            </a:xfrm>
            <a:custGeom>
              <a:avLst/>
              <a:gdLst>
                <a:gd name="T0" fmla="*/ 120 w 222"/>
                <a:gd name="T1" fmla="*/ 0 h 222"/>
                <a:gd name="T2" fmla="*/ 222 w 222"/>
                <a:gd name="T3" fmla="*/ 90 h 222"/>
                <a:gd name="T4" fmla="*/ 102 w 222"/>
                <a:gd name="T5" fmla="*/ 222 h 222"/>
                <a:gd name="T6" fmla="*/ 66 w 222"/>
                <a:gd name="T7" fmla="*/ 198 h 222"/>
                <a:gd name="T8" fmla="*/ 54 w 222"/>
                <a:gd name="T9" fmla="*/ 204 h 222"/>
                <a:gd name="T10" fmla="*/ 24 w 222"/>
                <a:gd name="T11" fmla="*/ 174 h 222"/>
                <a:gd name="T12" fmla="*/ 36 w 222"/>
                <a:gd name="T13" fmla="*/ 162 h 222"/>
                <a:gd name="T14" fmla="*/ 0 w 222"/>
                <a:gd name="T15" fmla="*/ 132 h 222"/>
                <a:gd name="T16" fmla="*/ 120 w 222"/>
                <a:gd name="T17" fmla="*/ 0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2"/>
                <a:gd name="T28" fmla="*/ 0 h 222"/>
                <a:gd name="T29" fmla="*/ 222 w 222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2" h="222">
                  <a:moveTo>
                    <a:pt x="120" y="0"/>
                  </a:moveTo>
                  <a:lnTo>
                    <a:pt x="222" y="90"/>
                  </a:lnTo>
                  <a:lnTo>
                    <a:pt x="102" y="222"/>
                  </a:lnTo>
                  <a:lnTo>
                    <a:pt x="66" y="198"/>
                  </a:lnTo>
                  <a:lnTo>
                    <a:pt x="54" y="204"/>
                  </a:lnTo>
                  <a:lnTo>
                    <a:pt x="24" y="174"/>
                  </a:lnTo>
                  <a:lnTo>
                    <a:pt x="36" y="162"/>
                  </a:lnTo>
                  <a:lnTo>
                    <a:pt x="0" y="132"/>
                  </a:lnTo>
                  <a:lnTo>
                    <a:pt x="12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Freeform 12">
              <a:hlinkClick r:id="rId3"/>
            </p:cNvPr>
            <p:cNvSpPr>
              <a:spLocks/>
            </p:cNvSpPr>
            <p:nvPr/>
          </p:nvSpPr>
          <p:spPr bwMode="auto">
            <a:xfrm>
              <a:off x="666" y="534"/>
              <a:ext cx="468" cy="576"/>
            </a:xfrm>
            <a:custGeom>
              <a:avLst/>
              <a:gdLst>
                <a:gd name="T0" fmla="*/ 108 w 468"/>
                <a:gd name="T1" fmla="*/ 0 h 576"/>
                <a:gd name="T2" fmla="*/ 180 w 468"/>
                <a:gd name="T3" fmla="*/ 60 h 576"/>
                <a:gd name="T4" fmla="*/ 222 w 468"/>
                <a:gd name="T5" fmla="*/ 6 h 576"/>
                <a:gd name="T6" fmla="*/ 294 w 468"/>
                <a:gd name="T7" fmla="*/ 66 h 576"/>
                <a:gd name="T8" fmla="*/ 252 w 468"/>
                <a:gd name="T9" fmla="*/ 114 h 576"/>
                <a:gd name="T10" fmla="*/ 270 w 468"/>
                <a:gd name="T11" fmla="*/ 126 h 576"/>
                <a:gd name="T12" fmla="*/ 300 w 468"/>
                <a:gd name="T13" fmla="*/ 90 h 576"/>
                <a:gd name="T14" fmla="*/ 468 w 468"/>
                <a:gd name="T15" fmla="*/ 240 h 576"/>
                <a:gd name="T16" fmla="*/ 384 w 468"/>
                <a:gd name="T17" fmla="*/ 336 h 576"/>
                <a:gd name="T18" fmla="*/ 354 w 468"/>
                <a:gd name="T19" fmla="*/ 312 h 576"/>
                <a:gd name="T20" fmla="*/ 324 w 468"/>
                <a:gd name="T21" fmla="*/ 342 h 576"/>
                <a:gd name="T22" fmla="*/ 300 w 468"/>
                <a:gd name="T23" fmla="*/ 324 h 576"/>
                <a:gd name="T24" fmla="*/ 252 w 468"/>
                <a:gd name="T25" fmla="*/ 378 h 576"/>
                <a:gd name="T26" fmla="*/ 228 w 468"/>
                <a:gd name="T27" fmla="*/ 354 h 576"/>
                <a:gd name="T28" fmla="*/ 210 w 468"/>
                <a:gd name="T29" fmla="*/ 372 h 576"/>
                <a:gd name="T30" fmla="*/ 240 w 468"/>
                <a:gd name="T31" fmla="*/ 408 h 576"/>
                <a:gd name="T32" fmla="*/ 78 w 468"/>
                <a:gd name="T33" fmla="*/ 576 h 576"/>
                <a:gd name="T34" fmla="*/ 0 w 468"/>
                <a:gd name="T35" fmla="*/ 498 h 576"/>
                <a:gd name="T36" fmla="*/ 24 w 468"/>
                <a:gd name="T37" fmla="*/ 468 h 576"/>
                <a:gd name="T38" fmla="*/ 0 w 468"/>
                <a:gd name="T39" fmla="*/ 444 h 576"/>
                <a:gd name="T40" fmla="*/ 90 w 468"/>
                <a:gd name="T41" fmla="*/ 342 h 576"/>
                <a:gd name="T42" fmla="*/ 66 w 468"/>
                <a:gd name="T43" fmla="*/ 330 h 576"/>
                <a:gd name="T44" fmla="*/ 114 w 468"/>
                <a:gd name="T45" fmla="*/ 276 h 576"/>
                <a:gd name="T46" fmla="*/ 36 w 468"/>
                <a:gd name="T47" fmla="*/ 222 h 576"/>
                <a:gd name="T48" fmla="*/ 0 w 468"/>
                <a:gd name="T49" fmla="*/ 162 h 576"/>
                <a:gd name="T50" fmla="*/ 108 w 468"/>
                <a:gd name="T51" fmla="*/ 0 h 5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8"/>
                <a:gd name="T79" fmla="*/ 0 h 576"/>
                <a:gd name="T80" fmla="*/ 468 w 468"/>
                <a:gd name="T81" fmla="*/ 576 h 5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8" h="576">
                  <a:moveTo>
                    <a:pt x="108" y="0"/>
                  </a:moveTo>
                  <a:lnTo>
                    <a:pt x="180" y="60"/>
                  </a:lnTo>
                  <a:lnTo>
                    <a:pt x="222" y="6"/>
                  </a:lnTo>
                  <a:lnTo>
                    <a:pt x="294" y="66"/>
                  </a:lnTo>
                  <a:lnTo>
                    <a:pt x="252" y="114"/>
                  </a:lnTo>
                  <a:lnTo>
                    <a:pt x="270" y="126"/>
                  </a:lnTo>
                  <a:lnTo>
                    <a:pt x="300" y="90"/>
                  </a:lnTo>
                  <a:lnTo>
                    <a:pt x="468" y="240"/>
                  </a:lnTo>
                  <a:lnTo>
                    <a:pt x="384" y="336"/>
                  </a:lnTo>
                  <a:lnTo>
                    <a:pt x="354" y="312"/>
                  </a:lnTo>
                  <a:lnTo>
                    <a:pt x="324" y="342"/>
                  </a:lnTo>
                  <a:lnTo>
                    <a:pt x="300" y="324"/>
                  </a:lnTo>
                  <a:lnTo>
                    <a:pt x="252" y="378"/>
                  </a:lnTo>
                  <a:lnTo>
                    <a:pt x="228" y="354"/>
                  </a:lnTo>
                  <a:lnTo>
                    <a:pt x="210" y="372"/>
                  </a:lnTo>
                  <a:lnTo>
                    <a:pt x="240" y="408"/>
                  </a:lnTo>
                  <a:lnTo>
                    <a:pt x="78" y="576"/>
                  </a:lnTo>
                  <a:lnTo>
                    <a:pt x="0" y="498"/>
                  </a:lnTo>
                  <a:lnTo>
                    <a:pt x="24" y="468"/>
                  </a:lnTo>
                  <a:lnTo>
                    <a:pt x="0" y="444"/>
                  </a:lnTo>
                  <a:lnTo>
                    <a:pt x="90" y="342"/>
                  </a:lnTo>
                  <a:lnTo>
                    <a:pt x="66" y="330"/>
                  </a:lnTo>
                  <a:lnTo>
                    <a:pt x="114" y="276"/>
                  </a:lnTo>
                  <a:lnTo>
                    <a:pt x="36" y="222"/>
                  </a:lnTo>
                  <a:lnTo>
                    <a:pt x="0" y="162"/>
                  </a:lnTo>
                  <a:lnTo>
                    <a:pt x="108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11">
              <a:hlinkClick r:id="rId3"/>
            </p:cNvPr>
            <p:cNvSpPr>
              <a:spLocks/>
            </p:cNvSpPr>
            <p:nvPr/>
          </p:nvSpPr>
          <p:spPr bwMode="auto">
            <a:xfrm>
              <a:off x="4530" y="1566"/>
              <a:ext cx="708" cy="72"/>
            </a:xfrm>
            <a:custGeom>
              <a:avLst/>
              <a:gdLst>
                <a:gd name="T0" fmla="*/ 0 w 708"/>
                <a:gd name="T1" fmla="*/ 0 h 72"/>
                <a:gd name="T2" fmla="*/ 708 w 708"/>
                <a:gd name="T3" fmla="*/ 0 h 72"/>
                <a:gd name="T4" fmla="*/ 708 w 708"/>
                <a:gd name="T5" fmla="*/ 72 h 72"/>
                <a:gd name="T6" fmla="*/ 0 w 708"/>
                <a:gd name="T7" fmla="*/ 72 h 72"/>
                <a:gd name="T8" fmla="*/ 0 w 70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72"/>
                <a:gd name="T17" fmla="*/ 708 w 70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72">
                  <a:moveTo>
                    <a:pt x="0" y="0"/>
                  </a:moveTo>
                  <a:lnTo>
                    <a:pt x="708" y="0"/>
                  </a:lnTo>
                  <a:lnTo>
                    <a:pt x="708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10">
              <a:hlinkClick r:id="rId3"/>
            </p:cNvPr>
            <p:cNvSpPr>
              <a:spLocks/>
            </p:cNvSpPr>
            <p:nvPr/>
          </p:nvSpPr>
          <p:spPr bwMode="auto">
            <a:xfrm>
              <a:off x="2532" y="1818"/>
              <a:ext cx="396" cy="726"/>
            </a:xfrm>
            <a:custGeom>
              <a:avLst/>
              <a:gdLst>
                <a:gd name="T0" fmla="*/ 60 w 396"/>
                <a:gd name="T1" fmla="*/ 0 h 726"/>
                <a:gd name="T2" fmla="*/ 0 w 396"/>
                <a:gd name="T3" fmla="*/ 696 h 726"/>
                <a:gd name="T4" fmla="*/ 132 w 396"/>
                <a:gd name="T5" fmla="*/ 702 h 726"/>
                <a:gd name="T6" fmla="*/ 168 w 396"/>
                <a:gd name="T7" fmla="*/ 708 h 726"/>
                <a:gd name="T8" fmla="*/ 342 w 396"/>
                <a:gd name="T9" fmla="*/ 726 h 726"/>
                <a:gd name="T10" fmla="*/ 396 w 396"/>
                <a:gd name="T11" fmla="*/ 24 h 726"/>
                <a:gd name="T12" fmla="*/ 60 w 396"/>
                <a:gd name="T13" fmla="*/ 0 h 7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6"/>
                <a:gd name="T22" fmla="*/ 0 h 726"/>
                <a:gd name="T23" fmla="*/ 396 w 396"/>
                <a:gd name="T24" fmla="*/ 726 h 7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6" h="726">
                  <a:moveTo>
                    <a:pt x="60" y="0"/>
                  </a:moveTo>
                  <a:lnTo>
                    <a:pt x="0" y="696"/>
                  </a:lnTo>
                  <a:lnTo>
                    <a:pt x="132" y="702"/>
                  </a:lnTo>
                  <a:lnTo>
                    <a:pt x="168" y="708"/>
                  </a:lnTo>
                  <a:lnTo>
                    <a:pt x="342" y="726"/>
                  </a:lnTo>
                  <a:lnTo>
                    <a:pt x="396" y="24"/>
                  </a:lnTo>
                  <a:lnTo>
                    <a:pt x="6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9">
              <a:hlinkClick r:id="rId3"/>
            </p:cNvPr>
            <p:cNvSpPr>
              <a:spLocks/>
            </p:cNvSpPr>
            <p:nvPr/>
          </p:nvSpPr>
          <p:spPr bwMode="auto">
            <a:xfrm>
              <a:off x="1434" y="1248"/>
              <a:ext cx="1074" cy="924"/>
            </a:xfrm>
            <a:custGeom>
              <a:avLst/>
              <a:gdLst>
                <a:gd name="T0" fmla="*/ 126 w 1074"/>
                <a:gd name="T1" fmla="*/ 0 h 924"/>
                <a:gd name="T2" fmla="*/ 96 w 1074"/>
                <a:gd name="T3" fmla="*/ 198 h 924"/>
                <a:gd name="T4" fmla="*/ 258 w 1074"/>
                <a:gd name="T5" fmla="*/ 222 h 924"/>
                <a:gd name="T6" fmla="*/ 246 w 1074"/>
                <a:gd name="T7" fmla="*/ 306 h 924"/>
                <a:gd name="T8" fmla="*/ 84 w 1074"/>
                <a:gd name="T9" fmla="*/ 282 h 924"/>
                <a:gd name="T10" fmla="*/ 0 w 1074"/>
                <a:gd name="T11" fmla="*/ 810 h 924"/>
                <a:gd name="T12" fmla="*/ 102 w 1074"/>
                <a:gd name="T13" fmla="*/ 822 h 924"/>
                <a:gd name="T14" fmla="*/ 102 w 1074"/>
                <a:gd name="T15" fmla="*/ 798 h 924"/>
                <a:gd name="T16" fmla="*/ 996 w 1074"/>
                <a:gd name="T17" fmla="*/ 924 h 924"/>
                <a:gd name="T18" fmla="*/ 1074 w 1074"/>
                <a:gd name="T19" fmla="*/ 438 h 924"/>
                <a:gd name="T20" fmla="*/ 660 w 1074"/>
                <a:gd name="T21" fmla="*/ 372 h 924"/>
                <a:gd name="T22" fmla="*/ 666 w 1074"/>
                <a:gd name="T23" fmla="*/ 324 h 924"/>
                <a:gd name="T24" fmla="*/ 570 w 1074"/>
                <a:gd name="T25" fmla="*/ 312 h 924"/>
                <a:gd name="T26" fmla="*/ 564 w 1074"/>
                <a:gd name="T27" fmla="*/ 354 h 924"/>
                <a:gd name="T28" fmla="*/ 282 w 1074"/>
                <a:gd name="T29" fmla="*/ 306 h 924"/>
                <a:gd name="T30" fmla="*/ 294 w 1074"/>
                <a:gd name="T31" fmla="*/ 228 h 924"/>
                <a:gd name="T32" fmla="*/ 348 w 1074"/>
                <a:gd name="T33" fmla="*/ 234 h 924"/>
                <a:gd name="T34" fmla="*/ 378 w 1074"/>
                <a:gd name="T35" fmla="*/ 36 h 924"/>
                <a:gd name="T36" fmla="*/ 126 w 1074"/>
                <a:gd name="T37" fmla="*/ 0 h 9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74"/>
                <a:gd name="T58" fmla="*/ 0 h 924"/>
                <a:gd name="T59" fmla="*/ 1074 w 1074"/>
                <a:gd name="T60" fmla="*/ 924 h 9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74" h="924">
                  <a:moveTo>
                    <a:pt x="126" y="0"/>
                  </a:moveTo>
                  <a:lnTo>
                    <a:pt x="96" y="198"/>
                  </a:lnTo>
                  <a:lnTo>
                    <a:pt x="258" y="222"/>
                  </a:lnTo>
                  <a:lnTo>
                    <a:pt x="246" y="306"/>
                  </a:lnTo>
                  <a:lnTo>
                    <a:pt x="84" y="282"/>
                  </a:lnTo>
                  <a:lnTo>
                    <a:pt x="0" y="810"/>
                  </a:lnTo>
                  <a:lnTo>
                    <a:pt x="102" y="822"/>
                  </a:lnTo>
                  <a:lnTo>
                    <a:pt x="102" y="798"/>
                  </a:lnTo>
                  <a:lnTo>
                    <a:pt x="996" y="924"/>
                  </a:lnTo>
                  <a:lnTo>
                    <a:pt x="1074" y="438"/>
                  </a:lnTo>
                  <a:lnTo>
                    <a:pt x="660" y="372"/>
                  </a:lnTo>
                  <a:lnTo>
                    <a:pt x="666" y="324"/>
                  </a:lnTo>
                  <a:lnTo>
                    <a:pt x="570" y="312"/>
                  </a:lnTo>
                  <a:lnTo>
                    <a:pt x="564" y="354"/>
                  </a:lnTo>
                  <a:lnTo>
                    <a:pt x="282" y="306"/>
                  </a:lnTo>
                  <a:lnTo>
                    <a:pt x="294" y="228"/>
                  </a:lnTo>
                  <a:lnTo>
                    <a:pt x="348" y="234"/>
                  </a:lnTo>
                  <a:lnTo>
                    <a:pt x="378" y="36"/>
                  </a:lnTo>
                  <a:lnTo>
                    <a:pt x="126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8">
              <a:hlinkClick r:id="rId3"/>
            </p:cNvPr>
            <p:cNvSpPr>
              <a:spLocks/>
            </p:cNvSpPr>
            <p:nvPr/>
          </p:nvSpPr>
          <p:spPr bwMode="auto">
            <a:xfrm>
              <a:off x="906" y="1530"/>
              <a:ext cx="516" cy="540"/>
            </a:xfrm>
            <a:custGeom>
              <a:avLst/>
              <a:gdLst>
                <a:gd name="T0" fmla="*/ 0 w 516"/>
                <a:gd name="T1" fmla="*/ 0 h 540"/>
                <a:gd name="T2" fmla="*/ 516 w 516"/>
                <a:gd name="T3" fmla="*/ 0 h 540"/>
                <a:gd name="T4" fmla="*/ 516 w 516"/>
                <a:gd name="T5" fmla="*/ 540 h 540"/>
                <a:gd name="T6" fmla="*/ 180 w 516"/>
                <a:gd name="T7" fmla="*/ 540 h 540"/>
                <a:gd name="T8" fmla="*/ 180 w 516"/>
                <a:gd name="T9" fmla="*/ 144 h 540"/>
                <a:gd name="T10" fmla="*/ 0 w 516"/>
                <a:gd name="T11" fmla="*/ 144 h 540"/>
                <a:gd name="T12" fmla="*/ 0 w 516"/>
                <a:gd name="T13" fmla="*/ 0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6"/>
                <a:gd name="T22" fmla="*/ 0 h 540"/>
                <a:gd name="T23" fmla="*/ 516 w 516"/>
                <a:gd name="T24" fmla="*/ 540 h 5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6" h="540">
                  <a:moveTo>
                    <a:pt x="0" y="0"/>
                  </a:moveTo>
                  <a:lnTo>
                    <a:pt x="516" y="0"/>
                  </a:lnTo>
                  <a:lnTo>
                    <a:pt x="516" y="540"/>
                  </a:lnTo>
                  <a:lnTo>
                    <a:pt x="180" y="540"/>
                  </a:lnTo>
                  <a:lnTo>
                    <a:pt x="180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774" y="2292"/>
              <a:ext cx="804" cy="576"/>
            </a:xfrm>
            <a:custGeom>
              <a:avLst/>
              <a:gdLst>
                <a:gd name="T0" fmla="*/ 204 w 804"/>
                <a:gd name="T1" fmla="*/ 0 h 576"/>
                <a:gd name="T2" fmla="*/ 204 w 804"/>
                <a:gd name="T3" fmla="*/ 192 h 576"/>
                <a:gd name="T4" fmla="*/ 0 w 804"/>
                <a:gd name="T5" fmla="*/ 192 h 576"/>
                <a:gd name="T6" fmla="*/ 0 w 804"/>
                <a:gd name="T7" fmla="*/ 576 h 576"/>
                <a:gd name="T8" fmla="*/ 804 w 804"/>
                <a:gd name="T9" fmla="*/ 576 h 576"/>
                <a:gd name="T10" fmla="*/ 804 w 804"/>
                <a:gd name="T11" fmla="*/ 0 h 576"/>
                <a:gd name="T12" fmla="*/ 204 w 80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4"/>
                <a:gd name="T22" fmla="*/ 0 h 576"/>
                <a:gd name="T23" fmla="*/ 804 w 80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4" h="576">
                  <a:moveTo>
                    <a:pt x="204" y="0"/>
                  </a:moveTo>
                  <a:lnTo>
                    <a:pt x="204" y="192"/>
                  </a:lnTo>
                  <a:lnTo>
                    <a:pt x="0" y="192"/>
                  </a:lnTo>
                  <a:lnTo>
                    <a:pt x="0" y="576"/>
                  </a:lnTo>
                  <a:lnTo>
                    <a:pt x="804" y="576"/>
                  </a:lnTo>
                  <a:lnTo>
                    <a:pt x="804" y="0"/>
                  </a:lnTo>
                  <a:lnTo>
                    <a:pt x="20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6">
              <a:hlinkClick r:id="rId3"/>
            </p:cNvPr>
            <p:cNvSpPr>
              <a:spLocks/>
            </p:cNvSpPr>
            <p:nvPr/>
          </p:nvSpPr>
          <p:spPr bwMode="auto">
            <a:xfrm>
              <a:off x="1680" y="2112"/>
              <a:ext cx="732" cy="882"/>
            </a:xfrm>
            <a:custGeom>
              <a:avLst/>
              <a:gdLst>
                <a:gd name="T0" fmla="*/ 126 w 732"/>
                <a:gd name="T1" fmla="*/ 0 h 882"/>
                <a:gd name="T2" fmla="*/ 0 w 732"/>
                <a:gd name="T3" fmla="*/ 834 h 882"/>
                <a:gd name="T4" fmla="*/ 288 w 732"/>
                <a:gd name="T5" fmla="*/ 882 h 882"/>
                <a:gd name="T6" fmla="*/ 294 w 732"/>
                <a:gd name="T7" fmla="*/ 834 h 882"/>
                <a:gd name="T8" fmla="*/ 612 w 732"/>
                <a:gd name="T9" fmla="*/ 882 h 882"/>
                <a:gd name="T10" fmla="*/ 732 w 732"/>
                <a:gd name="T11" fmla="*/ 102 h 882"/>
                <a:gd name="T12" fmla="*/ 126 w 732"/>
                <a:gd name="T13" fmla="*/ 0 h 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882"/>
                <a:gd name="T23" fmla="*/ 732 w 732"/>
                <a:gd name="T24" fmla="*/ 882 h 8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882">
                  <a:moveTo>
                    <a:pt x="126" y="0"/>
                  </a:moveTo>
                  <a:lnTo>
                    <a:pt x="0" y="834"/>
                  </a:lnTo>
                  <a:lnTo>
                    <a:pt x="288" y="882"/>
                  </a:lnTo>
                  <a:lnTo>
                    <a:pt x="294" y="834"/>
                  </a:lnTo>
                  <a:lnTo>
                    <a:pt x="612" y="882"/>
                  </a:lnTo>
                  <a:lnTo>
                    <a:pt x="732" y="102"/>
                  </a:lnTo>
                  <a:lnTo>
                    <a:pt x="126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5">
              <a:hlinkClick r:id="rId3"/>
            </p:cNvPr>
            <p:cNvSpPr>
              <a:spLocks/>
            </p:cNvSpPr>
            <p:nvPr/>
          </p:nvSpPr>
          <p:spPr bwMode="auto">
            <a:xfrm>
              <a:off x="3024" y="2004"/>
              <a:ext cx="684" cy="1086"/>
            </a:xfrm>
            <a:custGeom>
              <a:avLst/>
              <a:gdLst>
                <a:gd name="T0" fmla="*/ 6 w 684"/>
                <a:gd name="T1" fmla="*/ 0 h 1086"/>
                <a:gd name="T2" fmla="*/ 0 w 684"/>
                <a:gd name="T3" fmla="*/ 1086 h 1086"/>
                <a:gd name="T4" fmla="*/ 672 w 684"/>
                <a:gd name="T5" fmla="*/ 1086 h 1086"/>
                <a:gd name="T6" fmla="*/ 684 w 684"/>
                <a:gd name="T7" fmla="*/ 0 h 1086"/>
                <a:gd name="T8" fmla="*/ 6 w 684"/>
                <a:gd name="T9" fmla="*/ 0 h 10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4"/>
                <a:gd name="T16" fmla="*/ 0 h 1086"/>
                <a:gd name="T17" fmla="*/ 684 w 684"/>
                <a:gd name="T18" fmla="*/ 1086 h 10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4" h="1086">
                  <a:moveTo>
                    <a:pt x="6" y="0"/>
                  </a:moveTo>
                  <a:lnTo>
                    <a:pt x="0" y="1086"/>
                  </a:lnTo>
                  <a:lnTo>
                    <a:pt x="672" y="1086"/>
                  </a:lnTo>
                  <a:lnTo>
                    <a:pt x="684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4">
              <a:hlinkClick r:id="rId3"/>
            </p:cNvPr>
            <p:cNvSpPr>
              <a:spLocks/>
            </p:cNvSpPr>
            <p:nvPr/>
          </p:nvSpPr>
          <p:spPr bwMode="auto">
            <a:xfrm>
              <a:off x="2502" y="2550"/>
              <a:ext cx="366" cy="480"/>
            </a:xfrm>
            <a:custGeom>
              <a:avLst/>
              <a:gdLst>
                <a:gd name="T0" fmla="*/ 36 w 366"/>
                <a:gd name="T1" fmla="*/ 0 h 480"/>
                <a:gd name="T2" fmla="*/ 366 w 366"/>
                <a:gd name="T3" fmla="*/ 30 h 480"/>
                <a:gd name="T4" fmla="*/ 330 w 366"/>
                <a:gd name="T5" fmla="*/ 480 h 480"/>
                <a:gd name="T6" fmla="*/ 0 w 366"/>
                <a:gd name="T7" fmla="*/ 444 h 480"/>
                <a:gd name="T8" fmla="*/ 0 w 366"/>
                <a:gd name="T9" fmla="*/ 318 h 480"/>
                <a:gd name="T10" fmla="*/ 36 w 366"/>
                <a:gd name="T11" fmla="*/ 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6"/>
                <a:gd name="T19" fmla="*/ 0 h 480"/>
                <a:gd name="T20" fmla="*/ 366 w 36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6" h="480">
                  <a:moveTo>
                    <a:pt x="36" y="0"/>
                  </a:moveTo>
                  <a:lnTo>
                    <a:pt x="366" y="30"/>
                  </a:lnTo>
                  <a:lnTo>
                    <a:pt x="330" y="480"/>
                  </a:lnTo>
                  <a:lnTo>
                    <a:pt x="0" y="444"/>
                  </a:lnTo>
                  <a:lnTo>
                    <a:pt x="0" y="318"/>
                  </a:lnTo>
                  <a:lnTo>
                    <a:pt x="36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47" name="Rectangle 33"/>
          <p:cNvSpPr>
            <a:spLocks noChangeArrowheads="1"/>
          </p:cNvSpPr>
          <p:nvPr/>
        </p:nvSpPr>
        <p:spPr bwMode="auto">
          <a:xfrm>
            <a:off x="401638" y="6367463"/>
            <a:ext cx="8153400" cy="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Font typeface="Wingdings 2" pitchFamily="18" charset="2"/>
              <a:buChar char="Ì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6148" name="Rectangle 36"/>
          <p:cNvSpPr>
            <a:spLocks noChangeArrowheads="1"/>
          </p:cNvSpPr>
          <p:nvPr/>
        </p:nvSpPr>
        <p:spPr bwMode="auto">
          <a:xfrm>
            <a:off x="401638" y="6367463"/>
            <a:ext cx="8153400" cy="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Font typeface="Wingdings 2" pitchFamily="18" charset="2"/>
              <a:buChar char="Ì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helvetica" pitchFamily="34" charset="0"/>
              </a:rPr>
              <a:t>Enter all or part of a department name: </a:t>
            </a:r>
            <a:r>
              <a:rPr lang="en-GB" altLang="en-US" sz="800" b="1">
                <a:solidFill>
                  <a:srgbClr val="FFFFFF"/>
                </a:solidFill>
                <a:latin typeface="Times" pitchFamily="18" charset="0"/>
              </a:rPr>
              <a:t>      </a:t>
            </a:r>
            <a:r>
              <a:rPr lang="en-GB" altLang="en-US" sz="800" b="1">
                <a:solidFill>
                  <a:srgbClr val="FFFFFF"/>
                </a:solidFill>
                <a:latin typeface="helvetica" pitchFamily="34" charset="0"/>
              </a:rPr>
              <a:t> </a:t>
            </a:r>
            <a:endParaRPr lang="en-GB" altLang="en-US" sz="2400">
              <a:latin typeface="Times" pitchFamily="18" charset="0"/>
            </a:endParaRPr>
          </a:p>
        </p:txBody>
      </p:sp>
      <p:sp>
        <p:nvSpPr>
          <p:cNvPr id="6149" name="Title 21"/>
          <p:cNvSpPr>
            <a:spLocks noGrp="1"/>
          </p:cNvSpPr>
          <p:nvPr>
            <p:ph type="title"/>
          </p:nvPr>
        </p:nvSpPr>
        <p:spPr>
          <a:xfrm>
            <a:off x="1200665" y="217240"/>
            <a:ext cx="6227763" cy="86409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000" b="1" dirty="0">
                <a:solidFill>
                  <a:schemeClr val="tx1"/>
                </a:solidFill>
                <a:latin typeface="Arial Nova" panose="020B0504020202020204" pitchFamily="34" charset="0"/>
              </a:rPr>
              <a:t>          Occupational Health Department</a:t>
            </a:r>
            <a:endParaRPr lang="en-US" altLang="en-US" sz="20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Diagram 1"/>
          <p:cNvGrpSpPr/>
          <p:nvPr/>
        </p:nvGrpSpPr>
        <p:grpSpPr>
          <a:xfrm>
            <a:off x="1524000" y="2794157"/>
            <a:ext cx="6096000" cy="1269684"/>
            <a:chOff x="0" y="0"/>
            <a:chExt cx="8127999" cy="1692910"/>
          </a:xfrm>
        </p:grpSpPr>
        <p:sp>
          <p:nvSpPr>
            <p:cNvPr id="480" name="Rounded Rectangle"/>
            <p:cNvSpPr/>
            <p:nvPr/>
          </p:nvSpPr>
          <p:spPr>
            <a:xfrm>
              <a:off x="0" y="0"/>
              <a:ext cx="2286000" cy="1451609"/>
            </a:xfrm>
            <a:prstGeom prst="roundRect">
              <a:avLst>
                <a:gd name="adj" fmla="val 10000"/>
              </a:avLst>
            </a:prstGeom>
            <a:solidFill>
              <a:srgbClr val="231F20"/>
            </a:solidFill>
            <a:ln w="12700" cap="flat">
              <a:solidFill>
                <a:srgbClr val="0055A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solidFill>
                    <a:srgbClr val="231F20"/>
                  </a:solidFill>
                </a:defRPr>
              </a:pPr>
              <a:endParaRPr sz="1350"/>
            </a:p>
          </p:txBody>
        </p:sp>
        <p:grpSp>
          <p:nvGrpSpPr>
            <p:cNvPr id="483" name="Group"/>
            <p:cNvGrpSpPr/>
            <p:nvPr/>
          </p:nvGrpSpPr>
          <p:grpSpPr>
            <a:xfrm>
              <a:off x="254000" y="241300"/>
              <a:ext cx="2286001" cy="1451610"/>
              <a:chOff x="0" y="0"/>
              <a:chExt cx="2286000" cy="1451609"/>
            </a:xfrm>
          </p:grpSpPr>
          <p:sp>
            <p:nvSpPr>
              <p:cNvPr id="481" name="Rounded Rectangle"/>
              <p:cNvSpPr/>
              <p:nvPr/>
            </p:nvSpPr>
            <p:spPr>
              <a:xfrm>
                <a:off x="0" y="0"/>
                <a:ext cx="2286000" cy="1451609"/>
              </a:xfrm>
              <a:prstGeom prst="roundRect">
                <a:avLst>
                  <a:gd name="adj" fmla="val 10000"/>
                </a:avLst>
              </a:prstGeom>
              <a:solidFill>
                <a:srgbClr val="CAD1E6">
                  <a:alpha val="90000"/>
                </a:srgbClr>
              </a:solidFill>
              <a:ln w="12700" cap="flat">
                <a:solidFill>
                  <a:srgbClr val="005EB8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231F20"/>
                    </a:solidFill>
                  </a:defRPr>
                </a:pPr>
                <a:endParaRPr sz="1350"/>
              </a:p>
            </p:txBody>
          </p:sp>
          <p:sp>
            <p:nvSpPr>
              <p:cNvPr id="482" name="The environment"/>
              <p:cNvSpPr txBox="1"/>
              <p:nvPr/>
            </p:nvSpPr>
            <p:spPr>
              <a:xfrm>
                <a:off x="42516" y="285686"/>
                <a:ext cx="2200968" cy="880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009" tIns="80009" rIns="80009" bIns="80009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231F20"/>
                    </a:solidFill>
                  </a:defRPr>
                </a:lvl1pPr>
              </a:lstStyle>
              <a:p>
                <a:r>
                  <a:rPr sz="1800" dirty="0"/>
                  <a:t>The </a:t>
                </a:r>
                <a:r>
                  <a:rPr lang="en-US" sz="1800" dirty="0"/>
                  <a:t>E</a:t>
                </a:r>
                <a:r>
                  <a:rPr sz="1800" dirty="0"/>
                  <a:t>nvironment </a:t>
                </a:r>
              </a:p>
            </p:txBody>
          </p:sp>
        </p:grpSp>
        <p:sp>
          <p:nvSpPr>
            <p:cNvPr id="484" name="Rounded Rectangle"/>
            <p:cNvSpPr/>
            <p:nvPr/>
          </p:nvSpPr>
          <p:spPr>
            <a:xfrm>
              <a:off x="2794000" y="0"/>
              <a:ext cx="2286000" cy="1451609"/>
            </a:xfrm>
            <a:prstGeom prst="roundRect">
              <a:avLst>
                <a:gd name="adj" fmla="val 10000"/>
              </a:avLst>
            </a:prstGeom>
            <a:solidFill>
              <a:srgbClr val="231F20"/>
            </a:solidFill>
            <a:ln w="12700" cap="flat">
              <a:solidFill>
                <a:srgbClr val="0055A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solidFill>
                    <a:srgbClr val="231F20"/>
                  </a:solidFill>
                </a:defRPr>
              </a:pPr>
              <a:endParaRPr sz="1350"/>
            </a:p>
          </p:txBody>
        </p:sp>
        <p:grpSp>
          <p:nvGrpSpPr>
            <p:cNvPr id="487" name="Group"/>
            <p:cNvGrpSpPr/>
            <p:nvPr/>
          </p:nvGrpSpPr>
          <p:grpSpPr>
            <a:xfrm>
              <a:off x="3048000" y="241300"/>
              <a:ext cx="2286001" cy="1451610"/>
              <a:chOff x="0" y="0"/>
              <a:chExt cx="2286000" cy="1451609"/>
            </a:xfrm>
          </p:grpSpPr>
          <p:sp>
            <p:nvSpPr>
              <p:cNvPr id="485" name="Rounded Rectangle"/>
              <p:cNvSpPr/>
              <p:nvPr/>
            </p:nvSpPr>
            <p:spPr>
              <a:xfrm>
                <a:off x="0" y="0"/>
                <a:ext cx="2286000" cy="1451609"/>
              </a:xfrm>
              <a:prstGeom prst="roundRect">
                <a:avLst>
                  <a:gd name="adj" fmla="val 10000"/>
                </a:avLst>
              </a:prstGeom>
              <a:solidFill>
                <a:srgbClr val="CAD1E6">
                  <a:alpha val="90000"/>
                </a:srgbClr>
              </a:solidFill>
              <a:ln w="12700" cap="flat">
                <a:solidFill>
                  <a:srgbClr val="005EB8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231F20"/>
                    </a:solidFill>
                  </a:defRPr>
                </a:pPr>
                <a:endParaRPr sz="1350"/>
              </a:p>
            </p:txBody>
          </p:sp>
          <p:sp>
            <p:nvSpPr>
              <p:cNvPr id="486" name="The Individual"/>
              <p:cNvSpPr txBox="1"/>
              <p:nvPr/>
            </p:nvSpPr>
            <p:spPr>
              <a:xfrm>
                <a:off x="42516" y="230286"/>
                <a:ext cx="2200968" cy="991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009" tIns="80009" rIns="80009" bIns="80009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231F20"/>
                    </a:solidFill>
                  </a:defRPr>
                </a:lvl1pPr>
              </a:lstStyle>
              <a:p>
                <a:r>
                  <a:rPr sz="2100" dirty="0"/>
                  <a:t>The Individual </a:t>
                </a:r>
              </a:p>
            </p:txBody>
          </p:sp>
        </p:grpSp>
        <p:sp>
          <p:nvSpPr>
            <p:cNvPr id="488" name="Rounded Rectangle"/>
            <p:cNvSpPr/>
            <p:nvPr/>
          </p:nvSpPr>
          <p:spPr>
            <a:xfrm>
              <a:off x="5587998" y="0"/>
              <a:ext cx="2286000" cy="1451609"/>
            </a:xfrm>
            <a:prstGeom prst="roundRect">
              <a:avLst>
                <a:gd name="adj" fmla="val 10000"/>
              </a:avLst>
            </a:prstGeom>
            <a:solidFill>
              <a:srgbClr val="231F20"/>
            </a:solidFill>
            <a:ln w="12700" cap="flat">
              <a:solidFill>
                <a:srgbClr val="0055A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solidFill>
                    <a:srgbClr val="231F20"/>
                  </a:solidFill>
                </a:defRPr>
              </a:pPr>
              <a:endParaRPr sz="1350"/>
            </a:p>
          </p:txBody>
        </p:sp>
        <p:grpSp>
          <p:nvGrpSpPr>
            <p:cNvPr id="491" name="Group"/>
            <p:cNvGrpSpPr/>
            <p:nvPr/>
          </p:nvGrpSpPr>
          <p:grpSpPr>
            <a:xfrm>
              <a:off x="5841998" y="241300"/>
              <a:ext cx="2286001" cy="1451610"/>
              <a:chOff x="0" y="0"/>
              <a:chExt cx="2286000" cy="1451609"/>
            </a:xfrm>
          </p:grpSpPr>
          <p:sp>
            <p:nvSpPr>
              <p:cNvPr id="489" name="Rounded Rectangle"/>
              <p:cNvSpPr/>
              <p:nvPr/>
            </p:nvSpPr>
            <p:spPr>
              <a:xfrm>
                <a:off x="0" y="0"/>
                <a:ext cx="2286000" cy="1451609"/>
              </a:xfrm>
              <a:prstGeom prst="roundRect">
                <a:avLst>
                  <a:gd name="adj" fmla="val 10000"/>
                </a:avLst>
              </a:prstGeom>
              <a:solidFill>
                <a:srgbClr val="CAD1E6">
                  <a:alpha val="90000"/>
                </a:srgbClr>
              </a:solidFill>
              <a:ln w="12700" cap="flat">
                <a:solidFill>
                  <a:srgbClr val="005EB8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525"/>
                  </a:spcBef>
                  <a:defRPr>
                    <a:solidFill>
                      <a:srgbClr val="231F20"/>
                    </a:solidFill>
                  </a:defRPr>
                </a:pPr>
                <a:endParaRPr sz="1350"/>
              </a:p>
            </p:txBody>
          </p:sp>
          <p:sp>
            <p:nvSpPr>
              <p:cNvPr id="490" name="Task"/>
              <p:cNvSpPr txBox="1"/>
              <p:nvPr/>
            </p:nvSpPr>
            <p:spPr>
              <a:xfrm>
                <a:off x="42516" y="424186"/>
                <a:ext cx="2200968" cy="603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009" tIns="80009" rIns="80009" bIns="80009" numCol="1" anchor="ctr">
                <a:spAutoFit/>
              </a:bodyPr>
              <a:lstStyle>
                <a:lvl1pPr algn="ctr"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231F20"/>
                    </a:solidFill>
                  </a:defRPr>
                </a:lvl1pPr>
              </a:lstStyle>
              <a:p>
                <a:r>
                  <a:rPr lang="en-US" sz="2100" dirty="0"/>
                  <a:t>The </a:t>
                </a:r>
                <a:r>
                  <a:rPr sz="2100" dirty="0"/>
                  <a:t>Task </a:t>
                </a:r>
              </a:p>
            </p:txBody>
          </p:sp>
        </p:grpSp>
      </p:grpSp>
      <p:sp>
        <p:nvSpPr>
          <p:cNvPr id="493" name="Title 2"/>
          <p:cNvSpPr txBox="1">
            <a:spLocks noGrp="1"/>
          </p:cNvSpPr>
          <p:nvPr>
            <p:ph type="title"/>
          </p:nvPr>
        </p:nvSpPr>
        <p:spPr>
          <a:xfrm>
            <a:off x="359596" y="1418770"/>
            <a:ext cx="8455631" cy="459253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3666" b="1"/>
            </a:lvl1pPr>
          </a:lstStyle>
          <a:p>
            <a:r>
              <a:rPr lang="en-GB" sz="2400" dirty="0"/>
              <a:t>Neurodiversity – </a:t>
            </a:r>
            <a:r>
              <a:rPr sz="2400" dirty="0"/>
              <a:t>support</a:t>
            </a:r>
            <a:r>
              <a:rPr lang="en-GB" sz="2400" dirty="0"/>
              <a:t> at work</a:t>
            </a:r>
            <a:endParaRPr sz="2400" dirty="0"/>
          </a:p>
        </p:txBody>
      </p:sp>
      <p:pic>
        <p:nvPicPr>
          <p:cNvPr id="494" name="Graphic 5" descr="Graphic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716" y="3712600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Graphic 7" descr="Graphic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71" y="3838883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Graphic 11" descr="Graphic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245" y="3838883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Graphic 15" descr="Graphic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537" y="3838883"/>
            <a:ext cx="6858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Graphic 18" descr="Graphic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830" y="3771900"/>
            <a:ext cx="685801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Graphic 26" descr="Graphic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594" y="3771900"/>
            <a:ext cx="685801" cy="68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90B5-790E-429E-AF5C-22D0B681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32" y="274902"/>
            <a:ext cx="8229600" cy="531178"/>
          </a:xfrm>
        </p:spPr>
        <p:txBody>
          <a:bodyPr anchor="ctr">
            <a:normAutofit/>
          </a:bodyPr>
          <a:lstStyle/>
          <a:p>
            <a:r>
              <a:rPr lang="en-GB" sz="1600" dirty="0">
                <a:latin typeface="+mn-lt"/>
                <a:cs typeface="Helvetica" panose="020B0604020202020204" pitchFamily="34" charset="0"/>
              </a:rPr>
              <a:t>Neurodiversity – Support at work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AFF5D-97DD-4293-996F-B23C83B4D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975" y="806080"/>
            <a:ext cx="6057070" cy="52855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600" b="1" i="1" dirty="0">
                <a:latin typeface="+mn-lt"/>
                <a:cs typeface="Helvetica" panose="020B0604020202020204" pitchFamily="34" charset="0"/>
              </a:rPr>
              <a:t>Tailored referrals for: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Specialist diagnostic assessments  e.g. ASD, ADHD etc..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Specialist workplace needs assessments e.g. BDA – dyslexia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Specialist coaching e.g. ADHD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Communication and interpersonal relationships interventions e.g. ASD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Career guidance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Exam support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Workstation assessments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Assistive technologies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>
              <a:latin typeface="+mn-lt"/>
              <a:cs typeface="Helvetica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600" b="1" i="1" dirty="0">
                <a:latin typeface="+mn-lt"/>
                <a:cs typeface="Helvetica" panose="020B0604020202020204" pitchFamily="34" charset="0"/>
              </a:rPr>
              <a:t>Outcomes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Monitor efficacy of interventions in work – liaise with treating physician / assessor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Helvetica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600" b="1" i="1" dirty="0">
                <a:latin typeface="+mn-lt"/>
                <a:cs typeface="Helvetica" panose="020B0604020202020204" pitchFamily="34" charset="0"/>
              </a:rPr>
              <a:t>Reasonable adjustments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Case-by-case basis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latin typeface="+mn-lt"/>
                <a:cs typeface="Helvetica" panose="020B0604020202020204" pitchFamily="34" charset="0"/>
              </a:rPr>
              <a:t>Phased return to work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C76AF-9083-455F-9F41-DDC1B0C5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10" y="6077965"/>
            <a:ext cx="5956935" cy="365125"/>
          </a:xfrm>
        </p:spPr>
        <p:txBody>
          <a:bodyPr>
            <a:normAutofit/>
          </a:bodyPr>
          <a:lstStyle/>
          <a:p>
            <a:r>
              <a:rPr lang="en-GB" sz="1100" i="1" dirty="0">
                <a:solidFill>
                  <a:srgbClr val="3E1F81"/>
                </a:solidFill>
                <a:latin typeface="Arial"/>
                <a:cs typeface="Arial"/>
              </a:rPr>
              <a:t>St George’s University Hospitals NHS Foundation Trust - Occupational health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1A6C37-3CD2-4ED2-9B3B-E8993B40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A997BA7-C95B-594E-8974-F7DCDCBB5D1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11" name="Content Placeholder 10" descr="Stethoscope on white background">
            <a:extLst>
              <a:ext uri="{FF2B5EF4-FFF2-40B4-BE49-F238E27FC236}">
                <a16:creationId xmlns:a16="http://schemas.microsoft.com/office/drawing/2014/main" id="{16A7B26E-55CA-4415-8DD2-3DBFAE30C0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9485" y="1007101"/>
            <a:ext cx="2633540" cy="2421899"/>
          </a:xfrm>
        </p:spPr>
      </p:pic>
    </p:spTree>
    <p:extLst>
      <p:ext uri="{BB962C8B-B14F-4D97-AF65-F5344CB8AC3E}">
        <p14:creationId xmlns:p14="http://schemas.microsoft.com/office/powerpoint/2010/main" val="104634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14337" y="414339"/>
            <a:ext cx="8229600" cy="87112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</a:rPr>
              <a:t>In summary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Managing your health in the workplace 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1969ADD-2520-4C04-BAEA-8E038690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443661"/>
            <a:ext cx="5910923" cy="67507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George’s University Hospitals NHS Foundation Trust - Occupational health 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C11B0F8C-F067-FF9E-9406-83203899B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6784"/>
              </p:ext>
            </p:extLst>
          </p:nvPr>
        </p:nvGraphicFramePr>
        <p:xfrm>
          <a:off x="527515" y="1285463"/>
          <a:ext cx="8229600" cy="455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44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852738"/>
            <a:ext cx="7129462" cy="1012825"/>
          </a:xfrm>
        </p:spPr>
        <p:txBody>
          <a:bodyPr/>
          <a:lstStyle/>
          <a:p>
            <a:pPr algn="l" eaLnBrk="1" hangingPunct="1"/>
            <a:r>
              <a:rPr lang="en-GB" altLang="en-US" sz="5400"/>
              <a:t>Thank you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982097"/>
            <a:ext cx="6062662" cy="131050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 Thank you </a:t>
            </a:r>
            <a:r>
              <a:rPr lang="en-GB" altLang="en-US" sz="6500" dirty="0">
                <a:solidFill>
                  <a:schemeClr val="bg1"/>
                </a:solidFill>
              </a:rPr>
              <a:t>Questions</a:t>
            </a:r>
            <a:r>
              <a:rPr lang="en-GB" altLang="en-US" sz="8000" dirty="0">
                <a:solidFill>
                  <a:schemeClr val="bg1"/>
                </a:solidFill>
              </a:rPr>
              <a:t>….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7636"/>
            <a:ext cx="8229600" cy="7762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000" b="1" dirty="0">
                <a:latin typeface="+mn-lt"/>
                <a:cs typeface="Arial Bold" panose="020B0704020202020204" pitchFamily="34" charset="0"/>
              </a:rPr>
              <a:t>Occupational Health Department – Units 1</a:t>
            </a:r>
            <a:r>
              <a:rPr lang="en-GB" altLang="en-US" sz="2000" dirty="0">
                <a:latin typeface="+mn-lt"/>
                <a:cs typeface="Arial Bold" panose="020B0704020202020204" pitchFamily="34" charset="0"/>
              </a:rPr>
              <a:t> &amp; 2</a:t>
            </a:r>
          </a:p>
        </p:txBody>
      </p:sp>
      <p:pic>
        <p:nvPicPr>
          <p:cNvPr id="7172" name="Content Placeholder 15" descr="C:\Documents and Settings\Sam Thayalan\Desktop\Temp1\St Georges\Dept Aug 2008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703" y="1629161"/>
            <a:ext cx="4454958" cy="2640590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19" y="1638389"/>
            <a:ext cx="3805381" cy="2665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22484" y="4852965"/>
            <a:ext cx="5931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Opening hours: 8:30am to 4.30 pm, Monday - Friday</a:t>
            </a:r>
          </a:p>
          <a:p>
            <a:pPr algn="ctr"/>
            <a:r>
              <a:rPr lang="en-GB" dirty="0"/>
              <a:t>Telephone: 0208 725 1661 </a:t>
            </a:r>
          </a:p>
          <a:p>
            <a:pPr algn="ctr"/>
            <a:r>
              <a:rPr lang="en-GB" dirty="0"/>
              <a:t>Email: </a:t>
            </a:r>
            <a:r>
              <a:rPr lang="en-GB" dirty="0">
                <a:hlinkClick r:id="rId4"/>
              </a:rPr>
              <a:t>ohadmin@stgeorges.nhs.uk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095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4AA3-A1A9-48C5-B119-644A7F4D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90" y="538644"/>
            <a:ext cx="8229600" cy="77949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+mn-lt"/>
              </a:rPr>
              <a:t>In this talk..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E98F-A259-43A7-942D-6FB2B83D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90" y="1403648"/>
            <a:ext cx="8229600" cy="42715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Role of occupational health &amp; services we offer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Management referrals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Immunity screening and vaccination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Blood borne infections &amp; exposure prone procedures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Sharps &amp; splash injuries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Mental health, wellbeing &amp;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Neurodiversity &amp; work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32995-EB78-42D1-BA0B-61D268A1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021" y="6396343"/>
            <a:ext cx="7470663" cy="461657"/>
          </a:xfrm>
        </p:spPr>
        <p:txBody>
          <a:bodyPr/>
          <a:lstStyle/>
          <a:p>
            <a:r>
              <a:rPr lang="en-GB" sz="1100" i="1" dirty="0">
                <a:solidFill>
                  <a:srgbClr val="7030A0"/>
                </a:solidFill>
                <a:latin typeface="Arial"/>
                <a:cs typeface="Arial"/>
              </a:rPr>
              <a:t>St George’s University Hospitals NHS Foundation Trust - Occupational health </a:t>
            </a:r>
          </a:p>
        </p:txBody>
      </p:sp>
    </p:spTree>
    <p:extLst>
      <p:ext uri="{BB962C8B-B14F-4D97-AF65-F5344CB8AC3E}">
        <p14:creationId xmlns:p14="http://schemas.microsoft.com/office/powerpoint/2010/main" val="246469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D85A-1FD4-4C34-8A6A-B062252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74" y="286191"/>
            <a:ext cx="8229600" cy="813947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+mn-lt"/>
                <a:cs typeface="Helvetica" panose="020B0604020202020204" pitchFamily="34" charset="0"/>
              </a:rPr>
              <a:t>The Occupational Health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BE90-8B0E-4B01-B1E1-3C425603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6319"/>
            <a:ext cx="8229600" cy="46715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Consultant Leads </a:t>
            </a:r>
            <a:r>
              <a:rPr lang="en-GB" sz="1900" dirty="0">
                <a:latin typeface="+mn-lt"/>
                <a:cs typeface="Helvetica" panose="020B0604020202020204" pitchFamily="34" charset="0"/>
              </a:rPr>
              <a:t>- Dr Gordon Jackson-Koku FFOM, Dr Samuel Thayalan FFOM</a:t>
            </a:r>
          </a:p>
          <a:p>
            <a:pPr marL="0" indent="0">
              <a:buNone/>
            </a:pPr>
            <a:endParaRPr lang="en-GB" sz="1900" dirty="0">
              <a:latin typeface="+mn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Head of Nursing &amp; Business Manager </a:t>
            </a:r>
            <a:r>
              <a:rPr lang="en-GB" sz="1900" dirty="0">
                <a:latin typeface="+mn-lt"/>
                <a:cs typeface="Helvetica" panose="020B0604020202020204" pitchFamily="34" charset="0"/>
              </a:rPr>
              <a:t>– Ms Toyin Oladotun</a:t>
            </a:r>
          </a:p>
          <a:p>
            <a:pPr marL="0" indent="0">
              <a:buNone/>
            </a:pPr>
            <a:endParaRPr lang="en-GB" sz="1900" dirty="0">
              <a:latin typeface="+mn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Administrative Manager </a:t>
            </a:r>
            <a:r>
              <a:rPr lang="en-GB" sz="1900" dirty="0">
                <a:latin typeface="+mn-lt"/>
                <a:cs typeface="Helvetica" panose="020B0604020202020204" pitchFamily="34" charset="0"/>
              </a:rPr>
              <a:t>– Ms Sreeja Pillai </a:t>
            </a:r>
          </a:p>
          <a:p>
            <a:pPr marL="0" indent="0">
              <a:buNone/>
            </a:pPr>
            <a:endParaRPr lang="en-GB" sz="1900" dirty="0">
              <a:latin typeface="+mn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Psychiatrist – </a:t>
            </a:r>
            <a:r>
              <a:rPr lang="en-GB" sz="1900" dirty="0">
                <a:latin typeface="+mn-lt"/>
                <a:cs typeface="Helvetica" panose="020B0604020202020204" pitchFamily="34" charset="0"/>
              </a:rPr>
              <a:t>Dr Annabelle Banks</a:t>
            </a:r>
          </a:p>
          <a:p>
            <a:pPr marL="0" indent="0">
              <a:buNone/>
            </a:pPr>
            <a:r>
              <a:rPr lang="en-GB" sz="1900" dirty="0">
                <a:latin typeface="+mn-lt"/>
                <a:cs typeface="Helvetica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Medical Residents – </a:t>
            </a:r>
            <a:r>
              <a:rPr lang="en-GB" sz="1900" dirty="0">
                <a:latin typeface="+mn-lt"/>
                <a:cs typeface="Helvetica" panose="020B0604020202020204" pitchFamily="34" charset="0"/>
              </a:rPr>
              <a:t>Dr O Talabi, Dr M Xue</a:t>
            </a:r>
          </a:p>
          <a:p>
            <a:pPr marL="0" indent="0">
              <a:buNone/>
            </a:pPr>
            <a:endParaRPr lang="en-GB" sz="1900" dirty="0">
              <a:latin typeface="+mn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Lead Infection Control Nurse </a:t>
            </a:r>
            <a:r>
              <a:rPr lang="en-GB" sz="1900" dirty="0">
                <a:latin typeface="+mn-lt"/>
                <a:cs typeface="Helvetica" panose="020B0604020202020204" pitchFamily="34" charset="0"/>
              </a:rPr>
              <a:t>– Ms Patricia A Beckford</a:t>
            </a:r>
          </a:p>
          <a:p>
            <a:pPr marL="0" indent="0">
              <a:buNone/>
            </a:pPr>
            <a:endParaRPr lang="en-GB" sz="1900" dirty="0">
              <a:latin typeface="+mn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7 Specialist Nurses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1 Physiotherapist </a:t>
            </a:r>
            <a:endParaRPr lang="en-GB" sz="1900" dirty="0">
              <a:latin typeface="+mn-lt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900" b="1" dirty="0">
                <a:latin typeface="+mn-lt"/>
                <a:cs typeface="Helvetica" panose="020B0604020202020204" pitchFamily="34" charset="0"/>
              </a:rPr>
              <a:t>Staff counselling service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900" b="1" dirty="0">
              <a:latin typeface="+mn-lt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900" dirty="0">
              <a:latin typeface="+mn-lt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GB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600" i="1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E7C8C-D098-45F7-853E-6E8726B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96343"/>
            <a:ext cx="7470663" cy="461657"/>
          </a:xfrm>
        </p:spPr>
        <p:txBody>
          <a:bodyPr/>
          <a:lstStyle/>
          <a:p>
            <a:r>
              <a:rPr lang="en-GB" sz="1100" i="1" dirty="0">
                <a:solidFill>
                  <a:srgbClr val="3E1F81"/>
                </a:solidFill>
                <a:latin typeface="Arial"/>
                <a:cs typeface="Arial"/>
              </a:rPr>
              <a:t>St George’s University Hospitals NHS Foundation Trust - Occupational health </a:t>
            </a:r>
          </a:p>
        </p:txBody>
      </p:sp>
    </p:spTree>
    <p:extLst>
      <p:ext uri="{BB962C8B-B14F-4D97-AF65-F5344CB8AC3E}">
        <p14:creationId xmlns:p14="http://schemas.microsoft.com/office/powerpoint/2010/main" val="38481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9D63-D7A0-4F8B-B5A4-78F6E3DB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GB" sz="2800" dirty="0">
                <a:latin typeface="+mn-lt"/>
              </a:rPr>
              <a:t>Occupational Health –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E384E-9670-4279-B2C1-7B2F5C5B3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102" y="127788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Impartiality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Confidentiality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Consent – to request and share information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 descr="Woman signing contract">
            <a:extLst>
              <a:ext uri="{FF2B5EF4-FFF2-40B4-BE49-F238E27FC236}">
                <a16:creationId xmlns:a16="http://schemas.microsoft.com/office/drawing/2014/main" id="{7443D038-C1C8-4DDA-8E1B-18A9F6900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440024"/>
            <a:ext cx="4345898" cy="32303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9F376-CA1A-48B0-870B-B1318ABE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5991225"/>
            <a:ext cx="489428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100" i="1" dirty="0">
                <a:solidFill>
                  <a:srgbClr val="7030A0"/>
                </a:solidFill>
              </a:rPr>
              <a:t>St George’s University Hospitals NHS Foundation Trust - Occupational health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DE33F0-666C-478B-B1D4-C3695866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A997BA7-C95B-594E-8974-F7DCDCBB5D1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F15269-D014-4E8F-BB30-B749E855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4" y="403841"/>
            <a:ext cx="8229600" cy="614215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Scope of our services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F77B87-DEF5-4765-9899-17ACEB77C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124" y="947051"/>
            <a:ext cx="6271941" cy="42490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Management referrals  (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Fitness for work assessments / Health clearance assessments / other referrals)</a:t>
            </a: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Managing work-related/place infections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(Liaise with I.D &amp; Micro e.g., HIV, Hepatitis, Covid-19,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Managing needle stick or splash injuries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(Post expose prophylaxis)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Health Surveillance (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e.g., ionizing radiation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Vaccination and immunity testing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(e.g., Measles, Varicella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Work-related stress / burnout / mental health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Substance misuse (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Drug &amp; alcohol testing &amp; monitoring)</a:t>
            </a: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General workplace risk assessments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Pregnancy related workplace risk assessments</a:t>
            </a:r>
          </a:p>
          <a:p>
            <a:pPr marL="0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099C8-1AE5-4980-A991-BF5C0BC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00774"/>
            <a:ext cx="5807123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400" i="1" dirty="0">
                <a:solidFill>
                  <a:srgbClr val="7030A0"/>
                </a:solidFill>
                <a:cs typeface="Arial" panose="020B0604020202020204" pitchFamily="34" charset="0"/>
              </a:rPr>
              <a:t>St George’s University Hospitals NHS Foundation Trust - Occupational health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D2E5E01-FA4D-443E-AD6C-94CF06A8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A997BA7-C95B-594E-8974-F7DCDCBB5D1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Content Placeholder 6" descr="Surgeon examining digital brain scan on monitor with patient in the background">
            <a:extLst>
              <a:ext uri="{FF2B5EF4-FFF2-40B4-BE49-F238E27FC236}">
                <a16:creationId xmlns:a16="http://schemas.microsoft.com/office/drawing/2014/main" id="{29DE29F3-8926-4453-9FD0-E83DE7570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6000" y="1724738"/>
            <a:ext cx="2417876" cy="1841672"/>
          </a:xfrm>
        </p:spPr>
      </p:pic>
    </p:spTree>
    <p:extLst>
      <p:ext uri="{BB962C8B-B14F-4D97-AF65-F5344CB8AC3E}">
        <p14:creationId xmlns:p14="http://schemas.microsoft.com/office/powerpoint/2010/main" val="39508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 referrals assessments</a:t>
            </a:r>
            <a:endParaRPr lang="en-US" dirty="0"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68358" y="1253745"/>
            <a:ext cx="4738581" cy="4540879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GB" altLang="en-US" sz="1500" b="1" dirty="0">
                <a:latin typeface="+mn-lt"/>
              </a:rPr>
              <a:t>Source of referrals: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500" dirty="0">
                <a:latin typeface="+mn-lt"/>
              </a:rPr>
              <a:t>Clinical Lead / a manager/ Educational supervisor / another clinician.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1500" b="1" dirty="0">
              <a:latin typeface="+mn-lt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GB" altLang="en-US" sz="1500" b="1" dirty="0">
                <a:latin typeface="+mn-lt"/>
              </a:rPr>
              <a:t>What Happens</a:t>
            </a:r>
            <a:r>
              <a:rPr lang="en-GB" altLang="en-US" sz="1500" dirty="0">
                <a:latin typeface="+mn-lt"/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500" dirty="0">
                <a:latin typeface="+mn-lt"/>
              </a:rPr>
              <a:t>We assess in clinic / by telephone / by MS Teams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500" dirty="0">
                <a:latin typeface="+mn-lt"/>
              </a:rPr>
              <a:t>We may obtain GP or specialist reports - your consent is required for this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1500" u="sng" dirty="0">
              <a:latin typeface="+mn-lt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500" dirty="0">
                <a:latin typeface="+mn-lt"/>
              </a:rPr>
              <a:t>We will give an opinion on your fitness to study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1500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1500" b="1" dirty="0">
                <a:latin typeface="+mn-lt"/>
              </a:rPr>
              <a:t>The report:</a:t>
            </a:r>
            <a:endParaRPr lang="en-GB" altLang="en-US" sz="1500" b="1" i="1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500" dirty="0">
                <a:latin typeface="+mn-lt"/>
              </a:rPr>
              <a:t>You can ask to see the report before it is sent to the referrer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500" dirty="0">
                <a:latin typeface="+mn-lt"/>
              </a:rPr>
              <a:t>You can request correction of factual inaccuracies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500" dirty="0">
                <a:latin typeface="+mn-lt"/>
              </a:rPr>
              <a:t>You can withdraw consent for the report to be sent to the referrer</a:t>
            </a:r>
            <a:endParaRPr lang="en-US" altLang="en-US" sz="15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500" dirty="0">
                <a:latin typeface="+mn-lt"/>
              </a:rPr>
              <a:t>You cannot request changes to professional opinion, unless based on inaccurate/wrong facts</a:t>
            </a:r>
          </a:p>
        </p:txBody>
      </p:sp>
      <p:pic>
        <p:nvPicPr>
          <p:cNvPr id="3" name="Content Placeholder 2" descr="City lights focused in magnifying glass">
            <a:extLst>
              <a:ext uri="{FF2B5EF4-FFF2-40B4-BE49-F238E27FC236}">
                <a16:creationId xmlns:a16="http://schemas.microsoft.com/office/drawing/2014/main" id="{F2056BDE-3A31-49F4-8316-1D0E3BA5E9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1739" y="1253746"/>
            <a:ext cx="3679860" cy="3455203"/>
          </a:xfrm>
        </p:spPr>
      </p:pic>
      <p:sp>
        <p:nvSpPr>
          <p:cNvPr id="74" name="Footer Placeholder 4">
            <a:extLst>
              <a:ext uri="{FF2B5EF4-FFF2-40B4-BE49-F238E27FC236}">
                <a16:creationId xmlns:a16="http://schemas.microsoft.com/office/drawing/2014/main" id="{17410D30-9E62-423A-B22A-5406405F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307" y="5883305"/>
            <a:ext cx="556873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100" i="1" dirty="0">
                <a:solidFill>
                  <a:srgbClr val="7030A0"/>
                </a:solidFill>
              </a:rPr>
              <a:t>St George’s University Hospitals NHS Foundation Trust - Occupational health 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FD9F0E24-C8A9-4551-A72D-3E307587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A997BA7-C95B-594E-8974-F7DCDCBB5D1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 of the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mgt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referral assessments</a:t>
            </a:r>
            <a:endParaRPr lang="en-US" dirty="0"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68359" y="1403648"/>
            <a:ext cx="4038600" cy="3963482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1500" dirty="0">
                <a:latin typeface="+mn-lt"/>
              </a:rPr>
              <a:t>Fit for work – without workplace adjustments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endParaRPr lang="en-GB" altLang="en-US" sz="15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1500" dirty="0">
                <a:latin typeface="+mn-lt"/>
              </a:rPr>
              <a:t>Fit for work – with workplace adjustments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endParaRPr lang="en-GB" altLang="en-US" sz="15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1500" dirty="0">
                <a:latin typeface="+mn-lt"/>
              </a:rPr>
              <a:t>Fitness pending additional information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endParaRPr lang="en-GB" altLang="en-US" sz="15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1500" dirty="0">
                <a:latin typeface="+mn-lt"/>
              </a:rPr>
              <a:t>Unfit for work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endParaRPr lang="en-GB" altLang="en-US" sz="1500" dirty="0">
              <a:latin typeface="+mn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1500" dirty="0">
              <a:latin typeface="+mn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1500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GB" altLang="en-US" sz="1500" dirty="0">
                <a:latin typeface="+mn-lt"/>
              </a:rPr>
              <a:t>Temporary or permanent adjustments may be offered (if there are health issues)</a:t>
            </a:r>
          </a:p>
        </p:txBody>
      </p:sp>
      <p:pic>
        <p:nvPicPr>
          <p:cNvPr id="3" name="Content Placeholder 2" descr="City lights focused in magnifying glass">
            <a:extLst>
              <a:ext uri="{FF2B5EF4-FFF2-40B4-BE49-F238E27FC236}">
                <a16:creationId xmlns:a16="http://schemas.microsoft.com/office/drawing/2014/main" id="{F2056BDE-3A31-49F4-8316-1D0E3BA5E9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2999" y="1350183"/>
            <a:ext cx="4038600" cy="3358766"/>
          </a:xfrm>
        </p:spPr>
      </p:pic>
      <p:sp>
        <p:nvSpPr>
          <p:cNvPr id="74" name="Footer Placeholder 4">
            <a:extLst>
              <a:ext uri="{FF2B5EF4-FFF2-40B4-BE49-F238E27FC236}">
                <a16:creationId xmlns:a16="http://schemas.microsoft.com/office/drawing/2014/main" id="{17410D30-9E62-423A-B22A-5406405F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307" y="5718918"/>
            <a:ext cx="483927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100" i="1" dirty="0">
                <a:solidFill>
                  <a:srgbClr val="7030A0"/>
                </a:solidFill>
              </a:rPr>
              <a:t>St George’s University Hospitals NHS Foundation Trust - Occupational health 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FD9F0E24-C8A9-4551-A72D-3E307587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A997BA7-C95B-594E-8974-F7DCDCBB5D1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theme1.xml><?xml version="1.0" encoding="utf-8"?>
<a:theme xmlns:a="http://schemas.openxmlformats.org/drawingml/2006/main" name="Workshop Presentatio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7315</TotalTime>
  <Words>1605</Words>
  <Application>Microsoft Office PowerPoint</Application>
  <PresentationFormat>On-screen Show (4:3)</PresentationFormat>
  <Paragraphs>286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Abadi</vt:lpstr>
      <vt:lpstr>Arial</vt:lpstr>
      <vt:lpstr>Arial Bold</vt:lpstr>
      <vt:lpstr>Arial Nova</vt:lpstr>
      <vt:lpstr>Calibri</vt:lpstr>
      <vt:lpstr>Courier New</vt:lpstr>
      <vt:lpstr>Helvetica</vt:lpstr>
      <vt:lpstr>Helvetica</vt:lpstr>
      <vt:lpstr>Times</vt:lpstr>
      <vt:lpstr>Times New Roman</vt:lpstr>
      <vt:lpstr>Wingdings</vt:lpstr>
      <vt:lpstr>Wingdings 2</vt:lpstr>
      <vt:lpstr>Workshop Presentation 2015</vt:lpstr>
      <vt:lpstr>Occupational Health</vt:lpstr>
      <vt:lpstr>          Occupational Health Department</vt:lpstr>
      <vt:lpstr>Occupational Health Department – Units 1 &amp; 2</vt:lpstr>
      <vt:lpstr>In this talk..</vt:lpstr>
      <vt:lpstr>The Occupational Health Team</vt:lpstr>
      <vt:lpstr>Occupational Health – Guiding principles</vt:lpstr>
      <vt:lpstr>Scope of our services</vt:lpstr>
      <vt:lpstr>Management referrals assessments</vt:lpstr>
      <vt:lpstr>Outcome of the mgt referral assessments</vt:lpstr>
      <vt:lpstr>PowerPoint Presentation</vt:lpstr>
      <vt:lpstr>Immunity screening and vaccination</vt:lpstr>
      <vt:lpstr>Flu vaccination </vt:lpstr>
      <vt:lpstr>Covid-19</vt:lpstr>
      <vt:lpstr>Blood borne infections (BBVs) screening </vt:lpstr>
      <vt:lpstr>Exposure to blood, body fluids and Blood-Borne Viruses  (needle stick, sharp, splash, bite, scratch injuries) </vt:lpstr>
      <vt:lpstr>PowerPoint Presentation</vt:lpstr>
      <vt:lpstr> Mental health &amp; wellbeing (e.g. depression, anxiety, psychosis, stress, burnout, etc…) </vt:lpstr>
      <vt:lpstr>Mental health - Support at work </vt:lpstr>
      <vt:lpstr> Neurodiversity in the workplace (e.g. ADHD, Autism, Dyslexia, Dyspraxia, Dysgraphia, etc..)  </vt:lpstr>
      <vt:lpstr>Neurodiversity – support at work</vt:lpstr>
      <vt:lpstr>Neurodiversity – Support at work </vt:lpstr>
      <vt:lpstr>In summary Managing your health in the workplace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in the workplace  An occupational health perspective</dc:title>
  <dc:creator>Gordon Jackson-Koku</dc:creator>
  <cp:lastModifiedBy>Dr Gordon Jackson-Koku</cp:lastModifiedBy>
  <cp:revision>874</cp:revision>
  <dcterms:created xsi:type="dcterms:W3CDTF">2020-08-17T12:18:17Z</dcterms:created>
  <dcterms:modified xsi:type="dcterms:W3CDTF">2025-02-13T15:17:18Z</dcterms:modified>
</cp:coreProperties>
</file>