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4" r:id="rId1"/>
    <p:sldMasterId id="2147483968" r:id="rId2"/>
  </p:sldMasterIdLst>
  <p:notesMasterIdLst>
    <p:notesMasterId r:id="rId56"/>
  </p:notesMasterIdLst>
  <p:handoutMasterIdLst>
    <p:handoutMasterId r:id="rId57"/>
  </p:handoutMasterIdLst>
  <p:sldIdLst>
    <p:sldId id="370" r:id="rId3"/>
    <p:sldId id="350" r:id="rId4"/>
    <p:sldId id="1503" r:id="rId5"/>
    <p:sldId id="443" r:id="rId6"/>
    <p:sldId id="447" r:id="rId7"/>
    <p:sldId id="662" r:id="rId8"/>
    <p:sldId id="978" r:id="rId9"/>
    <p:sldId id="979" r:id="rId10"/>
    <p:sldId id="655" r:id="rId11"/>
    <p:sldId id="1531" r:id="rId12"/>
    <p:sldId id="980" r:id="rId13"/>
    <p:sldId id="981" r:id="rId14"/>
    <p:sldId id="658" r:id="rId15"/>
    <p:sldId id="439" r:id="rId16"/>
    <p:sldId id="982" r:id="rId17"/>
    <p:sldId id="372" r:id="rId18"/>
    <p:sldId id="1516" r:id="rId19"/>
    <p:sldId id="1518" r:id="rId20"/>
    <p:sldId id="969" r:id="rId21"/>
    <p:sldId id="1519" r:id="rId22"/>
    <p:sldId id="442" r:id="rId23"/>
    <p:sldId id="379" r:id="rId24"/>
    <p:sldId id="380" r:id="rId25"/>
    <p:sldId id="414" r:id="rId26"/>
    <p:sldId id="376" r:id="rId27"/>
    <p:sldId id="377" r:id="rId28"/>
    <p:sldId id="378" r:id="rId29"/>
    <p:sldId id="451" r:id="rId30"/>
    <p:sldId id="452" r:id="rId31"/>
    <p:sldId id="385" r:id="rId32"/>
    <p:sldId id="656" r:id="rId33"/>
    <p:sldId id="387" r:id="rId34"/>
    <p:sldId id="388" r:id="rId35"/>
    <p:sldId id="351" r:id="rId36"/>
    <p:sldId id="398" r:id="rId37"/>
    <p:sldId id="400" r:id="rId38"/>
    <p:sldId id="445" r:id="rId39"/>
    <p:sldId id="415" r:id="rId40"/>
    <p:sldId id="417" r:id="rId41"/>
    <p:sldId id="418" r:id="rId42"/>
    <p:sldId id="475" r:id="rId43"/>
    <p:sldId id="1528" r:id="rId44"/>
    <p:sldId id="481" r:id="rId45"/>
    <p:sldId id="467" r:id="rId46"/>
    <p:sldId id="483" r:id="rId47"/>
    <p:sldId id="484" r:id="rId48"/>
    <p:sldId id="485" r:id="rId49"/>
    <p:sldId id="486" r:id="rId50"/>
    <p:sldId id="412" r:id="rId51"/>
    <p:sldId id="672" r:id="rId52"/>
    <p:sldId id="673" r:id="rId53"/>
    <p:sldId id="674" r:id="rId54"/>
    <p:sldId id="675" r:id="rId55"/>
  </p:sldIdLst>
  <p:sldSz cx="12192000" cy="6858000"/>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elia Williams" initials="CW" lastIdx="6" clrIdx="0"/>
  <p:cmAuthor id="2" name="Barry Stubbs" initials="BS" lastIdx="4" clrIdx="1">
    <p:extLst>
      <p:ext uri="{19B8F6BF-5375-455C-9EA6-DF929625EA0E}">
        <p15:presenceInfo xmlns:p15="http://schemas.microsoft.com/office/powerpoint/2012/main" userId="S-1-5-21-1845906232-3479269616-3693299286-67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745" autoAdjust="0"/>
  </p:normalViewPr>
  <p:slideViewPr>
    <p:cSldViewPr snapToGrid="0" showGuides="1">
      <p:cViewPr varScale="1">
        <p:scale>
          <a:sx n="51" d="100"/>
          <a:sy n="51" d="100"/>
        </p:scale>
        <p:origin x="1220" y="44"/>
      </p:cViewPr>
      <p:guideLst>
        <p:guide orient="horz" pos="2160"/>
        <p:guide pos="3840"/>
      </p:guideLst>
    </p:cSldViewPr>
  </p:slideViewPr>
  <p:notesTextViewPr>
    <p:cViewPr>
      <p:scale>
        <a:sx n="1" d="1"/>
        <a:sy n="1" d="1"/>
      </p:scale>
      <p:origin x="0" y="0"/>
    </p:cViewPr>
  </p:notesTextViewPr>
  <p:notesViewPr>
    <p:cSldViewPr snapToGrid="0">
      <p:cViewPr varScale="1">
        <p:scale>
          <a:sx n="49" d="100"/>
          <a:sy n="49" d="100"/>
        </p:scale>
        <p:origin x="2952"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owler" userId="30cb632b-446d-474b-8b1b-bc979b93a632" providerId="ADAL" clId="{1F298593-074B-4E56-9603-FCEE3C1A7D9E}"/>
    <pc:docChg chg="modSld">
      <pc:chgData name="Phil Bowler" userId="30cb632b-446d-474b-8b1b-bc979b93a632" providerId="ADAL" clId="{1F298593-074B-4E56-9603-FCEE3C1A7D9E}" dt="2025-02-05T16:30:26.118" v="1" actId="6549"/>
      <pc:docMkLst>
        <pc:docMk/>
      </pc:docMkLst>
      <pc:sldChg chg="modSp mod">
        <pc:chgData name="Phil Bowler" userId="30cb632b-446d-474b-8b1b-bc979b93a632" providerId="ADAL" clId="{1F298593-074B-4E56-9603-FCEE3C1A7D9E}" dt="2025-02-05T16:30:26.118" v="1" actId="6549"/>
        <pc:sldMkLst>
          <pc:docMk/>
          <pc:sldMk cId="1856175220" sldId="486"/>
        </pc:sldMkLst>
        <pc:spChg chg="mod">
          <ac:chgData name="Phil Bowler" userId="30cb632b-446d-474b-8b1b-bc979b93a632" providerId="ADAL" clId="{1F298593-074B-4E56-9603-FCEE3C1A7D9E}" dt="2025-02-05T16:30:26.118" v="1" actId="6549"/>
          <ac:spMkLst>
            <pc:docMk/>
            <pc:sldMk cId="1856175220" sldId="486"/>
            <ac:spMk id="9" creationId="{C212DD90-1915-4742-BCF9-E3F25F2D6E8E}"/>
          </ac:spMkLst>
        </pc:spChg>
      </pc:sldChg>
      <pc:sldChg chg="modSp mod">
        <pc:chgData name="Phil Bowler" userId="30cb632b-446d-474b-8b1b-bc979b93a632" providerId="ADAL" clId="{1F298593-074B-4E56-9603-FCEE3C1A7D9E}" dt="2025-01-06T15:11:28.717" v="0" actId="6549"/>
        <pc:sldMkLst>
          <pc:docMk/>
          <pc:sldMk cId="1217789317" sldId="673"/>
        </pc:sldMkLst>
        <pc:spChg chg="mod">
          <ac:chgData name="Phil Bowler" userId="30cb632b-446d-474b-8b1b-bc979b93a632" providerId="ADAL" clId="{1F298593-074B-4E56-9603-FCEE3C1A7D9E}" dt="2025-01-06T15:11:28.717" v="0" actId="6549"/>
          <ac:spMkLst>
            <pc:docMk/>
            <pc:sldMk cId="1217789317" sldId="673"/>
            <ac:spMk id="16" creationId="{EED0BCE5-5A75-46C6-90A6-6C173F06364B}"/>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49A0B0-0EF2-40B1-BBEA-6E20A3AEC4F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1990BC1-7707-4C1F-ACB0-BE93CC216358}">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How does the NHS Pension work?</a:t>
          </a:r>
          <a:endParaRPr lang="en-US" sz="1800" dirty="0">
            <a:solidFill>
              <a:srgbClr val="262626"/>
            </a:solidFill>
            <a:latin typeface="Arial" panose="020B0604020202020204" pitchFamily="34" charset="0"/>
            <a:cs typeface="Arial" panose="020B0604020202020204" pitchFamily="34" charset="0"/>
          </a:endParaRPr>
        </a:p>
      </dgm:t>
    </dgm:pt>
    <dgm:pt modelId="{7892CCED-FBD3-4512-9A9D-60B981DDC4A9}" type="parTrans" cxnId="{39F4FD2B-BEF5-4228-A2FC-9A11820A7846}">
      <dgm:prSet/>
      <dgm:spPr/>
      <dgm:t>
        <a:bodyPr/>
        <a:lstStyle/>
        <a:p>
          <a:endParaRPr lang="en-US"/>
        </a:p>
      </dgm:t>
    </dgm:pt>
    <dgm:pt modelId="{275EDEB8-25CC-4AC7-95E0-D1FF65F18608}" type="sibTrans" cxnId="{39F4FD2B-BEF5-4228-A2FC-9A11820A7846}">
      <dgm:prSet/>
      <dgm:spPr/>
      <dgm:t>
        <a:bodyPr/>
        <a:lstStyle/>
        <a:p>
          <a:endParaRPr lang="en-US"/>
        </a:p>
      </dgm:t>
    </dgm:pt>
    <dgm:pt modelId="{B9C6FED7-0BCE-4690-8CCA-21A2960A6E29}">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Is the NHS Pension worth joining?</a:t>
          </a:r>
          <a:endParaRPr lang="en-US" sz="1800" dirty="0">
            <a:solidFill>
              <a:srgbClr val="262626"/>
            </a:solidFill>
            <a:latin typeface="Arial" panose="020B0604020202020204" pitchFamily="34" charset="0"/>
            <a:cs typeface="Arial" panose="020B0604020202020204" pitchFamily="34" charset="0"/>
          </a:endParaRPr>
        </a:p>
      </dgm:t>
    </dgm:pt>
    <dgm:pt modelId="{0A833800-F4DE-484C-BC86-5BB62E34169A}" type="parTrans" cxnId="{3E40C163-221D-4D42-88AA-6FD5E4E2B1E9}">
      <dgm:prSet/>
      <dgm:spPr/>
      <dgm:t>
        <a:bodyPr/>
        <a:lstStyle/>
        <a:p>
          <a:endParaRPr lang="en-US"/>
        </a:p>
      </dgm:t>
    </dgm:pt>
    <dgm:pt modelId="{1626BCEE-15C2-4A75-9CB6-A475F8D65E8C}" type="sibTrans" cxnId="{3E40C163-221D-4D42-88AA-6FD5E4E2B1E9}">
      <dgm:prSet/>
      <dgm:spPr/>
      <dgm:t>
        <a:bodyPr/>
        <a:lstStyle/>
        <a:p>
          <a:endParaRPr lang="en-US"/>
        </a:p>
      </dgm:t>
    </dgm:pt>
    <dgm:pt modelId="{FC34C49F-719F-4A58-9402-FCA346A53046}">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What does it give me?</a:t>
          </a:r>
          <a:endParaRPr lang="en-US" sz="1800" dirty="0">
            <a:solidFill>
              <a:srgbClr val="262626"/>
            </a:solidFill>
            <a:latin typeface="Arial" panose="020B0604020202020204" pitchFamily="34" charset="0"/>
            <a:cs typeface="Arial" panose="020B0604020202020204" pitchFamily="34" charset="0"/>
          </a:endParaRPr>
        </a:p>
      </dgm:t>
    </dgm:pt>
    <dgm:pt modelId="{547E4AB0-6514-4CD4-B363-E64A3D4AB510}" type="parTrans" cxnId="{07437986-C5B6-4783-8084-B98AC1DE94DB}">
      <dgm:prSet/>
      <dgm:spPr/>
      <dgm:t>
        <a:bodyPr/>
        <a:lstStyle/>
        <a:p>
          <a:endParaRPr lang="en-US"/>
        </a:p>
      </dgm:t>
    </dgm:pt>
    <dgm:pt modelId="{EECAF511-761B-4418-8850-A9EAA46F5B8E}" type="sibTrans" cxnId="{07437986-C5B6-4783-8084-B98AC1DE94DB}">
      <dgm:prSet/>
      <dgm:spPr/>
      <dgm:t>
        <a:bodyPr/>
        <a:lstStyle/>
        <a:p>
          <a:endParaRPr lang="en-US"/>
        </a:p>
      </dgm:t>
    </dgm:pt>
    <dgm:pt modelId="{CB19876E-2479-4D26-A20D-C9A457E43872}">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How much does it cost?</a:t>
          </a:r>
          <a:endParaRPr lang="en-US" sz="1800" dirty="0">
            <a:solidFill>
              <a:srgbClr val="262626"/>
            </a:solidFill>
            <a:latin typeface="Arial" panose="020B0604020202020204" pitchFamily="34" charset="0"/>
            <a:cs typeface="Arial" panose="020B0604020202020204" pitchFamily="34" charset="0"/>
          </a:endParaRPr>
        </a:p>
      </dgm:t>
    </dgm:pt>
    <dgm:pt modelId="{BD286CA5-CA13-4482-B1FB-0C14E730A8EA}" type="parTrans" cxnId="{E775B83C-DA02-4A49-9CF0-A0A532C650B6}">
      <dgm:prSet/>
      <dgm:spPr/>
      <dgm:t>
        <a:bodyPr/>
        <a:lstStyle/>
        <a:p>
          <a:endParaRPr lang="en-US"/>
        </a:p>
      </dgm:t>
    </dgm:pt>
    <dgm:pt modelId="{638B2C7D-2F7D-4909-9F81-850C38516C42}" type="sibTrans" cxnId="{E775B83C-DA02-4A49-9CF0-A0A532C650B6}">
      <dgm:prSet/>
      <dgm:spPr/>
      <dgm:t>
        <a:bodyPr/>
        <a:lstStyle/>
        <a:p>
          <a:endParaRPr lang="en-US"/>
        </a:p>
      </dgm:t>
    </dgm:pt>
    <dgm:pt modelId="{BC2BFD2E-734F-40CB-AAFD-B6C3CB858E67}">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What happens if I die or become sick?</a:t>
          </a:r>
          <a:endParaRPr lang="en-US" sz="1800" dirty="0">
            <a:solidFill>
              <a:srgbClr val="262626"/>
            </a:solidFill>
            <a:latin typeface="Arial" panose="020B0604020202020204" pitchFamily="34" charset="0"/>
            <a:cs typeface="Arial" panose="020B0604020202020204" pitchFamily="34" charset="0"/>
          </a:endParaRPr>
        </a:p>
      </dgm:t>
    </dgm:pt>
    <dgm:pt modelId="{21676168-BACD-4B1E-8639-A286118F6EE9}" type="parTrans" cxnId="{FFFA1EE1-8F01-4D2A-981B-1B7AD80ABCF8}">
      <dgm:prSet/>
      <dgm:spPr/>
      <dgm:t>
        <a:bodyPr/>
        <a:lstStyle/>
        <a:p>
          <a:endParaRPr lang="en-US"/>
        </a:p>
      </dgm:t>
    </dgm:pt>
    <dgm:pt modelId="{B628423A-EE81-496A-977B-95B42DC6977B}" type="sibTrans" cxnId="{FFFA1EE1-8F01-4D2A-981B-1B7AD80ABCF8}">
      <dgm:prSet/>
      <dgm:spPr/>
      <dgm:t>
        <a:bodyPr/>
        <a:lstStyle/>
        <a:p>
          <a:endParaRPr lang="en-US"/>
        </a:p>
      </dgm:t>
    </dgm:pt>
    <dgm:pt modelId="{1CD2F662-1590-48F5-9DEA-549F739365BA}">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What happens if I leave?</a:t>
          </a:r>
          <a:endParaRPr lang="en-US" sz="1800" dirty="0">
            <a:solidFill>
              <a:srgbClr val="262626"/>
            </a:solidFill>
            <a:latin typeface="Arial" panose="020B0604020202020204" pitchFamily="34" charset="0"/>
            <a:cs typeface="Arial" panose="020B0604020202020204" pitchFamily="34" charset="0"/>
          </a:endParaRPr>
        </a:p>
      </dgm:t>
    </dgm:pt>
    <dgm:pt modelId="{3A7AA8A4-76D3-43EA-A7AD-AA5C01BDD6FB}" type="parTrans" cxnId="{2003BD46-F68A-46B7-8064-C80F11495C44}">
      <dgm:prSet/>
      <dgm:spPr/>
      <dgm:t>
        <a:bodyPr/>
        <a:lstStyle/>
        <a:p>
          <a:endParaRPr lang="en-US"/>
        </a:p>
      </dgm:t>
    </dgm:pt>
    <dgm:pt modelId="{BE5F0D18-2C61-45C5-91AF-6E3E867839AA}" type="sibTrans" cxnId="{2003BD46-F68A-46B7-8064-C80F11495C44}">
      <dgm:prSet/>
      <dgm:spPr/>
      <dgm:t>
        <a:bodyPr/>
        <a:lstStyle/>
        <a:p>
          <a:endParaRPr lang="en-US"/>
        </a:p>
      </dgm:t>
    </dgm:pt>
    <dgm:pt modelId="{E88EEBEB-E94A-49F8-B155-3E13EDF56A52}">
      <dgm:prSet custT="1"/>
      <dgm:spPr>
        <a:noFill/>
        <a:ln>
          <a:noFill/>
        </a:ln>
      </dgm:spPr>
      <dgm:t>
        <a:bodyPr/>
        <a:lstStyle/>
        <a:p>
          <a:r>
            <a:rPr lang="en-GB" sz="2100" dirty="0">
              <a:solidFill>
                <a:srgbClr val="262626"/>
              </a:solidFill>
              <a:latin typeface="Arial" panose="020B0604020202020204" pitchFamily="34" charset="0"/>
              <a:cs typeface="Arial" panose="020B0604020202020204" pitchFamily="34" charset="0"/>
            </a:rPr>
            <a:t>W</a:t>
          </a:r>
          <a:r>
            <a:rPr lang="en-GB" sz="1800" dirty="0">
              <a:solidFill>
                <a:srgbClr val="262626"/>
              </a:solidFill>
              <a:latin typeface="Arial" panose="020B0604020202020204" pitchFamily="34" charset="0"/>
              <a:cs typeface="Arial" panose="020B0604020202020204" pitchFamily="34" charset="0"/>
            </a:rPr>
            <a:t>hat happens to my pension if I return home either before or at retirement?</a:t>
          </a:r>
          <a:endParaRPr lang="en-US" sz="1800" dirty="0">
            <a:solidFill>
              <a:srgbClr val="262626"/>
            </a:solidFill>
            <a:latin typeface="Arial" panose="020B0604020202020204" pitchFamily="34" charset="0"/>
            <a:cs typeface="Arial" panose="020B0604020202020204" pitchFamily="34" charset="0"/>
          </a:endParaRPr>
        </a:p>
      </dgm:t>
    </dgm:pt>
    <dgm:pt modelId="{7E493C82-44FF-4B54-A6FC-A872D338D1DD}" type="parTrans" cxnId="{CCAAA83A-FD6C-4948-B66D-CF98416AA173}">
      <dgm:prSet/>
      <dgm:spPr/>
      <dgm:t>
        <a:bodyPr/>
        <a:lstStyle/>
        <a:p>
          <a:endParaRPr lang="en-US"/>
        </a:p>
      </dgm:t>
    </dgm:pt>
    <dgm:pt modelId="{6855ECD6-F3CF-4C36-AD1D-EF34B316CD7E}" type="sibTrans" cxnId="{CCAAA83A-FD6C-4948-B66D-CF98416AA173}">
      <dgm:prSet/>
      <dgm:spPr/>
      <dgm:t>
        <a:bodyPr/>
        <a:lstStyle/>
        <a:p>
          <a:endParaRPr lang="en-US"/>
        </a:p>
      </dgm:t>
    </dgm:pt>
    <dgm:pt modelId="{3EE714E6-3DAD-4380-8E8F-24FA85E78E84}" type="pres">
      <dgm:prSet presAssocID="{1449A0B0-0EF2-40B1-BBEA-6E20A3AEC4F4}" presName="linear" presStyleCnt="0">
        <dgm:presLayoutVars>
          <dgm:animLvl val="lvl"/>
          <dgm:resizeHandles val="exact"/>
        </dgm:presLayoutVars>
      </dgm:prSet>
      <dgm:spPr/>
    </dgm:pt>
    <dgm:pt modelId="{25B54A21-8E8C-4709-8221-A09CD61A78F0}" type="pres">
      <dgm:prSet presAssocID="{41990BC1-7707-4C1F-ACB0-BE93CC216358}" presName="parentText" presStyleLbl="node1" presStyleIdx="0" presStyleCnt="7">
        <dgm:presLayoutVars>
          <dgm:chMax val="0"/>
          <dgm:bulletEnabled val="1"/>
        </dgm:presLayoutVars>
      </dgm:prSet>
      <dgm:spPr/>
    </dgm:pt>
    <dgm:pt modelId="{3A0F8986-6A54-421F-B182-E218DA7AFCAE}" type="pres">
      <dgm:prSet presAssocID="{275EDEB8-25CC-4AC7-95E0-D1FF65F18608}" presName="spacer" presStyleCnt="0"/>
      <dgm:spPr/>
    </dgm:pt>
    <dgm:pt modelId="{434B8B29-85A2-4537-BD94-D166D9332660}" type="pres">
      <dgm:prSet presAssocID="{B9C6FED7-0BCE-4690-8CCA-21A2960A6E29}" presName="parentText" presStyleLbl="node1" presStyleIdx="1" presStyleCnt="7">
        <dgm:presLayoutVars>
          <dgm:chMax val="0"/>
          <dgm:bulletEnabled val="1"/>
        </dgm:presLayoutVars>
      </dgm:prSet>
      <dgm:spPr/>
    </dgm:pt>
    <dgm:pt modelId="{68B1D8EC-9885-407C-86CD-0982D19F7821}" type="pres">
      <dgm:prSet presAssocID="{1626BCEE-15C2-4A75-9CB6-A475F8D65E8C}" presName="spacer" presStyleCnt="0"/>
      <dgm:spPr/>
    </dgm:pt>
    <dgm:pt modelId="{D7068882-ECE7-4079-BD21-0ADC6A456061}" type="pres">
      <dgm:prSet presAssocID="{FC34C49F-719F-4A58-9402-FCA346A53046}" presName="parentText" presStyleLbl="node1" presStyleIdx="2" presStyleCnt="7">
        <dgm:presLayoutVars>
          <dgm:chMax val="0"/>
          <dgm:bulletEnabled val="1"/>
        </dgm:presLayoutVars>
      </dgm:prSet>
      <dgm:spPr/>
    </dgm:pt>
    <dgm:pt modelId="{9D4F047D-D313-4617-A213-071EFD7592FC}" type="pres">
      <dgm:prSet presAssocID="{EECAF511-761B-4418-8850-A9EAA46F5B8E}" presName="spacer" presStyleCnt="0"/>
      <dgm:spPr/>
    </dgm:pt>
    <dgm:pt modelId="{576CE27D-337E-4FCA-92CC-D4D056133552}" type="pres">
      <dgm:prSet presAssocID="{CB19876E-2479-4D26-A20D-C9A457E43872}" presName="parentText" presStyleLbl="node1" presStyleIdx="3" presStyleCnt="7">
        <dgm:presLayoutVars>
          <dgm:chMax val="0"/>
          <dgm:bulletEnabled val="1"/>
        </dgm:presLayoutVars>
      </dgm:prSet>
      <dgm:spPr/>
    </dgm:pt>
    <dgm:pt modelId="{345234FA-A830-446C-B06C-981C680721E2}" type="pres">
      <dgm:prSet presAssocID="{638B2C7D-2F7D-4909-9F81-850C38516C42}" presName="spacer" presStyleCnt="0"/>
      <dgm:spPr/>
    </dgm:pt>
    <dgm:pt modelId="{7118A2FB-EF8A-41D0-BF32-C8369D700145}" type="pres">
      <dgm:prSet presAssocID="{BC2BFD2E-734F-40CB-AAFD-B6C3CB858E67}" presName="parentText" presStyleLbl="node1" presStyleIdx="4" presStyleCnt="7">
        <dgm:presLayoutVars>
          <dgm:chMax val="0"/>
          <dgm:bulletEnabled val="1"/>
        </dgm:presLayoutVars>
      </dgm:prSet>
      <dgm:spPr/>
    </dgm:pt>
    <dgm:pt modelId="{3BEC0E3A-FE47-4560-A502-42655ABDCE0E}" type="pres">
      <dgm:prSet presAssocID="{B628423A-EE81-496A-977B-95B42DC6977B}" presName="spacer" presStyleCnt="0"/>
      <dgm:spPr/>
    </dgm:pt>
    <dgm:pt modelId="{5C4B8262-2F92-4C06-AEC6-FFD14DFBA3BC}" type="pres">
      <dgm:prSet presAssocID="{1CD2F662-1590-48F5-9DEA-549F739365BA}" presName="parentText" presStyleLbl="node1" presStyleIdx="5" presStyleCnt="7">
        <dgm:presLayoutVars>
          <dgm:chMax val="0"/>
          <dgm:bulletEnabled val="1"/>
        </dgm:presLayoutVars>
      </dgm:prSet>
      <dgm:spPr/>
    </dgm:pt>
    <dgm:pt modelId="{28CCB82C-0D09-4AF7-A340-39647F48F4C6}" type="pres">
      <dgm:prSet presAssocID="{BE5F0D18-2C61-45C5-91AF-6E3E867839AA}" presName="spacer" presStyleCnt="0"/>
      <dgm:spPr/>
    </dgm:pt>
    <dgm:pt modelId="{692E14B0-9DEB-473B-8043-E085079ACF87}" type="pres">
      <dgm:prSet presAssocID="{E88EEBEB-E94A-49F8-B155-3E13EDF56A52}" presName="parentText" presStyleLbl="node1" presStyleIdx="6" presStyleCnt="7">
        <dgm:presLayoutVars>
          <dgm:chMax val="0"/>
          <dgm:bulletEnabled val="1"/>
        </dgm:presLayoutVars>
      </dgm:prSet>
      <dgm:spPr/>
    </dgm:pt>
  </dgm:ptLst>
  <dgm:cxnLst>
    <dgm:cxn modelId="{2B331625-F7A8-48AB-AF0A-F52B89B519CD}" type="presOf" srcId="{BC2BFD2E-734F-40CB-AAFD-B6C3CB858E67}" destId="{7118A2FB-EF8A-41D0-BF32-C8369D700145}" srcOrd="0" destOrd="0" presId="urn:microsoft.com/office/officeart/2005/8/layout/vList2"/>
    <dgm:cxn modelId="{E6793226-F0CB-4162-857A-14ACC7997E86}" type="presOf" srcId="{FC34C49F-719F-4A58-9402-FCA346A53046}" destId="{D7068882-ECE7-4079-BD21-0ADC6A456061}" srcOrd="0" destOrd="0" presId="urn:microsoft.com/office/officeart/2005/8/layout/vList2"/>
    <dgm:cxn modelId="{39F4FD2B-BEF5-4228-A2FC-9A11820A7846}" srcId="{1449A0B0-0EF2-40B1-BBEA-6E20A3AEC4F4}" destId="{41990BC1-7707-4C1F-ACB0-BE93CC216358}" srcOrd="0" destOrd="0" parTransId="{7892CCED-FBD3-4512-9A9D-60B981DDC4A9}" sibTransId="{275EDEB8-25CC-4AC7-95E0-D1FF65F18608}"/>
    <dgm:cxn modelId="{6CFF1E37-11B9-4E0F-B116-13936FBDF188}" type="presOf" srcId="{1449A0B0-0EF2-40B1-BBEA-6E20A3AEC4F4}" destId="{3EE714E6-3DAD-4380-8E8F-24FA85E78E84}" srcOrd="0" destOrd="0" presId="urn:microsoft.com/office/officeart/2005/8/layout/vList2"/>
    <dgm:cxn modelId="{CCAAA83A-FD6C-4948-B66D-CF98416AA173}" srcId="{1449A0B0-0EF2-40B1-BBEA-6E20A3AEC4F4}" destId="{E88EEBEB-E94A-49F8-B155-3E13EDF56A52}" srcOrd="6" destOrd="0" parTransId="{7E493C82-44FF-4B54-A6FC-A872D338D1DD}" sibTransId="{6855ECD6-F3CF-4C36-AD1D-EF34B316CD7E}"/>
    <dgm:cxn modelId="{E775B83C-DA02-4A49-9CF0-A0A532C650B6}" srcId="{1449A0B0-0EF2-40B1-BBEA-6E20A3AEC4F4}" destId="{CB19876E-2479-4D26-A20D-C9A457E43872}" srcOrd="3" destOrd="0" parTransId="{BD286CA5-CA13-4482-B1FB-0C14E730A8EA}" sibTransId="{638B2C7D-2F7D-4909-9F81-850C38516C42}"/>
    <dgm:cxn modelId="{1E870F3F-FF9E-4C07-8850-4016BCC81FCF}" type="presOf" srcId="{1CD2F662-1590-48F5-9DEA-549F739365BA}" destId="{5C4B8262-2F92-4C06-AEC6-FFD14DFBA3BC}" srcOrd="0" destOrd="0" presId="urn:microsoft.com/office/officeart/2005/8/layout/vList2"/>
    <dgm:cxn modelId="{1866575D-C18D-4AB3-8375-4337B3CF3EED}" type="presOf" srcId="{E88EEBEB-E94A-49F8-B155-3E13EDF56A52}" destId="{692E14B0-9DEB-473B-8043-E085079ACF87}" srcOrd="0" destOrd="0" presId="urn:microsoft.com/office/officeart/2005/8/layout/vList2"/>
    <dgm:cxn modelId="{356FA942-1F85-40FF-AD2E-5C31531E98C3}" type="presOf" srcId="{CB19876E-2479-4D26-A20D-C9A457E43872}" destId="{576CE27D-337E-4FCA-92CC-D4D056133552}" srcOrd="0" destOrd="0" presId="urn:microsoft.com/office/officeart/2005/8/layout/vList2"/>
    <dgm:cxn modelId="{3E40C163-221D-4D42-88AA-6FD5E4E2B1E9}" srcId="{1449A0B0-0EF2-40B1-BBEA-6E20A3AEC4F4}" destId="{B9C6FED7-0BCE-4690-8CCA-21A2960A6E29}" srcOrd="1" destOrd="0" parTransId="{0A833800-F4DE-484C-BC86-5BB62E34169A}" sibTransId="{1626BCEE-15C2-4A75-9CB6-A475F8D65E8C}"/>
    <dgm:cxn modelId="{2003BD46-F68A-46B7-8064-C80F11495C44}" srcId="{1449A0B0-0EF2-40B1-BBEA-6E20A3AEC4F4}" destId="{1CD2F662-1590-48F5-9DEA-549F739365BA}" srcOrd="5" destOrd="0" parTransId="{3A7AA8A4-76D3-43EA-A7AD-AA5C01BDD6FB}" sibTransId="{BE5F0D18-2C61-45C5-91AF-6E3E867839AA}"/>
    <dgm:cxn modelId="{07437986-C5B6-4783-8084-B98AC1DE94DB}" srcId="{1449A0B0-0EF2-40B1-BBEA-6E20A3AEC4F4}" destId="{FC34C49F-719F-4A58-9402-FCA346A53046}" srcOrd="2" destOrd="0" parTransId="{547E4AB0-6514-4CD4-B363-E64A3D4AB510}" sibTransId="{EECAF511-761B-4418-8850-A9EAA46F5B8E}"/>
    <dgm:cxn modelId="{6D69A2C6-FB82-4187-97AA-15BCB7DF3508}" type="presOf" srcId="{41990BC1-7707-4C1F-ACB0-BE93CC216358}" destId="{25B54A21-8E8C-4709-8221-A09CD61A78F0}" srcOrd="0" destOrd="0" presId="urn:microsoft.com/office/officeart/2005/8/layout/vList2"/>
    <dgm:cxn modelId="{0EEE2CD8-4B65-409B-8FB9-38330F82C530}" type="presOf" srcId="{B9C6FED7-0BCE-4690-8CCA-21A2960A6E29}" destId="{434B8B29-85A2-4537-BD94-D166D9332660}" srcOrd="0" destOrd="0" presId="urn:microsoft.com/office/officeart/2005/8/layout/vList2"/>
    <dgm:cxn modelId="{FFFA1EE1-8F01-4D2A-981B-1B7AD80ABCF8}" srcId="{1449A0B0-0EF2-40B1-BBEA-6E20A3AEC4F4}" destId="{BC2BFD2E-734F-40CB-AAFD-B6C3CB858E67}" srcOrd="4" destOrd="0" parTransId="{21676168-BACD-4B1E-8639-A286118F6EE9}" sibTransId="{B628423A-EE81-496A-977B-95B42DC6977B}"/>
    <dgm:cxn modelId="{D02E931B-2B93-4AA7-881D-0905A5BD6903}" type="presParOf" srcId="{3EE714E6-3DAD-4380-8E8F-24FA85E78E84}" destId="{25B54A21-8E8C-4709-8221-A09CD61A78F0}" srcOrd="0" destOrd="0" presId="urn:microsoft.com/office/officeart/2005/8/layout/vList2"/>
    <dgm:cxn modelId="{07880C22-DD6A-40B3-AB19-27139F36FDCB}" type="presParOf" srcId="{3EE714E6-3DAD-4380-8E8F-24FA85E78E84}" destId="{3A0F8986-6A54-421F-B182-E218DA7AFCAE}" srcOrd="1" destOrd="0" presId="urn:microsoft.com/office/officeart/2005/8/layout/vList2"/>
    <dgm:cxn modelId="{0865ED13-E090-4377-B7ED-C4D876C00D6F}" type="presParOf" srcId="{3EE714E6-3DAD-4380-8E8F-24FA85E78E84}" destId="{434B8B29-85A2-4537-BD94-D166D9332660}" srcOrd="2" destOrd="0" presId="urn:microsoft.com/office/officeart/2005/8/layout/vList2"/>
    <dgm:cxn modelId="{2BCC3512-3A46-4ED8-8EAD-D6F9DF82B31D}" type="presParOf" srcId="{3EE714E6-3DAD-4380-8E8F-24FA85E78E84}" destId="{68B1D8EC-9885-407C-86CD-0982D19F7821}" srcOrd="3" destOrd="0" presId="urn:microsoft.com/office/officeart/2005/8/layout/vList2"/>
    <dgm:cxn modelId="{38358CF5-1B63-4C32-A61A-BE4F6BAA2869}" type="presParOf" srcId="{3EE714E6-3DAD-4380-8E8F-24FA85E78E84}" destId="{D7068882-ECE7-4079-BD21-0ADC6A456061}" srcOrd="4" destOrd="0" presId="urn:microsoft.com/office/officeart/2005/8/layout/vList2"/>
    <dgm:cxn modelId="{52D2481B-BFF5-4852-8FE4-7F5ADADF5BEB}" type="presParOf" srcId="{3EE714E6-3DAD-4380-8E8F-24FA85E78E84}" destId="{9D4F047D-D313-4617-A213-071EFD7592FC}" srcOrd="5" destOrd="0" presId="urn:microsoft.com/office/officeart/2005/8/layout/vList2"/>
    <dgm:cxn modelId="{0FABB47F-68FC-4D6F-8A8B-44157241A468}" type="presParOf" srcId="{3EE714E6-3DAD-4380-8E8F-24FA85E78E84}" destId="{576CE27D-337E-4FCA-92CC-D4D056133552}" srcOrd="6" destOrd="0" presId="urn:microsoft.com/office/officeart/2005/8/layout/vList2"/>
    <dgm:cxn modelId="{C238B9DE-102E-4FE2-AA39-F0DDBA090B1B}" type="presParOf" srcId="{3EE714E6-3DAD-4380-8E8F-24FA85E78E84}" destId="{345234FA-A830-446C-B06C-981C680721E2}" srcOrd="7" destOrd="0" presId="urn:microsoft.com/office/officeart/2005/8/layout/vList2"/>
    <dgm:cxn modelId="{180A9FDE-FFA3-4919-882C-2587AC72A5EE}" type="presParOf" srcId="{3EE714E6-3DAD-4380-8E8F-24FA85E78E84}" destId="{7118A2FB-EF8A-41D0-BF32-C8369D700145}" srcOrd="8" destOrd="0" presId="urn:microsoft.com/office/officeart/2005/8/layout/vList2"/>
    <dgm:cxn modelId="{F0C535F1-7A22-4775-8741-AEE4B7892C8B}" type="presParOf" srcId="{3EE714E6-3DAD-4380-8E8F-24FA85E78E84}" destId="{3BEC0E3A-FE47-4560-A502-42655ABDCE0E}" srcOrd="9" destOrd="0" presId="urn:microsoft.com/office/officeart/2005/8/layout/vList2"/>
    <dgm:cxn modelId="{A6A57474-6E25-41B9-9739-BDBECA5B1F01}" type="presParOf" srcId="{3EE714E6-3DAD-4380-8E8F-24FA85E78E84}" destId="{5C4B8262-2F92-4C06-AEC6-FFD14DFBA3BC}" srcOrd="10" destOrd="0" presId="urn:microsoft.com/office/officeart/2005/8/layout/vList2"/>
    <dgm:cxn modelId="{FA1F5134-8988-40D7-A55D-A5BC9F384948}" type="presParOf" srcId="{3EE714E6-3DAD-4380-8E8F-24FA85E78E84}" destId="{28CCB82C-0D09-4AF7-A340-39647F48F4C6}" srcOrd="11" destOrd="0" presId="urn:microsoft.com/office/officeart/2005/8/layout/vList2"/>
    <dgm:cxn modelId="{DAE7EFB3-F7D7-45CC-B12E-00816CEDF675}" type="presParOf" srcId="{3EE714E6-3DAD-4380-8E8F-24FA85E78E84}" destId="{692E14B0-9DEB-473B-8043-E085079ACF87}"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2DF7B9-327F-4D52-8ABD-E3C032CB535B}" type="doc">
      <dgm:prSet loTypeId="urn:microsoft.com/office/officeart/2005/8/layout/vList2" loCatId="list" qsTypeId="urn:microsoft.com/office/officeart/2005/8/quickstyle/simple2" qsCatId="simple" csTypeId="urn:microsoft.com/office/officeart/2005/8/colors/accent3_2" csCatId="accent3" phldr="1"/>
      <dgm:spPr/>
      <dgm:t>
        <a:bodyPr/>
        <a:lstStyle/>
        <a:p>
          <a:endParaRPr lang="en-US"/>
        </a:p>
      </dgm:t>
    </dgm:pt>
    <dgm:pt modelId="{1D089F18-D3B6-4A67-988A-C0E10F0948EE}">
      <dgm:prSet custT="1"/>
      <dgm:spPr/>
      <dgm:t>
        <a:bodyPr/>
        <a:lstStyle/>
        <a:p>
          <a:pPr>
            <a:lnSpc>
              <a:spcPct val="100000"/>
            </a:lnSpc>
            <a:buClr>
              <a:srgbClr val="005EB8"/>
            </a:buClr>
          </a:pPr>
          <a:r>
            <a:rPr lang="en-GB" sz="2000" dirty="0">
              <a:solidFill>
                <a:srgbClr val="262626"/>
              </a:solidFill>
              <a:latin typeface="Arial" panose="020B0604020202020204" pitchFamily="34" charset="0"/>
              <a:cs typeface="Arial" panose="020B0604020202020204" pitchFamily="34" charset="0"/>
            </a:rPr>
            <a:t>You can continue to build up pension rights in this Scheme until age 75 with no limit to the number of years’ pensionable earnings.</a:t>
          </a:r>
          <a:endParaRPr lang="en-US" sz="2000" dirty="0">
            <a:solidFill>
              <a:srgbClr val="262626"/>
            </a:solidFill>
            <a:latin typeface="Arial" panose="020B0604020202020204" pitchFamily="34" charset="0"/>
            <a:cs typeface="Arial" panose="020B0604020202020204" pitchFamily="34" charset="0"/>
          </a:endParaRPr>
        </a:p>
      </dgm:t>
    </dgm:pt>
    <dgm:pt modelId="{43432D76-5843-4C4C-B63D-DC3CD8ADB80D}" type="parTrans" cxnId="{58E7DD27-9CB4-41B7-B9BF-BFE81877A530}">
      <dgm:prSet/>
      <dgm:spPr/>
      <dgm:t>
        <a:bodyPr/>
        <a:lstStyle/>
        <a:p>
          <a:endParaRPr lang="en-US"/>
        </a:p>
      </dgm:t>
    </dgm:pt>
    <dgm:pt modelId="{757FC615-3792-48E9-94FA-3EBAA21012C5}" type="sibTrans" cxnId="{58E7DD27-9CB4-41B7-B9BF-BFE81877A530}">
      <dgm:prSet/>
      <dgm:spPr/>
      <dgm:t>
        <a:bodyPr/>
        <a:lstStyle/>
        <a:p>
          <a:endParaRPr lang="en-US"/>
        </a:p>
      </dgm:t>
    </dgm:pt>
    <dgm:pt modelId="{BADA0A8A-2A2E-4768-8B2C-3CF325422C47}">
      <dgm:prSet custT="1"/>
      <dgm:spPr/>
      <dgm:t>
        <a:bodyPr/>
        <a:lstStyle/>
        <a:p>
          <a:pPr>
            <a:lnSpc>
              <a:spcPct val="100000"/>
            </a:lnSpc>
            <a:buFontTx/>
            <a:buNone/>
          </a:pPr>
          <a:r>
            <a:rPr lang="en-US" sz="2000" dirty="0">
              <a:solidFill>
                <a:srgbClr val="262626"/>
              </a:solidFill>
              <a:latin typeface="Arial" panose="020B0604020202020204" pitchFamily="34" charset="0"/>
              <a:cs typeface="Arial" panose="020B0604020202020204" pitchFamily="34" charset="0"/>
            </a:rPr>
            <a:t>Length of Scheme membership</a:t>
          </a:r>
        </a:p>
      </dgm:t>
    </dgm:pt>
    <dgm:pt modelId="{BE3BBCD4-D345-44CD-9502-FD86BE699262}" type="parTrans" cxnId="{AF51E1DB-11BD-414A-90F7-3CA90C3C319B}">
      <dgm:prSet/>
      <dgm:spPr/>
      <dgm:t>
        <a:bodyPr/>
        <a:lstStyle/>
        <a:p>
          <a:endParaRPr lang="en-GB"/>
        </a:p>
      </dgm:t>
    </dgm:pt>
    <dgm:pt modelId="{043AB992-0B06-405B-846D-9BAE9E5E1EC0}" type="sibTrans" cxnId="{AF51E1DB-11BD-414A-90F7-3CA90C3C319B}">
      <dgm:prSet/>
      <dgm:spPr/>
      <dgm:t>
        <a:bodyPr/>
        <a:lstStyle/>
        <a:p>
          <a:endParaRPr lang="en-GB"/>
        </a:p>
      </dgm:t>
    </dgm:pt>
    <dgm:pt modelId="{516A1462-224B-4BF4-A5E7-703358211E6F}">
      <dgm:prSet custT="1"/>
      <dgm:spPr/>
      <dgm:t>
        <a:bodyPr/>
        <a:lstStyle/>
        <a:p>
          <a:pPr>
            <a:lnSpc>
              <a:spcPct val="100000"/>
            </a:lnSpc>
          </a:pPr>
          <a:endParaRPr lang="en-US" sz="2000" dirty="0">
            <a:solidFill>
              <a:srgbClr val="262626"/>
            </a:solidFill>
            <a:latin typeface="Arial" panose="020B0604020202020204" pitchFamily="34" charset="0"/>
            <a:cs typeface="Arial" panose="020B0604020202020204" pitchFamily="34" charset="0"/>
          </a:endParaRPr>
        </a:p>
      </dgm:t>
    </dgm:pt>
    <dgm:pt modelId="{5AC0774E-34A7-4C00-AFA1-B81DC169DB1A}" type="parTrans" cxnId="{8780ACB7-3585-443D-BC64-86AEAB0B844D}">
      <dgm:prSet/>
      <dgm:spPr/>
      <dgm:t>
        <a:bodyPr/>
        <a:lstStyle/>
        <a:p>
          <a:endParaRPr lang="en-GB"/>
        </a:p>
      </dgm:t>
    </dgm:pt>
    <dgm:pt modelId="{9BD4C434-ADF7-4E0F-845F-15C55D852B16}" type="sibTrans" cxnId="{8780ACB7-3585-443D-BC64-86AEAB0B844D}">
      <dgm:prSet/>
      <dgm:spPr/>
      <dgm:t>
        <a:bodyPr/>
        <a:lstStyle/>
        <a:p>
          <a:endParaRPr lang="en-GB"/>
        </a:p>
      </dgm:t>
    </dgm:pt>
    <dgm:pt modelId="{02DC0FAB-E424-4052-8A17-36C2A490A851}">
      <dgm:prSet/>
      <dgm:spPr>
        <a:noFill/>
      </dgm:spPr>
      <dgm:t>
        <a:bodyPr/>
        <a:lstStyle/>
        <a:p>
          <a:endParaRPr lang="en-US" dirty="0"/>
        </a:p>
      </dgm:t>
    </dgm:pt>
    <dgm:pt modelId="{5CE71628-01C7-4DF9-B047-4F0027CFCAB1}" type="sibTrans" cxnId="{EAA66405-35DA-4139-ADEF-75D7786457FE}">
      <dgm:prSet/>
      <dgm:spPr/>
      <dgm:t>
        <a:bodyPr/>
        <a:lstStyle/>
        <a:p>
          <a:endParaRPr lang="en-US"/>
        </a:p>
      </dgm:t>
    </dgm:pt>
    <dgm:pt modelId="{2BDF2E98-732C-41FD-9898-FD8162C239FB}" type="parTrans" cxnId="{EAA66405-35DA-4139-ADEF-75D7786457FE}">
      <dgm:prSet/>
      <dgm:spPr/>
      <dgm:t>
        <a:bodyPr/>
        <a:lstStyle/>
        <a:p>
          <a:endParaRPr lang="en-US"/>
        </a:p>
      </dgm:t>
    </dgm:pt>
    <dgm:pt modelId="{57E18E26-2E9A-470C-99F8-C3AE91D8F76A}">
      <dgm:prSet custT="1"/>
      <dgm:spPr/>
      <dgm:t>
        <a:bodyPr/>
        <a:lstStyle/>
        <a:p>
          <a:pPr>
            <a:lnSpc>
              <a:spcPct val="100000"/>
            </a:lnSpc>
            <a:buClr>
              <a:srgbClr val="005EB8"/>
            </a:buClr>
          </a:pPr>
          <a:r>
            <a:rPr lang="en-GB" sz="2000" dirty="0">
              <a:solidFill>
                <a:srgbClr val="262626"/>
              </a:solidFill>
              <a:latin typeface="Arial" panose="020B0604020202020204" pitchFamily="34" charset="0"/>
              <a:cs typeface="Arial" panose="020B0604020202020204" pitchFamily="34" charset="0"/>
            </a:rPr>
            <a:t>Each year of membership adds a value to the pension.  The years of membership are then added together to provide one overall pension. </a:t>
          </a:r>
          <a:endParaRPr lang="en-US" sz="2000" dirty="0">
            <a:solidFill>
              <a:srgbClr val="262626"/>
            </a:solidFill>
            <a:latin typeface="Arial" panose="020B0604020202020204" pitchFamily="34" charset="0"/>
            <a:cs typeface="Arial" panose="020B0604020202020204" pitchFamily="34" charset="0"/>
          </a:endParaRPr>
        </a:p>
      </dgm:t>
    </dgm:pt>
    <dgm:pt modelId="{E420BAEE-32AC-4C21-BDD9-2FD36CAB9A79}" type="parTrans" cxnId="{1CFA89FB-03B3-448A-97F9-0191012C0691}">
      <dgm:prSet/>
      <dgm:spPr/>
      <dgm:t>
        <a:bodyPr/>
        <a:lstStyle/>
        <a:p>
          <a:endParaRPr lang="en-GB"/>
        </a:p>
      </dgm:t>
    </dgm:pt>
    <dgm:pt modelId="{911B5318-2563-44F5-AB8A-24FF922F0B6C}" type="sibTrans" cxnId="{1CFA89FB-03B3-448A-97F9-0191012C0691}">
      <dgm:prSet/>
      <dgm:spPr/>
      <dgm:t>
        <a:bodyPr/>
        <a:lstStyle/>
        <a:p>
          <a:endParaRPr lang="en-GB"/>
        </a:p>
      </dgm:t>
    </dgm:pt>
    <dgm:pt modelId="{EF52B3C1-9D9B-40EE-8A79-C018FF5761A2}">
      <dgm:prSet custT="1"/>
      <dgm:spPr/>
      <dgm:t>
        <a:bodyPr/>
        <a:lstStyle/>
        <a:p>
          <a:pPr>
            <a:lnSpc>
              <a:spcPct val="100000"/>
            </a:lnSpc>
            <a:buClr>
              <a:srgbClr val="005EB8"/>
            </a:buClr>
          </a:pPr>
          <a:endParaRPr lang="en-US" sz="2000" dirty="0">
            <a:solidFill>
              <a:srgbClr val="262626"/>
            </a:solidFill>
            <a:latin typeface="Arial" panose="020B0604020202020204" pitchFamily="34" charset="0"/>
            <a:cs typeface="Arial" panose="020B0604020202020204" pitchFamily="34" charset="0"/>
          </a:endParaRPr>
        </a:p>
      </dgm:t>
    </dgm:pt>
    <dgm:pt modelId="{FD80BC45-051C-4899-AD4F-646E69EE8784}" type="parTrans" cxnId="{A173A3B5-4CC4-4598-AB6C-B0774A1F6FAE}">
      <dgm:prSet/>
      <dgm:spPr/>
      <dgm:t>
        <a:bodyPr/>
        <a:lstStyle/>
        <a:p>
          <a:endParaRPr lang="en-GB"/>
        </a:p>
      </dgm:t>
    </dgm:pt>
    <dgm:pt modelId="{4D4712D2-B6D7-4E30-A3E8-DF05D03F62FE}" type="sibTrans" cxnId="{A173A3B5-4CC4-4598-AB6C-B0774A1F6FAE}">
      <dgm:prSet/>
      <dgm:spPr/>
      <dgm:t>
        <a:bodyPr/>
        <a:lstStyle/>
        <a:p>
          <a:endParaRPr lang="en-GB"/>
        </a:p>
      </dgm:t>
    </dgm:pt>
    <dgm:pt modelId="{E6C37CCA-3D48-4A12-B94D-276FB390ECCA}" type="pres">
      <dgm:prSet presAssocID="{BF2DF7B9-327F-4D52-8ABD-E3C032CB535B}" presName="linear" presStyleCnt="0">
        <dgm:presLayoutVars>
          <dgm:animLvl val="lvl"/>
          <dgm:resizeHandles val="exact"/>
        </dgm:presLayoutVars>
      </dgm:prSet>
      <dgm:spPr/>
    </dgm:pt>
    <dgm:pt modelId="{B024B5DD-3CD0-45DE-A495-3994C20ABEC5}" type="pres">
      <dgm:prSet presAssocID="{02DC0FAB-E424-4052-8A17-36C2A490A851}" presName="parentText" presStyleLbl="node1" presStyleIdx="0" presStyleCnt="1" custLinFactY="100000" custLinFactNeighborX="-34461" custLinFactNeighborY="100804">
        <dgm:presLayoutVars>
          <dgm:chMax val="0"/>
          <dgm:bulletEnabled val="1"/>
        </dgm:presLayoutVars>
      </dgm:prSet>
      <dgm:spPr/>
    </dgm:pt>
    <dgm:pt modelId="{265504E6-02A2-4F40-B86A-177B6503AB2F}" type="pres">
      <dgm:prSet presAssocID="{02DC0FAB-E424-4052-8A17-36C2A490A851}" presName="childText" presStyleLbl="revTx" presStyleIdx="0" presStyleCnt="1" custScaleY="179855" custLinFactY="-26276" custLinFactNeighborY="-100000">
        <dgm:presLayoutVars>
          <dgm:bulletEnabled val="1"/>
        </dgm:presLayoutVars>
      </dgm:prSet>
      <dgm:spPr/>
    </dgm:pt>
  </dgm:ptLst>
  <dgm:cxnLst>
    <dgm:cxn modelId="{EAA66405-35DA-4139-ADEF-75D7786457FE}" srcId="{BF2DF7B9-327F-4D52-8ABD-E3C032CB535B}" destId="{02DC0FAB-E424-4052-8A17-36C2A490A851}" srcOrd="0" destOrd="0" parTransId="{2BDF2E98-732C-41FD-9898-FD8162C239FB}" sibTransId="{5CE71628-01C7-4DF9-B047-4F0027CFCAB1}"/>
    <dgm:cxn modelId="{58E7DD27-9CB4-41B7-B9BF-BFE81877A530}" srcId="{02DC0FAB-E424-4052-8A17-36C2A490A851}" destId="{1D089F18-D3B6-4A67-988A-C0E10F0948EE}" srcOrd="2" destOrd="0" parTransId="{43432D76-5843-4C4C-B63D-DC3CD8ADB80D}" sibTransId="{757FC615-3792-48E9-94FA-3EBAA21012C5}"/>
    <dgm:cxn modelId="{B5CA6B3C-E09A-4805-B0CF-4834F21B2C26}" type="presOf" srcId="{BF2DF7B9-327F-4D52-8ABD-E3C032CB535B}" destId="{E6C37CCA-3D48-4A12-B94D-276FB390ECCA}" srcOrd="0" destOrd="0" presId="urn:microsoft.com/office/officeart/2005/8/layout/vList2"/>
    <dgm:cxn modelId="{80D84C60-7791-4210-A21C-32E862F21A77}" type="presOf" srcId="{57E18E26-2E9A-470C-99F8-C3AE91D8F76A}" destId="{265504E6-02A2-4F40-B86A-177B6503AB2F}" srcOrd="0" destOrd="4" presId="urn:microsoft.com/office/officeart/2005/8/layout/vList2"/>
    <dgm:cxn modelId="{E9756F67-96B4-4C30-9E13-600770739AA3}" type="presOf" srcId="{516A1462-224B-4BF4-A5E7-703358211E6F}" destId="{265504E6-02A2-4F40-B86A-177B6503AB2F}" srcOrd="0" destOrd="1" presId="urn:microsoft.com/office/officeart/2005/8/layout/vList2"/>
    <dgm:cxn modelId="{8D177D53-27D0-46EF-B092-97C64B73F6EE}" type="presOf" srcId="{BADA0A8A-2A2E-4768-8B2C-3CF325422C47}" destId="{265504E6-02A2-4F40-B86A-177B6503AB2F}" srcOrd="0" destOrd="0" presId="urn:microsoft.com/office/officeart/2005/8/layout/vList2"/>
    <dgm:cxn modelId="{F035799B-25A7-433A-91CF-DECA95BD41F6}" type="presOf" srcId="{EF52B3C1-9D9B-40EE-8A79-C018FF5761A2}" destId="{265504E6-02A2-4F40-B86A-177B6503AB2F}" srcOrd="0" destOrd="3" presId="urn:microsoft.com/office/officeart/2005/8/layout/vList2"/>
    <dgm:cxn modelId="{A173A3B5-4CC4-4598-AB6C-B0774A1F6FAE}" srcId="{02DC0FAB-E424-4052-8A17-36C2A490A851}" destId="{EF52B3C1-9D9B-40EE-8A79-C018FF5761A2}" srcOrd="3" destOrd="0" parTransId="{FD80BC45-051C-4899-AD4F-646E69EE8784}" sibTransId="{4D4712D2-B6D7-4E30-A3E8-DF05D03F62FE}"/>
    <dgm:cxn modelId="{8780ACB7-3585-443D-BC64-86AEAB0B844D}" srcId="{02DC0FAB-E424-4052-8A17-36C2A490A851}" destId="{516A1462-224B-4BF4-A5E7-703358211E6F}" srcOrd="1" destOrd="0" parTransId="{5AC0774E-34A7-4C00-AFA1-B81DC169DB1A}" sibTransId="{9BD4C434-ADF7-4E0F-845F-15C55D852B16}"/>
    <dgm:cxn modelId="{09058ED3-95A1-4B92-8A28-34BD5A590AF8}" type="presOf" srcId="{1D089F18-D3B6-4A67-988A-C0E10F0948EE}" destId="{265504E6-02A2-4F40-B86A-177B6503AB2F}" srcOrd="0" destOrd="2" presId="urn:microsoft.com/office/officeart/2005/8/layout/vList2"/>
    <dgm:cxn modelId="{AF51E1DB-11BD-414A-90F7-3CA90C3C319B}" srcId="{02DC0FAB-E424-4052-8A17-36C2A490A851}" destId="{BADA0A8A-2A2E-4768-8B2C-3CF325422C47}" srcOrd="0" destOrd="0" parTransId="{BE3BBCD4-D345-44CD-9502-FD86BE699262}" sibTransId="{043AB992-0B06-405B-846D-9BAE9E5E1EC0}"/>
    <dgm:cxn modelId="{1CFA89FB-03B3-448A-97F9-0191012C0691}" srcId="{02DC0FAB-E424-4052-8A17-36C2A490A851}" destId="{57E18E26-2E9A-470C-99F8-C3AE91D8F76A}" srcOrd="4" destOrd="0" parTransId="{E420BAEE-32AC-4C21-BDD9-2FD36CAB9A79}" sibTransId="{911B5318-2563-44F5-AB8A-24FF922F0B6C}"/>
    <dgm:cxn modelId="{659F52FC-5C1C-4B2B-AAD6-2F39B70B5036}" type="presOf" srcId="{02DC0FAB-E424-4052-8A17-36C2A490A851}" destId="{B024B5DD-3CD0-45DE-A495-3994C20ABEC5}" srcOrd="0" destOrd="0" presId="urn:microsoft.com/office/officeart/2005/8/layout/vList2"/>
    <dgm:cxn modelId="{5A850A7B-1137-4117-8E88-10A91F1F0EA6}" type="presParOf" srcId="{E6C37CCA-3D48-4A12-B94D-276FB390ECCA}" destId="{B024B5DD-3CD0-45DE-A495-3994C20ABEC5}" srcOrd="0" destOrd="0" presId="urn:microsoft.com/office/officeart/2005/8/layout/vList2"/>
    <dgm:cxn modelId="{529550E1-E1E8-413F-84EA-6D379C671685}" type="presParOf" srcId="{E6C37CCA-3D48-4A12-B94D-276FB390ECCA}" destId="{265504E6-02A2-4F40-B86A-177B6503AB2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668047-E760-491E-94DD-D29C5ACD10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8F7FE72-1753-49D7-A2C6-AB0694D1B63C}">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To qualify for a refund of pension contributions you must have less than </a:t>
          </a:r>
          <a:r>
            <a:rPr lang="en-GB" sz="1800" dirty="0">
              <a:solidFill>
                <a:schemeClr val="tx1"/>
              </a:solidFill>
              <a:latin typeface="Arial" panose="020B0604020202020204" pitchFamily="34" charset="0"/>
              <a:cs typeface="Arial" panose="020B0604020202020204" pitchFamily="34" charset="0"/>
            </a:rPr>
            <a:t>two years’ qualifying </a:t>
          </a:r>
          <a:r>
            <a:rPr lang="en-GB" sz="1800" dirty="0">
              <a:solidFill>
                <a:srgbClr val="262626"/>
              </a:solidFill>
              <a:latin typeface="Arial" panose="020B0604020202020204" pitchFamily="34" charset="0"/>
              <a:cs typeface="Arial" panose="020B0604020202020204" pitchFamily="34" charset="0"/>
            </a:rPr>
            <a:t>membership.</a:t>
          </a:r>
          <a:endParaRPr lang="en-US" sz="1800" dirty="0">
            <a:solidFill>
              <a:srgbClr val="262626"/>
            </a:solidFill>
            <a:latin typeface="Arial" panose="020B0604020202020204" pitchFamily="34" charset="0"/>
            <a:cs typeface="Arial" panose="020B0604020202020204" pitchFamily="34" charset="0"/>
          </a:endParaRPr>
        </a:p>
      </dgm:t>
    </dgm:pt>
    <dgm:pt modelId="{B6529806-CE7A-4D04-8AED-5AA48CE88B4C}" type="parTrans" cxnId="{B969EF8B-D3A2-4E73-9B7F-E1802BAB9491}">
      <dgm:prSet/>
      <dgm:spPr/>
      <dgm:t>
        <a:bodyPr/>
        <a:lstStyle/>
        <a:p>
          <a:endParaRPr lang="en-US"/>
        </a:p>
      </dgm:t>
    </dgm:pt>
    <dgm:pt modelId="{328307E0-0F9A-425C-AC71-8BE94B63ADB2}" type="sibTrans" cxnId="{B969EF8B-D3A2-4E73-9B7F-E1802BAB9491}">
      <dgm:prSet/>
      <dgm:spPr/>
      <dgm:t>
        <a:bodyPr/>
        <a:lstStyle/>
        <a:p>
          <a:endParaRPr lang="en-US"/>
        </a:p>
      </dgm:t>
    </dgm:pt>
    <dgm:pt modelId="{87F4538B-22F9-4987-BB87-1BF235F02F85}">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You do not qualify for a refund of pension contributions if you have 2 </a:t>
          </a:r>
          <a:r>
            <a:rPr lang="en-GB" sz="1800" dirty="0">
              <a:solidFill>
                <a:schemeClr val="tx1"/>
              </a:solidFill>
              <a:latin typeface="Arial" panose="020B0604020202020204" pitchFamily="34" charset="0"/>
              <a:cs typeface="Arial" panose="020B0604020202020204" pitchFamily="34" charset="0"/>
            </a:rPr>
            <a:t>or more years’ qualifying membership.  However, you will have accumulated a pension benefit which can start to be paid at any age from the minimum pension age (currently 55*) up to age 75. </a:t>
          </a:r>
          <a:endParaRPr lang="en-US" sz="1800" dirty="0">
            <a:solidFill>
              <a:schemeClr val="tx1"/>
            </a:solidFill>
            <a:latin typeface="Arial" panose="020B0604020202020204" pitchFamily="34" charset="0"/>
            <a:cs typeface="Arial" panose="020B0604020202020204" pitchFamily="34" charset="0"/>
          </a:endParaRPr>
        </a:p>
      </dgm:t>
    </dgm:pt>
    <dgm:pt modelId="{3641ED96-31E3-4CD4-8319-F88BA98D89E3}" type="parTrans" cxnId="{FB3576C0-39D0-471E-B4A7-1782016E1829}">
      <dgm:prSet/>
      <dgm:spPr/>
      <dgm:t>
        <a:bodyPr/>
        <a:lstStyle/>
        <a:p>
          <a:endParaRPr lang="en-US"/>
        </a:p>
      </dgm:t>
    </dgm:pt>
    <dgm:pt modelId="{944E2C16-C668-4DEB-AC3C-B47C0762BF4F}" type="sibTrans" cxnId="{FB3576C0-39D0-471E-B4A7-1782016E1829}">
      <dgm:prSet/>
      <dgm:spPr/>
      <dgm:t>
        <a:bodyPr/>
        <a:lstStyle/>
        <a:p>
          <a:endParaRPr lang="en-US"/>
        </a:p>
      </dgm:t>
    </dgm:pt>
    <dgm:pt modelId="{1E127651-22FE-47E4-8551-60A801EE98C1}">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This pension can be payable wherever you are resident in the world and can be paid directly into any UK authorised Bank Account.</a:t>
          </a:r>
          <a:endParaRPr lang="en-US" sz="1800" dirty="0">
            <a:solidFill>
              <a:srgbClr val="262626"/>
            </a:solidFill>
            <a:latin typeface="Arial" panose="020B0604020202020204" pitchFamily="34" charset="0"/>
            <a:cs typeface="Arial" panose="020B0604020202020204" pitchFamily="34" charset="0"/>
          </a:endParaRPr>
        </a:p>
      </dgm:t>
    </dgm:pt>
    <dgm:pt modelId="{FCCACECF-2651-4E40-834F-3FAAD36BB1DE}" type="sibTrans" cxnId="{6847A4CD-2C7E-4C81-BAD9-DBD09910220D}">
      <dgm:prSet/>
      <dgm:spPr/>
      <dgm:t>
        <a:bodyPr/>
        <a:lstStyle/>
        <a:p>
          <a:endParaRPr lang="en-US"/>
        </a:p>
      </dgm:t>
    </dgm:pt>
    <dgm:pt modelId="{31243683-A3A7-4506-B3AB-83A3A8F2E6A3}" type="parTrans" cxnId="{6847A4CD-2C7E-4C81-BAD9-DBD09910220D}">
      <dgm:prSet/>
      <dgm:spPr/>
      <dgm:t>
        <a:bodyPr/>
        <a:lstStyle/>
        <a:p>
          <a:endParaRPr lang="en-US"/>
        </a:p>
      </dgm:t>
    </dgm:pt>
    <dgm:pt modelId="{20582EA2-85E6-4470-B0BD-AE28AE418DCB}">
      <dgm:prSet custT="1"/>
      <dgm:spPr>
        <a:noFill/>
        <a:ln>
          <a:noFill/>
        </a:ln>
      </dgm:spPr>
      <dgm:t>
        <a:bodyPr/>
        <a:lstStyle/>
        <a:p>
          <a:r>
            <a:rPr lang="en-GB" sz="1800" dirty="0">
              <a:solidFill>
                <a:srgbClr val="262626"/>
              </a:solidFill>
              <a:latin typeface="Arial" panose="020B0604020202020204" pitchFamily="34" charset="0"/>
              <a:cs typeface="Arial" panose="020B0604020202020204" pitchFamily="34" charset="0"/>
            </a:rPr>
            <a:t>If you decide not to maintain a bank account in the UK, payments can be made direct to your own bank account, held in the country specified on the bank mandate, in local currency. </a:t>
          </a:r>
          <a:endParaRPr lang="en-US" sz="1800" dirty="0">
            <a:solidFill>
              <a:srgbClr val="262626"/>
            </a:solidFill>
            <a:latin typeface="Arial" panose="020B0604020202020204" pitchFamily="34" charset="0"/>
            <a:cs typeface="Arial" panose="020B0604020202020204" pitchFamily="34" charset="0"/>
          </a:endParaRPr>
        </a:p>
      </dgm:t>
    </dgm:pt>
    <dgm:pt modelId="{3A7C05D5-CE1D-4722-BA4D-6F087EB73208}" type="sibTrans" cxnId="{DA3DA4A0-0CDF-4105-ABE6-879E3C236D0C}">
      <dgm:prSet/>
      <dgm:spPr/>
      <dgm:t>
        <a:bodyPr/>
        <a:lstStyle/>
        <a:p>
          <a:endParaRPr lang="en-US"/>
        </a:p>
      </dgm:t>
    </dgm:pt>
    <dgm:pt modelId="{3395A2F7-F979-44EC-BAD7-61441BE4AD6C}" type="parTrans" cxnId="{DA3DA4A0-0CDF-4105-ABE6-879E3C236D0C}">
      <dgm:prSet/>
      <dgm:spPr/>
      <dgm:t>
        <a:bodyPr/>
        <a:lstStyle/>
        <a:p>
          <a:endParaRPr lang="en-US"/>
        </a:p>
      </dgm:t>
    </dgm:pt>
    <dgm:pt modelId="{7B4E2593-08E5-4D88-B821-A883CB1B4C32}" type="pres">
      <dgm:prSet presAssocID="{5E668047-E760-491E-94DD-D29C5ACD10C3}" presName="linear" presStyleCnt="0">
        <dgm:presLayoutVars>
          <dgm:animLvl val="lvl"/>
          <dgm:resizeHandles val="exact"/>
        </dgm:presLayoutVars>
      </dgm:prSet>
      <dgm:spPr/>
    </dgm:pt>
    <dgm:pt modelId="{369AF541-A2EE-4232-BE31-C9F1AA71F85E}" type="pres">
      <dgm:prSet presAssocID="{48F7FE72-1753-49D7-A2C6-AB0694D1B63C}" presName="parentText" presStyleLbl="node1" presStyleIdx="0" presStyleCnt="4">
        <dgm:presLayoutVars>
          <dgm:chMax val="0"/>
          <dgm:bulletEnabled val="1"/>
        </dgm:presLayoutVars>
      </dgm:prSet>
      <dgm:spPr/>
    </dgm:pt>
    <dgm:pt modelId="{AF0B20BD-6044-4E18-9AD6-1D6237D108FC}" type="pres">
      <dgm:prSet presAssocID="{328307E0-0F9A-425C-AC71-8BE94B63ADB2}" presName="spacer" presStyleCnt="0"/>
      <dgm:spPr/>
    </dgm:pt>
    <dgm:pt modelId="{04F3E026-6610-434A-8D45-36AA0A0C0AF4}" type="pres">
      <dgm:prSet presAssocID="{87F4538B-22F9-4987-BB87-1BF235F02F85}" presName="parentText" presStyleLbl="node1" presStyleIdx="1" presStyleCnt="4">
        <dgm:presLayoutVars>
          <dgm:chMax val="0"/>
          <dgm:bulletEnabled val="1"/>
        </dgm:presLayoutVars>
      </dgm:prSet>
      <dgm:spPr/>
    </dgm:pt>
    <dgm:pt modelId="{D85B5970-34DF-452D-928A-DD34FB5745AA}" type="pres">
      <dgm:prSet presAssocID="{944E2C16-C668-4DEB-AC3C-B47C0762BF4F}" presName="spacer" presStyleCnt="0"/>
      <dgm:spPr/>
    </dgm:pt>
    <dgm:pt modelId="{AB286E2D-2C4E-421A-8CCD-6D4AA01C0B72}" type="pres">
      <dgm:prSet presAssocID="{1E127651-22FE-47E4-8551-60A801EE98C1}" presName="parentText" presStyleLbl="node1" presStyleIdx="2" presStyleCnt="4">
        <dgm:presLayoutVars>
          <dgm:chMax val="0"/>
          <dgm:bulletEnabled val="1"/>
        </dgm:presLayoutVars>
      </dgm:prSet>
      <dgm:spPr/>
    </dgm:pt>
    <dgm:pt modelId="{5C84CAA2-8893-4A5E-9B26-6DBF470FB777}" type="pres">
      <dgm:prSet presAssocID="{FCCACECF-2651-4E40-834F-3FAAD36BB1DE}" presName="spacer" presStyleCnt="0"/>
      <dgm:spPr/>
    </dgm:pt>
    <dgm:pt modelId="{AF9B8DD2-DE6B-4C6B-BAE1-7C43F1822576}" type="pres">
      <dgm:prSet presAssocID="{20582EA2-85E6-4470-B0BD-AE28AE418DCB}" presName="parentText" presStyleLbl="node1" presStyleIdx="3" presStyleCnt="4">
        <dgm:presLayoutVars>
          <dgm:chMax val="0"/>
          <dgm:bulletEnabled val="1"/>
        </dgm:presLayoutVars>
      </dgm:prSet>
      <dgm:spPr/>
    </dgm:pt>
  </dgm:ptLst>
  <dgm:cxnLst>
    <dgm:cxn modelId="{04FC9E01-136D-4379-889A-4998AC0DA94E}" type="presOf" srcId="{1E127651-22FE-47E4-8551-60A801EE98C1}" destId="{AB286E2D-2C4E-421A-8CCD-6D4AA01C0B72}" srcOrd="0" destOrd="0" presId="urn:microsoft.com/office/officeart/2005/8/layout/vList2"/>
    <dgm:cxn modelId="{1B85EF63-E9D7-4E1E-941E-F56B38ADB838}" type="presOf" srcId="{5E668047-E760-491E-94DD-D29C5ACD10C3}" destId="{7B4E2593-08E5-4D88-B821-A883CB1B4C32}" srcOrd="0" destOrd="0" presId="urn:microsoft.com/office/officeart/2005/8/layout/vList2"/>
    <dgm:cxn modelId="{B969EF8B-D3A2-4E73-9B7F-E1802BAB9491}" srcId="{5E668047-E760-491E-94DD-D29C5ACD10C3}" destId="{48F7FE72-1753-49D7-A2C6-AB0694D1B63C}" srcOrd="0" destOrd="0" parTransId="{B6529806-CE7A-4D04-8AED-5AA48CE88B4C}" sibTransId="{328307E0-0F9A-425C-AC71-8BE94B63ADB2}"/>
    <dgm:cxn modelId="{DA3DA4A0-0CDF-4105-ABE6-879E3C236D0C}" srcId="{5E668047-E760-491E-94DD-D29C5ACD10C3}" destId="{20582EA2-85E6-4470-B0BD-AE28AE418DCB}" srcOrd="3" destOrd="0" parTransId="{3395A2F7-F979-44EC-BAD7-61441BE4AD6C}" sibTransId="{3A7C05D5-CE1D-4722-BA4D-6F087EB73208}"/>
    <dgm:cxn modelId="{8AAAA9A9-E6D7-48B0-8BAB-A17A8F24B228}" type="presOf" srcId="{87F4538B-22F9-4987-BB87-1BF235F02F85}" destId="{04F3E026-6610-434A-8D45-36AA0A0C0AF4}" srcOrd="0" destOrd="0" presId="urn:microsoft.com/office/officeart/2005/8/layout/vList2"/>
    <dgm:cxn modelId="{FB3576C0-39D0-471E-B4A7-1782016E1829}" srcId="{5E668047-E760-491E-94DD-D29C5ACD10C3}" destId="{87F4538B-22F9-4987-BB87-1BF235F02F85}" srcOrd="1" destOrd="0" parTransId="{3641ED96-31E3-4CD4-8319-F88BA98D89E3}" sibTransId="{944E2C16-C668-4DEB-AC3C-B47C0762BF4F}"/>
    <dgm:cxn modelId="{6847A4CD-2C7E-4C81-BAD9-DBD09910220D}" srcId="{5E668047-E760-491E-94DD-D29C5ACD10C3}" destId="{1E127651-22FE-47E4-8551-60A801EE98C1}" srcOrd="2" destOrd="0" parTransId="{31243683-A3A7-4506-B3AB-83A3A8F2E6A3}" sibTransId="{FCCACECF-2651-4E40-834F-3FAAD36BB1DE}"/>
    <dgm:cxn modelId="{C4D4F0E9-D9AF-4725-96E9-5ED8FC21FB02}" type="presOf" srcId="{48F7FE72-1753-49D7-A2C6-AB0694D1B63C}" destId="{369AF541-A2EE-4232-BE31-C9F1AA71F85E}" srcOrd="0" destOrd="0" presId="urn:microsoft.com/office/officeart/2005/8/layout/vList2"/>
    <dgm:cxn modelId="{5AEB1DEF-8D76-43C7-ABB9-01BE03AE49D6}" type="presOf" srcId="{20582EA2-85E6-4470-B0BD-AE28AE418DCB}" destId="{AF9B8DD2-DE6B-4C6B-BAE1-7C43F1822576}" srcOrd="0" destOrd="0" presId="urn:microsoft.com/office/officeart/2005/8/layout/vList2"/>
    <dgm:cxn modelId="{41B7D710-7E9A-4EA2-932D-15CF850D71A1}" type="presParOf" srcId="{7B4E2593-08E5-4D88-B821-A883CB1B4C32}" destId="{369AF541-A2EE-4232-BE31-C9F1AA71F85E}" srcOrd="0" destOrd="0" presId="urn:microsoft.com/office/officeart/2005/8/layout/vList2"/>
    <dgm:cxn modelId="{092A6F6A-914D-423D-BA4E-BBB7609854D0}" type="presParOf" srcId="{7B4E2593-08E5-4D88-B821-A883CB1B4C32}" destId="{AF0B20BD-6044-4E18-9AD6-1D6237D108FC}" srcOrd="1" destOrd="0" presId="urn:microsoft.com/office/officeart/2005/8/layout/vList2"/>
    <dgm:cxn modelId="{37EFD5E0-2300-443C-8CA1-F9452EE21454}" type="presParOf" srcId="{7B4E2593-08E5-4D88-B821-A883CB1B4C32}" destId="{04F3E026-6610-434A-8D45-36AA0A0C0AF4}" srcOrd="2" destOrd="0" presId="urn:microsoft.com/office/officeart/2005/8/layout/vList2"/>
    <dgm:cxn modelId="{503ADEF7-D0E3-4667-8574-0E275B910FE3}" type="presParOf" srcId="{7B4E2593-08E5-4D88-B821-A883CB1B4C32}" destId="{D85B5970-34DF-452D-928A-DD34FB5745AA}" srcOrd="3" destOrd="0" presId="urn:microsoft.com/office/officeart/2005/8/layout/vList2"/>
    <dgm:cxn modelId="{B064D6EF-A468-4259-A4F7-ED1405358C90}" type="presParOf" srcId="{7B4E2593-08E5-4D88-B821-A883CB1B4C32}" destId="{AB286E2D-2C4E-421A-8CCD-6D4AA01C0B72}" srcOrd="4" destOrd="0" presId="urn:microsoft.com/office/officeart/2005/8/layout/vList2"/>
    <dgm:cxn modelId="{3A36D5F8-A0F4-4F4A-94A8-39371F5ADCC8}" type="presParOf" srcId="{7B4E2593-08E5-4D88-B821-A883CB1B4C32}" destId="{5C84CAA2-8893-4A5E-9B26-6DBF470FB777}" srcOrd="5" destOrd="0" presId="urn:microsoft.com/office/officeart/2005/8/layout/vList2"/>
    <dgm:cxn modelId="{5A7C7265-CC75-445B-A145-6E5ACFB53D7A}" type="presParOf" srcId="{7B4E2593-08E5-4D88-B821-A883CB1B4C32}" destId="{AF9B8DD2-DE6B-4C6B-BAE1-7C43F182257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F9B87-C8BA-49A4-B1D9-42E3F5E3856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5117C36-F02F-4B47-B15C-B0FD503488E9}">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You can opt out of this Scheme at any time, but you may be automatically re-enrolled by your employer every three years under the auto enrolment process. </a:t>
          </a:r>
          <a:endParaRPr lang="en-US" sz="1800" dirty="0">
            <a:solidFill>
              <a:srgbClr val="262626"/>
            </a:solidFill>
            <a:latin typeface="Arial" panose="020B0604020202020204" pitchFamily="34" charset="0"/>
            <a:cs typeface="Arial" panose="020B0604020202020204" pitchFamily="34" charset="0"/>
          </a:endParaRPr>
        </a:p>
      </dgm:t>
    </dgm:pt>
    <dgm:pt modelId="{56C397E4-C945-44DB-8CF0-243CE81AA626}" type="parTrans" cxnId="{2C88AB77-DBE9-4C9B-9632-43E3A04C8738}">
      <dgm:prSet/>
      <dgm:spPr/>
      <dgm:t>
        <a:bodyPr/>
        <a:lstStyle/>
        <a:p>
          <a:endParaRPr lang="en-US"/>
        </a:p>
      </dgm:t>
    </dgm:pt>
    <dgm:pt modelId="{A64EEF68-04DD-4C24-87D8-999615086E3C}" type="sibTrans" cxnId="{2C88AB77-DBE9-4C9B-9632-43E3A04C8738}">
      <dgm:prSet/>
      <dgm:spPr/>
      <dgm:t>
        <a:bodyPr/>
        <a:lstStyle/>
        <a:p>
          <a:endParaRPr lang="en-US"/>
        </a:p>
      </dgm:t>
    </dgm:pt>
    <dgm:pt modelId="{E18F0187-22D4-4C07-98DE-32D114AF1D22}">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You can opt out by completing form SD502 which is available to download and print from the </a:t>
          </a:r>
          <a:r>
            <a:rPr lang="en-GB" sz="1800" dirty="0">
              <a:solidFill>
                <a:schemeClr val="tx1"/>
              </a:solidFill>
              <a:latin typeface="Arial" panose="020B0604020202020204" pitchFamily="34" charset="0"/>
              <a:cs typeface="Arial" panose="020B0604020202020204" pitchFamily="34" charset="0"/>
            </a:rPr>
            <a:t>NHS</a:t>
          </a:r>
          <a:r>
            <a:rPr lang="en-GB" sz="1800" dirty="0">
              <a:solidFill>
                <a:srgbClr val="262626"/>
              </a:solidFill>
              <a:latin typeface="Arial" panose="020B0604020202020204" pitchFamily="34" charset="0"/>
              <a:cs typeface="Arial" panose="020B0604020202020204" pitchFamily="34" charset="0"/>
            </a:rPr>
            <a:t> Pensions website at: </a:t>
          </a:r>
          <a:r>
            <a:rPr lang="en-GB" sz="1800" i="1" dirty="0">
              <a:solidFill>
                <a:srgbClr val="262626"/>
              </a:solidFill>
              <a:latin typeface="Arial" panose="020B0604020202020204" pitchFamily="34" charset="0"/>
              <a:cs typeface="Arial" panose="020B0604020202020204" pitchFamily="34" charset="0"/>
            </a:rPr>
            <a:t>www.nhsbsa.nhs.uk/pensions</a:t>
          </a:r>
          <a:r>
            <a:rPr lang="en-GB" sz="1800" dirty="0">
              <a:solidFill>
                <a:srgbClr val="262626"/>
              </a:solidFill>
              <a:latin typeface="Arial" panose="020B0604020202020204" pitchFamily="34" charset="0"/>
              <a:cs typeface="Arial" panose="020B0604020202020204" pitchFamily="34" charset="0"/>
            </a:rPr>
            <a:t>. </a:t>
          </a:r>
          <a:endParaRPr lang="en-US" sz="1800" dirty="0">
            <a:solidFill>
              <a:srgbClr val="262626"/>
            </a:solidFill>
            <a:latin typeface="Arial" panose="020B0604020202020204" pitchFamily="34" charset="0"/>
            <a:cs typeface="Arial" panose="020B0604020202020204" pitchFamily="34" charset="0"/>
          </a:endParaRPr>
        </a:p>
      </dgm:t>
    </dgm:pt>
    <dgm:pt modelId="{953391B9-CF5F-4706-AD9A-D67EB08DF090}" type="parTrans" cxnId="{F426FB76-E833-470A-A9A9-A700F4EC588E}">
      <dgm:prSet/>
      <dgm:spPr/>
      <dgm:t>
        <a:bodyPr/>
        <a:lstStyle/>
        <a:p>
          <a:endParaRPr lang="en-US"/>
        </a:p>
      </dgm:t>
    </dgm:pt>
    <dgm:pt modelId="{2DA7AB25-0376-471C-9728-FF810B6D05E4}" type="sibTrans" cxnId="{F426FB76-E833-470A-A9A9-A700F4EC588E}">
      <dgm:prSet/>
      <dgm:spPr/>
      <dgm:t>
        <a:bodyPr/>
        <a:lstStyle/>
        <a:p>
          <a:endParaRPr lang="en-US"/>
        </a:p>
      </dgm:t>
    </dgm:pt>
    <dgm:pt modelId="{B5BF8E38-7437-425C-9F79-EE41D54C6B56}">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Before opting out of this Scheme you should carefully compare the relative cost to you and the whole package of benefits provided. It is rarely financially beneficial for a Junior Doctor to opt out of the NHS Pension Scheme</a:t>
          </a:r>
          <a:endParaRPr lang="en-US" sz="1800" dirty="0">
            <a:solidFill>
              <a:srgbClr val="262626"/>
            </a:solidFill>
            <a:latin typeface="Arial" panose="020B0604020202020204" pitchFamily="34" charset="0"/>
            <a:cs typeface="Arial" panose="020B0604020202020204" pitchFamily="34" charset="0"/>
          </a:endParaRPr>
        </a:p>
      </dgm:t>
    </dgm:pt>
    <dgm:pt modelId="{CBC8E259-27B3-4F97-90FA-523D56F9D247}" type="parTrans" cxnId="{3A4F3E86-EC86-4B01-A992-5217515601AD}">
      <dgm:prSet/>
      <dgm:spPr/>
      <dgm:t>
        <a:bodyPr/>
        <a:lstStyle/>
        <a:p>
          <a:endParaRPr lang="en-US"/>
        </a:p>
      </dgm:t>
    </dgm:pt>
    <dgm:pt modelId="{4EB4CEA7-B463-4B43-A6A1-96B693E01549}" type="sibTrans" cxnId="{3A4F3E86-EC86-4B01-A992-5217515601AD}">
      <dgm:prSet/>
      <dgm:spPr/>
      <dgm:t>
        <a:bodyPr/>
        <a:lstStyle/>
        <a:p>
          <a:endParaRPr lang="en-US"/>
        </a:p>
      </dgm:t>
    </dgm:pt>
    <dgm:pt modelId="{A2019682-1875-4D5E-9BB4-BEA7506F791E}">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If you are in NHS employment, you may apply to your employer to re-join if you continue to satisfy the eligibility conditions. You may not re-join if you are absent from work for any reason. </a:t>
          </a:r>
          <a:endParaRPr lang="en-US" sz="1800" dirty="0">
            <a:solidFill>
              <a:srgbClr val="262626"/>
            </a:solidFill>
            <a:latin typeface="Arial" panose="020B0604020202020204" pitchFamily="34" charset="0"/>
            <a:cs typeface="Arial" panose="020B0604020202020204" pitchFamily="34" charset="0"/>
          </a:endParaRPr>
        </a:p>
      </dgm:t>
    </dgm:pt>
    <dgm:pt modelId="{CA04422A-13AA-4DAD-8CF5-F1DAB7733429}" type="parTrans" cxnId="{67FAE03F-DC7B-47A1-9984-266BD9905B48}">
      <dgm:prSet/>
      <dgm:spPr/>
      <dgm:t>
        <a:bodyPr/>
        <a:lstStyle/>
        <a:p>
          <a:endParaRPr lang="en-US"/>
        </a:p>
      </dgm:t>
    </dgm:pt>
    <dgm:pt modelId="{32A3611E-49B4-4B6F-A52F-E62E358AB935}" type="sibTrans" cxnId="{67FAE03F-DC7B-47A1-9984-266BD9905B48}">
      <dgm:prSet/>
      <dgm:spPr/>
      <dgm:t>
        <a:bodyPr/>
        <a:lstStyle/>
        <a:p>
          <a:endParaRPr lang="en-US"/>
        </a:p>
      </dgm:t>
    </dgm:pt>
    <dgm:pt modelId="{0841CC1B-FDA1-47C9-9C01-01A6C603F0F4}" type="pres">
      <dgm:prSet presAssocID="{486F9B87-C8BA-49A4-B1D9-42E3F5E38563}" presName="linear" presStyleCnt="0">
        <dgm:presLayoutVars>
          <dgm:animLvl val="lvl"/>
          <dgm:resizeHandles val="exact"/>
        </dgm:presLayoutVars>
      </dgm:prSet>
      <dgm:spPr/>
    </dgm:pt>
    <dgm:pt modelId="{D67D7578-2C26-42A4-9B47-45F7C0453176}" type="pres">
      <dgm:prSet presAssocID="{D5117C36-F02F-4B47-B15C-B0FD503488E9}" presName="parentText" presStyleLbl="node1" presStyleIdx="0" presStyleCnt="4">
        <dgm:presLayoutVars>
          <dgm:chMax val="0"/>
          <dgm:bulletEnabled val="1"/>
        </dgm:presLayoutVars>
      </dgm:prSet>
      <dgm:spPr/>
    </dgm:pt>
    <dgm:pt modelId="{7BF64684-5152-4A3F-83EF-3669FD45CD4D}" type="pres">
      <dgm:prSet presAssocID="{A64EEF68-04DD-4C24-87D8-999615086E3C}" presName="spacer" presStyleCnt="0"/>
      <dgm:spPr/>
    </dgm:pt>
    <dgm:pt modelId="{D941810B-B3BE-4460-846F-D41D83A79E41}" type="pres">
      <dgm:prSet presAssocID="{E18F0187-22D4-4C07-98DE-32D114AF1D22}" presName="parentText" presStyleLbl="node1" presStyleIdx="1" presStyleCnt="4">
        <dgm:presLayoutVars>
          <dgm:chMax val="0"/>
          <dgm:bulletEnabled val="1"/>
        </dgm:presLayoutVars>
      </dgm:prSet>
      <dgm:spPr/>
    </dgm:pt>
    <dgm:pt modelId="{72B3EF28-4D62-4F85-897B-30AE831980F2}" type="pres">
      <dgm:prSet presAssocID="{2DA7AB25-0376-471C-9728-FF810B6D05E4}" presName="spacer" presStyleCnt="0"/>
      <dgm:spPr/>
    </dgm:pt>
    <dgm:pt modelId="{A98C77C2-EC7F-4B10-90FE-F1C4AD221E4D}" type="pres">
      <dgm:prSet presAssocID="{B5BF8E38-7437-425C-9F79-EE41D54C6B56}" presName="parentText" presStyleLbl="node1" presStyleIdx="2" presStyleCnt="4">
        <dgm:presLayoutVars>
          <dgm:chMax val="0"/>
          <dgm:bulletEnabled val="1"/>
        </dgm:presLayoutVars>
      </dgm:prSet>
      <dgm:spPr/>
    </dgm:pt>
    <dgm:pt modelId="{C5B179B8-263F-4390-B76C-C1838D1AB924}" type="pres">
      <dgm:prSet presAssocID="{4EB4CEA7-B463-4B43-A6A1-96B693E01549}" presName="spacer" presStyleCnt="0"/>
      <dgm:spPr/>
    </dgm:pt>
    <dgm:pt modelId="{C30E8997-AA1B-4AD0-B299-27A6CDA61B42}" type="pres">
      <dgm:prSet presAssocID="{A2019682-1875-4D5E-9BB4-BEA7506F791E}" presName="parentText" presStyleLbl="node1" presStyleIdx="3" presStyleCnt="4">
        <dgm:presLayoutVars>
          <dgm:chMax val="0"/>
          <dgm:bulletEnabled val="1"/>
        </dgm:presLayoutVars>
      </dgm:prSet>
      <dgm:spPr/>
    </dgm:pt>
  </dgm:ptLst>
  <dgm:cxnLst>
    <dgm:cxn modelId="{67FAE03F-DC7B-47A1-9984-266BD9905B48}" srcId="{486F9B87-C8BA-49A4-B1D9-42E3F5E38563}" destId="{A2019682-1875-4D5E-9BB4-BEA7506F791E}" srcOrd="3" destOrd="0" parTransId="{CA04422A-13AA-4DAD-8CF5-F1DAB7733429}" sibTransId="{32A3611E-49B4-4B6F-A52F-E62E358AB935}"/>
    <dgm:cxn modelId="{FFF4F966-2F39-4EC4-9EB1-B3C5A34DFA76}" type="presOf" srcId="{486F9B87-C8BA-49A4-B1D9-42E3F5E38563}" destId="{0841CC1B-FDA1-47C9-9C01-01A6C603F0F4}" srcOrd="0" destOrd="0" presId="urn:microsoft.com/office/officeart/2005/8/layout/vList2"/>
    <dgm:cxn modelId="{1E282953-AE54-4507-B3F0-7674AB43AD32}" type="presOf" srcId="{D5117C36-F02F-4B47-B15C-B0FD503488E9}" destId="{D67D7578-2C26-42A4-9B47-45F7C0453176}" srcOrd="0" destOrd="0" presId="urn:microsoft.com/office/officeart/2005/8/layout/vList2"/>
    <dgm:cxn modelId="{F426FB76-E833-470A-A9A9-A700F4EC588E}" srcId="{486F9B87-C8BA-49A4-B1D9-42E3F5E38563}" destId="{E18F0187-22D4-4C07-98DE-32D114AF1D22}" srcOrd="1" destOrd="0" parTransId="{953391B9-CF5F-4706-AD9A-D67EB08DF090}" sibTransId="{2DA7AB25-0376-471C-9728-FF810B6D05E4}"/>
    <dgm:cxn modelId="{2C88AB77-DBE9-4C9B-9632-43E3A04C8738}" srcId="{486F9B87-C8BA-49A4-B1D9-42E3F5E38563}" destId="{D5117C36-F02F-4B47-B15C-B0FD503488E9}" srcOrd="0" destOrd="0" parTransId="{56C397E4-C945-44DB-8CF0-243CE81AA626}" sibTransId="{A64EEF68-04DD-4C24-87D8-999615086E3C}"/>
    <dgm:cxn modelId="{3A4F3E86-EC86-4B01-A992-5217515601AD}" srcId="{486F9B87-C8BA-49A4-B1D9-42E3F5E38563}" destId="{B5BF8E38-7437-425C-9F79-EE41D54C6B56}" srcOrd="2" destOrd="0" parTransId="{CBC8E259-27B3-4F97-90FA-523D56F9D247}" sibTransId="{4EB4CEA7-B463-4B43-A6A1-96B693E01549}"/>
    <dgm:cxn modelId="{573F86AB-1D70-4860-BA9C-443EA3316B8F}" type="presOf" srcId="{B5BF8E38-7437-425C-9F79-EE41D54C6B56}" destId="{A98C77C2-EC7F-4B10-90FE-F1C4AD221E4D}" srcOrd="0" destOrd="0" presId="urn:microsoft.com/office/officeart/2005/8/layout/vList2"/>
    <dgm:cxn modelId="{34C54BC2-C914-4C64-AD2E-1C7E8051F0C1}" type="presOf" srcId="{A2019682-1875-4D5E-9BB4-BEA7506F791E}" destId="{C30E8997-AA1B-4AD0-B299-27A6CDA61B42}" srcOrd="0" destOrd="0" presId="urn:microsoft.com/office/officeart/2005/8/layout/vList2"/>
    <dgm:cxn modelId="{F2BFB2E3-F5E0-4605-B5EE-6E2A712D7BA3}" type="presOf" srcId="{E18F0187-22D4-4C07-98DE-32D114AF1D22}" destId="{D941810B-B3BE-4460-846F-D41D83A79E41}" srcOrd="0" destOrd="0" presId="urn:microsoft.com/office/officeart/2005/8/layout/vList2"/>
    <dgm:cxn modelId="{7E17BC01-E26B-4F9F-A492-C3B0F5D023E7}" type="presParOf" srcId="{0841CC1B-FDA1-47C9-9C01-01A6C603F0F4}" destId="{D67D7578-2C26-42A4-9B47-45F7C0453176}" srcOrd="0" destOrd="0" presId="urn:microsoft.com/office/officeart/2005/8/layout/vList2"/>
    <dgm:cxn modelId="{51D06FF7-EFC9-4D60-BFCD-B277F5277830}" type="presParOf" srcId="{0841CC1B-FDA1-47C9-9C01-01A6C603F0F4}" destId="{7BF64684-5152-4A3F-83EF-3669FD45CD4D}" srcOrd="1" destOrd="0" presId="urn:microsoft.com/office/officeart/2005/8/layout/vList2"/>
    <dgm:cxn modelId="{2D32CDAB-329B-4B7C-A301-D24E9AA9ED64}" type="presParOf" srcId="{0841CC1B-FDA1-47C9-9C01-01A6C603F0F4}" destId="{D941810B-B3BE-4460-846F-D41D83A79E41}" srcOrd="2" destOrd="0" presId="urn:microsoft.com/office/officeart/2005/8/layout/vList2"/>
    <dgm:cxn modelId="{6851E734-7DC4-421A-B782-2189DDA53A5C}" type="presParOf" srcId="{0841CC1B-FDA1-47C9-9C01-01A6C603F0F4}" destId="{72B3EF28-4D62-4F85-897B-30AE831980F2}" srcOrd="3" destOrd="0" presId="urn:microsoft.com/office/officeart/2005/8/layout/vList2"/>
    <dgm:cxn modelId="{70776FC6-D3AF-4D9D-B74A-69D7263FA7E0}" type="presParOf" srcId="{0841CC1B-FDA1-47C9-9C01-01A6C603F0F4}" destId="{A98C77C2-EC7F-4B10-90FE-F1C4AD221E4D}" srcOrd="4" destOrd="0" presId="urn:microsoft.com/office/officeart/2005/8/layout/vList2"/>
    <dgm:cxn modelId="{589F1513-91A6-4226-BD21-29F661305D91}" type="presParOf" srcId="{0841CC1B-FDA1-47C9-9C01-01A6C603F0F4}" destId="{C5B179B8-263F-4390-B76C-C1838D1AB924}" srcOrd="5" destOrd="0" presId="urn:microsoft.com/office/officeart/2005/8/layout/vList2"/>
    <dgm:cxn modelId="{BE452F62-90D1-4BE7-8900-EB3A6CD7BFCF}" type="presParOf" srcId="{0841CC1B-FDA1-47C9-9C01-01A6C603F0F4}" destId="{C30E8997-AA1B-4AD0-B299-27A6CDA61B4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7CE08D9-13CC-4E33-9F24-7E17BE4AC9D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B033496-FA84-4FEF-AB56-186827738338}">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The cost of providing the NHS Pension Scheme is shared between members and employers. </a:t>
          </a:r>
          <a:endParaRPr lang="en-US" sz="1800" dirty="0">
            <a:solidFill>
              <a:srgbClr val="262626"/>
            </a:solidFill>
            <a:latin typeface="Arial" panose="020B0604020202020204" pitchFamily="34" charset="0"/>
            <a:cs typeface="Arial" panose="020B0604020202020204" pitchFamily="34" charset="0"/>
          </a:endParaRPr>
        </a:p>
      </dgm:t>
    </dgm:pt>
    <dgm:pt modelId="{A38D1741-6169-4C40-91F5-90ECEA84346C}" type="parTrans" cxnId="{67FCA9EB-19F6-4F54-8491-3365BB740ECA}">
      <dgm:prSet/>
      <dgm:spPr/>
      <dgm:t>
        <a:bodyPr/>
        <a:lstStyle/>
        <a:p>
          <a:endParaRPr lang="en-US"/>
        </a:p>
      </dgm:t>
    </dgm:pt>
    <dgm:pt modelId="{4D22689D-6924-401E-8C6A-B65A17CE698B}" type="sibTrans" cxnId="{67FCA9EB-19F6-4F54-8491-3365BB740ECA}">
      <dgm:prSet/>
      <dgm:spPr/>
      <dgm:t>
        <a:bodyPr/>
        <a:lstStyle/>
        <a:p>
          <a:endParaRPr lang="en-US"/>
        </a:p>
      </dgm:t>
    </dgm:pt>
    <dgm:pt modelId="{0F969E04-857C-4C54-AD61-E1920CD0C5A4}">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As a member you pay a contribution towards your pension based upon your pensionable earnings; the more you earn, the higher your contribution rate may be. Employers pay the rest. </a:t>
          </a:r>
          <a:endParaRPr lang="en-US" sz="1800" dirty="0">
            <a:solidFill>
              <a:srgbClr val="262626"/>
            </a:solidFill>
            <a:latin typeface="Arial" panose="020B0604020202020204" pitchFamily="34" charset="0"/>
            <a:cs typeface="Arial" panose="020B0604020202020204" pitchFamily="34" charset="0"/>
          </a:endParaRPr>
        </a:p>
      </dgm:t>
    </dgm:pt>
    <dgm:pt modelId="{5FF4E260-CD53-4532-B0AE-D986A9A6571D}" type="parTrans" cxnId="{7C960BD2-1ACD-4860-B3CA-F38714CC1C77}">
      <dgm:prSet/>
      <dgm:spPr/>
      <dgm:t>
        <a:bodyPr/>
        <a:lstStyle/>
        <a:p>
          <a:endParaRPr lang="en-US"/>
        </a:p>
      </dgm:t>
    </dgm:pt>
    <dgm:pt modelId="{2DEB1F82-2C86-4A14-AC21-07AD6FF52763}" type="sibTrans" cxnId="{7C960BD2-1ACD-4860-B3CA-F38714CC1C77}">
      <dgm:prSet/>
      <dgm:spPr/>
      <dgm:t>
        <a:bodyPr/>
        <a:lstStyle/>
        <a:p>
          <a:endParaRPr lang="en-US"/>
        </a:p>
      </dgm:t>
    </dgm:pt>
    <dgm:pt modelId="{AB9A7EF6-59B8-47A7-A66C-34576F81682A}">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There are several rates of member contribution, which are set against nationally agreed full time pay rates and are different in each nation</a:t>
          </a:r>
          <a:endParaRPr lang="en-US" sz="1800" dirty="0">
            <a:solidFill>
              <a:srgbClr val="262626"/>
            </a:solidFill>
            <a:latin typeface="Arial" panose="020B0604020202020204" pitchFamily="34" charset="0"/>
            <a:cs typeface="Arial" panose="020B0604020202020204" pitchFamily="34" charset="0"/>
          </a:endParaRPr>
        </a:p>
      </dgm:t>
    </dgm:pt>
    <dgm:pt modelId="{39A9D32C-3505-4D88-89DA-B7F18DDAAFFC}" type="parTrans" cxnId="{54A9AF35-8149-40F6-B0F7-69F55EEDCCDE}">
      <dgm:prSet/>
      <dgm:spPr/>
      <dgm:t>
        <a:bodyPr/>
        <a:lstStyle/>
        <a:p>
          <a:endParaRPr lang="en-US"/>
        </a:p>
      </dgm:t>
    </dgm:pt>
    <dgm:pt modelId="{4E50AFF7-4646-4C73-834F-9A8CC64BF303}" type="sibTrans" cxnId="{54A9AF35-8149-40F6-B0F7-69F55EEDCCDE}">
      <dgm:prSet/>
      <dgm:spPr/>
      <dgm:t>
        <a:bodyPr/>
        <a:lstStyle/>
        <a:p>
          <a:endParaRPr lang="en-US"/>
        </a:p>
      </dgm:t>
    </dgm:pt>
    <dgm:pt modelId="{5704D934-B682-4158-82A3-CB54CB18BBE9}">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Pension contributions are taken from your pay before tax, so you receive tax relief on any amount you pay. This can reduce the net amount that you pay depending on your contribution rate, earnings level and personal rate of tax </a:t>
          </a:r>
          <a:endParaRPr lang="en-US" sz="1800" dirty="0">
            <a:solidFill>
              <a:srgbClr val="262626"/>
            </a:solidFill>
            <a:latin typeface="Arial" panose="020B0604020202020204" pitchFamily="34" charset="0"/>
            <a:cs typeface="Arial" panose="020B0604020202020204" pitchFamily="34" charset="0"/>
          </a:endParaRPr>
        </a:p>
      </dgm:t>
    </dgm:pt>
    <dgm:pt modelId="{732E36C1-D886-485B-9FE9-74D506B2065B}" type="parTrans" cxnId="{4CB91839-BBBA-4E4A-B1A0-1C6A402A076B}">
      <dgm:prSet/>
      <dgm:spPr/>
      <dgm:t>
        <a:bodyPr/>
        <a:lstStyle/>
        <a:p>
          <a:endParaRPr lang="en-US"/>
        </a:p>
      </dgm:t>
    </dgm:pt>
    <dgm:pt modelId="{E88B72D6-54B6-4B44-AF53-9085C5EEA838}" type="sibTrans" cxnId="{4CB91839-BBBA-4E4A-B1A0-1C6A402A076B}">
      <dgm:prSet/>
      <dgm:spPr/>
      <dgm:t>
        <a:bodyPr/>
        <a:lstStyle/>
        <a:p>
          <a:endParaRPr lang="en-US"/>
        </a:p>
      </dgm:t>
    </dgm:pt>
    <dgm:pt modelId="{ADC441A6-243B-437A-AEA8-5C8EF6FCDBBF}" type="pres">
      <dgm:prSet presAssocID="{47CE08D9-13CC-4E33-9F24-7E17BE4AC9DF}" presName="linear" presStyleCnt="0">
        <dgm:presLayoutVars>
          <dgm:animLvl val="lvl"/>
          <dgm:resizeHandles val="exact"/>
        </dgm:presLayoutVars>
      </dgm:prSet>
      <dgm:spPr/>
    </dgm:pt>
    <dgm:pt modelId="{1393AD24-6A5A-4A2F-AC6F-00B3A22890F1}" type="pres">
      <dgm:prSet presAssocID="{1B033496-FA84-4FEF-AB56-186827738338}" presName="parentText" presStyleLbl="node1" presStyleIdx="0" presStyleCnt="4" custScaleY="64760">
        <dgm:presLayoutVars>
          <dgm:chMax val="0"/>
          <dgm:bulletEnabled val="1"/>
        </dgm:presLayoutVars>
      </dgm:prSet>
      <dgm:spPr/>
    </dgm:pt>
    <dgm:pt modelId="{F9DD4372-D455-47CC-A31A-1EF833511EEB}" type="pres">
      <dgm:prSet presAssocID="{4D22689D-6924-401E-8C6A-B65A17CE698B}" presName="spacer" presStyleCnt="0"/>
      <dgm:spPr/>
    </dgm:pt>
    <dgm:pt modelId="{676ED3E2-47E9-4C76-80C5-D755ECBEE274}" type="pres">
      <dgm:prSet presAssocID="{0F969E04-857C-4C54-AD61-E1920CD0C5A4}" presName="parentText" presStyleLbl="node1" presStyleIdx="1" presStyleCnt="4" custLinFactY="-10582" custLinFactNeighborY="-100000">
        <dgm:presLayoutVars>
          <dgm:chMax val="0"/>
          <dgm:bulletEnabled val="1"/>
        </dgm:presLayoutVars>
      </dgm:prSet>
      <dgm:spPr/>
    </dgm:pt>
    <dgm:pt modelId="{0478410C-680D-4BF4-93B8-D5A88E853034}" type="pres">
      <dgm:prSet presAssocID="{2DEB1F82-2C86-4A14-AC21-07AD6FF52763}" presName="spacer" presStyleCnt="0"/>
      <dgm:spPr/>
    </dgm:pt>
    <dgm:pt modelId="{E055154C-F70A-45CE-896D-34D8D9FA5E04}" type="pres">
      <dgm:prSet presAssocID="{AB9A7EF6-59B8-47A7-A66C-34576F81682A}" presName="parentText" presStyleLbl="node1" presStyleIdx="2" presStyleCnt="4" custLinFactY="-40499" custLinFactNeighborY="-100000">
        <dgm:presLayoutVars>
          <dgm:chMax val="0"/>
          <dgm:bulletEnabled val="1"/>
        </dgm:presLayoutVars>
      </dgm:prSet>
      <dgm:spPr/>
    </dgm:pt>
    <dgm:pt modelId="{81C1204F-2E41-44DA-84FB-FC23AA882C36}" type="pres">
      <dgm:prSet presAssocID="{4E50AFF7-4646-4C73-834F-9A8CC64BF303}" presName="spacer" presStyleCnt="0"/>
      <dgm:spPr/>
    </dgm:pt>
    <dgm:pt modelId="{43D67E3F-E3BA-484B-8773-70087DC6BC2A}" type="pres">
      <dgm:prSet presAssocID="{5704D934-B682-4158-82A3-CB54CB18BBE9}" presName="parentText" presStyleLbl="node1" presStyleIdx="3" presStyleCnt="4" custLinFactY="-47356" custLinFactNeighborY="-100000">
        <dgm:presLayoutVars>
          <dgm:chMax val="0"/>
          <dgm:bulletEnabled val="1"/>
        </dgm:presLayoutVars>
      </dgm:prSet>
      <dgm:spPr/>
    </dgm:pt>
  </dgm:ptLst>
  <dgm:cxnLst>
    <dgm:cxn modelId="{A2F53218-1F20-45E9-945C-5B99B64E63A6}" type="presOf" srcId="{47CE08D9-13CC-4E33-9F24-7E17BE4AC9DF}" destId="{ADC441A6-243B-437A-AEA8-5C8EF6FCDBBF}" srcOrd="0" destOrd="0" presId="urn:microsoft.com/office/officeart/2005/8/layout/vList2"/>
    <dgm:cxn modelId="{54A9AF35-8149-40F6-B0F7-69F55EEDCCDE}" srcId="{47CE08D9-13CC-4E33-9F24-7E17BE4AC9DF}" destId="{AB9A7EF6-59B8-47A7-A66C-34576F81682A}" srcOrd="2" destOrd="0" parTransId="{39A9D32C-3505-4D88-89DA-B7F18DDAAFFC}" sibTransId="{4E50AFF7-4646-4C73-834F-9A8CC64BF303}"/>
    <dgm:cxn modelId="{4CB91839-BBBA-4E4A-B1A0-1C6A402A076B}" srcId="{47CE08D9-13CC-4E33-9F24-7E17BE4AC9DF}" destId="{5704D934-B682-4158-82A3-CB54CB18BBE9}" srcOrd="3" destOrd="0" parTransId="{732E36C1-D886-485B-9FE9-74D506B2065B}" sibTransId="{E88B72D6-54B6-4B44-AF53-9085C5EEA838}"/>
    <dgm:cxn modelId="{29F7F048-1BDB-4875-8E28-5F48B2E3CE50}" type="presOf" srcId="{1B033496-FA84-4FEF-AB56-186827738338}" destId="{1393AD24-6A5A-4A2F-AC6F-00B3A22890F1}" srcOrd="0" destOrd="0" presId="urn:microsoft.com/office/officeart/2005/8/layout/vList2"/>
    <dgm:cxn modelId="{991AEAB7-ECB6-49D6-BCD8-B118B6154AAC}" type="presOf" srcId="{5704D934-B682-4158-82A3-CB54CB18BBE9}" destId="{43D67E3F-E3BA-484B-8773-70087DC6BC2A}" srcOrd="0" destOrd="0" presId="urn:microsoft.com/office/officeart/2005/8/layout/vList2"/>
    <dgm:cxn modelId="{78D828C2-E56F-4E51-9C19-B976A4B3787A}" type="presOf" srcId="{AB9A7EF6-59B8-47A7-A66C-34576F81682A}" destId="{E055154C-F70A-45CE-896D-34D8D9FA5E04}" srcOrd="0" destOrd="0" presId="urn:microsoft.com/office/officeart/2005/8/layout/vList2"/>
    <dgm:cxn modelId="{E445C7C4-81A5-4EB8-A640-60A1F7D604F8}" type="presOf" srcId="{0F969E04-857C-4C54-AD61-E1920CD0C5A4}" destId="{676ED3E2-47E9-4C76-80C5-D755ECBEE274}" srcOrd="0" destOrd="0" presId="urn:microsoft.com/office/officeart/2005/8/layout/vList2"/>
    <dgm:cxn modelId="{7C960BD2-1ACD-4860-B3CA-F38714CC1C77}" srcId="{47CE08D9-13CC-4E33-9F24-7E17BE4AC9DF}" destId="{0F969E04-857C-4C54-AD61-E1920CD0C5A4}" srcOrd="1" destOrd="0" parTransId="{5FF4E260-CD53-4532-B0AE-D986A9A6571D}" sibTransId="{2DEB1F82-2C86-4A14-AC21-07AD6FF52763}"/>
    <dgm:cxn modelId="{67FCA9EB-19F6-4F54-8491-3365BB740ECA}" srcId="{47CE08D9-13CC-4E33-9F24-7E17BE4AC9DF}" destId="{1B033496-FA84-4FEF-AB56-186827738338}" srcOrd="0" destOrd="0" parTransId="{A38D1741-6169-4C40-91F5-90ECEA84346C}" sibTransId="{4D22689D-6924-401E-8C6A-B65A17CE698B}"/>
    <dgm:cxn modelId="{1C0F992B-63DF-47B9-B44B-DB7D8BB8BF5D}" type="presParOf" srcId="{ADC441A6-243B-437A-AEA8-5C8EF6FCDBBF}" destId="{1393AD24-6A5A-4A2F-AC6F-00B3A22890F1}" srcOrd="0" destOrd="0" presId="urn:microsoft.com/office/officeart/2005/8/layout/vList2"/>
    <dgm:cxn modelId="{D9EFFDC4-F7DB-4B78-901E-7C96010CC9ED}" type="presParOf" srcId="{ADC441A6-243B-437A-AEA8-5C8EF6FCDBBF}" destId="{F9DD4372-D455-47CC-A31A-1EF833511EEB}" srcOrd="1" destOrd="0" presId="urn:microsoft.com/office/officeart/2005/8/layout/vList2"/>
    <dgm:cxn modelId="{CF24BF2C-2162-4D12-AE2C-D336005F055D}" type="presParOf" srcId="{ADC441A6-243B-437A-AEA8-5C8EF6FCDBBF}" destId="{676ED3E2-47E9-4C76-80C5-D755ECBEE274}" srcOrd="2" destOrd="0" presId="urn:microsoft.com/office/officeart/2005/8/layout/vList2"/>
    <dgm:cxn modelId="{193BA1C4-CDCE-450A-8047-E110BACAA326}" type="presParOf" srcId="{ADC441A6-243B-437A-AEA8-5C8EF6FCDBBF}" destId="{0478410C-680D-4BF4-93B8-D5A88E853034}" srcOrd="3" destOrd="0" presId="urn:microsoft.com/office/officeart/2005/8/layout/vList2"/>
    <dgm:cxn modelId="{6FEAEA6A-58D1-4AE9-B6A8-D5B19CE56808}" type="presParOf" srcId="{ADC441A6-243B-437A-AEA8-5C8EF6FCDBBF}" destId="{E055154C-F70A-45CE-896D-34D8D9FA5E04}" srcOrd="4" destOrd="0" presId="urn:microsoft.com/office/officeart/2005/8/layout/vList2"/>
    <dgm:cxn modelId="{2CC61AC1-D654-43EF-AD1B-92A6AE77E8E8}" type="presParOf" srcId="{ADC441A6-243B-437A-AEA8-5C8EF6FCDBBF}" destId="{81C1204F-2E41-44DA-84FB-FC23AA882C36}" srcOrd="5" destOrd="0" presId="urn:microsoft.com/office/officeart/2005/8/layout/vList2"/>
    <dgm:cxn modelId="{3E463D3D-CF1D-4088-93D3-BEDDA09DBE54}" type="presParOf" srcId="{ADC441A6-243B-437A-AEA8-5C8EF6FCDBBF}" destId="{43D67E3F-E3BA-484B-8773-70087DC6BC2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7424AB-C6DC-478E-842F-F6B3A260EEF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DDAF0ED7-6BF5-4B04-85DB-2E03A3D524C0}">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Additional Pension is a flexible way of increasing your NHS Pension. Under this option you choose to buy a set amount of annual pension, which you can pay for either with a lump sum payment or by regular contributions deducted from your pay for an agreed period of time. </a:t>
          </a:r>
          <a:endParaRPr lang="en-US" sz="1800" dirty="0">
            <a:solidFill>
              <a:srgbClr val="262626"/>
            </a:solidFill>
            <a:latin typeface="Arial" panose="020B0604020202020204" pitchFamily="34" charset="0"/>
            <a:cs typeface="Arial" panose="020B0604020202020204" pitchFamily="34" charset="0"/>
          </a:endParaRPr>
        </a:p>
      </dgm:t>
    </dgm:pt>
    <dgm:pt modelId="{DA368E7B-E155-4E2F-A294-ADB59B68D5C5}" type="parTrans" cxnId="{CEBFD67D-6030-4D23-9DFA-9EC9A3F58ABB}">
      <dgm:prSet/>
      <dgm:spPr/>
      <dgm:t>
        <a:bodyPr/>
        <a:lstStyle/>
        <a:p>
          <a:endParaRPr lang="en-US"/>
        </a:p>
      </dgm:t>
    </dgm:pt>
    <dgm:pt modelId="{62F11739-0703-4393-B0DE-9D6DAB536A5E}" type="sibTrans" cxnId="{CEBFD67D-6030-4D23-9DFA-9EC9A3F58ABB}">
      <dgm:prSet/>
      <dgm:spPr/>
      <dgm:t>
        <a:bodyPr/>
        <a:lstStyle/>
        <a:p>
          <a:endParaRPr lang="en-US"/>
        </a:p>
      </dgm:t>
    </dgm:pt>
    <dgm:pt modelId="{2620774D-7F07-49A6-BE7A-A416D10EB085}">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The minimum amount of Additional Pension you can buy is £250 and the maximum amount that can be quoted online is currently £6,500 although it’s possible to purchase up to £8,036.</a:t>
          </a:r>
          <a:endParaRPr lang="en-US" sz="1800" dirty="0">
            <a:solidFill>
              <a:srgbClr val="262626"/>
            </a:solidFill>
            <a:latin typeface="Arial" panose="020B0604020202020204" pitchFamily="34" charset="0"/>
            <a:cs typeface="Arial" panose="020B0604020202020204" pitchFamily="34" charset="0"/>
          </a:endParaRPr>
        </a:p>
      </dgm:t>
    </dgm:pt>
    <dgm:pt modelId="{21939851-7770-4165-9C8E-76DC3B71CFA6}" type="parTrans" cxnId="{BD7B58DE-1138-45A0-9485-EFECDF34EA9B}">
      <dgm:prSet/>
      <dgm:spPr/>
      <dgm:t>
        <a:bodyPr/>
        <a:lstStyle/>
        <a:p>
          <a:endParaRPr lang="en-US"/>
        </a:p>
      </dgm:t>
    </dgm:pt>
    <dgm:pt modelId="{120854A4-35BE-4C2D-9060-115BC162D8AC}" type="sibTrans" cxnId="{BD7B58DE-1138-45A0-9485-EFECDF34EA9B}">
      <dgm:prSet/>
      <dgm:spPr/>
      <dgm:t>
        <a:bodyPr/>
        <a:lstStyle/>
        <a:p>
          <a:endParaRPr lang="en-US"/>
        </a:p>
      </dgm:t>
    </dgm:pt>
    <dgm:pt modelId="{ED85703A-F35A-42C2-985B-DBBC796A10E7}">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Additional Pension is protected against inflation by being index linked both before and after retirement. </a:t>
          </a:r>
          <a:endParaRPr lang="en-US" sz="1800" dirty="0">
            <a:solidFill>
              <a:srgbClr val="262626"/>
            </a:solidFill>
            <a:latin typeface="Arial" panose="020B0604020202020204" pitchFamily="34" charset="0"/>
            <a:cs typeface="Arial" panose="020B0604020202020204" pitchFamily="34" charset="0"/>
          </a:endParaRPr>
        </a:p>
      </dgm:t>
    </dgm:pt>
    <dgm:pt modelId="{1FC6C9A4-8284-4AC8-A1C0-F5356D8DE69A}" type="parTrans" cxnId="{B8B87849-B691-4CF6-95AB-F8E64DCC58A2}">
      <dgm:prSet/>
      <dgm:spPr/>
      <dgm:t>
        <a:bodyPr/>
        <a:lstStyle/>
        <a:p>
          <a:endParaRPr lang="en-US"/>
        </a:p>
      </dgm:t>
    </dgm:pt>
    <dgm:pt modelId="{E3C86901-7E7E-4B85-AD4D-7B7EBF680200}" type="sibTrans" cxnId="{B8B87849-B691-4CF6-95AB-F8E64DCC58A2}">
      <dgm:prSet/>
      <dgm:spPr/>
      <dgm:t>
        <a:bodyPr/>
        <a:lstStyle/>
        <a:p>
          <a:endParaRPr lang="en-US"/>
        </a:p>
      </dgm:t>
    </dgm:pt>
    <dgm:pt modelId="{BFA8128C-1E43-4783-B745-2BBFFB8A871C}">
      <dgm:prSet custT="1"/>
      <dgm:spPr>
        <a:noFill/>
      </dgm:spPr>
      <dgm:t>
        <a:bodyPr/>
        <a:lstStyle/>
        <a:p>
          <a:r>
            <a:rPr lang="en-GB" sz="1800" dirty="0">
              <a:solidFill>
                <a:srgbClr val="262626"/>
              </a:solidFill>
              <a:latin typeface="Arial" panose="020B0604020202020204" pitchFamily="34" charset="0"/>
              <a:cs typeface="Arial" panose="020B0604020202020204" pitchFamily="34" charset="0"/>
            </a:rPr>
            <a:t>You can choose whether your Additional Pension is just for you or also provides benefits for your dependants when you die. </a:t>
          </a:r>
          <a:endParaRPr lang="en-US" sz="1800" dirty="0">
            <a:solidFill>
              <a:srgbClr val="262626"/>
            </a:solidFill>
            <a:latin typeface="Arial" panose="020B0604020202020204" pitchFamily="34" charset="0"/>
            <a:cs typeface="Arial" panose="020B0604020202020204" pitchFamily="34" charset="0"/>
          </a:endParaRPr>
        </a:p>
      </dgm:t>
    </dgm:pt>
    <dgm:pt modelId="{35D27F3F-B9AB-40FF-A1B5-3A448D09FF9F}" type="parTrans" cxnId="{26224626-1ED0-4D88-8668-864C4310A37A}">
      <dgm:prSet/>
      <dgm:spPr/>
      <dgm:t>
        <a:bodyPr/>
        <a:lstStyle/>
        <a:p>
          <a:endParaRPr lang="en-US"/>
        </a:p>
      </dgm:t>
    </dgm:pt>
    <dgm:pt modelId="{6755E184-9F53-4031-A055-4D8DA036E8A6}" type="sibTrans" cxnId="{26224626-1ED0-4D88-8668-864C4310A37A}">
      <dgm:prSet/>
      <dgm:spPr/>
      <dgm:t>
        <a:bodyPr/>
        <a:lstStyle/>
        <a:p>
          <a:endParaRPr lang="en-US"/>
        </a:p>
      </dgm:t>
    </dgm:pt>
    <dgm:pt modelId="{E917C350-F9B5-4BCD-9D9C-9F5D456FB067}" type="pres">
      <dgm:prSet presAssocID="{E67424AB-C6DC-478E-842F-F6B3A260EEFC}" presName="linear" presStyleCnt="0">
        <dgm:presLayoutVars>
          <dgm:animLvl val="lvl"/>
          <dgm:resizeHandles val="exact"/>
        </dgm:presLayoutVars>
      </dgm:prSet>
      <dgm:spPr/>
    </dgm:pt>
    <dgm:pt modelId="{F805DF17-614A-48AC-9C67-5E6BD5F4FFC7}" type="pres">
      <dgm:prSet presAssocID="{DDAF0ED7-6BF5-4B04-85DB-2E03A3D524C0}" presName="parentText" presStyleLbl="node1" presStyleIdx="0" presStyleCnt="4">
        <dgm:presLayoutVars>
          <dgm:chMax val="0"/>
          <dgm:bulletEnabled val="1"/>
        </dgm:presLayoutVars>
      </dgm:prSet>
      <dgm:spPr/>
    </dgm:pt>
    <dgm:pt modelId="{20928F72-5AC7-4312-8955-9663D6EDA7FC}" type="pres">
      <dgm:prSet presAssocID="{62F11739-0703-4393-B0DE-9D6DAB536A5E}" presName="spacer" presStyleCnt="0"/>
      <dgm:spPr/>
    </dgm:pt>
    <dgm:pt modelId="{86810A8D-552F-463E-8E53-E5DAAA257A03}" type="pres">
      <dgm:prSet presAssocID="{2620774D-7F07-49A6-BE7A-A416D10EB085}" presName="parentText" presStyleLbl="node1" presStyleIdx="1" presStyleCnt="4">
        <dgm:presLayoutVars>
          <dgm:chMax val="0"/>
          <dgm:bulletEnabled val="1"/>
        </dgm:presLayoutVars>
      </dgm:prSet>
      <dgm:spPr/>
    </dgm:pt>
    <dgm:pt modelId="{8F3CF443-0760-46BE-BBC7-71405107C527}" type="pres">
      <dgm:prSet presAssocID="{120854A4-35BE-4C2D-9060-115BC162D8AC}" presName="spacer" presStyleCnt="0"/>
      <dgm:spPr/>
    </dgm:pt>
    <dgm:pt modelId="{9794ABD1-7222-4E09-A2EE-FA935C4356F2}" type="pres">
      <dgm:prSet presAssocID="{ED85703A-F35A-42C2-985B-DBBC796A10E7}" presName="parentText" presStyleLbl="node1" presStyleIdx="2" presStyleCnt="4">
        <dgm:presLayoutVars>
          <dgm:chMax val="0"/>
          <dgm:bulletEnabled val="1"/>
        </dgm:presLayoutVars>
      </dgm:prSet>
      <dgm:spPr/>
    </dgm:pt>
    <dgm:pt modelId="{F9B48714-F9EE-4C50-B168-1B1FCA956482}" type="pres">
      <dgm:prSet presAssocID="{E3C86901-7E7E-4B85-AD4D-7B7EBF680200}" presName="spacer" presStyleCnt="0"/>
      <dgm:spPr/>
    </dgm:pt>
    <dgm:pt modelId="{2DC82B0A-1B04-45D4-9724-96B8AF2D4646}" type="pres">
      <dgm:prSet presAssocID="{BFA8128C-1E43-4783-B745-2BBFFB8A871C}" presName="parentText" presStyleLbl="node1" presStyleIdx="3" presStyleCnt="4">
        <dgm:presLayoutVars>
          <dgm:chMax val="0"/>
          <dgm:bulletEnabled val="1"/>
        </dgm:presLayoutVars>
      </dgm:prSet>
      <dgm:spPr/>
    </dgm:pt>
  </dgm:ptLst>
  <dgm:cxnLst>
    <dgm:cxn modelId="{8BD8CB08-D738-40ED-8605-A22AD540C2EF}" type="presOf" srcId="{ED85703A-F35A-42C2-985B-DBBC796A10E7}" destId="{9794ABD1-7222-4E09-A2EE-FA935C4356F2}" srcOrd="0" destOrd="0" presId="urn:microsoft.com/office/officeart/2005/8/layout/vList2"/>
    <dgm:cxn modelId="{26224626-1ED0-4D88-8668-864C4310A37A}" srcId="{E67424AB-C6DC-478E-842F-F6B3A260EEFC}" destId="{BFA8128C-1E43-4783-B745-2BBFFB8A871C}" srcOrd="3" destOrd="0" parTransId="{35D27F3F-B9AB-40FF-A1B5-3A448D09FF9F}" sibTransId="{6755E184-9F53-4031-A055-4D8DA036E8A6}"/>
    <dgm:cxn modelId="{D7DFDE34-6555-44F4-996F-2C37B9C5E6B7}" type="presOf" srcId="{DDAF0ED7-6BF5-4B04-85DB-2E03A3D524C0}" destId="{F805DF17-614A-48AC-9C67-5E6BD5F4FFC7}" srcOrd="0" destOrd="0" presId="urn:microsoft.com/office/officeart/2005/8/layout/vList2"/>
    <dgm:cxn modelId="{B8B87849-B691-4CF6-95AB-F8E64DCC58A2}" srcId="{E67424AB-C6DC-478E-842F-F6B3A260EEFC}" destId="{ED85703A-F35A-42C2-985B-DBBC796A10E7}" srcOrd="2" destOrd="0" parTransId="{1FC6C9A4-8284-4AC8-A1C0-F5356D8DE69A}" sibTransId="{E3C86901-7E7E-4B85-AD4D-7B7EBF680200}"/>
    <dgm:cxn modelId="{90EA6A51-8526-415F-9D01-C296655EE3D6}" type="presOf" srcId="{E67424AB-C6DC-478E-842F-F6B3A260EEFC}" destId="{E917C350-F9B5-4BCD-9D9C-9F5D456FB067}" srcOrd="0" destOrd="0" presId="urn:microsoft.com/office/officeart/2005/8/layout/vList2"/>
    <dgm:cxn modelId="{BDCFF171-4285-4C90-92F5-6728D0108AEF}" type="presOf" srcId="{2620774D-7F07-49A6-BE7A-A416D10EB085}" destId="{86810A8D-552F-463E-8E53-E5DAAA257A03}" srcOrd="0" destOrd="0" presId="urn:microsoft.com/office/officeart/2005/8/layout/vList2"/>
    <dgm:cxn modelId="{CEBFD67D-6030-4D23-9DFA-9EC9A3F58ABB}" srcId="{E67424AB-C6DC-478E-842F-F6B3A260EEFC}" destId="{DDAF0ED7-6BF5-4B04-85DB-2E03A3D524C0}" srcOrd="0" destOrd="0" parTransId="{DA368E7B-E155-4E2F-A294-ADB59B68D5C5}" sibTransId="{62F11739-0703-4393-B0DE-9D6DAB536A5E}"/>
    <dgm:cxn modelId="{6A620091-A4DD-4F04-8866-6DF5328A9D24}" type="presOf" srcId="{BFA8128C-1E43-4783-B745-2BBFFB8A871C}" destId="{2DC82B0A-1B04-45D4-9724-96B8AF2D4646}" srcOrd="0" destOrd="0" presId="urn:microsoft.com/office/officeart/2005/8/layout/vList2"/>
    <dgm:cxn modelId="{BD7B58DE-1138-45A0-9485-EFECDF34EA9B}" srcId="{E67424AB-C6DC-478E-842F-F6B3A260EEFC}" destId="{2620774D-7F07-49A6-BE7A-A416D10EB085}" srcOrd="1" destOrd="0" parTransId="{21939851-7770-4165-9C8E-76DC3B71CFA6}" sibTransId="{120854A4-35BE-4C2D-9060-115BC162D8AC}"/>
    <dgm:cxn modelId="{9F4D40FD-4C60-4F85-92A2-F0E44D0AE969}" type="presParOf" srcId="{E917C350-F9B5-4BCD-9D9C-9F5D456FB067}" destId="{F805DF17-614A-48AC-9C67-5E6BD5F4FFC7}" srcOrd="0" destOrd="0" presId="urn:microsoft.com/office/officeart/2005/8/layout/vList2"/>
    <dgm:cxn modelId="{C8EC859A-9AC2-40A3-B236-2E4F077280A7}" type="presParOf" srcId="{E917C350-F9B5-4BCD-9D9C-9F5D456FB067}" destId="{20928F72-5AC7-4312-8955-9663D6EDA7FC}" srcOrd="1" destOrd="0" presId="urn:microsoft.com/office/officeart/2005/8/layout/vList2"/>
    <dgm:cxn modelId="{DDCD4652-6165-4A54-ACB6-3FB6742DABAA}" type="presParOf" srcId="{E917C350-F9B5-4BCD-9D9C-9F5D456FB067}" destId="{86810A8D-552F-463E-8E53-E5DAAA257A03}" srcOrd="2" destOrd="0" presId="urn:microsoft.com/office/officeart/2005/8/layout/vList2"/>
    <dgm:cxn modelId="{9AFE4007-E743-42FF-83F5-99E95120F8D7}" type="presParOf" srcId="{E917C350-F9B5-4BCD-9D9C-9F5D456FB067}" destId="{8F3CF443-0760-46BE-BBC7-71405107C527}" srcOrd="3" destOrd="0" presId="urn:microsoft.com/office/officeart/2005/8/layout/vList2"/>
    <dgm:cxn modelId="{E23C4E8E-39A9-415D-8ED8-A4A4B07A551A}" type="presParOf" srcId="{E917C350-F9B5-4BCD-9D9C-9F5D456FB067}" destId="{9794ABD1-7222-4E09-A2EE-FA935C4356F2}" srcOrd="4" destOrd="0" presId="urn:microsoft.com/office/officeart/2005/8/layout/vList2"/>
    <dgm:cxn modelId="{DFD770BE-5572-4C5F-9B40-2DF1FBDDDC94}" type="presParOf" srcId="{E917C350-F9B5-4BCD-9D9C-9F5D456FB067}" destId="{F9B48714-F9EE-4C50-B168-1B1FCA956482}" srcOrd="5" destOrd="0" presId="urn:microsoft.com/office/officeart/2005/8/layout/vList2"/>
    <dgm:cxn modelId="{CC3197BD-92D0-4700-AFE2-B845D0B0B4EF}" type="presParOf" srcId="{E917C350-F9B5-4BCD-9D9C-9F5D456FB067}" destId="{2DC82B0A-1B04-45D4-9724-96B8AF2D464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42AD5F-39B1-4F3C-8B07-C0A57767585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307E7B2-0771-47EC-8BAD-AA907CAF5922}">
      <dgm:prSet custT="1"/>
      <dgm:spPr>
        <a:noFill/>
      </dgm:spPr>
      <dgm:t>
        <a:bodyPr/>
        <a:lstStyle/>
        <a:p>
          <a:r>
            <a:rPr lang="en-GB" sz="2000" dirty="0">
              <a:solidFill>
                <a:srgbClr val="262626"/>
              </a:solidFill>
              <a:latin typeface="Arial" panose="020B0604020202020204" pitchFamily="34" charset="0"/>
              <a:cs typeface="Arial" panose="020B0604020202020204" pitchFamily="34" charset="0"/>
            </a:rPr>
            <a:t>Tier 1 - Pension already earned paid without reduction. 	</a:t>
          </a:r>
          <a:endParaRPr lang="en-US" sz="2000" dirty="0">
            <a:solidFill>
              <a:srgbClr val="262626"/>
            </a:solidFill>
            <a:latin typeface="Arial" panose="020B0604020202020204" pitchFamily="34" charset="0"/>
            <a:cs typeface="Arial" panose="020B0604020202020204" pitchFamily="34" charset="0"/>
          </a:endParaRPr>
        </a:p>
      </dgm:t>
    </dgm:pt>
    <dgm:pt modelId="{AFB887CD-3CB2-4744-A32E-11C9082BBAAF}" type="parTrans" cxnId="{EDB76F38-B599-4F0F-B69E-2DE36F925D03}">
      <dgm:prSet/>
      <dgm:spPr/>
      <dgm:t>
        <a:bodyPr/>
        <a:lstStyle/>
        <a:p>
          <a:endParaRPr lang="en-US"/>
        </a:p>
      </dgm:t>
    </dgm:pt>
    <dgm:pt modelId="{FE71F797-B705-4392-82C0-8C9B553686F1}" type="sibTrans" cxnId="{EDB76F38-B599-4F0F-B69E-2DE36F925D03}">
      <dgm:prSet/>
      <dgm:spPr/>
      <dgm:t>
        <a:bodyPr/>
        <a:lstStyle/>
        <a:p>
          <a:endParaRPr lang="en-US"/>
        </a:p>
      </dgm:t>
    </dgm:pt>
    <dgm:pt modelId="{13C8AFEB-0745-49ED-AAD6-CF1A1A71BF4A}">
      <dgm:prSet custT="1"/>
      <dgm:spPr>
        <a:noFill/>
      </dgm:spPr>
      <dgm:t>
        <a:bodyPr/>
        <a:lstStyle/>
        <a:p>
          <a:r>
            <a:rPr lang="en-GB" sz="2000" dirty="0">
              <a:solidFill>
                <a:srgbClr val="262626"/>
              </a:solidFill>
              <a:latin typeface="Arial" panose="020B0604020202020204" pitchFamily="34" charset="0"/>
              <a:cs typeface="Arial" panose="020B0604020202020204" pitchFamily="34" charset="0"/>
            </a:rPr>
            <a:t>Tier 2 - Tier 1 plus the ‘tier 2 addition’ which is pro rata enhancement based on 1/2 of prospective pension to Normal Pension Age. (State Pension Age)</a:t>
          </a:r>
          <a:r>
            <a:rPr lang="en-GB" sz="3300" dirty="0">
              <a:solidFill>
                <a:srgbClr val="262626"/>
              </a:solidFill>
            </a:rPr>
            <a:t>	</a:t>
          </a:r>
          <a:endParaRPr lang="en-US" sz="3300" dirty="0">
            <a:solidFill>
              <a:srgbClr val="262626"/>
            </a:solidFill>
          </a:endParaRPr>
        </a:p>
      </dgm:t>
    </dgm:pt>
    <dgm:pt modelId="{65317B2B-D5A7-46DD-9DBE-9E233C86CDCA}" type="parTrans" cxnId="{F3F6B97F-208E-4BB4-8BC4-3AEBE65AF452}">
      <dgm:prSet/>
      <dgm:spPr/>
      <dgm:t>
        <a:bodyPr/>
        <a:lstStyle/>
        <a:p>
          <a:endParaRPr lang="en-US"/>
        </a:p>
      </dgm:t>
    </dgm:pt>
    <dgm:pt modelId="{5AC16009-47E6-4CD1-AD72-5FCCCE0C676B}" type="sibTrans" cxnId="{F3F6B97F-208E-4BB4-8BC4-3AEBE65AF452}">
      <dgm:prSet/>
      <dgm:spPr/>
      <dgm:t>
        <a:bodyPr/>
        <a:lstStyle/>
        <a:p>
          <a:endParaRPr lang="en-US"/>
        </a:p>
      </dgm:t>
    </dgm:pt>
    <dgm:pt modelId="{09E8C704-82E6-4339-934A-EF25DF76E87C}" type="pres">
      <dgm:prSet presAssocID="{7242AD5F-39B1-4F3C-8B07-C0A577675858}" presName="linear" presStyleCnt="0">
        <dgm:presLayoutVars>
          <dgm:animLvl val="lvl"/>
          <dgm:resizeHandles val="exact"/>
        </dgm:presLayoutVars>
      </dgm:prSet>
      <dgm:spPr/>
    </dgm:pt>
    <dgm:pt modelId="{4FDE7CF9-84AA-4247-8330-C3B9AD3331CD}" type="pres">
      <dgm:prSet presAssocID="{6307E7B2-0771-47EC-8BAD-AA907CAF5922}" presName="parentText" presStyleLbl="node1" presStyleIdx="0" presStyleCnt="2" custLinFactY="-15084" custLinFactNeighborY="-100000">
        <dgm:presLayoutVars>
          <dgm:chMax val="0"/>
          <dgm:bulletEnabled val="1"/>
        </dgm:presLayoutVars>
      </dgm:prSet>
      <dgm:spPr/>
    </dgm:pt>
    <dgm:pt modelId="{6AE01F61-3828-47B2-BF50-EBA8DFB8D34B}" type="pres">
      <dgm:prSet presAssocID="{FE71F797-B705-4392-82C0-8C9B553686F1}" presName="spacer" presStyleCnt="0"/>
      <dgm:spPr/>
    </dgm:pt>
    <dgm:pt modelId="{80079477-A4D8-4E78-A6AF-DBE7460DBAC5}" type="pres">
      <dgm:prSet presAssocID="{13C8AFEB-0745-49ED-AAD6-CF1A1A71BF4A}" presName="parentText" presStyleLbl="node1" presStyleIdx="1" presStyleCnt="2" custLinFactY="-30469" custLinFactNeighborY="-100000">
        <dgm:presLayoutVars>
          <dgm:chMax val="0"/>
          <dgm:bulletEnabled val="1"/>
        </dgm:presLayoutVars>
      </dgm:prSet>
      <dgm:spPr/>
    </dgm:pt>
  </dgm:ptLst>
  <dgm:cxnLst>
    <dgm:cxn modelId="{EDB76F38-B599-4F0F-B69E-2DE36F925D03}" srcId="{7242AD5F-39B1-4F3C-8B07-C0A577675858}" destId="{6307E7B2-0771-47EC-8BAD-AA907CAF5922}" srcOrd="0" destOrd="0" parTransId="{AFB887CD-3CB2-4744-A32E-11C9082BBAAF}" sibTransId="{FE71F797-B705-4392-82C0-8C9B553686F1}"/>
    <dgm:cxn modelId="{FBE18165-0BAE-4FC9-AF91-EE7992B71575}" type="presOf" srcId="{13C8AFEB-0745-49ED-AAD6-CF1A1A71BF4A}" destId="{80079477-A4D8-4E78-A6AF-DBE7460DBAC5}" srcOrd="0" destOrd="0" presId="urn:microsoft.com/office/officeart/2005/8/layout/vList2"/>
    <dgm:cxn modelId="{F3F6B97F-208E-4BB4-8BC4-3AEBE65AF452}" srcId="{7242AD5F-39B1-4F3C-8B07-C0A577675858}" destId="{13C8AFEB-0745-49ED-AAD6-CF1A1A71BF4A}" srcOrd="1" destOrd="0" parTransId="{65317B2B-D5A7-46DD-9DBE-9E233C86CDCA}" sibTransId="{5AC16009-47E6-4CD1-AD72-5FCCCE0C676B}"/>
    <dgm:cxn modelId="{5B0F24BC-2FFE-4689-86F8-26B4A78B24D3}" type="presOf" srcId="{7242AD5F-39B1-4F3C-8B07-C0A577675858}" destId="{09E8C704-82E6-4339-934A-EF25DF76E87C}" srcOrd="0" destOrd="0" presId="urn:microsoft.com/office/officeart/2005/8/layout/vList2"/>
    <dgm:cxn modelId="{5420C4EB-A39B-4FFC-A856-396E5450341D}" type="presOf" srcId="{6307E7B2-0771-47EC-8BAD-AA907CAF5922}" destId="{4FDE7CF9-84AA-4247-8330-C3B9AD3331CD}" srcOrd="0" destOrd="0" presId="urn:microsoft.com/office/officeart/2005/8/layout/vList2"/>
    <dgm:cxn modelId="{6094EF44-7ACC-463C-A2D3-8CBEC067A7E8}" type="presParOf" srcId="{09E8C704-82E6-4339-934A-EF25DF76E87C}" destId="{4FDE7CF9-84AA-4247-8330-C3B9AD3331CD}" srcOrd="0" destOrd="0" presId="urn:microsoft.com/office/officeart/2005/8/layout/vList2"/>
    <dgm:cxn modelId="{D8422FBE-C06C-401D-8A12-15E60C253627}" type="presParOf" srcId="{09E8C704-82E6-4339-934A-EF25DF76E87C}" destId="{6AE01F61-3828-47B2-BF50-EBA8DFB8D34B}" srcOrd="1" destOrd="0" presId="urn:microsoft.com/office/officeart/2005/8/layout/vList2"/>
    <dgm:cxn modelId="{B4FE38C3-F2A5-44C6-B99F-46FA44807725}" type="presParOf" srcId="{09E8C704-82E6-4339-934A-EF25DF76E87C}" destId="{80079477-A4D8-4E78-A6AF-DBE7460DBAC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CF9FBB3-3480-4784-A223-0A5D12C47C9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97D0D76-9937-4CB3-AAA1-604427E6757D}">
      <dgm:prSet custT="1"/>
      <dgm:spPr>
        <a:noFill/>
      </dgm:spPr>
      <dgm:t>
        <a:bodyPr/>
        <a:lstStyle/>
        <a:p>
          <a:r>
            <a:rPr lang="en-GB" sz="2000" dirty="0">
              <a:solidFill>
                <a:srgbClr val="262626"/>
              </a:solidFill>
              <a:latin typeface="Arial" panose="020B0604020202020204" pitchFamily="34" charset="0"/>
              <a:cs typeface="Arial" panose="020B0604020202020204" pitchFamily="34" charset="0"/>
            </a:rPr>
            <a:t>An ill health pension is payable only if you are </a:t>
          </a:r>
          <a:r>
            <a:rPr lang="en-GB" sz="2000" b="1" dirty="0">
              <a:solidFill>
                <a:srgbClr val="262626"/>
              </a:solidFill>
              <a:latin typeface="Arial" panose="020B0604020202020204" pitchFamily="34" charset="0"/>
              <a:cs typeface="Arial" panose="020B0604020202020204" pitchFamily="34" charset="0"/>
            </a:rPr>
            <a:t>PERMANENTLY</a:t>
          </a:r>
          <a:r>
            <a:rPr lang="en-GB" sz="2000" dirty="0">
              <a:solidFill>
                <a:srgbClr val="262626"/>
              </a:solidFill>
              <a:latin typeface="Arial" panose="020B0604020202020204" pitchFamily="34" charset="0"/>
              <a:cs typeface="Arial" panose="020B0604020202020204" pitchFamily="34" charset="0"/>
            </a:rPr>
            <a:t> unable to work</a:t>
          </a:r>
          <a:endParaRPr lang="en-US" sz="2000" dirty="0">
            <a:solidFill>
              <a:srgbClr val="262626"/>
            </a:solidFill>
            <a:latin typeface="Arial" panose="020B0604020202020204" pitchFamily="34" charset="0"/>
            <a:cs typeface="Arial" panose="020B0604020202020204" pitchFamily="34" charset="0"/>
          </a:endParaRPr>
        </a:p>
      </dgm:t>
    </dgm:pt>
    <dgm:pt modelId="{ED18EF26-51F9-4430-A81B-25FB3AF8BEAD}" type="parTrans" cxnId="{6145E14E-51A4-405F-B684-08394382D319}">
      <dgm:prSet/>
      <dgm:spPr/>
      <dgm:t>
        <a:bodyPr/>
        <a:lstStyle/>
        <a:p>
          <a:endParaRPr lang="en-US"/>
        </a:p>
      </dgm:t>
    </dgm:pt>
    <dgm:pt modelId="{3C3782E0-94E7-41D0-98F0-698D652F3597}" type="sibTrans" cxnId="{6145E14E-51A4-405F-B684-08394382D319}">
      <dgm:prSet/>
      <dgm:spPr/>
      <dgm:t>
        <a:bodyPr/>
        <a:lstStyle/>
        <a:p>
          <a:endParaRPr lang="en-US"/>
        </a:p>
      </dgm:t>
    </dgm:pt>
    <dgm:pt modelId="{B1753274-0910-4A81-900D-B848D8231960}">
      <dgm:prSet custT="1"/>
      <dgm:spPr>
        <a:noFill/>
      </dgm:spPr>
      <dgm:t>
        <a:bodyPr/>
        <a:lstStyle/>
        <a:p>
          <a:r>
            <a:rPr lang="en-GB" sz="2000" dirty="0">
              <a:solidFill>
                <a:srgbClr val="262626"/>
              </a:solidFill>
              <a:latin typeface="Arial" panose="020B0604020202020204" pitchFamily="34" charset="0"/>
              <a:cs typeface="Arial" panose="020B0604020202020204" pitchFamily="34" charset="0"/>
            </a:rPr>
            <a:t>What is the probability of being able to prove any illness is permanent?</a:t>
          </a:r>
          <a:endParaRPr lang="en-US" sz="2000" dirty="0">
            <a:solidFill>
              <a:srgbClr val="262626"/>
            </a:solidFill>
            <a:latin typeface="Arial" panose="020B0604020202020204" pitchFamily="34" charset="0"/>
            <a:cs typeface="Arial" panose="020B0604020202020204" pitchFamily="34" charset="0"/>
          </a:endParaRPr>
        </a:p>
      </dgm:t>
    </dgm:pt>
    <dgm:pt modelId="{4B845F63-A519-450A-B930-BDE2C0F8FB11}" type="parTrans" cxnId="{775FC31E-CF4E-4B78-B5BB-BC4B99A5291B}">
      <dgm:prSet/>
      <dgm:spPr/>
      <dgm:t>
        <a:bodyPr/>
        <a:lstStyle/>
        <a:p>
          <a:endParaRPr lang="en-US"/>
        </a:p>
      </dgm:t>
    </dgm:pt>
    <dgm:pt modelId="{7280FFFB-67A8-4863-A1E4-C9DA991080B5}" type="sibTrans" cxnId="{775FC31E-CF4E-4B78-B5BB-BC4B99A5291B}">
      <dgm:prSet/>
      <dgm:spPr/>
      <dgm:t>
        <a:bodyPr/>
        <a:lstStyle/>
        <a:p>
          <a:endParaRPr lang="en-US"/>
        </a:p>
      </dgm:t>
    </dgm:pt>
    <dgm:pt modelId="{BD62A2B6-02FC-4BA0-B59A-0FE53549B5A1}">
      <dgm:prSet custT="1"/>
      <dgm:spPr>
        <a:noFill/>
      </dgm:spPr>
      <dgm:t>
        <a:bodyPr/>
        <a:lstStyle/>
        <a:p>
          <a:r>
            <a:rPr lang="en-GB" sz="2000" dirty="0">
              <a:solidFill>
                <a:srgbClr val="262626"/>
              </a:solidFill>
              <a:latin typeface="Arial" panose="020B0604020202020204" pitchFamily="34" charset="0"/>
              <a:cs typeface="Arial" panose="020B0604020202020204" pitchFamily="34" charset="0"/>
            </a:rPr>
            <a:t>If you do qualify which of course some do, will this be enough?</a:t>
          </a:r>
          <a:endParaRPr lang="en-US" sz="2000" dirty="0">
            <a:solidFill>
              <a:srgbClr val="262626"/>
            </a:solidFill>
            <a:latin typeface="Arial" panose="020B0604020202020204" pitchFamily="34" charset="0"/>
            <a:cs typeface="Arial" panose="020B0604020202020204" pitchFamily="34" charset="0"/>
          </a:endParaRPr>
        </a:p>
      </dgm:t>
    </dgm:pt>
    <dgm:pt modelId="{D932C345-27A8-492F-AD85-1E4B9D5551DA}" type="parTrans" cxnId="{61A0677F-AEFB-4E0E-B8AB-B62E9372C0DE}">
      <dgm:prSet/>
      <dgm:spPr/>
      <dgm:t>
        <a:bodyPr/>
        <a:lstStyle/>
        <a:p>
          <a:endParaRPr lang="en-US"/>
        </a:p>
      </dgm:t>
    </dgm:pt>
    <dgm:pt modelId="{A1CF9B81-A75E-49B1-8DE4-89E2F2C22769}" type="sibTrans" cxnId="{61A0677F-AEFB-4E0E-B8AB-B62E9372C0DE}">
      <dgm:prSet/>
      <dgm:spPr/>
      <dgm:t>
        <a:bodyPr/>
        <a:lstStyle/>
        <a:p>
          <a:endParaRPr lang="en-US"/>
        </a:p>
      </dgm:t>
    </dgm:pt>
    <dgm:pt modelId="{E51D6FC0-9958-41D6-9066-2B766341E580}">
      <dgm:prSet custT="1"/>
      <dgm:spPr>
        <a:noFill/>
      </dgm:spPr>
      <dgm:t>
        <a:bodyPr/>
        <a:lstStyle/>
        <a:p>
          <a:r>
            <a:rPr lang="en-GB" sz="2000" dirty="0">
              <a:solidFill>
                <a:srgbClr val="262626"/>
              </a:solidFill>
              <a:latin typeface="Arial" panose="020B0604020202020204" pitchFamily="34" charset="0"/>
              <a:cs typeface="Arial" panose="020B0604020202020204" pitchFamily="34" charset="0"/>
            </a:rPr>
            <a:t>Would you prefer to be in control of your own financial future, or take a chance?</a:t>
          </a:r>
          <a:endParaRPr lang="en-US" sz="2000" dirty="0">
            <a:solidFill>
              <a:srgbClr val="262626"/>
            </a:solidFill>
            <a:latin typeface="Arial" panose="020B0604020202020204" pitchFamily="34" charset="0"/>
            <a:cs typeface="Arial" panose="020B0604020202020204" pitchFamily="34" charset="0"/>
          </a:endParaRPr>
        </a:p>
      </dgm:t>
    </dgm:pt>
    <dgm:pt modelId="{BB108C3B-5455-4157-A751-304A986C7607}" type="parTrans" cxnId="{FAC0F3F2-9B00-44BE-9C6F-9C8E4907982C}">
      <dgm:prSet/>
      <dgm:spPr/>
      <dgm:t>
        <a:bodyPr/>
        <a:lstStyle/>
        <a:p>
          <a:endParaRPr lang="en-US"/>
        </a:p>
      </dgm:t>
    </dgm:pt>
    <dgm:pt modelId="{1AFDC551-D7FE-43D8-93CF-78A8B2FF82B9}" type="sibTrans" cxnId="{FAC0F3F2-9B00-44BE-9C6F-9C8E4907982C}">
      <dgm:prSet/>
      <dgm:spPr/>
      <dgm:t>
        <a:bodyPr/>
        <a:lstStyle/>
        <a:p>
          <a:endParaRPr lang="en-US"/>
        </a:p>
      </dgm:t>
    </dgm:pt>
    <dgm:pt modelId="{6C95926B-6FD8-4C28-81CC-3AF6F8F38C67}">
      <dgm:prSet custT="1"/>
      <dgm:spPr>
        <a:noFill/>
      </dgm:spPr>
      <dgm:t>
        <a:bodyPr/>
        <a:lstStyle/>
        <a:p>
          <a:r>
            <a:rPr lang="en-GB" sz="2000" dirty="0">
              <a:solidFill>
                <a:srgbClr val="262626"/>
              </a:solidFill>
              <a:latin typeface="Arial" panose="020B0604020202020204" pitchFamily="34" charset="0"/>
              <a:cs typeface="Arial" panose="020B0604020202020204" pitchFamily="34" charset="0"/>
            </a:rPr>
            <a:t>Now more than ever, we all appreciate, it can happen to any of us</a:t>
          </a:r>
          <a:endParaRPr lang="en-US" sz="2000" dirty="0">
            <a:solidFill>
              <a:srgbClr val="262626"/>
            </a:solidFill>
            <a:latin typeface="Arial" panose="020B0604020202020204" pitchFamily="34" charset="0"/>
            <a:cs typeface="Arial" panose="020B0604020202020204" pitchFamily="34" charset="0"/>
          </a:endParaRPr>
        </a:p>
      </dgm:t>
    </dgm:pt>
    <dgm:pt modelId="{9FFBD697-9166-4936-8989-57F45DFD6878}" type="parTrans" cxnId="{622189B3-3AC4-44B0-A407-1EC2605CD657}">
      <dgm:prSet/>
      <dgm:spPr/>
      <dgm:t>
        <a:bodyPr/>
        <a:lstStyle/>
        <a:p>
          <a:endParaRPr lang="en-US"/>
        </a:p>
      </dgm:t>
    </dgm:pt>
    <dgm:pt modelId="{7441443B-84B7-48C5-90D1-0C8E4B58FBFD}" type="sibTrans" cxnId="{622189B3-3AC4-44B0-A407-1EC2605CD657}">
      <dgm:prSet/>
      <dgm:spPr/>
      <dgm:t>
        <a:bodyPr/>
        <a:lstStyle/>
        <a:p>
          <a:endParaRPr lang="en-US"/>
        </a:p>
      </dgm:t>
    </dgm:pt>
    <dgm:pt modelId="{A0D99537-09F6-40DC-A2C3-3AEDB21B6AC8}">
      <dgm:prSet custT="1"/>
      <dgm:spPr>
        <a:noFill/>
      </dgm:spPr>
      <dgm:t>
        <a:bodyPr/>
        <a:lstStyle/>
        <a:p>
          <a:r>
            <a:rPr lang="en-GB" sz="2000" dirty="0">
              <a:solidFill>
                <a:srgbClr val="262626"/>
              </a:solidFill>
              <a:latin typeface="Arial" panose="020B0604020202020204" pitchFamily="34" charset="0"/>
              <a:cs typeface="Arial" panose="020B0604020202020204" pitchFamily="34" charset="0"/>
            </a:rPr>
            <a:t>Ensure your income protection is in place and up to date to reflect your current circumstances</a:t>
          </a:r>
          <a:endParaRPr lang="en-US" sz="2000" dirty="0">
            <a:solidFill>
              <a:srgbClr val="262626"/>
            </a:solidFill>
            <a:latin typeface="Arial" panose="020B0604020202020204" pitchFamily="34" charset="0"/>
            <a:cs typeface="Arial" panose="020B0604020202020204" pitchFamily="34" charset="0"/>
          </a:endParaRPr>
        </a:p>
      </dgm:t>
    </dgm:pt>
    <dgm:pt modelId="{AFEE6C55-1FAC-4C9C-A308-306B2DA6CCE7}" type="parTrans" cxnId="{5DBAF1E8-4D83-4D9F-B6CC-0FB9E0560A9F}">
      <dgm:prSet/>
      <dgm:spPr/>
      <dgm:t>
        <a:bodyPr/>
        <a:lstStyle/>
        <a:p>
          <a:endParaRPr lang="en-US"/>
        </a:p>
      </dgm:t>
    </dgm:pt>
    <dgm:pt modelId="{E508C445-E29E-48C3-A821-64D3D43C7FEF}" type="sibTrans" cxnId="{5DBAF1E8-4D83-4D9F-B6CC-0FB9E0560A9F}">
      <dgm:prSet/>
      <dgm:spPr/>
      <dgm:t>
        <a:bodyPr/>
        <a:lstStyle/>
        <a:p>
          <a:endParaRPr lang="en-US"/>
        </a:p>
      </dgm:t>
    </dgm:pt>
    <dgm:pt modelId="{4FC812B4-F29E-454E-9D15-5990D3D6CC0C}" type="pres">
      <dgm:prSet presAssocID="{FCF9FBB3-3480-4784-A223-0A5D12C47C93}" presName="linear" presStyleCnt="0">
        <dgm:presLayoutVars>
          <dgm:animLvl val="lvl"/>
          <dgm:resizeHandles val="exact"/>
        </dgm:presLayoutVars>
      </dgm:prSet>
      <dgm:spPr/>
    </dgm:pt>
    <dgm:pt modelId="{44456B1D-47D7-428E-BBAD-F20125417653}" type="pres">
      <dgm:prSet presAssocID="{F97D0D76-9937-4CB3-AAA1-604427E6757D}" presName="parentText" presStyleLbl="node1" presStyleIdx="0" presStyleCnt="6">
        <dgm:presLayoutVars>
          <dgm:chMax val="0"/>
          <dgm:bulletEnabled val="1"/>
        </dgm:presLayoutVars>
      </dgm:prSet>
      <dgm:spPr/>
    </dgm:pt>
    <dgm:pt modelId="{343D03BE-6573-4BB6-BB47-896BF80EA317}" type="pres">
      <dgm:prSet presAssocID="{3C3782E0-94E7-41D0-98F0-698D652F3597}" presName="spacer" presStyleCnt="0"/>
      <dgm:spPr/>
    </dgm:pt>
    <dgm:pt modelId="{1F845718-E979-42A4-93D9-8F54CC6E21BF}" type="pres">
      <dgm:prSet presAssocID="{B1753274-0910-4A81-900D-B848D8231960}" presName="parentText" presStyleLbl="node1" presStyleIdx="1" presStyleCnt="6">
        <dgm:presLayoutVars>
          <dgm:chMax val="0"/>
          <dgm:bulletEnabled val="1"/>
        </dgm:presLayoutVars>
      </dgm:prSet>
      <dgm:spPr/>
    </dgm:pt>
    <dgm:pt modelId="{3D01FAF2-F67C-4704-A966-94266A8C3969}" type="pres">
      <dgm:prSet presAssocID="{7280FFFB-67A8-4863-A1E4-C9DA991080B5}" presName="spacer" presStyleCnt="0"/>
      <dgm:spPr/>
    </dgm:pt>
    <dgm:pt modelId="{9E07A30D-664F-4BBD-9B95-02A3C6082CBA}" type="pres">
      <dgm:prSet presAssocID="{BD62A2B6-02FC-4BA0-B59A-0FE53549B5A1}" presName="parentText" presStyleLbl="node1" presStyleIdx="2" presStyleCnt="6">
        <dgm:presLayoutVars>
          <dgm:chMax val="0"/>
          <dgm:bulletEnabled val="1"/>
        </dgm:presLayoutVars>
      </dgm:prSet>
      <dgm:spPr/>
    </dgm:pt>
    <dgm:pt modelId="{810B9271-079A-4915-876E-878C7BC8236F}" type="pres">
      <dgm:prSet presAssocID="{A1CF9B81-A75E-49B1-8DE4-89E2F2C22769}" presName="spacer" presStyleCnt="0"/>
      <dgm:spPr/>
    </dgm:pt>
    <dgm:pt modelId="{2477461D-A338-4445-A149-547844A4E909}" type="pres">
      <dgm:prSet presAssocID="{E51D6FC0-9958-41D6-9066-2B766341E580}" presName="parentText" presStyleLbl="node1" presStyleIdx="3" presStyleCnt="6">
        <dgm:presLayoutVars>
          <dgm:chMax val="0"/>
          <dgm:bulletEnabled val="1"/>
        </dgm:presLayoutVars>
      </dgm:prSet>
      <dgm:spPr/>
    </dgm:pt>
    <dgm:pt modelId="{9A4281E1-6727-4A18-835E-F26DD85D9261}" type="pres">
      <dgm:prSet presAssocID="{1AFDC551-D7FE-43D8-93CF-78A8B2FF82B9}" presName="spacer" presStyleCnt="0"/>
      <dgm:spPr/>
    </dgm:pt>
    <dgm:pt modelId="{4FD2B36A-418C-42C6-B42E-80E39D96D0EE}" type="pres">
      <dgm:prSet presAssocID="{6C95926B-6FD8-4C28-81CC-3AF6F8F38C67}" presName="parentText" presStyleLbl="node1" presStyleIdx="4" presStyleCnt="6">
        <dgm:presLayoutVars>
          <dgm:chMax val="0"/>
          <dgm:bulletEnabled val="1"/>
        </dgm:presLayoutVars>
      </dgm:prSet>
      <dgm:spPr/>
    </dgm:pt>
    <dgm:pt modelId="{63C7C358-3B09-4B35-90FE-539125158245}" type="pres">
      <dgm:prSet presAssocID="{7441443B-84B7-48C5-90D1-0C8E4B58FBFD}" presName="spacer" presStyleCnt="0"/>
      <dgm:spPr/>
    </dgm:pt>
    <dgm:pt modelId="{EDCED962-F5F5-428F-9B1F-33828E9EFAA1}" type="pres">
      <dgm:prSet presAssocID="{A0D99537-09F6-40DC-A2C3-3AEDB21B6AC8}" presName="parentText" presStyleLbl="node1" presStyleIdx="5" presStyleCnt="6">
        <dgm:presLayoutVars>
          <dgm:chMax val="0"/>
          <dgm:bulletEnabled val="1"/>
        </dgm:presLayoutVars>
      </dgm:prSet>
      <dgm:spPr/>
    </dgm:pt>
  </dgm:ptLst>
  <dgm:cxnLst>
    <dgm:cxn modelId="{A3583905-2757-44E7-8C85-E122425BC780}" type="presOf" srcId="{E51D6FC0-9958-41D6-9066-2B766341E580}" destId="{2477461D-A338-4445-A149-547844A4E909}" srcOrd="0" destOrd="0" presId="urn:microsoft.com/office/officeart/2005/8/layout/vList2"/>
    <dgm:cxn modelId="{EE555605-5101-4E70-8A98-13E9078F31A7}" type="presOf" srcId="{B1753274-0910-4A81-900D-B848D8231960}" destId="{1F845718-E979-42A4-93D9-8F54CC6E21BF}" srcOrd="0" destOrd="0" presId="urn:microsoft.com/office/officeart/2005/8/layout/vList2"/>
    <dgm:cxn modelId="{775FC31E-CF4E-4B78-B5BB-BC4B99A5291B}" srcId="{FCF9FBB3-3480-4784-A223-0A5D12C47C93}" destId="{B1753274-0910-4A81-900D-B848D8231960}" srcOrd="1" destOrd="0" parTransId="{4B845F63-A519-450A-B930-BDE2C0F8FB11}" sibTransId="{7280FFFB-67A8-4863-A1E4-C9DA991080B5}"/>
    <dgm:cxn modelId="{8D335F38-AB90-47A7-BC17-9BC48B97D486}" type="presOf" srcId="{BD62A2B6-02FC-4BA0-B59A-0FE53549B5A1}" destId="{9E07A30D-664F-4BBD-9B95-02A3C6082CBA}" srcOrd="0" destOrd="0" presId="urn:microsoft.com/office/officeart/2005/8/layout/vList2"/>
    <dgm:cxn modelId="{D60E4638-B15C-452F-955B-D3B86F3C237C}" type="presOf" srcId="{F97D0D76-9937-4CB3-AAA1-604427E6757D}" destId="{44456B1D-47D7-428E-BBAD-F20125417653}" srcOrd="0" destOrd="0" presId="urn:microsoft.com/office/officeart/2005/8/layout/vList2"/>
    <dgm:cxn modelId="{6145E14E-51A4-405F-B684-08394382D319}" srcId="{FCF9FBB3-3480-4784-A223-0A5D12C47C93}" destId="{F97D0D76-9937-4CB3-AAA1-604427E6757D}" srcOrd="0" destOrd="0" parTransId="{ED18EF26-51F9-4430-A81B-25FB3AF8BEAD}" sibTransId="{3C3782E0-94E7-41D0-98F0-698D652F3597}"/>
    <dgm:cxn modelId="{89FA6659-8EBF-4308-97A8-7F2F0A2DAE61}" type="presOf" srcId="{FCF9FBB3-3480-4784-A223-0A5D12C47C93}" destId="{4FC812B4-F29E-454E-9D15-5990D3D6CC0C}" srcOrd="0" destOrd="0" presId="urn:microsoft.com/office/officeart/2005/8/layout/vList2"/>
    <dgm:cxn modelId="{1B93327A-1464-41A2-85D3-E9C3AD728683}" type="presOf" srcId="{6C95926B-6FD8-4C28-81CC-3AF6F8F38C67}" destId="{4FD2B36A-418C-42C6-B42E-80E39D96D0EE}" srcOrd="0" destOrd="0" presId="urn:microsoft.com/office/officeart/2005/8/layout/vList2"/>
    <dgm:cxn modelId="{61A0677F-AEFB-4E0E-B8AB-B62E9372C0DE}" srcId="{FCF9FBB3-3480-4784-A223-0A5D12C47C93}" destId="{BD62A2B6-02FC-4BA0-B59A-0FE53549B5A1}" srcOrd="2" destOrd="0" parTransId="{D932C345-27A8-492F-AD85-1E4B9D5551DA}" sibTransId="{A1CF9B81-A75E-49B1-8DE4-89E2F2C22769}"/>
    <dgm:cxn modelId="{622189B3-3AC4-44B0-A407-1EC2605CD657}" srcId="{FCF9FBB3-3480-4784-A223-0A5D12C47C93}" destId="{6C95926B-6FD8-4C28-81CC-3AF6F8F38C67}" srcOrd="4" destOrd="0" parTransId="{9FFBD697-9166-4936-8989-57F45DFD6878}" sibTransId="{7441443B-84B7-48C5-90D1-0C8E4B58FBFD}"/>
    <dgm:cxn modelId="{E8F257CC-D858-4B35-B8BD-9EF27B1A4403}" type="presOf" srcId="{A0D99537-09F6-40DC-A2C3-3AEDB21B6AC8}" destId="{EDCED962-F5F5-428F-9B1F-33828E9EFAA1}" srcOrd="0" destOrd="0" presId="urn:microsoft.com/office/officeart/2005/8/layout/vList2"/>
    <dgm:cxn modelId="{5DBAF1E8-4D83-4D9F-B6CC-0FB9E0560A9F}" srcId="{FCF9FBB3-3480-4784-A223-0A5D12C47C93}" destId="{A0D99537-09F6-40DC-A2C3-3AEDB21B6AC8}" srcOrd="5" destOrd="0" parTransId="{AFEE6C55-1FAC-4C9C-A308-306B2DA6CCE7}" sibTransId="{E508C445-E29E-48C3-A821-64D3D43C7FEF}"/>
    <dgm:cxn modelId="{FAC0F3F2-9B00-44BE-9C6F-9C8E4907982C}" srcId="{FCF9FBB3-3480-4784-A223-0A5D12C47C93}" destId="{E51D6FC0-9958-41D6-9066-2B766341E580}" srcOrd="3" destOrd="0" parTransId="{BB108C3B-5455-4157-A751-304A986C7607}" sibTransId="{1AFDC551-D7FE-43D8-93CF-78A8B2FF82B9}"/>
    <dgm:cxn modelId="{03A1F50B-3469-4395-BE44-9A04FA985FF2}" type="presParOf" srcId="{4FC812B4-F29E-454E-9D15-5990D3D6CC0C}" destId="{44456B1D-47D7-428E-BBAD-F20125417653}" srcOrd="0" destOrd="0" presId="urn:microsoft.com/office/officeart/2005/8/layout/vList2"/>
    <dgm:cxn modelId="{32C7CCC4-E9E1-4B18-95AF-8A7CC897C37B}" type="presParOf" srcId="{4FC812B4-F29E-454E-9D15-5990D3D6CC0C}" destId="{343D03BE-6573-4BB6-BB47-896BF80EA317}" srcOrd="1" destOrd="0" presId="urn:microsoft.com/office/officeart/2005/8/layout/vList2"/>
    <dgm:cxn modelId="{10471DA4-17F9-449E-986C-E6F9BA665476}" type="presParOf" srcId="{4FC812B4-F29E-454E-9D15-5990D3D6CC0C}" destId="{1F845718-E979-42A4-93D9-8F54CC6E21BF}" srcOrd="2" destOrd="0" presId="urn:microsoft.com/office/officeart/2005/8/layout/vList2"/>
    <dgm:cxn modelId="{A35143D1-02D3-4208-8A19-49D5043E41A3}" type="presParOf" srcId="{4FC812B4-F29E-454E-9D15-5990D3D6CC0C}" destId="{3D01FAF2-F67C-4704-A966-94266A8C3969}" srcOrd="3" destOrd="0" presId="urn:microsoft.com/office/officeart/2005/8/layout/vList2"/>
    <dgm:cxn modelId="{678AE587-93E3-4910-B5C7-1956766B4453}" type="presParOf" srcId="{4FC812B4-F29E-454E-9D15-5990D3D6CC0C}" destId="{9E07A30D-664F-4BBD-9B95-02A3C6082CBA}" srcOrd="4" destOrd="0" presId="urn:microsoft.com/office/officeart/2005/8/layout/vList2"/>
    <dgm:cxn modelId="{4E577532-747C-4BA3-91AF-36B2F5CA5E17}" type="presParOf" srcId="{4FC812B4-F29E-454E-9D15-5990D3D6CC0C}" destId="{810B9271-079A-4915-876E-878C7BC8236F}" srcOrd="5" destOrd="0" presId="urn:microsoft.com/office/officeart/2005/8/layout/vList2"/>
    <dgm:cxn modelId="{AE1BD3A6-06F3-4879-B293-675A42909123}" type="presParOf" srcId="{4FC812B4-F29E-454E-9D15-5990D3D6CC0C}" destId="{2477461D-A338-4445-A149-547844A4E909}" srcOrd="6" destOrd="0" presId="urn:microsoft.com/office/officeart/2005/8/layout/vList2"/>
    <dgm:cxn modelId="{C47AF38D-43D4-4E6F-95F0-EDFCB4C1A49D}" type="presParOf" srcId="{4FC812B4-F29E-454E-9D15-5990D3D6CC0C}" destId="{9A4281E1-6727-4A18-835E-F26DD85D9261}" srcOrd="7" destOrd="0" presId="urn:microsoft.com/office/officeart/2005/8/layout/vList2"/>
    <dgm:cxn modelId="{7C470587-8C16-440F-9943-52F714C433E1}" type="presParOf" srcId="{4FC812B4-F29E-454E-9D15-5990D3D6CC0C}" destId="{4FD2B36A-418C-42C6-B42E-80E39D96D0EE}" srcOrd="8" destOrd="0" presId="urn:microsoft.com/office/officeart/2005/8/layout/vList2"/>
    <dgm:cxn modelId="{E9EC4E0B-804E-4C26-AFBC-984B79BB12C6}" type="presParOf" srcId="{4FC812B4-F29E-454E-9D15-5990D3D6CC0C}" destId="{63C7C358-3B09-4B35-90FE-539125158245}" srcOrd="9" destOrd="0" presId="urn:microsoft.com/office/officeart/2005/8/layout/vList2"/>
    <dgm:cxn modelId="{5529C5FF-68F5-490F-B90D-5238C03123F9}" type="presParOf" srcId="{4FC812B4-F29E-454E-9D15-5990D3D6CC0C}" destId="{EDCED962-F5F5-428F-9B1F-33828E9EFAA1}"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54A21-8E8C-4709-8221-A09CD61A78F0}">
      <dsp:nvSpPr>
        <dsp:cNvPr id="0" name=""/>
        <dsp:cNvSpPr/>
      </dsp:nvSpPr>
      <dsp:spPr>
        <a:xfrm>
          <a:off x="0" y="7796"/>
          <a:ext cx="10515600" cy="48672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How does the NHS Pension work?</a:t>
          </a:r>
          <a:endParaRPr lang="en-US" sz="1800" kern="1200" dirty="0">
            <a:solidFill>
              <a:srgbClr val="262626"/>
            </a:solidFill>
            <a:latin typeface="Arial" panose="020B0604020202020204" pitchFamily="34" charset="0"/>
            <a:cs typeface="Arial" panose="020B0604020202020204" pitchFamily="34" charset="0"/>
          </a:endParaRPr>
        </a:p>
      </dsp:txBody>
      <dsp:txXfrm>
        <a:off x="23760" y="31556"/>
        <a:ext cx="10468080" cy="439200"/>
      </dsp:txXfrm>
    </dsp:sp>
    <dsp:sp modelId="{434B8B29-85A2-4537-BD94-D166D9332660}">
      <dsp:nvSpPr>
        <dsp:cNvPr id="0" name=""/>
        <dsp:cNvSpPr/>
      </dsp:nvSpPr>
      <dsp:spPr>
        <a:xfrm>
          <a:off x="0" y="569396"/>
          <a:ext cx="10515600" cy="48672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Is the NHS Pension worth joining?</a:t>
          </a:r>
          <a:endParaRPr lang="en-US" sz="1800" kern="1200" dirty="0">
            <a:solidFill>
              <a:srgbClr val="262626"/>
            </a:solidFill>
            <a:latin typeface="Arial" panose="020B0604020202020204" pitchFamily="34" charset="0"/>
            <a:cs typeface="Arial" panose="020B0604020202020204" pitchFamily="34" charset="0"/>
          </a:endParaRPr>
        </a:p>
      </dsp:txBody>
      <dsp:txXfrm>
        <a:off x="23760" y="593156"/>
        <a:ext cx="10468080" cy="439200"/>
      </dsp:txXfrm>
    </dsp:sp>
    <dsp:sp modelId="{D7068882-ECE7-4079-BD21-0ADC6A456061}">
      <dsp:nvSpPr>
        <dsp:cNvPr id="0" name=""/>
        <dsp:cNvSpPr/>
      </dsp:nvSpPr>
      <dsp:spPr>
        <a:xfrm>
          <a:off x="0" y="1130996"/>
          <a:ext cx="10515600" cy="48672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What does it give me?</a:t>
          </a:r>
          <a:endParaRPr lang="en-US" sz="1800" kern="1200" dirty="0">
            <a:solidFill>
              <a:srgbClr val="262626"/>
            </a:solidFill>
            <a:latin typeface="Arial" panose="020B0604020202020204" pitchFamily="34" charset="0"/>
            <a:cs typeface="Arial" panose="020B0604020202020204" pitchFamily="34" charset="0"/>
          </a:endParaRPr>
        </a:p>
      </dsp:txBody>
      <dsp:txXfrm>
        <a:off x="23760" y="1154756"/>
        <a:ext cx="10468080" cy="439200"/>
      </dsp:txXfrm>
    </dsp:sp>
    <dsp:sp modelId="{576CE27D-337E-4FCA-92CC-D4D056133552}">
      <dsp:nvSpPr>
        <dsp:cNvPr id="0" name=""/>
        <dsp:cNvSpPr/>
      </dsp:nvSpPr>
      <dsp:spPr>
        <a:xfrm>
          <a:off x="0" y="1692596"/>
          <a:ext cx="10515600" cy="48672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How much does it cost?</a:t>
          </a:r>
          <a:endParaRPr lang="en-US" sz="1800" kern="1200" dirty="0">
            <a:solidFill>
              <a:srgbClr val="262626"/>
            </a:solidFill>
            <a:latin typeface="Arial" panose="020B0604020202020204" pitchFamily="34" charset="0"/>
            <a:cs typeface="Arial" panose="020B0604020202020204" pitchFamily="34" charset="0"/>
          </a:endParaRPr>
        </a:p>
      </dsp:txBody>
      <dsp:txXfrm>
        <a:off x="23760" y="1716356"/>
        <a:ext cx="10468080" cy="439200"/>
      </dsp:txXfrm>
    </dsp:sp>
    <dsp:sp modelId="{7118A2FB-EF8A-41D0-BF32-C8369D700145}">
      <dsp:nvSpPr>
        <dsp:cNvPr id="0" name=""/>
        <dsp:cNvSpPr/>
      </dsp:nvSpPr>
      <dsp:spPr>
        <a:xfrm>
          <a:off x="0" y="2254196"/>
          <a:ext cx="10515600" cy="48672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What happens if I die or become sick?</a:t>
          </a:r>
          <a:endParaRPr lang="en-US" sz="1800" kern="1200" dirty="0">
            <a:solidFill>
              <a:srgbClr val="262626"/>
            </a:solidFill>
            <a:latin typeface="Arial" panose="020B0604020202020204" pitchFamily="34" charset="0"/>
            <a:cs typeface="Arial" panose="020B0604020202020204" pitchFamily="34" charset="0"/>
          </a:endParaRPr>
        </a:p>
      </dsp:txBody>
      <dsp:txXfrm>
        <a:off x="23760" y="2277956"/>
        <a:ext cx="10468080" cy="439200"/>
      </dsp:txXfrm>
    </dsp:sp>
    <dsp:sp modelId="{5C4B8262-2F92-4C06-AEC6-FFD14DFBA3BC}">
      <dsp:nvSpPr>
        <dsp:cNvPr id="0" name=""/>
        <dsp:cNvSpPr/>
      </dsp:nvSpPr>
      <dsp:spPr>
        <a:xfrm>
          <a:off x="0" y="2815796"/>
          <a:ext cx="10515600" cy="48672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What happens if I leave?</a:t>
          </a:r>
          <a:endParaRPr lang="en-US" sz="1800" kern="1200" dirty="0">
            <a:solidFill>
              <a:srgbClr val="262626"/>
            </a:solidFill>
            <a:latin typeface="Arial" panose="020B0604020202020204" pitchFamily="34" charset="0"/>
            <a:cs typeface="Arial" panose="020B0604020202020204" pitchFamily="34" charset="0"/>
          </a:endParaRPr>
        </a:p>
      </dsp:txBody>
      <dsp:txXfrm>
        <a:off x="23760" y="2839556"/>
        <a:ext cx="10468080" cy="439200"/>
      </dsp:txXfrm>
    </dsp:sp>
    <dsp:sp modelId="{692E14B0-9DEB-473B-8043-E085079ACF87}">
      <dsp:nvSpPr>
        <dsp:cNvPr id="0" name=""/>
        <dsp:cNvSpPr/>
      </dsp:nvSpPr>
      <dsp:spPr>
        <a:xfrm>
          <a:off x="0" y="3377396"/>
          <a:ext cx="10515600" cy="486720"/>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rgbClr val="262626"/>
              </a:solidFill>
              <a:latin typeface="Arial" panose="020B0604020202020204" pitchFamily="34" charset="0"/>
              <a:cs typeface="Arial" panose="020B0604020202020204" pitchFamily="34" charset="0"/>
            </a:rPr>
            <a:t>W</a:t>
          </a:r>
          <a:r>
            <a:rPr lang="en-GB" sz="1800" kern="1200" dirty="0">
              <a:solidFill>
                <a:srgbClr val="262626"/>
              </a:solidFill>
              <a:latin typeface="Arial" panose="020B0604020202020204" pitchFamily="34" charset="0"/>
              <a:cs typeface="Arial" panose="020B0604020202020204" pitchFamily="34" charset="0"/>
            </a:rPr>
            <a:t>hat happens to my pension if I return home either before or at retirement?</a:t>
          </a:r>
          <a:endParaRPr lang="en-US" sz="1800" kern="1200" dirty="0">
            <a:solidFill>
              <a:srgbClr val="262626"/>
            </a:solidFill>
            <a:latin typeface="Arial" panose="020B0604020202020204" pitchFamily="34" charset="0"/>
            <a:cs typeface="Arial" panose="020B0604020202020204" pitchFamily="34" charset="0"/>
          </a:endParaRPr>
        </a:p>
      </dsp:txBody>
      <dsp:txXfrm>
        <a:off x="23760" y="3401156"/>
        <a:ext cx="10468080" cy="439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4B5DD-3CD0-45DE-A495-3994C20ABEC5}">
      <dsp:nvSpPr>
        <dsp:cNvPr id="0" name=""/>
        <dsp:cNvSpPr/>
      </dsp:nvSpPr>
      <dsp:spPr>
        <a:xfrm>
          <a:off x="0" y="2210045"/>
          <a:ext cx="10515600" cy="91314"/>
        </a:xfrm>
        <a:prstGeom prst="roundRect">
          <a:avLst/>
        </a:prstGeom>
        <a:no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222250">
            <a:lnSpc>
              <a:spcPct val="90000"/>
            </a:lnSpc>
            <a:spcBef>
              <a:spcPct val="0"/>
            </a:spcBef>
            <a:spcAft>
              <a:spcPct val="35000"/>
            </a:spcAft>
            <a:buNone/>
          </a:pPr>
          <a:endParaRPr lang="en-US" sz="500" kern="1200" dirty="0"/>
        </a:p>
      </dsp:txBody>
      <dsp:txXfrm>
        <a:off x="4458" y="2214503"/>
        <a:ext cx="10506684" cy="82398"/>
      </dsp:txXfrm>
    </dsp:sp>
    <dsp:sp modelId="{265504E6-02A2-4F40-B86A-177B6503AB2F}">
      <dsp:nvSpPr>
        <dsp:cNvPr id="0" name=""/>
        <dsp:cNvSpPr/>
      </dsp:nvSpPr>
      <dsp:spPr>
        <a:xfrm>
          <a:off x="0" y="0"/>
          <a:ext cx="10515600" cy="3777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228600" lvl="1" indent="-228600" algn="l" defTabSz="889000">
            <a:lnSpc>
              <a:spcPct val="100000"/>
            </a:lnSpc>
            <a:spcBef>
              <a:spcPct val="0"/>
            </a:spcBef>
            <a:spcAft>
              <a:spcPct val="20000"/>
            </a:spcAft>
            <a:buFontTx/>
            <a:buNone/>
          </a:pPr>
          <a:r>
            <a:rPr lang="en-US" sz="2000" kern="1200" dirty="0">
              <a:solidFill>
                <a:srgbClr val="262626"/>
              </a:solidFill>
              <a:latin typeface="Arial" panose="020B0604020202020204" pitchFamily="34" charset="0"/>
              <a:cs typeface="Arial" panose="020B0604020202020204" pitchFamily="34" charset="0"/>
            </a:rPr>
            <a:t>Length of Scheme membership</a:t>
          </a:r>
        </a:p>
        <a:p>
          <a:pPr marL="228600" lvl="1" indent="-228600" algn="l" defTabSz="889000">
            <a:lnSpc>
              <a:spcPct val="100000"/>
            </a:lnSpc>
            <a:spcBef>
              <a:spcPct val="0"/>
            </a:spcBef>
            <a:spcAft>
              <a:spcPct val="20000"/>
            </a:spcAft>
            <a:buChar char="•"/>
          </a:pPr>
          <a:endParaRPr lang="en-US" sz="2000" kern="1200" dirty="0">
            <a:solidFill>
              <a:srgbClr val="262626"/>
            </a:solidFill>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ct val="20000"/>
            </a:spcAft>
            <a:buClr>
              <a:srgbClr val="005EB8"/>
            </a:buClr>
            <a:buChar char="•"/>
          </a:pPr>
          <a:r>
            <a:rPr lang="en-GB" sz="2000" kern="1200" dirty="0">
              <a:solidFill>
                <a:srgbClr val="262626"/>
              </a:solidFill>
              <a:latin typeface="Arial" panose="020B0604020202020204" pitchFamily="34" charset="0"/>
              <a:cs typeface="Arial" panose="020B0604020202020204" pitchFamily="34" charset="0"/>
            </a:rPr>
            <a:t>You can continue to build up pension rights in this Scheme until age 75 with no limit to the number of years’ pensionable earnings.</a:t>
          </a:r>
          <a:endParaRPr lang="en-US" sz="2000" kern="1200" dirty="0">
            <a:solidFill>
              <a:srgbClr val="262626"/>
            </a:solidFill>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ct val="20000"/>
            </a:spcAft>
            <a:buClr>
              <a:srgbClr val="005EB8"/>
            </a:buClr>
            <a:buChar char="•"/>
          </a:pPr>
          <a:endParaRPr lang="en-US" sz="2000" kern="1200" dirty="0">
            <a:solidFill>
              <a:srgbClr val="262626"/>
            </a:solidFill>
            <a:latin typeface="Arial" panose="020B0604020202020204" pitchFamily="34" charset="0"/>
            <a:cs typeface="Arial" panose="020B0604020202020204" pitchFamily="34" charset="0"/>
          </a:endParaRPr>
        </a:p>
        <a:p>
          <a:pPr marL="228600" lvl="1" indent="-228600" algn="l" defTabSz="889000">
            <a:lnSpc>
              <a:spcPct val="100000"/>
            </a:lnSpc>
            <a:spcBef>
              <a:spcPct val="0"/>
            </a:spcBef>
            <a:spcAft>
              <a:spcPct val="20000"/>
            </a:spcAft>
            <a:buClr>
              <a:srgbClr val="005EB8"/>
            </a:buClr>
            <a:buChar char="•"/>
          </a:pPr>
          <a:r>
            <a:rPr lang="en-GB" sz="2000" kern="1200" dirty="0">
              <a:solidFill>
                <a:srgbClr val="262626"/>
              </a:solidFill>
              <a:latin typeface="Arial" panose="020B0604020202020204" pitchFamily="34" charset="0"/>
              <a:cs typeface="Arial" panose="020B0604020202020204" pitchFamily="34" charset="0"/>
            </a:rPr>
            <a:t>Each year of membership adds a value to the pension.  The years of membership are then added together to provide one overall pension. </a:t>
          </a:r>
          <a:endParaRPr lang="en-US" sz="2000" kern="1200" dirty="0">
            <a:solidFill>
              <a:srgbClr val="262626"/>
            </a:solidFill>
            <a:latin typeface="Arial" panose="020B0604020202020204" pitchFamily="34" charset="0"/>
            <a:cs typeface="Arial" panose="020B0604020202020204" pitchFamily="34" charset="0"/>
          </a:endParaRPr>
        </a:p>
      </dsp:txBody>
      <dsp:txXfrm>
        <a:off x="0" y="0"/>
        <a:ext cx="10515600" cy="3777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AF541-A2EE-4232-BE31-C9F1AA71F85E}">
      <dsp:nvSpPr>
        <dsp:cNvPr id="0" name=""/>
        <dsp:cNvSpPr/>
      </dsp:nvSpPr>
      <dsp:spPr>
        <a:xfrm>
          <a:off x="0" y="898"/>
          <a:ext cx="10995607" cy="947699"/>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To qualify for a refund of pension contributions you must have less than </a:t>
          </a:r>
          <a:r>
            <a:rPr lang="en-GB" sz="1800" kern="1200" dirty="0">
              <a:solidFill>
                <a:schemeClr val="tx1"/>
              </a:solidFill>
              <a:latin typeface="Arial" panose="020B0604020202020204" pitchFamily="34" charset="0"/>
              <a:cs typeface="Arial" panose="020B0604020202020204" pitchFamily="34" charset="0"/>
            </a:rPr>
            <a:t>two years’ qualifying </a:t>
          </a:r>
          <a:r>
            <a:rPr lang="en-GB" sz="1800" kern="1200" dirty="0">
              <a:solidFill>
                <a:srgbClr val="262626"/>
              </a:solidFill>
              <a:latin typeface="Arial" panose="020B0604020202020204" pitchFamily="34" charset="0"/>
              <a:cs typeface="Arial" panose="020B0604020202020204" pitchFamily="34" charset="0"/>
            </a:rPr>
            <a:t>membership.</a:t>
          </a:r>
          <a:endParaRPr lang="en-US" sz="1800" kern="1200" dirty="0">
            <a:solidFill>
              <a:srgbClr val="262626"/>
            </a:solidFill>
            <a:latin typeface="Arial" panose="020B0604020202020204" pitchFamily="34" charset="0"/>
            <a:cs typeface="Arial" panose="020B0604020202020204" pitchFamily="34" charset="0"/>
          </a:endParaRPr>
        </a:p>
      </dsp:txBody>
      <dsp:txXfrm>
        <a:off x="46263" y="47161"/>
        <a:ext cx="10903081" cy="855173"/>
      </dsp:txXfrm>
    </dsp:sp>
    <dsp:sp modelId="{04F3E026-6610-434A-8D45-36AA0A0C0AF4}">
      <dsp:nvSpPr>
        <dsp:cNvPr id="0" name=""/>
        <dsp:cNvSpPr/>
      </dsp:nvSpPr>
      <dsp:spPr>
        <a:xfrm>
          <a:off x="0" y="1000438"/>
          <a:ext cx="10995607" cy="947699"/>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You do not qualify for a refund of pension contributions if you have 2 </a:t>
          </a:r>
          <a:r>
            <a:rPr lang="en-GB" sz="1800" kern="1200" dirty="0">
              <a:solidFill>
                <a:schemeClr val="tx1"/>
              </a:solidFill>
              <a:latin typeface="Arial" panose="020B0604020202020204" pitchFamily="34" charset="0"/>
              <a:cs typeface="Arial" panose="020B0604020202020204" pitchFamily="34" charset="0"/>
            </a:rPr>
            <a:t>or more years’ qualifying membership.  However, you will have accumulated a pension benefit which can start to be paid at any age from the minimum pension age (currently 55*) up to age 75. </a:t>
          </a:r>
          <a:endParaRPr lang="en-US" sz="1800" kern="1200" dirty="0">
            <a:solidFill>
              <a:schemeClr val="tx1"/>
            </a:solidFill>
            <a:latin typeface="Arial" panose="020B0604020202020204" pitchFamily="34" charset="0"/>
            <a:cs typeface="Arial" panose="020B0604020202020204" pitchFamily="34" charset="0"/>
          </a:endParaRPr>
        </a:p>
      </dsp:txBody>
      <dsp:txXfrm>
        <a:off x="46263" y="1046701"/>
        <a:ext cx="10903081" cy="855173"/>
      </dsp:txXfrm>
    </dsp:sp>
    <dsp:sp modelId="{AB286E2D-2C4E-421A-8CCD-6D4AA01C0B72}">
      <dsp:nvSpPr>
        <dsp:cNvPr id="0" name=""/>
        <dsp:cNvSpPr/>
      </dsp:nvSpPr>
      <dsp:spPr>
        <a:xfrm>
          <a:off x="0" y="1999978"/>
          <a:ext cx="10995607" cy="947699"/>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This pension can be payable wherever you are resident in the world and can be paid directly into any UK authorised Bank Account.</a:t>
          </a:r>
          <a:endParaRPr lang="en-US" sz="1800" kern="1200" dirty="0">
            <a:solidFill>
              <a:srgbClr val="262626"/>
            </a:solidFill>
            <a:latin typeface="Arial" panose="020B0604020202020204" pitchFamily="34" charset="0"/>
            <a:cs typeface="Arial" panose="020B0604020202020204" pitchFamily="34" charset="0"/>
          </a:endParaRPr>
        </a:p>
      </dsp:txBody>
      <dsp:txXfrm>
        <a:off x="46263" y="2046241"/>
        <a:ext cx="10903081" cy="855173"/>
      </dsp:txXfrm>
    </dsp:sp>
    <dsp:sp modelId="{AF9B8DD2-DE6B-4C6B-BAE1-7C43F1822576}">
      <dsp:nvSpPr>
        <dsp:cNvPr id="0" name=""/>
        <dsp:cNvSpPr/>
      </dsp:nvSpPr>
      <dsp:spPr>
        <a:xfrm>
          <a:off x="0" y="2999518"/>
          <a:ext cx="10995607" cy="947699"/>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If you decide not to maintain a bank account in the UK, payments can be made direct to your own bank account, held in the country specified on the bank mandate, in local currency. </a:t>
          </a:r>
          <a:endParaRPr lang="en-US" sz="1800" kern="1200" dirty="0">
            <a:solidFill>
              <a:srgbClr val="262626"/>
            </a:solidFill>
            <a:latin typeface="Arial" panose="020B0604020202020204" pitchFamily="34" charset="0"/>
            <a:cs typeface="Arial" panose="020B0604020202020204" pitchFamily="34" charset="0"/>
          </a:endParaRPr>
        </a:p>
      </dsp:txBody>
      <dsp:txXfrm>
        <a:off x="46263" y="3045781"/>
        <a:ext cx="10903081" cy="8551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7D7578-2C26-42A4-9B47-45F7C0453176}">
      <dsp:nvSpPr>
        <dsp:cNvPr id="0" name=""/>
        <dsp:cNvSpPr/>
      </dsp:nvSpPr>
      <dsp:spPr>
        <a:xfrm>
          <a:off x="0" y="13825"/>
          <a:ext cx="10515600" cy="945945"/>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You can opt out of this Scheme at any time, but you may be automatically re-enrolled by your employer every three years under the auto enrolment process. </a:t>
          </a:r>
          <a:endParaRPr lang="en-US" sz="1800" kern="1200" dirty="0">
            <a:solidFill>
              <a:srgbClr val="262626"/>
            </a:solidFill>
            <a:latin typeface="Arial" panose="020B0604020202020204" pitchFamily="34" charset="0"/>
            <a:cs typeface="Arial" panose="020B0604020202020204" pitchFamily="34" charset="0"/>
          </a:endParaRPr>
        </a:p>
      </dsp:txBody>
      <dsp:txXfrm>
        <a:off x="46177" y="60002"/>
        <a:ext cx="10423246" cy="853591"/>
      </dsp:txXfrm>
    </dsp:sp>
    <dsp:sp modelId="{D941810B-B3BE-4460-846F-D41D83A79E41}">
      <dsp:nvSpPr>
        <dsp:cNvPr id="0" name=""/>
        <dsp:cNvSpPr/>
      </dsp:nvSpPr>
      <dsp:spPr>
        <a:xfrm>
          <a:off x="0" y="979930"/>
          <a:ext cx="10515600" cy="945945"/>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You can opt out by completing form SD502 which is available to download and print from the </a:t>
          </a:r>
          <a:r>
            <a:rPr lang="en-GB" sz="1800" kern="1200" dirty="0">
              <a:solidFill>
                <a:schemeClr val="tx1"/>
              </a:solidFill>
              <a:latin typeface="Arial" panose="020B0604020202020204" pitchFamily="34" charset="0"/>
              <a:cs typeface="Arial" panose="020B0604020202020204" pitchFamily="34" charset="0"/>
            </a:rPr>
            <a:t>NHS</a:t>
          </a:r>
          <a:r>
            <a:rPr lang="en-GB" sz="1800" kern="1200" dirty="0">
              <a:solidFill>
                <a:srgbClr val="262626"/>
              </a:solidFill>
              <a:latin typeface="Arial" panose="020B0604020202020204" pitchFamily="34" charset="0"/>
              <a:cs typeface="Arial" panose="020B0604020202020204" pitchFamily="34" charset="0"/>
            </a:rPr>
            <a:t> Pensions website at: </a:t>
          </a:r>
          <a:r>
            <a:rPr lang="en-GB" sz="1800" i="1" kern="1200" dirty="0">
              <a:solidFill>
                <a:srgbClr val="262626"/>
              </a:solidFill>
              <a:latin typeface="Arial" panose="020B0604020202020204" pitchFamily="34" charset="0"/>
              <a:cs typeface="Arial" panose="020B0604020202020204" pitchFamily="34" charset="0"/>
            </a:rPr>
            <a:t>www.nhsbsa.nhs.uk/pensions</a:t>
          </a:r>
          <a:r>
            <a:rPr lang="en-GB" sz="1800" kern="1200" dirty="0">
              <a:solidFill>
                <a:srgbClr val="262626"/>
              </a:solidFill>
              <a:latin typeface="Arial" panose="020B0604020202020204" pitchFamily="34" charset="0"/>
              <a:cs typeface="Arial" panose="020B0604020202020204" pitchFamily="34" charset="0"/>
            </a:rPr>
            <a:t>. </a:t>
          </a:r>
          <a:endParaRPr lang="en-US" sz="1800" kern="1200" dirty="0">
            <a:solidFill>
              <a:srgbClr val="262626"/>
            </a:solidFill>
            <a:latin typeface="Arial" panose="020B0604020202020204" pitchFamily="34" charset="0"/>
            <a:cs typeface="Arial" panose="020B0604020202020204" pitchFamily="34" charset="0"/>
          </a:endParaRPr>
        </a:p>
      </dsp:txBody>
      <dsp:txXfrm>
        <a:off x="46177" y="1026107"/>
        <a:ext cx="10423246" cy="853591"/>
      </dsp:txXfrm>
    </dsp:sp>
    <dsp:sp modelId="{A98C77C2-EC7F-4B10-90FE-F1C4AD221E4D}">
      <dsp:nvSpPr>
        <dsp:cNvPr id="0" name=""/>
        <dsp:cNvSpPr/>
      </dsp:nvSpPr>
      <dsp:spPr>
        <a:xfrm>
          <a:off x="0" y="1946036"/>
          <a:ext cx="10515600" cy="945945"/>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Before opting out of this Scheme you should carefully compare the relative cost to you and the whole package of benefits provided. It is rarely financially beneficial for a Junior Doctor to opt out of the NHS Pension Scheme</a:t>
          </a:r>
          <a:endParaRPr lang="en-US" sz="1800" kern="1200" dirty="0">
            <a:solidFill>
              <a:srgbClr val="262626"/>
            </a:solidFill>
            <a:latin typeface="Arial" panose="020B0604020202020204" pitchFamily="34" charset="0"/>
            <a:cs typeface="Arial" panose="020B0604020202020204" pitchFamily="34" charset="0"/>
          </a:endParaRPr>
        </a:p>
      </dsp:txBody>
      <dsp:txXfrm>
        <a:off x="46177" y="1992213"/>
        <a:ext cx="10423246" cy="853591"/>
      </dsp:txXfrm>
    </dsp:sp>
    <dsp:sp modelId="{C30E8997-AA1B-4AD0-B299-27A6CDA61B42}">
      <dsp:nvSpPr>
        <dsp:cNvPr id="0" name=""/>
        <dsp:cNvSpPr/>
      </dsp:nvSpPr>
      <dsp:spPr>
        <a:xfrm>
          <a:off x="0" y="2912141"/>
          <a:ext cx="10515600" cy="945945"/>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If you are in NHS employment, you may apply to your employer to re-join if you continue to satisfy the eligibility conditions. You may not re-join if you are absent from work for any reason. </a:t>
          </a:r>
          <a:endParaRPr lang="en-US" sz="1800" kern="1200" dirty="0">
            <a:solidFill>
              <a:srgbClr val="262626"/>
            </a:solidFill>
            <a:latin typeface="Arial" panose="020B0604020202020204" pitchFamily="34" charset="0"/>
            <a:cs typeface="Arial" panose="020B0604020202020204" pitchFamily="34" charset="0"/>
          </a:endParaRPr>
        </a:p>
      </dsp:txBody>
      <dsp:txXfrm>
        <a:off x="46177" y="2958318"/>
        <a:ext cx="10423246" cy="8535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3AD24-6A5A-4A2F-AC6F-00B3A22890F1}">
      <dsp:nvSpPr>
        <dsp:cNvPr id="0" name=""/>
        <dsp:cNvSpPr/>
      </dsp:nvSpPr>
      <dsp:spPr>
        <a:xfrm>
          <a:off x="0" y="19489"/>
          <a:ext cx="10515600" cy="609942"/>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The cost of providing the NHS Pension Scheme is shared between members and employers. </a:t>
          </a:r>
          <a:endParaRPr lang="en-US" sz="1800" kern="1200" dirty="0">
            <a:solidFill>
              <a:srgbClr val="262626"/>
            </a:solidFill>
            <a:latin typeface="Arial" panose="020B0604020202020204" pitchFamily="34" charset="0"/>
            <a:cs typeface="Arial" panose="020B0604020202020204" pitchFamily="34" charset="0"/>
          </a:endParaRPr>
        </a:p>
      </dsp:txBody>
      <dsp:txXfrm>
        <a:off x="29775" y="49264"/>
        <a:ext cx="10456050" cy="550392"/>
      </dsp:txXfrm>
    </dsp:sp>
    <dsp:sp modelId="{676ED3E2-47E9-4C76-80C5-D755ECBEE274}">
      <dsp:nvSpPr>
        <dsp:cNvPr id="0" name=""/>
        <dsp:cNvSpPr/>
      </dsp:nvSpPr>
      <dsp:spPr>
        <a:xfrm>
          <a:off x="0" y="529765"/>
          <a:ext cx="10515600" cy="94185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As a member you pay a contribution towards your pension based upon your pensionable earnings; the more you earn, the higher your contribution rate may be. Employers pay the rest. </a:t>
          </a:r>
          <a:endParaRPr lang="en-US" sz="1800" kern="1200" dirty="0">
            <a:solidFill>
              <a:srgbClr val="262626"/>
            </a:solidFill>
            <a:latin typeface="Arial" panose="020B0604020202020204" pitchFamily="34" charset="0"/>
            <a:cs typeface="Arial" panose="020B0604020202020204" pitchFamily="34" charset="0"/>
          </a:endParaRPr>
        </a:p>
      </dsp:txBody>
      <dsp:txXfrm>
        <a:off x="45977" y="575742"/>
        <a:ext cx="10423646" cy="849896"/>
      </dsp:txXfrm>
    </dsp:sp>
    <dsp:sp modelId="{E055154C-F70A-45CE-896D-34D8D9FA5E04}">
      <dsp:nvSpPr>
        <dsp:cNvPr id="0" name=""/>
        <dsp:cNvSpPr/>
      </dsp:nvSpPr>
      <dsp:spPr>
        <a:xfrm>
          <a:off x="0" y="1322322"/>
          <a:ext cx="10515600" cy="94185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There are several rates of member contribution, which are set against nationally agreed full time pay rates and are different in each nation</a:t>
          </a:r>
          <a:endParaRPr lang="en-US" sz="1800" kern="1200" dirty="0">
            <a:solidFill>
              <a:srgbClr val="262626"/>
            </a:solidFill>
            <a:latin typeface="Arial" panose="020B0604020202020204" pitchFamily="34" charset="0"/>
            <a:cs typeface="Arial" panose="020B0604020202020204" pitchFamily="34" charset="0"/>
          </a:endParaRPr>
        </a:p>
      </dsp:txBody>
      <dsp:txXfrm>
        <a:off x="45977" y="1368299"/>
        <a:ext cx="10423646" cy="849896"/>
      </dsp:txXfrm>
    </dsp:sp>
    <dsp:sp modelId="{43D67E3F-E3BA-484B-8773-70087DC6BC2A}">
      <dsp:nvSpPr>
        <dsp:cNvPr id="0" name=""/>
        <dsp:cNvSpPr/>
      </dsp:nvSpPr>
      <dsp:spPr>
        <a:xfrm>
          <a:off x="0" y="2332069"/>
          <a:ext cx="10515600" cy="94185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Pension contributions are taken from your pay before tax, so you receive tax relief on any amount you pay. This can reduce the net amount that you pay depending on your contribution rate, earnings level and personal rate of tax </a:t>
          </a:r>
          <a:endParaRPr lang="en-US" sz="1800" kern="1200" dirty="0">
            <a:solidFill>
              <a:srgbClr val="262626"/>
            </a:solidFill>
            <a:latin typeface="Arial" panose="020B0604020202020204" pitchFamily="34" charset="0"/>
            <a:cs typeface="Arial" panose="020B0604020202020204" pitchFamily="34" charset="0"/>
          </a:endParaRPr>
        </a:p>
      </dsp:txBody>
      <dsp:txXfrm>
        <a:off x="45977" y="2378046"/>
        <a:ext cx="10423646" cy="8498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5DF17-614A-48AC-9C67-5E6BD5F4FFC7}">
      <dsp:nvSpPr>
        <dsp:cNvPr id="0" name=""/>
        <dsp:cNvSpPr/>
      </dsp:nvSpPr>
      <dsp:spPr>
        <a:xfrm>
          <a:off x="0" y="1240"/>
          <a:ext cx="10515600" cy="956589"/>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Additional Pension is a flexible way of increasing your NHS Pension. Under this option you choose to buy a set amount of annual pension, which you can pay for either with a lump sum payment or by regular contributions deducted from your pay for an agreed period of time. </a:t>
          </a:r>
          <a:endParaRPr lang="en-US" sz="1800" kern="1200" dirty="0">
            <a:solidFill>
              <a:srgbClr val="262626"/>
            </a:solidFill>
            <a:latin typeface="Arial" panose="020B0604020202020204" pitchFamily="34" charset="0"/>
            <a:cs typeface="Arial" panose="020B0604020202020204" pitchFamily="34" charset="0"/>
          </a:endParaRPr>
        </a:p>
      </dsp:txBody>
      <dsp:txXfrm>
        <a:off x="46697" y="47937"/>
        <a:ext cx="10422206" cy="863195"/>
      </dsp:txXfrm>
    </dsp:sp>
    <dsp:sp modelId="{86810A8D-552F-463E-8E53-E5DAAA257A03}">
      <dsp:nvSpPr>
        <dsp:cNvPr id="0" name=""/>
        <dsp:cNvSpPr/>
      </dsp:nvSpPr>
      <dsp:spPr>
        <a:xfrm>
          <a:off x="0" y="972187"/>
          <a:ext cx="10515600" cy="956589"/>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The minimum amount of Additional Pension you can buy is £250 and the maximum amount that can be quoted online is currently £6,500 although it’s possible to purchase up to £8,036.</a:t>
          </a:r>
          <a:endParaRPr lang="en-US" sz="1800" kern="1200" dirty="0">
            <a:solidFill>
              <a:srgbClr val="262626"/>
            </a:solidFill>
            <a:latin typeface="Arial" panose="020B0604020202020204" pitchFamily="34" charset="0"/>
            <a:cs typeface="Arial" panose="020B0604020202020204" pitchFamily="34" charset="0"/>
          </a:endParaRPr>
        </a:p>
      </dsp:txBody>
      <dsp:txXfrm>
        <a:off x="46697" y="1018884"/>
        <a:ext cx="10422206" cy="863195"/>
      </dsp:txXfrm>
    </dsp:sp>
    <dsp:sp modelId="{9794ABD1-7222-4E09-A2EE-FA935C4356F2}">
      <dsp:nvSpPr>
        <dsp:cNvPr id="0" name=""/>
        <dsp:cNvSpPr/>
      </dsp:nvSpPr>
      <dsp:spPr>
        <a:xfrm>
          <a:off x="0" y="1943134"/>
          <a:ext cx="10515600" cy="956589"/>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Additional Pension is protected against inflation by being index linked both before and after retirement. </a:t>
          </a:r>
          <a:endParaRPr lang="en-US" sz="1800" kern="1200" dirty="0">
            <a:solidFill>
              <a:srgbClr val="262626"/>
            </a:solidFill>
            <a:latin typeface="Arial" panose="020B0604020202020204" pitchFamily="34" charset="0"/>
            <a:cs typeface="Arial" panose="020B0604020202020204" pitchFamily="34" charset="0"/>
          </a:endParaRPr>
        </a:p>
      </dsp:txBody>
      <dsp:txXfrm>
        <a:off x="46697" y="1989831"/>
        <a:ext cx="10422206" cy="863195"/>
      </dsp:txXfrm>
    </dsp:sp>
    <dsp:sp modelId="{2DC82B0A-1B04-45D4-9724-96B8AF2D4646}">
      <dsp:nvSpPr>
        <dsp:cNvPr id="0" name=""/>
        <dsp:cNvSpPr/>
      </dsp:nvSpPr>
      <dsp:spPr>
        <a:xfrm>
          <a:off x="0" y="2914081"/>
          <a:ext cx="10515600" cy="956589"/>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solidFill>
                <a:srgbClr val="262626"/>
              </a:solidFill>
              <a:latin typeface="Arial" panose="020B0604020202020204" pitchFamily="34" charset="0"/>
              <a:cs typeface="Arial" panose="020B0604020202020204" pitchFamily="34" charset="0"/>
            </a:rPr>
            <a:t>You can choose whether your Additional Pension is just for you or also provides benefits for your dependants when you die. </a:t>
          </a:r>
          <a:endParaRPr lang="en-US" sz="1800" kern="1200" dirty="0">
            <a:solidFill>
              <a:srgbClr val="262626"/>
            </a:solidFill>
            <a:latin typeface="Arial" panose="020B0604020202020204" pitchFamily="34" charset="0"/>
            <a:cs typeface="Arial" panose="020B0604020202020204" pitchFamily="34" charset="0"/>
          </a:endParaRPr>
        </a:p>
      </dsp:txBody>
      <dsp:txXfrm>
        <a:off x="46697" y="2960778"/>
        <a:ext cx="10422206" cy="8631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E7CF9-84AA-4247-8330-C3B9AD3331CD}">
      <dsp:nvSpPr>
        <dsp:cNvPr id="0" name=""/>
        <dsp:cNvSpPr/>
      </dsp:nvSpPr>
      <dsp:spPr>
        <a:xfrm>
          <a:off x="0" y="254813"/>
          <a:ext cx="10515600" cy="121680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262626"/>
              </a:solidFill>
              <a:latin typeface="Arial" panose="020B0604020202020204" pitchFamily="34" charset="0"/>
              <a:cs typeface="Arial" panose="020B0604020202020204" pitchFamily="34" charset="0"/>
            </a:rPr>
            <a:t>Tier 1 - Pension already earned paid without reduction. 	</a:t>
          </a:r>
          <a:endParaRPr lang="en-US" sz="2000" kern="1200" dirty="0">
            <a:solidFill>
              <a:srgbClr val="262626"/>
            </a:solidFill>
            <a:latin typeface="Arial" panose="020B0604020202020204" pitchFamily="34" charset="0"/>
            <a:cs typeface="Arial" panose="020B0604020202020204" pitchFamily="34" charset="0"/>
          </a:endParaRPr>
        </a:p>
      </dsp:txBody>
      <dsp:txXfrm>
        <a:off x="59399" y="314212"/>
        <a:ext cx="10396802" cy="1098002"/>
      </dsp:txXfrm>
    </dsp:sp>
    <dsp:sp modelId="{80079477-A4D8-4E78-A6AF-DBE7460DBAC5}">
      <dsp:nvSpPr>
        <dsp:cNvPr id="0" name=""/>
        <dsp:cNvSpPr/>
      </dsp:nvSpPr>
      <dsp:spPr>
        <a:xfrm>
          <a:off x="0" y="1471609"/>
          <a:ext cx="10515600" cy="1216800"/>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262626"/>
              </a:solidFill>
              <a:latin typeface="Arial" panose="020B0604020202020204" pitchFamily="34" charset="0"/>
              <a:cs typeface="Arial" panose="020B0604020202020204" pitchFamily="34" charset="0"/>
            </a:rPr>
            <a:t>Tier 2 - Tier 1 plus the ‘tier 2 addition’ which is pro rata enhancement based on 1/2 of prospective pension to Normal Pension Age. (State Pension Age)</a:t>
          </a:r>
          <a:r>
            <a:rPr lang="en-GB" sz="3300" kern="1200" dirty="0">
              <a:solidFill>
                <a:srgbClr val="262626"/>
              </a:solidFill>
            </a:rPr>
            <a:t>	</a:t>
          </a:r>
          <a:endParaRPr lang="en-US" sz="3300" kern="1200" dirty="0">
            <a:solidFill>
              <a:srgbClr val="262626"/>
            </a:solidFill>
          </a:endParaRPr>
        </a:p>
      </dsp:txBody>
      <dsp:txXfrm>
        <a:off x="59399" y="1531008"/>
        <a:ext cx="10396802" cy="10980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56B1D-47D7-428E-BBAD-F20125417653}">
      <dsp:nvSpPr>
        <dsp:cNvPr id="0" name=""/>
        <dsp:cNvSpPr/>
      </dsp:nvSpPr>
      <dsp:spPr>
        <a:xfrm>
          <a:off x="0" y="934"/>
          <a:ext cx="10515600" cy="634987"/>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262626"/>
              </a:solidFill>
              <a:latin typeface="Arial" panose="020B0604020202020204" pitchFamily="34" charset="0"/>
              <a:cs typeface="Arial" panose="020B0604020202020204" pitchFamily="34" charset="0"/>
            </a:rPr>
            <a:t>An ill health pension is payable only if you are </a:t>
          </a:r>
          <a:r>
            <a:rPr lang="en-GB" sz="2000" b="1" kern="1200" dirty="0">
              <a:solidFill>
                <a:srgbClr val="262626"/>
              </a:solidFill>
              <a:latin typeface="Arial" panose="020B0604020202020204" pitchFamily="34" charset="0"/>
              <a:cs typeface="Arial" panose="020B0604020202020204" pitchFamily="34" charset="0"/>
            </a:rPr>
            <a:t>PERMANENTLY</a:t>
          </a:r>
          <a:r>
            <a:rPr lang="en-GB" sz="2000" kern="1200" dirty="0">
              <a:solidFill>
                <a:srgbClr val="262626"/>
              </a:solidFill>
              <a:latin typeface="Arial" panose="020B0604020202020204" pitchFamily="34" charset="0"/>
              <a:cs typeface="Arial" panose="020B0604020202020204" pitchFamily="34" charset="0"/>
            </a:rPr>
            <a:t> unable to work</a:t>
          </a:r>
          <a:endParaRPr lang="en-US" sz="2000" kern="1200" dirty="0">
            <a:solidFill>
              <a:srgbClr val="262626"/>
            </a:solidFill>
            <a:latin typeface="Arial" panose="020B0604020202020204" pitchFamily="34" charset="0"/>
            <a:cs typeface="Arial" panose="020B0604020202020204" pitchFamily="34" charset="0"/>
          </a:endParaRPr>
        </a:p>
      </dsp:txBody>
      <dsp:txXfrm>
        <a:off x="30998" y="31932"/>
        <a:ext cx="10453604" cy="572991"/>
      </dsp:txXfrm>
    </dsp:sp>
    <dsp:sp modelId="{1F845718-E979-42A4-93D9-8F54CC6E21BF}">
      <dsp:nvSpPr>
        <dsp:cNvPr id="0" name=""/>
        <dsp:cNvSpPr/>
      </dsp:nvSpPr>
      <dsp:spPr>
        <a:xfrm>
          <a:off x="0" y="647945"/>
          <a:ext cx="10515600" cy="634987"/>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262626"/>
              </a:solidFill>
              <a:latin typeface="Arial" panose="020B0604020202020204" pitchFamily="34" charset="0"/>
              <a:cs typeface="Arial" panose="020B0604020202020204" pitchFamily="34" charset="0"/>
            </a:rPr>
            <a:t>What is the probability of being able to prove any illness is permanent?</a:t>
          </a:r>
          <a:endParaRPr lang="en-US" sz="2000" kern="1200" dirty="0">
            <a:solidFill>
              <a:srgbClr val="262626"/>
            </a:solidFill>
            <a:latin typeface="Arial" panose="020B0604020202020204" pitchFamily="34" charset="0"/>
            <a:cs typeface="Arial" panose="020B0604020202020204" pitchFamily="34" charset="0"/>
          </a:endParaRPr>
        </a:p>
      </dsp:txBody>
      <dsp:txXfrm>
        <a:off x="30998" y="678943"/>
        <a:ext cx="10453604" cy="572991"/>
      </dsp:txXfrm>
    </dsp:sp>
    <dsp:sp modelId="{9E07A30D-664F-4BBD-9B95-02A3C6082CBA}">
      <dsp:nvSpPr>
        <dsp:cNvPr id="0" name=""/>
        <dsp:cNvSpPr/>
      </dsp:nvSpPr>
      <dsp:spPr>
        <a:xfrm>
          <a:off x="0" y="1294956"/>
          <a:ext cx="10515600" cy="634987"/>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262626"/>
              </a:solidFill>
              <a:latin typeface="Arial" panose="020B0604020202020204" pitchFamily="34" charset="0"/>
              <a:cs typeface="Arial" panose="020B0604020202020204" pitchFamily="34" charset="0"/>
            </a:rPr>
            <a:t>If you do qualify which of course some do, will this be enough?</a:t>
          </a:r>
          <a:endParaRPr lang="en-US" sz="2000" kern="1200" dirty="0">
            <a:solidFill>
              <a:srgbClr val="262626"/>
            </a:solidFill>
            <a:latin typeface="Arial" panose="020B0604020202020204" pitchFamily="34" charset="0"/>
            <a:cs typeface="Arial" panose="020B0604020202020204" pitchFamily="34" charset="0"/>
          </a:endParaRPr>
        </a:p>
      </dsp:txBody>
      <dsp:txXfrm>
        <a:off x="30998" y="1325954"/>
        <a:ext cx="10453604" cy="572991"/>
      </dsp:txXfrm>
    </dsp:sp>
    <dsp:sp modelId="{2477461D-A338-4445-A149-547844A4E909}">
      <dsp:nvSpPr>
        <dsp:cNvPr id="0" name=""/>
        <dsp:cNvSpPr/>
      </dsp:nvSpPr>
      <dsp:spPr>
        <a:xfrm>
          <a:off x="0" y="1941967"/>
          <a:ext cx="10515600" cy="634987"/>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262626"/>
              </a:solidFill>
              <a:latin typeface="Arial" panose="020B0604020202020204" pitchFamily="34" charset="0"/>
              <a:cs typeface="Arial" panose="020B0604020202020204" pitchFamily="34" charset="0"/>
            </a:rPr>
            <a:t>Would you prefer to be in control of your own financial future, or take a chance?</a:t>
          </a:r>
          <a:endParaRPr lang="en-US" sz="2000" kern="1200" dirty="0">
            <a:solidFill>
              <a:srgbClr val="262626"/>
            </a:solidFill>
            <a:latin typeface="Arial" panose="020B0604020202020204" pitchFamily="34" charset="0"/>
            <a:cs typeface="Arial" panose="020B0604020202020204" pitchFamily="34" charset="0"/>
          </a:endParaRPr>
        </a:p>
      </dsp:txBody>
      <dsp:txXfrm>
        <a:off x="30998" y="1972965"/>
        <a:ext cx="10453604" cy="572991"/>
      </dsp:txXfrm>
    </dsp:sp>
    <dsp:sp modelId="{4FD2B36A-418C-42C6-B42E-80E39D96D0EE}">
      <dsp:nvSpPr>
        <dsp:cNvPr id="0" name=""/>
        <dsp:cNvSpPr/>
      </dsp:nvSpPr>
      <dsp:spPr>
        <a:xfrm>
          <a:off x="0" y="2588978"/>
          <a:ext cx="10515600" cy="634987"/>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262626"/>
              </a:solidFill>
              <a:latin typeface="Arial" panose="020B0604020202020204" pitchFamily="34" charset="0"/>
              <a:cs typeface="Arial" panose="020B0604020202020204" pitchFamily="34" charset="0"/>
            </a:rPr>
            <a:t>Now more than ever, we all appreciate, it can happen to any of us</a:t>
          </a:r>
          <a:endParaRPr lang="en-US" sz="2000" kern="1200" dirty="0">
            <a:solidFill>
              <a:srgbClr val="262626"/>
            </a:solidFill>
            <a:latin typeface="Arial" panose="020B0604020202020204" pitchFamily="34" charset="0"/>
            <a:cs typeface="Arial" panose="020B0604020202020204" pitchFamily="34" charset="0"/>
          </a:endParaRPr>
        </a:p>
      </dsp:txBody>
      <dsp:txXfrm>
        <a:off x="30998" y="2619976"/>
        <a:ext cx="10453604" cy="572991"/>
      </dsp:txXfrm>
    </dsp:sp>
    <dsp:sp modelId="{EDCED962-F5F5-428F-9B1F-33828E9EFAA1}">
      <dsp:nvSpPr>
        <dsp:cNvPr id="0" name=""/>
        <dsp:cNvSpPr/>
      </dsp:nvSpPr>
      <dsp:spPr>
        <a:xfrm>
          <a:off x="0" y="3235990"/>
          <a:ext cx="10515600" cy="634987"/>
        </a:xfrm>
        <a:prstGeom prst="round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solidFill>
                <a:srgbClr val="262626"/>
              </a:solidFill>
              <a:latin typeface="Arial" panose="020B0604020202020204" pitchFamily="34" charset="0"/>
              <a:cs typeface="Arial" panose="020B0604020202020204" pitchFamily="34" charset="0"/>
            </a:rPr>
            <a:t>Ensure your income protection is in place and up to date to reflect your current circumstances</a:t>
          </a:r>
          <a:endParaRPr lang="en-US" sz="2000" kern="1200" dirty="0">
            <a:solidFill>
              <a:srgbClr val="262626"/>
            </a:solidFill>
            <a:latin typeface="Arial" panose="020B0604020202020204" pitchFamily="34" charset="0"/>
            <a:cs typeface="Arial" panose="020B0604020202020204" pitchFamily="34" charset="0"/>
          </a:endParaRPr>
        </a:p>
      </dsp:txBody>
      <dsp:txXfrm>
        <a:off x="30998" y="3266988"/>
        <a:ext cx="10453604" cy="5729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endParaRPr lang="en-GB"/>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3C90C638-EE97-4935-BAA8-8E37B38BAAA3}" type="slidenum">
              <a:rPr lang="en-GB" smtClean="0"/>
              <a:t>‹#›</a:t>
            </a:fld>
            <a:endParaRPr lang="en-GB"/>
          </a:p>
        </p:txBody>
      </p:sp>
    </p:spTree>
    <p:extLst>
      <p:ext uri="{BB962C8B-B14F-4D97-AF65-F5344CB8AC3E}">
        <p14:creationId xmlns:p14="http://schemas.microsoft.com/office/powerpoint/2010/main" val="4005853084"/>
      </p:ext>
    </p:extLst>
  </p:cSld>
  <p:clrMap bg1="lt1" tx1="dk1" bg2="lt2" tx2="dk2" accent1="accent1" accent2="accent2" accent3="accent3" accent4="accent4" accent5="accent5" accent6="accent6" hlink="hlink" folHlink="folHlink"/>
  <p:hf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1-18T12:16:13.549"/>
    </inkml:context>
    <inkml:brush xml:id="br0">
      <inkml:brushProperty name="width" value="0.05" units="cm"/>
      <inkml:brushProperty name="height" value="0.05" units="cm"/>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C2F7EB48-1D45-4806-A433-49A3F1F4E3DC}" type="slidenum">
              <a:rPr lang="en-GB" smtClean="0"/>
              <a:t>‹#›</a:t>
            </a:fld>
            <a:endParaRPr lang="en-GB"/>
          </a:p>
        </p:txBody>
      </p:sp>
    </p:spTree>
    <p:extLst>
      <p:ext uri="{BB962C8B-B14F-4D97-AF65-F5344CB8AC3E}">
        <p14:creationId xmlns:p14="http://schemas.microsoft.com/office/powerpoint/2010/main" val="402138773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about McCloud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45D9A3-44E4-49BE-AAD6-2FED22BE1EB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789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788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656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4945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C2F7EB48-1D45-4806-A433-49A3F1F4E3DC}" type="slidenum">
              <a:rPr lang="en-GB" smtClean="0"/>
              <a:t>22</a:t>
            </a:fld>
            <a:endParaRPr lang="en-GB"/>
          </a:p>
        </p:txBody>
      </p:sp>
    </p:spTree>
    <p:extLst>
      <p:ext uri="{BB962C8B-B14F-4D97-AF65-F5344CB8AC3E}">
        <p14:creationId xmlns:p14="http://schemas.microsoft.com/office/powerpoint/2010/main" val="226934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least two years’ membership is needed to qualify </a:t>
            </a:r>
            <a:r>
              <a:rPr lang="en-GB" dirty="0">
                <a:solidFill>
                  <a:schemeClr val="tx1"/>
                </a:solidFill>
              </a:rPr>
              <a:t>for dependants’ </a:t>
            </a:r>
            <a:r>
              <a:rPr lang="en-GB" dirty="0"/>
              <a:t>pensions.</a:t>
            </a:r>
          </a:p>
          <a:p>
            <a:r>
              <a:rPr lang="en-GB" dirty="0"/>
              <a:t>An adult dependant’s pension is payable to an eligible spouse, registered civil partner or a nominated qualifying partner who meets all eligibility conditions</a:t>
            </a:r>
          </a:p>
          <a:p>
            <a:r>
              <a:rPr lang="en-GB" dirty="0"/>
              <a:t>The adult dependant’s pension for a surviving same sex spouse, civil partner or nominated qualifying partner will depend on which section/scheme the member is in</a:t>
            </a:r>
          </a:p>
          <a:p>
            <a:endParaRPr lang="en-GB" dirty="0"/>
          </a:p>
          <a:p>
            <a:pPr marL="0" indent="0">
              <a:buNone/>
            </a:pPr>
            <a:r>
              <a:rPr lang="en-GB" dirty="0"/>
              <a:t>Children can include but not exclusively:</a:t>
            </a:r>
          </a:p>
          <a:p>
            <a:r>
              <a:rPr lang="en-GB" dirty="0"/>
              <a:t>biological children</a:t>
            </a:r>
          </a:p>
          <a:p>
            <a:r>
              <a:rPr lang="en-GB" dirty="0"/>
              <a:t>children of a civil partner or nominated qualifying partner</a:t>
            </a:r>
          </a:p>
          <a:p>
            <a:r>
              <a:rPr lang="en-GB" dirty="0"/>
              <a:t>step children and adopted children</a:t>
            </a:r>
          </a:p>
          <a:p>
            <a:r>
              <a:rPr lang="en-GB" dirty="0"/>
              <a:t>children born before the member leaves pensionable employment or children born within 12 months of the date the member leaves pensionable employment</a:t>
            </a:r>
          </a:p>
          <a:p>
            <a:r>
              <a:rPr lang="en-GB" dirty="0"/>
              <a:t>Children who are dependent on the member both at the date of death, and are:</a:t>
            </a:r>
          </a:p>
          <a:p>
            <a:pPr lvl="1"/>
            <a:r>
              <a:rPr lang="en-GB" dirty="0"/>
              <a:t>under age 23</a:t>
            </a:r>
          </a:p>
          <a:p>
            <a:pPr lvl="1"/>
            <a:r>
              <a:rPr lang="en-GB" dirty="0"/>
              <a:t>aged 23 or over and incapable of earning a living due to permanent physical or mental infirmity</a:t>
            </a:r>
          </a:p>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C2F7EB48-1D45-4806-A433-49A3F1F4E3DC}" type="slidenum">
              <a:rPr lang="en-GB" smtClean="0"/>
              <a:t>23</a:t>
            </a:fld>
            <a:endParaRPr lang="en-GB"/>
          </a:p>
        </p:txBody>
      </p:sp>
    </p:spTree>
    <p:extLst>
      <p:ext uri="{BB962C8B-B14F-4D97-AF65-F5344CB8AC3E}">
        <p14:creationId xmlns:p14="http://schemas.microsoft.com/office/powerpoint/2010/main" val="1775046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C2F7EB48-1D45-4806-A433-49A3F1F4E3DC}" type="slidenum">
              <a:rPr lang="en-GB" smtClean="0"/>
              <a:t>30</a:t>
            </a:fld>
            <a:endParaRPr lang="en-GB"/>
          </a:p>
        </p:txBody>
      </p:sp>
    </p:spTree>
    <p:extLst>
      <p:ext uri="{BB962C8B-B14F-4D97-AF65-F5344CB8AC3E}">
        <p14:creationId xmlns:p14="http://schemas.microsoft.com/office/powerpoint/2010/main" val="1461800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C2F7EB48-1D45-4806-A433-49A3F1F4E3DC}" type="slidenum">
              <a:rPr lang="en-GB" smtClean="0"/>
              <a:t>31</a:t>
            </a:fld>
            <a:endParaRPr lang="en-GB"/>
          </a:p>
        </p:txBody>
      </p:sp>
    </p:spTree>
    <p:extLst>
      <p:ext uri="{BB962C8B-B14F-4D97-AF65-F5344CB8AC3E}">
        <p14:creationId xmlns:p14="http://schemas.microsoft.com/office/powerpoint/2010/main" val="3951216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1F9213-5583-4F13-B5C7-53C867F21BB0}" type="slidenum">
              <a:rPr lang="en-GB" smtClean="0"/>
              <a:t>32</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1513049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C2F7EB48-1D45-4806-A433-49A3F1F4E3DC}" type="slidenum">
              <a:rPr lang="en-GB" smtClean="0"/>
              <a:t>33</a:t>
            </a:fld>
            <a:endParaRPr lang="en-GB"/>
          </a:p>
        </p:txBody>
      </p:sp>
    </p:spTree>
    <p:extLst>
      <p:ext uri="{BB962C8B-B14F-4D97-AF65-F5344CB8AC3E}">
        <p14:creationId xmlns:p14="http://schemas.microsoft.com/office/powerpoint/2010/main" val="158704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C2F7EB48-1D45-4806-A433-49A3F1F4E3DC}" type="slidenum">
              <a:rPr lang="en-GB" smtClean="0"/>
              <a:t>34</a:t>
            </a:fld>
            <a:endParaRPr lang="en-GB"/>
          </a:p>
        </p:txBody>
      </p:sp>
    </p:spTree>
    <p:extLst>
      <p:ext uri="{BB962C8B-B14F-4D97-AF65-F5344CB8AC3E}">
        <p14:creationId xmlns:p14="http://schemas.microsoft.com/office/powerpoint/2010/main" val="1119825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C2F7EB48-1D45-4806-A433-49A3F1F4E3DC}" type="slidenum">
              <a:rPr lang="en-GB" smtClean="0"/>
              <a:t>10</a:t>
            </a:fld>
            <a:endParaRPr lang="en-GB"/>
          </a:p>
        </p:txBody>
      </p:sp>
    </p:spTree>
    <p:extLst>
      <p:ext uri="{BB962C8B-B14F-4D97-AF65-F5344CB8AC3E}">
        <p14:creationId xmlns:p14="http://schemas.microsoft.com/office/powerpoint/2010/main" val="3117074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1F9213-5583-4F13-B5C7-53C867F21BB0}" type="slidenum">
              <a:rPr lang="en-GB" smtClean="0"/>
              <a:t>35</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2001641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IMG’s usually you will have needed to be working in the UK for 18 months to 2 years to secure income protection</a:t>
            </a:r>
          </a:p>
        </p:txBody>
      </p:sp>
      <p:sp>
        <p:nvSpPr>
          <p:cNvPr id="4" name="Slide Number Placeholder 3"/>
          <p:cNvSpPr>
            <a:spLocks noGrp="1"/>
          </p:cNvSpPr>
          <p:nvPr>
            <p:ph type="sldNum" sz="quarter" idx="10"/>
          </p:nvPr>
        </p:nvSpPr>
        <p:spPr/>
        <p:txBody>
          <a:bodyPr/>
          <a:lstStyle/>
          <a:p>
            <a:fld id="{A61F9213-5583-4F13-B5C7-53C867F21BB0}" type="slidenum">
              <a:rPr lang="en-GB" smtClean="0"/>
              <a:t>36</a:t>
            </a:fld>
            <a:endParaRPr lang="en-GB"/>
          </a:p>
        </p:txBody>
      </p:sp>
      <p:sp>
        <p:nvSpPr>
          <p:cNvPr id="5" name="Date Placeholder 4"/>
          <p:cNvSpPr>
            <a:spLocks noGrp="1"/>
          </p:cNvSpPr>
          <p:nvPr>
            <p:ph type="dt" idx="11"/>
          </p:nvPr>
        </p:nvSpPr>
        <p:spPr/>
        <p:txBody>
          <a:bodyPr/>
          <a:lstStyle/>
          <a:p>
            <a:endParaRPr lang="en-GB"/>
          </a:p>
        </p:txBody>
      </p:sp>
    </p:spTree>
    <p:extLst>
      <p:ext uri="{BB962C8B-B14F-4D97-AF65-F5344CB8AC3E}">
        <p14:creationId xmlns:p14="http://schemas.microsoft.com/office/powerpoint/2010/main" val="2417045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C2F7EB48-1D45-4806-A433-49A3F1F4E3DC}" type="slidenum">
              <a:rPr lang="en-GB" smtClean="0"/>
              <a:t>38</a:t>
            </a:fld>
            <a:endParaRPr lang="en-GB"/>
          </a:p>
        </p:txBody>
      </p:sp>
    </p:spTree>
    <p:extLst>
      <p:ext uri="{BB962C8B-B14F-4D97-AF65-F5344CB8AC3E}">
        <p14:creationId xmlns:p14="http://schemas.microsoft.com/office/powerpoint/2010/main" val="2746048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 – Give yourself something good to aim for – setting a goal will help motivate you to save. Opening and naming a savings account makes it real.</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Easy</a:t>
            </a:r>
            <a:r>
              <a:rPr lang="en-US" sz="1200" kern="1200" dirty="0">
                <a:solidFill>
                  <a:schemeClr val="tx1"/>
                </a:solidFill>
                <a:effectLst/>
                <a:latin typeface="+mn-lt"/>
                <a:ea typeface="+mn-ea"/>
                <a:cs typeface="+mn-cs"/>
              </a:rPr>
              <a:t> – by making your saving an automatic thing it becomes a habit, and it means you can’t spend the money on something else.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Emergency fund</a:t>
            </a:r>
            <a:r>
              <a:rPr lang="en-US" sz="1200" kern="1200" dirty="0">
                <a:solidFill>
                  <a:schemeClr val="tx1"/>
                </a:solidFill>
                <a:effectLst/>
                <a:latin typeface="+mn-lt"/>
                <a:ea typeface="+mn-ea"/>
                <a:cs typeface="+mn-cs"/>
              </a:rPr>
              <a:t> – life’s full of surprises so it’s good to be prepared for some of them at least. And you’ll feel nicely smug when you have some money put aside.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F33AFC2-F956-4127-AEB9-4D9FA3320104}" type="slidenum">
              <a:rPr lang="en-GB" smtClean="0"/>
              <a:t>39</a:t>
            </a:fld>
            <a:endParaRPr lang="en-GB"/>
          </a:p>
        </p:txBody>
      </p:sp>
    </p:spTree>
    <p:extLst>
      <p:ext uri="{BB962C8B-B14F-4D97-AF65-F5344CB8AC3E}">
        <p14:creationId xmlns:p14="http://schemas.microsoft.com/office/powerpoint/2010/main" val="1114152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1F9213-5583-4F13-B5C7-53C867F21BB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116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403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8450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6211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555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379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788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654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180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542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C2F7EB48-1D45-4806-A433-49A3F1F4E3DC}" type="slidenum">
              <a:rPr lang="en-GB" smtClean="0"/>
              <a:t>14</a:t>
            </a:fld>
            <a:endParaRPr lang="en-GB"/>
          </a:p>
        </p:txBody>
      </p:sp>
    </p:spTree>
    <p:extLst>
      <p:ext uri="{BB962C8B-B14F-4D97-AF65-F5344CB8AC3E}">
        <p14:creationId xmlns:p14="http://schemas.microsoft.com/office/powerpoint/2010/main" val="631065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F7EB48-1D45-4806-A433-49A3F1F4E3D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350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A61F9213-5583-4F13-B5C7-53C867F21BB0}" type="slidenum">
              <a:rPr lang="en-GB" smtClean="0"/>
              <a:t>16</a:t>
            </a:fld>
            <a:endParaRPr lang="en-GB"/>
          </a:p>
        </p:txBody>
      </p:sp>
    </p:spTree>
    <p:extLst>
      <p:ext uri="{BB962C8B-B14F-4D97-AF65-F5344CB8AC3E}">
        <p14:creationId xmlns:p14="http://schemas.microsoft.com/office/powerpoint/2010/main" val="666051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endParaRPr lang="en-GB"/>
          </a:p>
        </p:txBody>
      </p:sp>
      <p:sp>
        <p:nvSpPr>
          <p:cNvPr id="5" name="Slide Number Placeholder 4"/>
          <p:cNvSpPr>
            <a:spLocks noGrp="1"/>
          </p:cNvSpPr>
          <p:nvPr>
            <p:ph type="sldNum" sz="quarter" idx="5"/>
          </p:nvPr>
        </p:nvSpPr>
        <p:spPr/>
        <p:txBody>
          <a:bodyPr/>
          <a:lstStyle/>
          <a:p>
            <a:fld id="{C2F7EB48-1D45-4806-A433-49A3F1F4E3DC}" type="slidenum">
              <a:rPr lang="en-GB" smtClean="0"/>
              <a:t>17</a:t>
            </a:fld>
            <a:endParaRPr lang="en-GB"/>
          </a:p>
        </p:txBody>
      </p:sp>
    </p:spTree>
    <p:extLst>
      <p:ext uri="{BB962C8B-B14F-4D97-AF65-F5344CB8AC3E}">
        <p14:creationId xmlns:p14="http://schemas.microsoft.com/office/powerpoint/2010/main" val="33917223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1.jpe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jpe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1.jpe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jpe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0"/>
            <a:ext cx="10287000"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r="36860"/>
          <a:stretch/>
        </p:blipFill>
        <p:spPr>
          <a:xfrm>
            <a:off x="327600" y="5940000"/>
            <a:ext cx="2119645" cy="747183"/>
          </a:xfrm>
          <a:prstGeom prst="rect">
            <a:avLst/>
          </a:prstGeom>
        </p:spPr>
      </p:pic>
    </p:spTree>
    <p:extLst>
      <p:ext uri="{BB962C8B-B14F-4D97-AF65-F5344CB8AC3E}">
        <p14:creationId xmlns:p14="http://schemas.microsoft.com/office/powerpoint/2010/main" val="28373642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03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03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p:cNvCxnSpPr/>
          <p:nvPr userDrawn="1"/>
        </p:nvCxnSpPr>
        <p:spPr>
          <a:xfrm>
            <a:off x="838800"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3749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18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4671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1800" b="0">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0" name="Straight Connector 9"/>
          <p:cNvCxnSpPr/>
          <p:nvPr userDrawn="1"/>
        </p:nvCxnSpPr>
        <p:spPr>
          <a:xfrm>
            <a:off x="838800"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5229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6" name="Straight Connector 5"/>
          <p:cNvCxnSpPr/>
          <p:nvPr userDrawn="1"/>
        </p:nvCxnSpPr>
        <p:spPr>
          <a:xfrm>
            <a:off x="838800"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232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081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05/02/2025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50821"/>
            <a:ext cx="7534275" cy="1325563"/>
          </a:xfrm>
        </p:spPr>
        <p:txBody>
          <a:bodyPr lIns="0"/>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2000249"/>
            <a:ext cx="6734175" cy="3871913"/>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05703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05/02/2025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1" y="1993909"/>
            <a:ext cx="6991350" cy="1325563"/>
          </a:xfrm>
        </p:spPr>
        <p:txBody>
          <a:bodyPr lIns="0">
            <a:normAutofit/>
          </a:bodyPr>
          <a:lstStyle>
            <a:lvl1pPr>
              <a:defRPr sz="44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4263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05/02/2025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50821"/>
            <a:ext cx="7534275" cy="1325563"/>
          </a:xfrm>
        </p:spPr>
        <p:txBody>
          <a:bodyPr lIns="0"/>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2000249"/>
            <a:ext cx="6734175" cy="3871913"/>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51203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05/02/2025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1" y="1993909"/>
            <a:ext cx="6991350" cy="1325563"/>
          </a:xfrm>
        </p:spPr>
        <p:txBody>
          <a:bodyPr lIns="0">
            <a:normAutofit/>
          </a:bodyPr>
          <a:lstStyle>
            <a:lvl1pPr>
              <a:defRPr sz="44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464530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05/02/2025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50821"/>
            <a:ext cx="7534275" cy="1325563"/>
          </a:xfrm>
        </p:spPr>
        <p:txBody>
          <a:bodyPr lIns="0"/>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2000249"/>
            <a:ext cx="6734175" cy="3871913"/>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8996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05/02/2025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1" y="1993909"/>
            <a:ext cx="6991350" cy="1325563"/>
          </a:xfrm>
        </p:spPr>
        <p:txBody>
          <a:bodyPr lIns="0">
            <a:normAutofit/>
          </a:bodyPr>
          <a:lstStyle>
            <a:lvl1pPr>
              <a:defRPr sz="44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572854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62381" y="0"/>
            <a:ext cx="10275831"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36860"/>
          <a:stretch/>
        </p:blipFill>
        <p:spPr>
          <a:xfrm>
            <a:off x="327600" y="5940000"/>
            <a:ext cx="2119645" cy="747183"/>
          </a:xfrm>
          <a:prstGeom prst="rect">
            <a:avLst/>
          </a:prstGeom>
        </p:spPr>
      </p:pic>
    </p:spTree>
    <p:extLst>
      <p:ext uri="{BB962C8B-B14F-4D97-AF65-F5344CB8AC3E}">
        <p14:creationId xmlns:p14="http://schemas.microsoft.com/office/powerpoint/2010/main" val="24576730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05/02/2025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50821"/>
            <a:ext cx="7534275" cy="1325563"/>
          </a:xfrm>
        </p:spPr>
        <p:txBody>
          <a:bodyPr lIns="0"/>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2000249"/>
            <a:ext cx="6734175" cy="3871913"/>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092847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05/02/2025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1" y="1993909"/>
            <a:ext cx="6991350" cy="1325563"/>
          </a:xfrm>
        </p:spPr>
        <p:txBody>
          <a:bodyPr lIns="0">
            <a:normAutofit/>
          </a:bodyPr>
          <a:lstStyle>
            <a:lvl1pPr>
              <a:defRPr sz="44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720788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0"/>
            <a:ext cx="10287000"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r="36860"/>
          <a:stretch/>
        </p:blipFill>
        <p:spPr>
          <a:xfrm>
            <a:off x="327600" y="5940000"/>
            <a:ext cx="2119645" cy="747183"/>
          </a:xfrm>
          <a:prstGeom prst="rect">
            <a:avLst/>
          </a:prstGeom>
        </p:spPr>
      </p:pic>
    </p:spTree>
    <p:extLst>
      <p:ext uri="{BB962C8B-B14F-4D97-AF65-F5344CB8AC3E}">
        <p14:creationId xmlns:p14="http://schemas.microsoft.com/office/powerpoint/2010/main" val="32378601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62381" y="0"/>
            <a:ext cx="10275831"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36860"/>
          <a:stretch/>
        </p:blipFill>
        <p:spPr>
          <a:xfrm>
            <a:off x="327600" y="5940000"/>
            <a:ext cx="2119645" cy="747183"/>
          </a:xfrm>
          <a:prstGeom prst="rect">
            <a:avLst/>
          </a:prstGeom>
        </p:spPr>
      </p:pic>
    </p:spTree>
    <p:extLst>
      <p:ext uri="{BB962C8B-B14F-4D97-AF65-F5344CB8AC3E}">
        <p14:creationId xmlns:p14="http://schemas.microsoft.com/office/powerpoint/2010/main" val="16154015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21"/>
          <a:stretch/>
        </p:blipFill>
        <p:spPr>
          <a:xfrm>
            <a:off x="0" y="0"/>
            <a:ext cx="12192000"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36860"/>
          <a:stretch/>
        </p:blipFill>
        <p:spPr>
          <a:xfrm>
            <a:off x="327600" y="5940000"/>
            <a:ext cx="2119645" cy="747183"/>
          </a:xfrm>
          <a:prstGeom prst="rect">
            <a:avLst/>
          </a:prstGeom>
        </p:spPr>
      </p:pic>
    </p:spTree>
    <p:extLst>
      <p:ext uri="{BB962C8B-B14F-4D97-AF65-F5344CB8AC3E}">
        <p14:creationId xmlns:p14="http://schemas.microsoft.com/office/powerpoint/2010/main" val="42409366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8466"/>
            <a:ext cx="10287000"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tx1">
                    <a:lumMod val="85000"/>
                    <a:lumOff val="15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12" descr="Chase-de-Vere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2900" y="6103664"/>
            <a:ext cx="1803247" cy="3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G:\Marketing\AFFILIATES\BMA\BRAND\APRIL 2016\APRIL 2016 BRAND GUIDELINES UPDATE\BMA_Dual_Partnership_White_RGB.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70204" y="5992745"/>
            <a:ext cx="844215" cy="4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r="33780"/>
          <a:stretch/>
        </p:blipFill>
        <p:spPr>
          <a:xfrm>
            <a:off x="326680" y="5940000"/>
            <a:ext cx="2133185" cy="771525"/>
          </a:xfrm>
          <a:prstGeom prst="rect">
            <a:avLst/>
          </a:prstGeom>
        </p:spPr>
      </p:pic>
    </p:spTree>
    <p:extLst>
      <p:ext uri="{BB962C8B-B14F-4D97-AF65-F5344CB8AC3E}">
        <p14:creationId xmlns:p14="http://schemas.microsoft.com/office/powerpoint/2010/main" val="3777887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62381" y="0"/>
            <a:ext cx="10275831"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tx1">
                    <a:lumMod val="85000"/>
                    <a:lumOff val="15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12" descr="Chase-de-Vere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2900" y="6103664"/>
            <a:ext cx="1803247" cy="3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G:\Marketing\AFFILIATES\BMA\BRAND\APRIL 2016\APRIL 2016 BRAND GUIDELINES UPDATE\BMA_Dual_Partnership_White_RGB.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70204" y="5992745"/>
            <a:ext cx="844215" cy="4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userDrawn="1"/>
        </p:nvPicPr>
        <p:blipFill rotWithShape="1">
          <a:blip r:embed="rId5" cstate="print">
            <a:extLst>
              <a:ext uri="{28A0092B-C50C-407E-A947-70E740481C1C}">
                <a14:useLocalDpi xmlns:a14="http://schemas.microsoft.com/office/drawing/2010/main" val="0"/>
              </a:ext>
            </a:extLst>
          </a:blip>
          <a:srcRect r="33780"/>
          <a:stretch/>
        </p:blipFill>
        <p:spPr>
          <a:xfrm>
            <a:off x="326680" y="5940000"/>
            <a:ext cx="2133185" cy="771525"/>
          </a:xfrm>
          <a:prstGeom prst="rect">
            <a:avLst/>
          </a:prstGeom>
        </p:spPr>
      </p:pic>
    </p:spTree>
    <p:extLst>
      <p:ext uri="{BB962C8B-B14F-4D97-AF65-F5344CB8AC3E}">
        <p14:creationId xmlns:p14="http://schemas.microsoft.com/office/powerpoint/2010/main" val="15891583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21"/>
          <a:stretch/>
        </p:blipFill>
        <p:spPr>
          <a:xfrm>
            <a:off x="0" y="0"/>
            <a:ext cx="12192000"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tx1">
                    <a:lumMod val="85000"/>
                    <a:lumOff val="15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12" descr="Chase-de-Vere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2900" y="6103664"/>
            <a:ext cx="1803247" cy="3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G:\Marketing\AFFILIATES\BMA\BRAND\APRIL 2016\APRIL 2016 BRAND GUIDELINES UPDATE\BMA_Dual_Partnership_White_RGB.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70204" y="5992745"/>
            <a:ext cx="844215" cy="4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r="33780"/>
          <a:stretch/>
        </p:blipFill>
        <p:spPr>
          <a:xfrm>
            <a:off x="326680" y="5940000"/>
            <a:ext cx="2133185" cy="771525"/>
          </a:xfrm>
          <a:prstGeom prst="rect">
            <a:avLst/>
          </a:prstGeom>
        </p:spPr>
      </p:pic>
    </p:spTree>
    <p:extLst>
      <p:ext uri="{BB962C8B-B14F-4D97-AF65-F5344CB8AC3E}">
        <p14:creationId xmlns:p14="http://schemas.microsoft.com/office/powerpoint/2010/main" val="11264002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lIns="0">
            <a:normAutofit/>
          </a:bodyPr>
          <a:lstStyle>
            <a:lvl1pPr>
              <a:spcAft>
                <a:spcPts val="0"/>
              </a:spcAft>
              <a:defRPr sz="1800"/>
            </a:lvl1pPr>
            <a:lvl2pPr>
              <a:spcAft>
                <a:spcPts val="0"/>
              </a:spcAft>
              <a:defRPr sz="1800"/>
            </a:lvl2pPr>
            <a:lvl3pPr>
              <a:spcAft>
                <a:spcPts val="0"/>
              </a:spcAft>
              <a:defRPr sz="1800"/>
            </a:lvl3pPr>
            <a:lvl4pPr>
              <a:spcAft>
                <a:spcPts val="0"/>
              </a:spcAft>
              <a:defRPr sz="1800"/>
            </a:lvl4pPr>
            <a:lvl5pPr>
              <a:spcAft>
                <a:spcPts val="0"/>
              </a:spcAft>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1861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03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03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11180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21"/>
          <a:stretch/>
        </p:blipFill>
        <p:spPr>
          <a:xfrm>
            <a:off x="0" y="0"/>
            <a:ext cx="12192000"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bg1"/>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r="36860"/>
          <a:stretch/>
        </p:blipFill>
        <p:spPr>
          <a:xfrm>
            <a:off x="327600" y="5940000"/>
            <a:ext cx="2119645" cy="747183"/>
          </a:xfrm>
          <a:prstGeom prst="rect">
            <a:avLst/>
          </a:prstGeom>
        </p:spPr>
      </p:pic>
    </p:spTree>
    <p:extLst>
      <p:ext uri="{BB962C8B-B14F-4D97-AF65-F5344CB8AC3E}">
        <p14:creationId xmlns:p14="http://schemas.microsoft.com/office/powerpoint/2010/main" val="40825239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normAutofit/>
          </a:bodyPr>
          <a:lstStyle>
            <a:lvl1pPr marL="0" indent="0">
              <a:buNone/>
              <a:defRPr sz="1800" b="1">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4671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normAutofit/>
          </a:bodyPr>
          <a:lstStyle>
            <a:lvl1pPr marL="0" indent="0">
              <a:buNone/>
              <a:defRPr sz="1800" b="0">
                <a:solidFill>
                  <a:srgbClr val="005E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6522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28270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829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2DFA26-ADDA-4BF8-9509-B679E63E3DBC}"/>
              </a:ext>
            </a:extLst>
          </p:cNvPr>
          <p:cNvSpPr>
            <a:spLocks noGrp="1"/>
          </p:cNvSpPr>
          <p:nvPr>
            <p:ph type="title"/>
          </p:nvPr>
        </p:nvSpPr>
        <p:spPr>
          <a:xfrm>
            <a:off x="838200" y="138414"/>
            <a:ext cx="10515600" cy="1325563"/>
          </a:xfrm>
        </p:spPr>
        <p:txBody>
          <a:bodyPr/>
          <a:lstStyle>
            <a:lvl1pPr algn="ctr">
              <a:defRPr/>
            </a:lvl1pPr>
          </a:lstStyle>
          <a:p>
            <a:r>
              <a:rPr lang="en-US" dirty="0"/>
              <a:t>Click to edit Master title style</a:t>
            </a:r>
            <a:endParaRPr lang="en-GB" dirty="0"/>
          </a:p>
        </p:txBody>
      </p:sp>
      <p:sp>
        <p:nvSpPr>
          <p:cNvPr id="3" name="Content Placeholder 2"/>
          <p:cNvSpPr>
            <a:spLocks noGrp="1"/>
          </p:cNvSpPr>
          <p:nvPr>
            <p:ph idx="1"/>
          </p:nvPr>
        </p:nvSpPr>
        <p:spPr/>
        <p:txBody>
          <a:bodyPr l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6" name="Straight Connector 5">
            <a:extLst>
              <a:ext uri="{FF2B5EF4-FFF2-40B4-BE49-F238E27FC236}">
                <a16:creationId xmlns:a16="http://schemas.microsoft.com/office/drawing/2014/main" id="{CC3E5186-3E63-494D-886B-7EF842920CB3}"/>
              </a:ext>
            </a:extLst>
          </p:cNvPr>
          <p:cNvCxnSpPr>
            <a:cxnSpLocks/>
          </p:cNvCxnSpPr>
          <p:nvPr userDrawn="1"/>
        </p:nvCxnSpPr>
        <p:spPr>
          <a:xfrm flipH="1">
            <a:off x="5646000" y="1386176"/>
            <a:ext cx="900000" cy="0"/>
          </a:xfrm>
          <a:prstGeom prst="line">
            <a:avLst/>
          </a:prstGeom>
          <a:ln w="38100">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6263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05/02/2025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50821"/>
            <a:ext cx="7534275" cy="1325563"/>
          </a:xfrm>
        </p:spPr>
        <p:txBody>
          <a:bodyPr lIns="0"/>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2000249"/>
            <a:ext cx="6734175" cy="3871913"/>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56284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en-US" dirty="0"/>
              <a:t>Click to edit Master title style</a:t>
            </a:r>
            <a:endParaRPr lang="en-GB" dirty="0"/>
          </a:p>
        </p:txBody>
      </p:sp>
      <p:sp>
        <p:nvSpPr>
          <p:cNvPr id="3" name="Content Placeholder 2"/>
          <p:cNvSpPr>
            <a:spLocks noGrp="1"/>
          </p:cNvSpPr>
          <p:nvPr>
            <p:ph idx="1"/>
          </p:nvPr>
        </p:nvSpPr>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p:cNvCxnSpPr/>
          <p:nvPr userDrawn="1"/>
        </p:nvCxnSpPr>
        <p:spPr>
          <a:xfrm>
            <a:off x="838800"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316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0" y="8466"/>
            <a:ext cx="10287000"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tx1">
                    <a:lumMod val="85000"/>
                    <a:lumOff val="15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12" descr="Chase-de-Vere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2900" y="6103664"/>
            <a:ext cx="1803247" cy="3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G:\Marketing\AFFILIATES\BMA\BRAND\APRIL 2016\APRIL 2016 BRAND GUIDELINES UPDATE\BMA_Dual_Partnership_White_RGB.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70204" y="5992745"/>
            <a:ext cx="844215" cy="4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r="33780"/>
          <a:stretch/>
        </p:blipFill>
        <p:spPr>
          <a:xfrm>
            <a:off x="326680" y="5940000"/>
            <a:ext cx="2133185" cy="771525"/>
          </a:xfrm>
          <a:prstGeom prst="rect">
            <a:avLst/>
          </a:prstGeom>
        </p:spPr>
      </p:pic>
    </p:spTree>
    <p:extLst>
      <p:ext uri="{BB962C8B-B14F-4D97-AF65-F5344CB8AC3E}">
        <p14:creationId xmlns:p14="http://schemas.microsoft.com/office/powerpoint/2010/main" val="2747779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62381" y="0"/>
            <a:ext cx="10275831"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tx1">
                    <a:lumMod val="85000"/>
                    <a:lumOff val="15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12" descr="Chase-de-Vere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2900" y="6103664"/>
            <a:ext cx="1803247" cy="3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G:\Marketing\AFFILIATES\BMA\BRAND\APRIL 2016\APRIL 2016 BRAND GUIDELINES UPDATE\BMA_Dual_Partnership_White_RGB.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70204" y="5992745"/>
            <a:ext cx="844215" cy="4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userDrawn="1"/>
        </p:nvPicPr>
        <p:blipFill rotWithShape="1">
          <a:blip r:embed="rId5" cstate="print">
            <a:extLst>
              <a:ext uri="{28A0092B-C50C-407E-A947-70E740481C1C}">
                <a14:useLocalDpi xmlns:a14="http://schemas.microsoft.com/office/drawing/2010/main" val="0"/>
              </a:ext>
            </a:extLst>
          </a:blip>
          <a:srcRect r="33780"/>
          <a:stretch/>
        </p:blipFill>
        <p:spPr>
          <a:xfrm>
            <a:off x="326680" y="5940000"/>
            <a:ext cx="2133185" cy="771525"/>
          </a:xfrm>
          <a:prstGeom prst="rect">
            <a:avLst/>
          </a:prstGeom>
        </p:spPr>
      </p:pic>
    </p:spTree>
    <p:extLst>
      <p:ext uri="{BB962C8B-B14F-4D97-AF65-F5344CB8AC3E}">
        <p14:creationId xmlns:p14="http://schemas.microsoft.com/office/powerpoint/2010/main" val="11237467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7921"/>
          <a:stretch/>
        </p:blipFill>
        <p:spPr>
          <a:xfrm>
            <a:off x="0" y="0"/>
            <a:ext cx="12192000" cy="6858000"/>
          </a:xfrm>
          <a:prstGeom prst="rect">
            <a:avLst/>
          </a:prstGeom>
        </p:spPr>
      </p:pic>
      <p:sp>
        <p:nvSpPr>
          <p:cNvPr id="12" name="Parallelogram 11"/>
          <p:cNvSpPr/>
          <p:nvPr userDrawn="1"/>
        </p:nvSpPr>
        <p:spPr>
          <a:xfrm>
            <a:off x="84670"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Parallelogram 19"/>
          <p:cNvSpPr/>
          <p:nvPr userDrawn="1"/>
        </p:nvSpPr>
        <p:spPr>
          <a:xfrm>
            <a:off x="0" y="0"/>
            <a:ext cx="5580000" cy="6874933"/>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sp>
        <p:nvSpPr>
          <p:cNvPr id="4" name="Rectangle 3"/>
          <p:cNvSpPr/>
          <p:nvPr userDrawn="1"/>
        </p:nvSpPr>
        <p:spPr>
          <a:xfrm>
            <a:off x="0" y="0"/>
            <a:ext cx="1617133" cy="68749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hasCustomPrompt="1"/>
          </p:nvPr>
        </p:nvSpPr>
        <p:spPr>
          <a:xfrm>
            <a:off x="342900" y="552451"/>
            <a:ext cx="4314826" cy="2165350"/>
          </a:xfrm>
        </p:spPr>
        <p:txBody>
          <a:bodyPr anchor="b">
            <a:normAutofit/>
          </a:bodyPr>
          <a:lstStyle>
            <a:lvl1pPr algn="l">
              <a:lnSpc>
                <a:spcPct val="100000"/>
              </a:lnSpc>
              <a:defRPr sz="4400" i="1">
                <a:solidFill>
                  <a:schemeClr val="tx1">
                    <a:lumMod val="85000"/>
                    <a:lumOff val="15000"/>
                  </a:schemeClr>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42900" y="3884352"/>
            <a:ext cx="3581400" cy="1655762"/>
          </a:xfrm>
        </p:spPr>
        <p:txBody>
          <a:bodyPr>
            <a:normAutofit/>
          </a:bodyPr>
          <a:lstStyle>
            <a:lvl1pPr marL="0" indent="0" algn="l">
              <a:buNone/>
              <a:defRPr sz="1400" b="1">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12" descr="Chase-de-Vere_White"/>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2900" y="6103664"/>
            <a:ext cx="1803247" cy="31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G:\Marketing\AFFILIATES\BMA\BRAND\APRIL 2016\APRIL 2016 BRAND GUIDELINES UPDATE\BMA_Dual_Partnership_White_RGB.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70204" y="5992745"/>
            <a:ext cx="844215" cy="4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r="33780"/>
          <a:stretch/>
        </p:blipFill>
        <p:spPr>
          <a:xfrm>
            <a:off x="326680" y="5940000"/>
            <a:ext cx="2133185" cy="771525"/>
          </a:xfrm>
          <a:prstGeom prst="rect">
            <a:avLst/>
          </a:prstGeom>
        </p:spPr>
      </p:pic>
    </p:spTree>
    <p:extLst>
      <p:ext uri="{BB962C8B-B14F-4D97-AF65-F5344CB8AC3E}">
        <p14:creationId xmlns:p14="http://schemas.microsoft.com/office/powerpoint/2010/main" val="1442002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0"/>
          <a:lstStyle/>
          <a:p>
            <a:r>
              <a:rPr lang="en-US" dirty="0"/>
              <a:t>Click to edit Master title style</a:t>
            </a:r>
            <a:endParaRPr lang="en-GB" dirty="0"/>
          </a:p>
        </p:txBody>
      </p:sp>
      <p:sp>
        <p:nvSpPr>
          <p:cNvPr id="3" name="Content Placeholder 2"/>
          <p:cNvSpPr>
            <a:spLocks noGrp="1"/>
          </p:cNvSpPr>
          <p:nvPr>
            <p:ph idx="1"/>
          </p:nvPr>
        </p:nvSpPr>
        <p:spPr/>
        <p:txBody>
          <a:bodyPr l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p:cNvCxnSpPr/>
          <p:nvPr userDrawn="1"/>
        </p:nvCxnSpPr>
        <p:spPr>
          <a:xfrm>
            <a:off x="838800"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8311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05/02/2025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250821"/>
            <a:ext cx="7534275" cy="1325563"/>
          </a:xfrm>
        </p:spPr>
        <p:txBody>
          <a:bodyPr lIns="0"/>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838200" y="2000249"/>
            <a:ext cx="6734175" cy="3871913"/>
          </a:xfrm>
        </p:spPr>
        <p:txBody>
          <a:bodyPr l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0244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6343650"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Date Placeholder 3"/>
          <p:cNvSpPr>
            <a:spLocks noGrp="1"/>
          </p:cNvSpPr>
          <p:nvPr>
            <p:ph type="dt" sz="half" idx="10"/>
          </p:nvPr>
        </p:nvSpPr>
        <p:spPr>
          <a:xfrm>
            <a:off x="4695845"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272411B-FDA4-454C-A76E-20F9F63C739E}" type="datetimeFigureOut">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05/02/2025</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8" name="Straight Connector 7"/>
          <p:cNvCxnSpPr/>
          <p:nvPr userDrawn="1"/>
        </p:nvCxnSpPr>
        <p:spPr>
          <a:xfrm>
            <a:off x="4696445" y="1619248"/>
            <a:ext cx="1440000" cy="0"/>
          </a:xfrm>
          <a:prstGeom prst="line">
            <a:avLst/>
          </a:prstGeom>
          <a:ln w="50800">
            <a:solidFill>
              <a:srgbClr val="005EB8"/>
            </a:solidFill>
          </a:ln>
        </p:spPr>
        <p:style>
          <a:lnRef idx="1">
            <a:schemeClr val="accent1"/>
          </a:lnRef>
          <a:fillRef idx="0">
            <a:schemeClr val="accent1"/>
          </a:fillRef>
          <a:effectRef idx="0">
            <a:schemeClr val="accent1"/>
          </a:effectRef>
          <a:fontRef idx="minor">
            <a:schemeClr val="tx1"/>
          </a:fontRef>
        </p:style>
      </p:cxnSp>
      <p:sp>
        <p:nvSpPr>
          <p:cNvPr id="9" name="Parallelogram 8"/>
          <p:cNvSpPr/>
          <p:nvPr userDrawn="1"/>
        </p:nvSpPr>
        <p:spPr>
          <a:xfrm>
            <a:off x="3942315" y="0"/>
            <a:ext cx="5580000" cy="6874933"/>
          </a:xfrm>
          <a:prstGeom prst="parallelogram">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Parallelogram 9"/>
          <p:cNvSpPr/>
          <p:nvPr userDrawn="1"/>
        </p:nvSpPr>
        <p:spPr>
          <a:xfrm>
            <a:off x="3857645" y="0"/>
            <a:ext cx="5580000" cy="6874933"/>
          </a:xfrm>
          <a:prstGeom prst="parallelogram">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p:cNvSpPr/>
          <p:nvPr userDrawn="1"/>
        </p:nvSpPr>
        <p:spPr>
          <a:xfrm>
            <a:off x="3857645" y="0"/>
            <a:ext cx="1617133" cy="6874933"/>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1" y="1993909"/>
            <a:ext cx="6991350" cy="1325563"/>
          </a:xfrm>
        </p:spPr>
        <p:txBody>
          <a:bodyPr lIns="0">
            <a:normAutofit/>
          </a:bodyPr>
          <a:lstStyle>
            <a:lvl1pPr>
              <a:defRPr sz="4400">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15086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6" Type="http://schemas.openxmlformats.org/officeDocument/2006/relationships/image" Target="../media/image8.jpe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theme" Target="../theme/theme2.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50821"/>
            <a:ext cx="10515600" cy="1325563"/>
          </a:xfrm>
          <a:prstGeom prst="rect">
            <a:avLst/>
          </a:prstGeom>
        </p:spPr>
        <p:txBody>
          <a:bodyPr vert="horz" lIns="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957387"/>
            <a:ext cx="10515600" cy="3871913"/>
          </a:xfrm>
          <a:prstGeom prst="rect">
            <a:avLst/>
          </a:prstGeom>
        </p:spPr>
        <p:txBody>
          <a:bodyPr vert="horz" lIns="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5"/>
          <p:cNvPicPr>
            <a:picLocks noChangeAspect="1"/>
          </p:cNvPicPr>
          <p:nvPr userDrawn="1"/>
        </p:nvPicPr>
        <p:blipFill rotWithShape="1">
          <a:blip r:embed="rId23" cstate="print">
            <a:extLst>
              <a:ext uri="{28A0092B-C50C-407E-A947-70E740481C1C}">
                <a14:useLocalDpi xmlns:a14="http://schemas.microsoft.com/office/drawing/2010/main" val="0"/>
              </a:ext>
            </a:extLst>
          </a:blip>
          <a:srcRect r="37142"/>
          <a:stretch/>
        </p:blipFill>
        <p:spPr>
          <a:xfrm>
            <a:off x="10068364" y="5940000"/>
            <a:ext cx="2024898" cy="771525"/>
          </a:xfrm>
          <a:prstGeom prst="rect">
            <a:avLst/>
          </a:prstGeom>
        </p:spPr>
      </p:pic>
    </p:spTree>
    <p:extLst>
      <p:ext uri="{BB962C8B-B14F-4D97-AF65-F5344CB8AC3E}">
        <p14:creationId xmlns:p14="http://schemas.microsoft.com/office/powerpoint/2010/main" val="934091693"/>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40" r:id="rId14"/>
    <p:sldLayoutId id="2147483941" r:id="rId15"/>
    <p:sldLayoutId id="2147483916" r:id="rId16"/>
    <p:sldLayoutId id="2147483917" r:id="rId17"/>
    <p:sldLayoutId id="2147483892" r:id="rId18"/>
    <p:sldLayoutId id="2147483893" r:id="rId19"/>
    <p:sldLayoutId id="2147483868" r:id="rId20"/>
    <p:sldLayoutId id="2147483869" r:id="rId21"/>
  </p:sldLayoutIdLst>
  <p:txStyles>
    <p:titleStyle>
      <a:lvl1pPr algn="l" defTabSz="914400" rtl="0" eaLnBrk="1" latinLnBrk="0" hangingPunct="1">
        <a:lnSpc>
          <a:spcPct val="90000"/>
        </a:lnSpc>
        <a:spcBef>
          <a:spcPct val="0"/>
        </a:spcBef>
        <a:buNone/>
        <a:defRPr sz="3600" i="1" kern="1200">
          <a:solidFill>
            <a:schemeClr val="tx1">
              <a:lumMod val="85000"/>
              <a:lumOff val="15000"/>
            </a:schemeClr>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100000"/>
        </a:lnSpc>
        <a:spcBef>
          <a:spcPts val="10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38414"/>
            <a:ext cx="10515600" cy="1325563"/>
          </a:xfrm>
          <a:prstGeom prst="rect">
            <a:avLst/>
          </a:prstGeom>
        </p:spPr>
        <p:txBody>
          <a:bodyPr vert="horz" lIns="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957387"/>
            <a:ext cx="10515600" cy="3871913"/>
          </a:xfrm>
          <a:prstGeom prst="rect">
            <a:avLst/>
          </a:prstGeom>
        </p:spPr>
        <p:txBody>
          <a:bodyPr vert="horz" lIns="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descr="A picture containing text, clipart&#10;&#10;Description automatically generated">
            <a:extLst>
              <a:ext uri="{FF2B5EF4-FFF2-40B4-BE49-F238E27FC236}">
                <a16:creationId xmlns:a16="http://schemas.microsoft.com/office/drawing/2014/main" id="{992EAE2F-4A2C-4BBB-BFCD-B5916A8373C8}"/>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075506" y="153920"/>
            <a:ext cx="978947" cy="292929"/>
          </a:xfrm>
          <a:prstGeom prst="rect">
            <a:avLst/>
          </a:prstGeom>
        </p:spPr>
      </p:pic>
    </p:spTree>
    <p:extLst>
      <p:ext uri="{BB962C8B-B14F-4D97-AF65-F5344CB8AC3E}">
        <p14:creationId xmlns:p14="http://schemas.microsoft.com/office/powerpoint/2010/main" val="997681680"/>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Lst>
  <p:txStyles>
    <p:titleStyle>
      <a:lvl1pPr algn="ctr" defTabSz="914400" rtl="0" eaLnBrk="1" latinLnBrk="0" hangingPunct="1">
        <a:lnSpc>
          <a:spcPct val="90000"/>
        </a:lnSpc>
        <a:spcBef>
          <a:spcPct val="0"/>
        </a:spcBef>
        <a:buNone/>
        <a:defRPr sz="2800" b="1" i="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totalrewardstatements.nhs.uk/"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mypension.hscni.net/" TargetMode="External"/><Relationship Id="rId5" Type="http://schemas.openxmlformats.org/officeDocument/2006/relationships/hyperlink" Target="https://pensions.gov.scot/about-online-member-services" TargetMode="External"/><Relationship Id="rId4" Type="http://schemas.openxmlformats.org/officeDocument/2006/relationships/hyperlink" Target="http://www.nhsbsa.nhs.uk/TRS"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8.jpeg"/><Relationship Id="rId1" Type="http://schemas.openxmlformats.org/officeDocument/2006/relationships/slideLayout" Target="../slideLayouts/slideLayout28.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32.xml"/><Relationship Id="rId4" Type="http://schemas.openxmlformats.org/officeDocument/2006/relationships/image" Target="../media/image23.jpg"/></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customXml" Target="../ink/ink1.xml"/><Relationship Id="rId5" Type="http://schemas.openxmlformats.org/officeDocument/2006/relationships/image" Target="../media/image8.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sz="4000" dirty="0"/>
              <a:t>International Medical Graduates working for the NHS</a:t>
            </a:r>
          </a:p>
        </p:txBody>
      </p:sp>
      <p:sp>
        <p:nvSpPr>
          <p:cNvPr id="2" name="Subtitle 1"/>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801396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C3E55-183D-1A53-EF87-EAD7A774B4A9}"/>
              </a:ext>
            </a:extLst>
          </p:cNvPr>
          <p:cNvSpPr>
            <a:spLocks noGrp="1"/>
          </p:cNvSpPr>
          <p:nvPr>
            <p:ph type="title"/>
          </p:nvPr>
        </p:nvSpPr>
        <p:spPr/>
        <p:txBody>
          <a:bodyPr/>
          <a:lstStyle/>
          <a:p>
            <a:r>
              <a:rPr lang="en-GB" dirty="0"/>
              <a:t>2015 NHS Pension Accumulation</a:t>
            </a:r>
          </a:p>
        </p:txBody>
      </p:sp>
      <p:sp>
        <p:nvSpPr>
          <p:cNvPr id="5" name="Rectangle 4">
            <a:extLst>
              <a:ext uri="{FF2B5EF4-FFF2-40B4-BE49-F238E27FC236}">
                <a16:creationId xmlns:a16="http://schemas.microsoft.com/office/drawing/2014/main" id="{A7050FB2-C768-F5C3-6ACE-6499E8FDBB01}"/>
              </a:ext>
            </a:extLst>
          </p:cNvPr>
          <p:cNvSpPr/>
          <p:nvPr/>
        </p:nvSpPr>
        <p:spPr>
          <a:xfrm>
            <a:off x="1071879" y="2144078"/>
            <a:ext cx="2087880" cy="13255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1</a:t>
            </a:r>
            <a:r>
              <a:rPr lang="en-GB" baseline="30000" dirty="0"/>
              <a:t>st</a:t>
            </a:r>
            <a:r>
              <a:rPr lang="en-GB" dirty="0"/>
              <a:t> Year Pensionable Salary £54,000</a:t>
            </a:r>
          </a:p>
        </p:txBody>
      </p:sp>
      <p:sp>
        <p:nvSpPr>
          <p:cNvPr id="6" name="Content Placeholder 5">
            <a:extLst>
              <a:ext uri="{FF2B5EF4-FFF2-40B4-BE49-F238E27FC236}">
                <a16:creationId xmlns:a16="http://schemas.microsoft.com/office/drawing/2014/main" id="{4477AB17-7586-090E-848E-6005D33D550A}"/>
              </a:ext>
            </a:extLst>
          </p:cNvPr>
          <p:cNvSpPr>
            <a:spLocks noGrp="1"/>
          </p:cNvSpPr>
          <p:nvPr>
            <p:ph idx="1"/>
          </p:nvPr>
        </p:nvSpPr>
        <p:spPr>
          <a:xfrm>
            <a:off x="6525260" y="2133918"/>
            <a:ext cx="2280917" cy="133572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GB" dirty="0"/>
              <a:t>No interest applied for year accrued</a:t>
            </a:r>
          </a:p>
        </p:txBody>
      </p:sp>
      <p:sp>
        <p:nvSpPr>
          <p:cNvPr id="7" name="Rectangle 6">
            <a:extLst>
              <a:ext uri="{FF2B5EF4-FFF2-40B4-BE49-F238E27FC236}">
                <a16:creationId xmlns:a16="http://schemas.microsoft.com/office/drawing/2014/main" id="{A29A8C6B-8293-4EA0-CF43-1C432B5FE96C}"/>
              </a:ext>
            </a:extLst>
          </p:cNvPr>
          <p:cNvSpPr/>
          <p:nvPr/>
        </p:nvSpPr>
        <p:spPr>
          <a:xfrm>
            <a:off x="9276081" y="2133918"/>
            <a:ext cx="1986277" cy="12950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Pension accumulated £1,000</a:t>
            </a:r>
          </a:p>
        </p:txBody>
      </p:sp>
      <p:sp>
        <p:nvSpPr>
          <p:cNvPr id="8" name="Rectangle 7">
            <a:extLst>
              <a:ext uri="{FF2B5EF4-FFF2-40B4-BE49-F238E27FC236}">
                <a16:creationId xmlns:a16="http://schemas.microsoft.com/office/drawing/2014/main" id="{48658E5C-2E01-1713-F548-F11940ECB400}"/>
              </a:ext>
            </a:extLst>
          </p:cNvPr>
          <p:cNvSpPr/>
          <p:nvPr/>
        </p:nvSpPr>
        <p:spPr>
          <a:xfrm>
            <a:off x="3855720" y="2133918"/>
            <a:ext cx="2087880" cy="12950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Accrual Rate 1/54</a:t>
            </a:r>
            <a:r>
              <a:rPr lang="en-GB" baseline="30000" dirty="0"/>
              <a:t>th</a:t>
            </a:r>
            <a:r>
              <a:rPr lang="en-GB" dirty="0"/>
              <a:t> x £54,000 = £1,000</a:t>
            </a:r>
          </a:p>
        </p:txBody>
      </p:sp>
      <p:sp>
        <p:nvSpPr>
          <p:cNvPr id="9" name="TextBox 8">
            <a:extLst>
              <a:ext uri="{FF2B5EF4-FFF2-40B4-BE49-F238E27FC236}">
                <a16:creationId xmlns:a16="http://schemas.microsoft.com/office/drawing/2014/main" id="{62D8C279-8396-0262-81BC-964D9AF5F630}"/>
              </a:ext>
            </a:extLst>
          </p:cNvPr>
          <p:cNvSpPr txBox="1"/>
          <p:nvPr/>
        </p:nvSpPr>
        <p:spPr>
          <a:xfrm>
            <a:off x="1071880" y="5982454"/>
            <a:ext cx="2360903" cy="369332"/>
          </a:xfrm>
          <a:prstGeom prst="rect">
            <a:avLst/>
          </a:prstGeom>
          <a:noFill/>
        </p:spPr>
        <p:txBody>
          <a:bodyPr wrap="none" rtlCol="0">
            <a:spAutoFit/>
          </a:bodyPr>
          <a:lstStyle/>
          <a:p>
            <a:r>
              <a:rPr lang="en-GB" dirty="0"/>
              <a:t>*CPI assumed to be 2%</a:t>
            </a:r>
          </a:p>
        </p:txBody>
      </p:sp>
      <p:sp>
        <p:nvSpPr>
          <p:cNvPr id="10" name="Rectangle 9">
            <a:extLst>
              <a:ext uri="{FF2B5EF4-FFF2-40B4-BE49-F238E27FC236}">
                <a16:creationId xmlns:a16="http://schemas.microsoft.com/office/drawing/2014/main" id="{15474B52-D64D-F416-2746-B4AB61ED5B3A}"/>
              </a:ext>
            </a:extLst>
          </p:cNvPr>
          <p:cNvSpPr/>
          <p:nvPr/>
        </p:nvSpPr>
        <p:spPr>
          <a:xfrm>
            <a:off x="1071879" y="4460240"/>
            <a:ext cx="2159001" cy="12950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2</a:t>
            </a:r>
            <a:r>
              <a:rPr lang="en-GB" baseline="30000" dirty="0"/>
              <a:t>nd</a:t>
            </a:r>
            <a:r>
              <a:rPr lang="en-GB" dirty="0"/>
              <a:t> Year Pensionable Salary £54,000</a:t>
            </a:r>
          </a:p>
        </p:txBody>
      </p:sp>
      <p:sp>
        <p:nvSpPr>
          <p:cNvPr id="11" name="Rectangle 10">
            <a:extLst>
              <a:ext uri="{FF2B5EF4-FFF2-40B4-BE49-F238E27FC236}">
                <a16:creationId xmlns:a16="http://schemas.microsoft.com/office/drawing/2014/main" id="{40A61CAE-29F6-6B2D-9B77-83A69FD4A187}"/>
              </a:ext>
            </a:extLst>
          </p:cNvPr>
          <p:cNvSpPr/>
          <p:nvPr/>
        </p:nvSpPr>
        <p:spPr>
          <a:xfrm>
            <a:off x="3893822" y="4480560"/>
            <a:ext cx="2087880" cy="12747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Accrual Rate 1/54</a:t>
            </a:r>
            <a:r>
              <a:rPr lang="en-GB" baseline="30000" dirty="0"/>
              <a:t>th</a:t>
            </a:r>
            <a:r>
              <a:rPr lang="en-GB" dirty="0"/>
              <a:t> x £54,000 = £1,000</a:t>
            </a:r>
          </a:p>
        </p:txBody>
      </p:sp>
      <p:sp>
        <p:nvSpPr>
          <p:cNvPr id="12" name="Rectangle 11">
            <a:extLst>
              <a:ext uri="{FF2B5EF4-FFF2-40B4-BE49-F238E27FC236}">
                <a16:creationId xmlns:a16="http://schemas.microsoft.com/office/drawing/2014/main" id="{4296C055-9807-188A-DE95-75D5E77EC576}"/>
              </a:ext>
            </a:extLst>
          </p:cNvPr>
          <p:cNvSpPr/>
          <p:nvPr/>
        </p:nvSpPr>
        <p:spPr>
          <a:xfrm>
            <a:off x="6525260" y="4460240"/>
            <a:ext cx="2280917" cy="12950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GB" dirty="0"/>
              <a:t>Interest Rate applied to previous years accumulated pension £1,000 x CPI* + 1.5%  = £1,035 </a:t>
            </a:r>
          </a:p>
        </p:txBody>
      </p:sp>
      <p:sp>
        <p:nvSpPr>
          <p:cNvPr id="13" name="Rectangle 12">
            <a:extLst>
              <a:ext uri="{FF2B5EF4-FFF2-40B4-BE49-F238E27FC236}">
                <a16:creationId xmlns:a16="http://schemas.microsoft.com/office/drawing/2014/main" id="{00316B5E-CF69-C580-592C-9EB8D2CCDC19}"/>
              </a:ext>
            </a:extLst>
          </p:cNvPr>
          <p:cNvSpPr/>
          <p:nvPr/>
        </p:nvSpPr>
        <p:spPr>
          <a:xfrm>
            <a:off x="9276082" y="4480560"/>
            <a:ext cx="2077718" cy="12747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Pension accumulated  £1,000 + £1,035      = £2,035</a:t>
            </a:r>
          </a:p>
        </p:txBody>
      </p:sp>
    </p:spTree>
    <p:extLst>
      <p:ext uri="{BB962C8B-B14F-4D97-AF65-F5344CB8AC3E}">
        <p14:creationId xmlns:p14="http://schemas.microsoft.com/office/powerpoint/2010/main" val="3342268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769E9D-8440-42E6-9DCB-04CF0944B21E}"/>
              </a:ext>
            </a:extLst>
          </p:cNvPr>
          <p:cNvSpPr>
            <a:spLocks noGrp="1"/>
          </p:cNvSpPr>
          <p:nvPr>
            <p:ph type="title"/>
          </p:nvPr>
        </p:nvSpPr>
        <p:spPr/>
        <p:txBody>
          <a:bodyPr>
            <a:normAutofit/>
          </a:bodyPr>
          <a:lstStyle/>
          <a:p>
            <a:r>
              <a:rPr lang="en-GB" sz="4000" dirty="0"/>
              <a:t>2015 NHS Pension Scheme Explained</a:t>
            </a:r>
          </a:p>
        </p:txBody>
      </p:sp>
      <p:graphicFrame>
        <p:nvGraphicFramePr>
          <p:cNvPr id="7" name="Content Placeholder 4">
            <a:extLst>
              <a:ext uri="{FF2B5EF4-FFF2-40B4-BE49-F238E27FC236}">
                <a16:creationId xmlns:a16="http://schemas.microsoft.com/office/drawing/2014/main" id="{7B1DD1EB-F269-433D-96A4-7F95BC91CB5A}"/>
              </a:ext>
            </a:extLst>
          </p:cNvPr>
          <p:cNvGraphicFramePr>
            <a:graphicFrameLocks noGrp="1"/>
          </p:cNvGraphicFramePr>
          <p:nvPr>
            <p:ph idx="1"/>
          </p:nvPr>
        </p:nvGraphicFramePr>
        <p:xfrm>
          <a:off x="567266" y="2735267"/>
          <a:ext cx="10515600" cy="387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9106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C3995-1F4A-4E38-85DE-835336FA62BA}"/>
              </a:ext>
            </a:extLst>
          </p:cNvPr>
          <p:cNvSpPr>
            <a:spLocks noGrp="1"/>
          </p:cNvSpPr>
          <p:nvPr>
            <p:ph type="title"/>
          </p:nvPr>
        </p:nvSpPr>
        <p:spPr/>
        <p:txBody>
          <a:bodyPr>
            <a:normAutofit/>
          </a:bodyPr>
          <a:lstStyle/>
          <a:p>
            <a:r>
              <a:rPr lang="en-GB" sz="4200"/>
              <a:t>What if I leave the NHS Pension Scheme and move abroad?</a:t>
            </a:r>
          </a:p>
        </p:txBody>
      </p:sp>
      <p:graphicFrame>
        <p:nvGraphicFramePr>
          <p:cNvPr id="5" name="Content Placeholder 2">
            <a:extLst>
              <a:ext uri="{FF2B5EF4-FFF2-40B4-BE49-F238E27FC236}">
                <a16:creationId xmlns:a16="http://schemas.microsoft.com/office/drawing/2014/main" id="{FEB20D45-60BE-4A4C-A4E6-AF49676336A5}"/>
              </a:ext>
            </a:extLst>
          </p:cNvPr>
          <p:cNvGraphicFramePr>
            <a:graphicFrameLocks noGrp="1"/>
          </p:cNvGraphicFramePr>
          <p:nvPr>
            <p:ph idx="4294967295"/>
          </p:nvPr>
        </p:nvGraphicFramePr>
        <p:xfrm>
          <a:off x="598196" y="1576384"/>
          <a:ext cx="10995608" cy="3948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48F2262-BBC6-4EAD-8932-C12C3DB7ECAD}"/>
              </a:ext>
            </a:extLst>
          </p:cNvPr>
          <p:cNvSpPr txBox="1"/>
          <p:nvPr/>
        </p:nvSpPr>
        <p:spPr>
          <a:xfrm>
            <a:off x="598196" y="5788947"/>
            <a:ext cx="2148974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*Legislation has been introduced to increase the minimum pension age to 57 </a:t>
            </a:r>
            <a:r>
              <a:rPr kumimoji="0" lang="en-GB" sz="1800" b="1"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from April 2028</a:t>
            </a:r>
            <a:r>
              <a:rPr kumimoji="0" lang="en-GB" sz="1800" b="0" i="0" u="none" strike="noStrike" kern="1200" cap="none" spc="0" normalizeH="0" baseline="0" noProof="0" dirty="0">
                <a:ln>
                  <a:noFill/>
                </a:ln>
                <a:solidFill>
                  <a:srgbClr val="202124"/>
                </a:solidFill>
                <a:effectLs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1725063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6391-C1BE-4726-A42D-356B7AF8CA4F}"/>
              </a:ext>
            </a:extLst>
          </p:cNvPr>
          <p:cNvSpPr>
            <a:spLocks noGrp="1"/>
          </p:cNvSpPr>
          <p:nvPr>
            <p:ph type="title"/>
          </p:nvPr>
        </p:nvSpPr>
        <p:spPr/>
        <p:txBody>
          <a:bodyPr anchor="b">
            <a:normAutofit/>
          </a:bodyPr>
          <a:lstStyle/>
          <a:p>
            <a:r>
              <a:rPr lang="en-GB" sz="4000" dirty="0">
                <a:solidFill>
                  <a:srgbClr val="262626"/>
                </a:solidFill>
              </a:rPr>
              <a:t>Annual Benefit Statements </a:t>
            </a:r>
            <a:br>
              <a:rPr lang="en-GB" sz="4000" dirty="0">
                <a:solidFill>
                  <a:srgbClr val="262626"/>
                </a:solidFill>
              </a:rPr>
            </a:br>
            <a:endParaRPr lang="en-GB" sz="4000" dirty="0">
              <a:solidFill>
                <a:srgbClr val="262626"/>
              </a:solidFill>
            </a:endParaRPr>
          </a:p>
        </p:txBody>
      </p:sp>
      <p:sp>
        <p:nvSpPr>
          <p:cNvPr id="3" name="Content Placeholder 2">
            <a:extLst>
              <a:ext uri="{FF2B5EF4-FFF2-40B4-BE49-F238E27FC236}">
                <a16:creationId xmlns:a16="http://schemas.microsoft.com/office/drawing/2014/main" id="{BAA6EA2F-BDFB-4628-8857-6DE91C7BFC18}"/>
              </a:ext>
            </a:extLst>
          </p:cNvPr>
          <p:cNvSpPr>
            <a:spLocks noGrp="1"/>
          </p:cNvSpPr>
          <p:nvPr>
            <p:ph idx="1"/>
          </p:nvPr>
        </p:nvSpPr>
        <p:spPr>
          <a:xfrm>
            <a:off x="838200" y="1816768"/>
            <a:ext cx="10515600" cy="5041231"/>
          </a:xfrm>
        </p:spPr>
        <p:txBody>
          <a:bodyPr anchor="ctr">
            <a:normAutofit fontScale="92500" lnSpcReduction="20000"/>
          </a:bodyPr>
          <a:lstStyle/>
          <a:p>
            <a:pPr marL="0" indent="0">
              <a:lnSpc>
                <a:spcPct val="90000"/>
              </a:lnSpc>
              <a:buNone/>
            </a:pPr>
            <a:r>
              <a:rPr lang="en-GB" sz="1900" dirty="0"/>
              <a:t>After the end of each Scheme year (31 March), an Annual Benefit Statement of the pension benefits you have earned will be available for you to view. This will be either: </a:t>
            </a:r>
          </a:p>
          <a:p>
            <a:pPr lvl="1">
              <a:lnSpc>
                <a:spcPct val="90000"/>
              </a:lnSpc>
            </a:pPr>
            <a:r>
              <a:rPr lang="en-GB" sz="1900" dirty="0"/>
              <a:t>part of your Total Reward Statement (TRS) which will also provide you with information about your pay, annual leave and any local benefits offered by your employer; or </a:t>
            </a:r>
          </a:p>
          <a:p>
            <a:pPr lvl="1">
              <a:lnSpc>
                <a:spcPct val="90000"/>
              </a:lnSpc>
            </a:pPr>
            <a:r>
              <a:rPr lang="en-GB" sz="1900" dirty="0"/>
              <a:t>a stand-alone statement covering pension benefits only. </a:t>
            </a:r>
          </a:p>
          <a:p>
            <a:pPr>
              <a:lnSpc>
                <a:spcPct val="90000"/>
              </a:lnSpc>
            </a:pPr>
            <a:r>
              <a:rPr lang="en-GB" sz="1900" dirty="0"/>
              <a:t>You can access your statement through the TRS portal at: </a:t>
            </a:r>
            <a:r>
              <a:rPr lang="en-GB" sz="1900" i="1" dirty="0">
                <a:hlinkClick r:id="rId3"/>
              </a:rPr>
              <a:t>www.totalrewardstatements.nhs.uk/</a:t>
            </a:r>
            <a:endParaRPr lang="en-GB" sz="1900" dirty="0"/>
          </a:p>
          <a:p>
            <a:pPr>
              <a:lnSpc>
                <a:spcPct val="90000"/>
              </a:lnSpc>
            </a:pPr>
            <a:r>
              <a:rPr lang="en-GB" sz="1900" dirty="0"/>
              <a:t>For more information about the statements, visit the TRS information website at: </a:t>
            </a:r>
            <a:r>
              <a:rPr lang="en-GB" sz="1900" i="1" dirty="0">
                <a:hlinkClick r:id="rId4"/>
              </a:rPr>
              <a:t>www.nhsbsa.nhs.uk/TRS</a:t>
            </a:r>
            <a:endParaRPr lang="en-GB" sz="1900" i="1" dirty="0"/>
          </a:p>
          <a:p>
            <a:pPr>
              <a:lnSpc>
                <a:spcPct val="90000"/>
              </a:lnSpc>
            </a:pPr>
            <a:endParaRPr lang="en-GB" sz="1900" i="1" dirty="0"/>
          </a:p>
          <a:p>
            <a:pPr>
              <a:lnSpc>
                <a:spcPct val="90000"/>
              </a:lnSpc>
            </a:pPr>
            <a:r>
              <a:rPr lang="en-GB" sz="1900" b="0" i="0" dirty="0">
                <a:solidFill>
                  <a:srgbClr val="0C0C0C"/>
                </a:solidFill>
                <a:effectLst/>
              </a:rPr>
              <a:t>In Scotland the SPPA aims to provide members with an annual Pension Benefit Statement. These statements are made available through </a:t>
            </a:r>
            <a:r>
              <a:rPr lang="en-GB" sz="1900" b="1" i="0" u="sng" dirty="0">
                <a:solidFill>
                  <a:srgbClr val="338333"/>
                </a:solidFill>
                <a:effectLst/>
                <a:hlinkClick r:id="rId5" tooltip="About online member services"/>
              </a:rPr>
              <a:t>My Pension – Online Member Services</a:t>
            </a:r>
            <a:endParaRPr lang="en-GB" sz="1900" b="1" i="0" u="sng" dirty="0">
              <a:solidFill>
                <a:srgbClr val="338333"/>
              </a:solidFill>
              <a:effectLst/>
            </a:endParaRPr>
          </a:p>
          <a:p>
            <a:pPr algn="l" fontAlgn="base"/>
            <a:r>
              <a:rPr lang="en-GB" sz="1900" b="0" i="0" dirty="0">
                <a:solidFill>
                  <a:schemeClr val="tx1"/>
                </a:solidFill>
                <a:effectLst/>
              </a:rPr>
              <a:t>In Northern Ireland, </a:t>
            </a:r>
            <a:r>
              <a:rPr lang="en-GB" sz="1900" dirty="0">
                <a:solidFill>
                  <a:schemeClr val="tx1"/>
                </a:solidFill>
              </a:rPr>
              <a:t>t</a:t>
            </a:r>
            <a:r>
              <a:rPr lang="en-GB" sz="1900" b="0" i="0" dirty="0">
                <a:solidFill>
                  <a:schemeClr val="tx1"/>
                </a:solidFill>
                <a:effectLst/>
              </a:rPr>
              <a:t>he Member Self Service website can be accessed via </a:t>
            </a:r>
            <a:r>
              <a:rPr lang="en-GB" sz="1900" b="0" i="0" u="sng" dirty="0">
                <a:solidFill>
                  <a:srgbClr val="0B8D5C"/>
                </a:solidFill>
                <a:effectLst/>
                <a:hlinkClick r:id="rId6"/>
              </a:rPr>
              <a:t>https://mypension.hscni.net/</a:t>
            </a:r>
            <a:endParaRPr lang="en-GB" sz="1900" b="0" i="0" dirty="0">
              <a:solidFill>
                <a:srgbClr val="666666"/>
              </a:solidFill>
              <a:effectLst/>
            </a:endParaRPr>
          </a:p>
          <a:p>
            <a:pPr>
              <a:lnSpc>
                <a:spcPct val="90000"/>
              </a:lnSpc>
            </a:pPr>
            <a:endParaRPr lang="en-GB" i="1" dirty="0"/>
          </a:p>
          <a:p>
            <a:pPr marL="0" indent="0">
              <a:lnSpc>
                <a:spcPct val="90000"/>
              </a:lnSpc>
              <a:buNone/>
            </a:pPr>
            <a:r>
              <a:rPr lang="en-GB" i="1" dirty="0"/>
              <a:t> </a:t>
            </a:r>
            <a:endParaRPr lang="en-GB" dirty="0"/>
          </a:p>
        </p:txBody>
      </p:sp>
    </p:spTree>
    <p:extLst>
      <p:ext uri="{BB962C8B-B14F-4D97-AF65-F5344CB8AC3E}">
        <p14:creationId xmlns:p14="http://schemas.microsoft.com/office/powerpoint/2010/main" val="2335722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DCC7-D95B-4547-8A3C-0468789FBF2A}"/>
              </a:ext>
            </a:extLst>
          </p:cNvPr>
          <p:cNvSpPr>
            <a:spLocks noGrp="1"/>
          </p:cNvSpPr>
          <p:nvPr>
            <p:ph type="title"/>
          </p:nvPr>
        </p:nvSpPr>
        <p:spPr>
          <a:xfrm>
            <a:off x="838200" y="673768"/>
            <a:ext cx="10515600" cy="902616"/>
          </a:xfrm>
        </p:spPr>
        <p:txBody>
          <a:bodyPr>
            <a:normAutofit fontScale="90000"/>
          </a:bodyPr>
          <a:lstStyle/>
          <a:p>
            <a:r>
              <a:rPr lang="en-GB" sz="4200" dirty="0"/>
              <a:t>Opting out of the NHS Pension Scheme </a:t>
            </a:r>
            <a:br>
              <a:rPr lang="en-GB" sz="4200" dirty="0"/>
            </a:br>
            <a:endParaRPr lang="en-GB" sz="4200" dirty="0"/>
          </a:p>
        </p:txBody>
      </p:sp>
      <p:graphicFrame>
        <p:nvGraphicFramePr>
          <p:cNvPr id="5" name="Content Placeholder 2">
            <a:extLst>
              <a:ext uri="{FF2B5EF4-FFF2-40B4-BE49-F238E27FC236}">
                <a16:creationId xmlns:a16="http://schemas.microsoft.com/office/drawing/2014/main" id="{ACAC9301-028B-4375-ACDC-229853FDC41C}"/>
              </a:ext>
            </a:extLst>
          </p:cNvPr>
          <p:cNvGraphicFramePr>
            <a:graphicFrameLocks noGrp="1"/>
          </p:cNvGraphicFramePr>
          <p:nvPr>
            <p:ph idx="1"/>
            <p:extLst>
              <p:ext uri="{D42A27DB-BD31-4B8C-83A1-F6EECF244321}">
                <p14:modId xmlns:p14="http://schemas.microsoft.com/office/powerpoint/2010/main" val="3727989545"/>
              </p:ext>
            </p:extLst>
          </p:nvPr>
        </p:nvGraphicFramePr>
        <p:xfrm>
          <a:off x="838200" y="1957388"/>
          <a:ext cx="10515600" cy="387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975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88515-9A11-4C65-B801-0C056D68059F}"/>
              </a:ext>
            </a:extLst>
          </p:cNvPr>
          <p:cNvSpPr>
            <a:spLocks noGrp="1"/>
          </p:cNvSpPr>
          <p:nvPr>
            <p:ph type="title"/>
          </p:nvPr>
        </p:nvSpPr>
        <p:spPr>
          <a:xfrm>
            <a:off x="838200" y="491452"/>
            <a:ext cx="10515600" cy="1325563"/>
          </a:xfrm>
        </p:spPr>
        <p:txBody>
          <a:bodyPr>
            <a:normAutofit/>
          </a:bodyPr>
          <a:lstStyle/>
          <a:p>
            <a:r>
              <a:rPr lang="en-GB" sz="4200" dirty="0"/>
              <a:t>Costs and contributions </a:t>
            </a:r>
            <a:br>
              <a:rPr lang="en-GB" sz="4200" dirty="0"/>
            </a:br>
            <a:endParaRPr lang="en-GB" sz="4200" dirty="0"/>
          </a:p>
        </p:txBody>
      </p:sp>
      <p:graphicFrame>
        <p:nvGraphicFramePr>
          <p:cNvPr id="5" name="Content Placeholder 2">
            <a:extLst>
              <a:ext uri="{FF2B5EF4-FFF2-40B4-BE49-F238E27FC236}">
                <a16:creationId xmlns:a16="http://schemas.microsoft.com/office/drawing/2014/main" id="{3B2D3B54-77AA-4EB6-93BB-AE5A3E6528D1}"/>
              </a:ext>
            </a:extLst>
          </p:cNvPr>
          <p:cNvGraphicFramePr>
            <a:graphicFrameLocks noGrp="1"/>
          </p:cNvGraphicFramePr>
          <p:nvPr>
            <p:ph idx="1"/>
          </p:nvPr>
        </p:nvGraphicFramePr>
        <p:xfrm>
          <a:off x="838200" y="1957388"/>
          <a:ext cx="10515600" cy="387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8495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600" b="0" i="1" dirty="0">
                <a:latin typeface="Times New Roman" panose="02020603050405020304" pitchFamily="18" charset="0"/>
                <a:cs typeface="Times New Roman" panose="02020603050405020304" pitchFamily="18" charset="0"/>
              </a:rPr>
              <a:t>NHS Pension basics</a:t>
            </a:r>
          </a:p>
        </p:txBody>
      </p:sp>
      <p:sp>
        <p:nvSpPr>
          <p:cNvPr id="3" name="Content Placeholder 2"/>
          <p:cNvSpPr>
            <a:spLocks noGrp="1"/>
          </p:cNvSpPr>
          <p:nvPr>
            <p:ph idx="1"/>
          </p:nvPr>
        </p:nvSpPr>
        <p:spPr>
          <a:xfrm>
            <a:off x="838200" y="1957386"/>
            <a:ext cx="10515600" cy="4900613"/>
          </a:xfrm>
        </p:spPr>
        <p:txBody>
          <a:bodyPr>
            <a:normAutofit fontScale="85000" lnSpcReduction="20000"/>
          </a:bodyPr>
          <a:lstStyle/>
          <a:p>
            <a:pPr>
              <a:lnSpc>
                <a:spcPct val="90000"/>
              </a:lnSpc>
            </a:pPr>
            <a:r>
              <a:rPr lang="en-GB" altLang="en-US" sz="2100" dirty="0"/>
              <a:t>Membership is not compulsory – however usually recommended.</a:t>
            </a:r>
          </a:p>
          <a:p>
            <a:pPr>
              <a:lnSpc>
                <a:spcPct val="90000"/>
              </a:lnSpc>
            </a:pPr>
            <a:r>
              <a:rPr lang="en-GB" altLang="en-US" sz="2100" dirty="0"/>
              <a:t>Doctors CAN opt out.</a:t>
            </a:r>
          </a:p>
          <a:p>
            <a:pPr>
              <a:lnSpc>
                <a:spcPct val="90000"/>
              </a:lnSpc>
            </a:pPr>
            <a:r>
              <a:rPr lang="en-GB" altLang="en-US" sz="2100" dirty="0"/>
              <a:t>Basic contribution rate is based on a percentage of pensionable income.  </a:t>
            </a:r>
          </a:p>
          <a:p>
            <a:pPr lvl="1">
              <a:lnSpc>
                <a:spcPct val="90000"/>
              </a:lnSpc>
            </a:pPr>
            <a:r>
              <a:rPr lang="en-GB" altLang="en-US" sz="2100" dirty="0"/>
              <a:t>NHSPS	: between 5.2% and 12.5% (England and Wales)</a:t>
            </a:r>
          </a:p>
          <a:p>
            <a:pPr lvl="1">
              <a:lnSpc>
                <a:spcPct val="90000"/>
              </a:lnSpc>
            </a:pPr>
            <a:r>
              <a:rPr lang="en-GB" altLang="en-US" sz="2100" dirty="0"/>
              <a:t>HSC   	: between 5.2% and 12.5% (Northern Ireland)</a:t>
            </a:r>
          </a:p>
          <a:p>
            <a:pPr lvl="1">
              <a:lnSpc>
                <a:spcPct val="90000"/>
              </a:lnSpc>
            </a:pPr>
            <a:r>
              <a:rPr lang="en-GB" altLang="en-US" sz="2100" dirty="0"/>
              <a:t>SPPA  	: between 5.7% and 12.7% (Scotland)</a:t>
            </a:r>
          </a:p>
          <a:p>
            <a:pPr lvl="1">
              <a:lnSpc>
                <a:spcPct val="90000"/>
              </a:lnSpc>
            </a:pPr>
            <a:endParaRPr lang="en-US" altLang="en-US" sz="2100" dirty="0"/>
          </a:p>
          <a:p>
            <a:pPr>
              <a:lnSpc>
                <a:spcPct val="120000"/>
              </a:lnSpc>
            </a:pPr>
            <a:r>
              <a:rPr lang="en-US" altLang="en-US" sz="2100" dirty="0"/>
              <a:t>From April 2024 the level of employer’s contribution is 23.78%.* (Employers pay 14.38% as an amount of 9.4% is centrally met for employers)</a:t>
            </a:r>
          </a:p>
          <a:p>
            <a:pPr>
              <a:lnSpc>
                <a:spcPct val="90000"/>
              </a:lnSpc>
            </a:pPr>
            <a:r>
              <a:rPr lang="en-US" altLang="en-US" sz="2100" dirty="0"/>
              <a:t>Included is a 0.08% admin fee is charged and is used to fund the running of the England and Wales scheme</a:t>
            </a:r>
          </a:p>
          <a:p>
            <a:pPr marL="0" indent="0">
              <a:lnSpc>
                <a:spcPct val="90000"/>
              </a:lnSpc>
              <a:buNone/>
            </a:pPr>
            <a:endParaRPr lang="en-US" sz="2100" dirty="0"/>
          </a:p>
          <a:p>
            <a:pPr marL="0" indent="0">
              <a:lnSpc>
                <a:spcPct val="90000"/>
              </a:lnSpc>
              <a:buNone/>
            </a:pPr>
            <a:r>
              <a:rPr lang="en-US" sz="2100" dirty="0"/>
              <a:t>*(This figure is 22.5% in Scotland and 22.5% in Northern Ireland)</a:t>
            </a:r>
          </a:p>
          <a:p>
            <a:endParaRPr lang="en-GB" dirty="0"/>
          </a:p>
        </p:txBody>
      </p:sp>
    </p:spTree>
    <p:extLst>
      <p:ext uri="{BB962C8B-B14F-4D97-AF65-F5344CB8AC3E}">
        <p14:creationId xmlns:p14="http://schemas.microsoft.com/office/powerpoint/2010/main" val="1790850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0A5522-A4D1-EDAD-B9E8-B436D167A04C}"/>
              </a:ext>
            </a:extLst>
          </p:cNvPr>
          <p:cNvSpPr>
            <a:spLocks noGrp="1"/>
          </p:cNvSpPr>
          <p:nvPr>
            <p:ph type="title"/>
          </p:nvPr>
        </p:nvSpPr>
        <p:spPr/>
        <p:txBody>
          <a:bodyPr>
            <a:normAutofit/>
          </a:bodyPr>
          <a:lstStyle/>
          <a:p>
            <a:r>
              <a:rPr lang="en-GB" b="0" i="0" dirty="0">
                <a:solidFill>
                  <a:srgbClr val="0B0C0C"/>
                </a:solidFill>
                <a:effectLst/>
              </a:rPr>
              <a:t>NHS Pension Scheme member contribution threshold structure from 1 April 2024 (except Scotland)</a:t>
            </a:r>
            <a:endParaRPr lang="en-GB" dirty="0"/>
          </a:p>
        </p:txBody>
      </p:sp>
      <p:pic>
        <p:nvPicPr>
          <p:cNvPr id="7" name="Picture 6">
            <a:extLst>
              <a:ext uri="{FF2B5EF4-FFF2-40B4-BE49-F238E27FC236}">
                <a16:creationId xmlns:a16="http://schemas.microsoft.com/office/drawing/2014/main" id="{6A274F59-1E78-BD93-DFEE-B159012228DC}"/>
              </a:ext>
            </a:extLst>
          </p:cNvPr>
          <p:cNvPicPr>
            <a:picLocks noChangeAspect="1"/>
          </p:cNvPicPr>
          <p:nvPr/>
        </p:nvPicPr>
        <p:blipFill>
          <a:blip r:embed="rId3"/>
          <a:stretch>
            <a:fillRect/>
          </a:stretch>
        </p:blipFill>
        <p:spPr>
          <a:xfrm>
            <a:off x="838200" y="1884097"/>
            <a:ext cx="8245391" cy="4530990"/>
          </a:xfrm>
          <a:prstGeom prst="rect">
            <a:avLst/>
          </a:prstGeom>
        </p:spPr>
      </p:pic>
    </p:spTree>
    <p:extLst>
      <p:ext uri="{BB962C8B-B14F-4D97-AF65-F5344CB8AC3E}">
        <p14:creationId xmlns:p14="http://schemas.microsoft.com/office/powerpoint/2010/main" val="4223148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9DBCA8-FE33-BB68-674C-3EB262CABBBA}"/>
              </a:ext>
            </a:extLst>
          </p:cNvPr>
          <p:cNvSpPr txBox="1"/>
          <p:nvPr/>
        </p:nvSpPr>
        <p:spPr>
          <a:xfrm>
            <a:off x="2567609" y="692697"/>
            <a:ext cx="4534459" cy="646331"/>
          </a:xfrm>
          <a:prstGeom prst="rect">
            <a:avLst/>
          </a:prstGeom>
          <a:noFill/>
        </p:spPr>
        <p:txBody>
          <a:bodyPr wrap="square" rtlCol="0">
            <a:spAutoFit/>
          </a:bodyPr>
          <a:lstStyle/>
          <a:p>
            <a:endParaRPr lang="en-GB" dirty="0"/>
          </a:p>
          <a:p>
            <a:endParaRPr lang="en-GB" dirty="0"/>
          </a:p>
        </p:txBody>
      </p:sp>
      <p:sp>
        <p:nvSpPr>
          <p:cNvPr id="4" name="Title 3">
            <a:extLst>
              <a:ext uri="{FF2B5EF4-FFF2-40B4-BE49-F238E27FC236}">
                <a16:creationId xmlns:a16="http://schemas.microsoft.com/office/drawing/2014/main" id="{CE7FD520-A370-0254-CE0C-67D91F94B522}"/>
              </a:ext>
            </a:extLst>
          </p:cNvPr>
          <p:cNvSpPr>
            <a:spLocks noGrp="1"/>
          </p:cNvSpPr>
          <p:nvPr>
            <p:ph type="title"/>
          </p:nvPr>
        </p:nvSpPr>
        <p:spPr/>
        <p:txBody>
          <a:bodyPr/>
          <a:lstStyle/>
          <a:p>
            <a:r>
              <a:rPr lang="en-GB" dirty="0"/>
              <a:t>SPPA Scotland Contribution Rates</a:t>
            </a:r>
          </a:p>
        </p:txBody>
      </p:sp>
      <p:graphicFrame>
        <p:nvGraphicFramePr>
          <p:cNvPr id="5" name="Table 4">
            <a:extLst>
              <a:ext uri="{FF2B5EF4-FFF2-40B4-BE49-F238E27FC236}">
                <a16:creationId xmlns:a16="http://schemas.microsoft.com/office/drawing/2014/main" id="{A4983F96-5809-C601-9DC9-497D5B8C0ED2}"/>
              </a:ext>
            </a:extLst>
          </p:cNvPr>
          <p:cNvGraphicFramePr>
            <a:graphicFrameLocks noGrp="1"/>
          </p:cNvGraphicFramePr>
          <p:nvPr>
            <p:extLst>
              <p:ext uri="{D42A27DB-BD31-4B8C-83A1-F6EECF244321}">
                <p14:modId xmlns:p14="http://schemas.microsoft.com/office/powerpoint/2010/main" val="3273117080"/>
              </p:ext>
            </p:extLst>
          </p:nvPr>
        </p:nvGraphicFramePr>
        <p:xfrm>
          <a:off x="3557392" y="1576384"/>
          <a:ext cx="5486400" cy="4912095"/>
        </p:xfrm>
        <a:graphic>
          <a:graphicData uri="http://schemas.openxmlformats.org/drawingml/2006/table">
            <a:tbl>
              <a:tblPr/>
              <a:tblGrid>
                <a:gridCol w="2743200">
                  <a:extLst>
                    <a:ext uri="{9D8B030D-6E8A-4147-A177-3AD203B41FA5}">
                      <a16:colId xmlns:a16="http://schemas.microsoft.com/office/drawing/2014/main" val="1708777973"/>
                    </a:ext>
                  </a:extLst>
                </a:gridCol>
                <a:gridCol w="2743200">
                  <a:extLst>
                    <a:ext uri="{9D8B030D-6E8A-4147-A177-3AD203B41FA5}">
                      <a16:colId xmlns:a16="http://schemas.microsoft.com/office/drawing/2014/main" val="183608168"/>
                    </a:ext>
                  </a:extLst>
                </a:gridCol>
              </a:tblGrid>
              <a:tr h="800742">
                <a:tc>
                  <a:txBody>
                    <a:bodyPr/>
                    <a:lstStyle/>
                    <a:p>
                      <a:pPr fontAlgn="t"/>
                      <a:r>
                        <a:rPr lang="en-GB" sz="1800" b="1">
                          <a:solidFill>
                            <a:srgbClr val="004158"/>
                          </a:solidFill>
                          <a:effectLst/>
                        </a:rPr>
                        <a:t>Pensionable earning band in 2024/2025</a:t>
                      </a:r>
                    </a:p>
                  </a:txBody>
                  <a:tcPr marL="90044" marR="90044" marT="45022" marB="45022">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fontAlgn="t"/>
                      <a:r>
                        <a:rPr lang="en-GB" sz="1800" b="1">
                          <a:solidFill>
                            <a:srgbClr val="004158"/>
                          </a:solidFill>
                          <a:effectLst/>
                        </a:rPr>
                        <a:t>Contribution percentage rate </a:t>
                      </a:r>
                    </a:p>
                  </a:txBody>
                  <a:tcPr marL="90044" marR="90044" marT="45022" marB="45022">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73879720"/>
                  </a:ext>
                </a:extLst>
              </a:tr>
              <a:tr h="456817">
                <a:tc>
                  <a:txBody>
                    <a:bodyPr/>
                    <a:lstStyle/>
                    <a:p>
                      <a:pPr fontAlgn="t"/>
                      <a:r>
                        <a:rPr lang="en-GB" sz="1800">
                          <a:effectLst/>
                        </a:rPr>
                        <a:t>Up to £13,330</a:t>
                      </a:r>
                    </a:p>
                  </a:txBody>
                  <a:tcPr marL="90044" marR="90044" marT="45022" marB="45022">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fontAlgn="t"/>
                      <a:r>
                        <a:rPr lang="en-GB" sz="1800">
                          <a:effectLst/>
                        </a:rPr>
                        <a:t>5.7%</a:t>
                      </a:r>
                    </a:p>
                  </a:txBody>
                  <a:tcPr marL="90044" marR="90044" marT="45022" marB="45022">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75993790"/>
                  </a:ext>
                </a:extLst>
              </a:tr>
              <a:tr h="456817">
                <a:tc>
                  <a:txBody>
                    <a:bodyPr/>
                    <a:lstStyle/>
                    <a:p>
                      <a:pPr fontAlgn="t"/>
                      <a:r>
                        <a:rPr lang="en-GB" sz="1800">
                          <a:effectLst/>
                        </a:rPr>
                        <a:t>£13,331 to £26,762</a:t>
                      </a:r>
                    </a:p>
                  </a:txBody>
                  <a:tcPr marL="90044" marR="90044" marT="45022" marB="45022">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fontAlgn="t"/>
                      <a:r>
                        <a:rPr lang="en-GB" sz="1800">
                          <a:effectLst/>
                        </a:rPr>
                        <a:t>6.4%</a:t>
                      </a:r>
                    </a:p>
                  </a:txBody>
                  <a:tcPr marL="90044" marR="90044" marT="45022" marB="45022">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071315914"/>
                  </a:ext>
                </a:extLst>
              </a:tr>
              <a:tr h="456817">
                <a:tc>
                  <a:txBody>
                    <a:bodyPr/>
                    <a:lstStyle/>
                    <a:p>
                      <a:pPr fontAlgn="t"/>
                      <a:r>
                        <a:rPr lang="en-GB" sz="1800">
                          <a:effectLst/>
                        </a:rPr>
                        <a:t>£26,763 to £31,669</a:t>
                      </a:r>
                    </a:p>
                  </a:txBody>
                  <a:tcPr marL="90044" marR="90044" marT="45022" marB="45022">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fontAlgn="t"/>
                      <a:r>
                        <a:rPr lang="en-GB" sz="1800">
                          <a:effectLst/>
                        </a:rPr>
                        <a:t>7%</a:t>
                      </a:r>
                    </a:p>
                  </a:txBody>
                  <a:tcPr marL="90044" marR="90044" marT="45022" marB="45022">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818136960"/>
                  </a:ext>
                </a:extLst>
              </a:tr>
              <a:tr h="456817">
                <a:tc>
                  <a:txBody>
                    <a:bodyPr/>
                    <a:lstStyle/>
                    <a:p>
                      <a:pPr fontAlgn="t"/>
                      <a:r>
                        <a:rPr lang="en-GB" sz="1800">
                          <a:effectLst/>
                        </a:rPr>
                        <a:t>£31, 670 to £39,734</a:t>
                      </a:r>
                    </a:p>
                  </a:txBody>
                  <a:tcPr marL="90044" marR="90044" marT="45022" marB="45022">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fontAlgn="t"/>
                      <a:r>
                        <a:rPr lang="en-GB" sz="1800">
                          <a:effectLst/>
                        </a:rPr>
                        <a:t>8.7%</a:t>
                      </a:r>
                    </a:p>
                  </a:txBody>
                  <a:tcPr marL="90044" marR="90044" marT="45022" marB="45022">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1741685231"/>
                  </a:ext>
                </a:extLst>
              </a:tr>
              <a:tr h="456817">
                <a:tc>
                  <a:txBody>
                    <a:bodyPr/>
                    <a:lstStyle/>
                    <a:p>
                      <a:pPr fontAlgn="t"/>
                      <a:r>
                        <a:rPr lang="en-GB" sz="1800">
                          <a:effectLst/>
                        </a:rPr>
                        <a:t>£39,735 to £41,669</a:t>
                      </a:r>
                    </a:p>
                  </a:txBody>
                  <a:tcPr marL="90044" marR="90044" marT="45022" marB="45022">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fontAlgn="t"/>
                      <a:r>
                        <a:rPr lang="en-GB" sz="1800">
                          <a:effectLst/>
                        </a:rPr>
                        <a:t>9.8%</a:t>
                      </a:r>
                    </a:p>
                  </a:txBody>
                  <a:tcPr marL="90044" marR="90044" marT="45022" marB="45022">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775097169"/>
                  </a:ext>
                </a:extLst>
              </a:tr>
              <a:tr h="456817">
                <a:tc>
                  <a:txBody>
                    <a:bodyPr/>
                    <a:lstStyle/>
                    <a:p>
                      <a:pPr fontAlgn="t"/>
                      <a:r>
                        <a:rPr lang="en-GB" sz="1800">
                          <a:effectLst/>
                        </a:rPr>
                        <a:t>£41,670 to £50,650</a:t>
                      </a:r>
                    </a:p>
                  </a:txBody>
                  <a:tcPr marL="90044" marR="90044" marT="45022" marB="45022">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fontAlgn="t"/>
                      <a:r>
                        <a:rPr lang="en-GB" sz="1800">
                          <a:effectLst/>
                        </a:rPr>
                        <a:t>10.5%</a:t>
                      </a:r>
                    </a:p>
                  </a:txBody>
                  <a:tcPr marL="90044" marR="90044" marT="45022" marB="45022">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2785690649"/>
                  </a:ext>
                </a:extLst>
              </a:tr>
              <a:tr h="456817">
                <a:tc>
                  <a:txBody>
                    <a:bodyPr/>
                    <a:lstStyle/>
                    <a:p>
                      <a:pPr fontAlgn="t"/>
                      <a:r>
                        <a:rPr lang="en-GB" sz="1800">
                          <a:effectLst/>
                        </a:rPr>
                        <a:t>£50,651 to £54,811</a:t>
                      </a:r>
                    </a:p>
                  </a:txBody>
                  <a:tcPr marL="90044" marR="90044" marT="45022" marB="45022">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fontAlgn="t"/>
                      <a:r>
                        <a:rPr lang="en-GB" sz="1800">
                          <a:effectLst/>
                        </a:rPr>
                        <a:t>11.2%</a:t>
                      </a:r>
                    </a:p>
                  </a:txBody>
                  <a:tcPr marL="90044" marR="90044" marT="45022" marB="45022">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796832306"/>
                  </a:ext>
                </a:extLst>
              </a:tr>
              <a:tr h="456817">
                <a:tc>
                  <a:txBody>
                    <a:bodyPr/>
                    <a:lstStyle/>
                    <a:p>
                      <a:pPr fontAlgn="t"/>
                      <a:r>
                        <a:rPr lang="en-GB" sz="1800">
                          <a:effectLst/>
                        </a:rPr>
                        <a:t>£54,812 to £76,652</a:t>
                      </a:r>
                    </a:p>
                  </a:txBody>
                  <a:tcPr marL="90044" marR="90044" marT="45022" marB="45022">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tc>
                  <a:txBody>
                    <a:bodyPr/>
                    <a:lstStyle/>
                    <a:p>
                      <a:pPr fontAlgn="t"/>
                      <a:r>
                        <a:rPr lang="en-GB" sz="1800">
                          <a:effectLst/>
                        </a:rPr>
                        <a:t>11.6%</a:t>
                      </a:r>
                    </a:p>
                  </a:txBody>
                  <a:tcPr marL="90044" marR="90044" marT="45022" marB="45022">
                    <a:lnL>
                      <a:noFill/>
                    </a:lnL>
                    <a:lnR>
                      <a:noFill/>
                    </a:lnR>
                    <a:lnT w="6350" cap="flat" cmpd="sng" algn="ctr">
                      <a:solidFill>
                        <a:srgbClr val="DEE2E6"/>
                      </a:solidFill>
                      <a:prstDash val="solid"/>
                      <a:round/>
                      <a:headEnd type="none" w="med" len="med"/>
                      <a:tailEnd type="none" w="med" len="med"/>
                    </a:lnT>
                    <a:lnB w="6350" cap="flat" cmpd="sng" algn="ctr">
                      <a:solidFill>
                        <a:srgbClr val="DEE2E6"/>
                      </a:solidFill>
                      <a:prstDash val="solid"/>
                      <a:round/>
                      <a:headEnd type="none" w="med" len="med"/>
                      <a:tailEnd type="none" w="med" len="med"/>
                    </a:lnB>
                    <a:solidFill>
                      <a:srgbClr val="FFFFFF"/>
                    </a:solidFill>
                  </a:tcPr>
                </a:tc>
                <a:extLst>
                  <a:ext uri="{0D108BD9-81ED-4DB2-BD59-A6C34878D82A}">
                    <a16:rowId xmlns:a16="http://schemas.microsoft.com/office/drawing/2014/main" val="3993953283"/>
                  </a:ext>
                </a:extLst>
              </a:tr>
              <a:tr h="456817">
                <a:tc>
                  <a:txBody>
                    <a:bodyPr/>
                    <a:lstStyle/>
                    <a:p>
                      <a:pPr fontAlgn="t"/>
                      <a:r>
                        <a:rPr lang="en-GB" sz="1800">
                          <a:effectLst/>
                        </a:rPr>
                        <a:t>£76,653 and above</a:t>
                      </a:r>
                    </a:p>
                  </a:txBody>
                  <a:tcPr marL="90044" marR="90044" marT="45022" marB="45022">
                    <a:lnL>
                      <a:noFill/>
                    </a:lnL>
                    <a:lnR>
                      <a:noFill/>
                    </a:lnR>
                    <a:lnT w="6350" cap="flat" cmpd="sng" algn="ctr">
                      <a:solidFill>
                        <a:srgbClr val="DEE2E6"/>
                      </a:solidFill>
                      <a:prstDash val="solid"/>
                      <a:round/>
                      <a:headEnd type="none" w="med" len="med"/>
                      <a:tailEnd type="none" w="med" len="med"/>
                    </a:lnT>
                    <a:lnB>
                      <a:noFill/>
                    </a:lnB>
                    <a:solidFill>
                      <a:srgbClr val="FFFFFF"/>
                    </a:solidFill>
                  </a:tcPr>
                </a:tc>
                <a:tc>
                  <a:txBody>
                    <a:bodyPr/>
                    <a:lstStyle/>
                    <a:p>
                      <a:pPr fontAlgn="t"/>
                      <a:r>
                        <a:rPr lang="en-GB" sz="1800" dirty="0">
                          <a:effectLst/>
                        </a:rPr>
                        <a:t>12.7%</a:t>
                      </a:r>
                    </a:p>
                  </a:txBody>
                  <a:tcPr marL="90044" marR="90044" marT="45022" marB="45022">
                    <a:lnL>
                      <a:noFill/>
                    </a:lnL>
                    <a:lnR>
                      <a:noFill/>
                    </a:lnR>
                    <a:lnT w="6350" cap="flat" cmpd="sng" algn="ctr">
                      <a:solidFill>
                        <a:srgbClr val="DEE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931231717"/>
                  </a:ext>
                </a:extLst>
              </a:tr>
            </a:tbl>
          </a:graphicData>
        </a:graphic>
      </p:graphicFrame>
    </p:spTree>
    <p:extLst>
      <p:ext uri="{BB962C8B-B14F-4D97-AF65-F5344CB8AC3E}">
        <p14:creationId xmlns:p14="http://schemas.microsoft.com/office/powerpoint/2010/main" val="416950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95DAB-5710-47A2-AC99-9FD5BEAEB408}"/>
              </a:ext>
            </a:extLst>
          </p:cNvPr>
          <p:cNvSpPr>
            <a:spLocks noGrp="1"/>
          </p:cNvSpPr>
          <p:nvPr>
            <p:ph type="title"/>
          </p:nvPr>
        </p:nvSpPr>
        <p:spPr/>
        <p:txBody>
          <a:bodyPr/>
          <a:lstStyle/>
          <a:p>
            <a:r>
              <a:rPr lang="en-GB" dirty="0"/>
              <a:t>Pensionable pay and members contributions</a:t>
            </a:r>
          </a:p>
        </p:txBody>
      </p:sp>
      <p:sp>
        <p:nvSpPr>
          <p:cNvPr id="3" name="Content Placeholder 2">
            <a:extLst>
              <a:ext uri="{FF2B5EF4-FFF2-40B4-BE49-F238E27FC236}">
                <a16:creationId xmlns:a16="http://schemas.microsoft.com/office/drawing/2014/main" id="{C5AD5659-4E50-4D17-8B48-74141A540A3F}"/>
              </a:ext>
            </a:extLst>
          </p:cNvPr>
          <p:cNvSpPr>
            <a:spLocks noGrp="1"/>
          </p:cNvSpPr>
          <p:nvPr>
            <p:ph idx="1"/>
          </p:nvPr>
        </p:nvSpPr>
        <p:spPr/>
        <p:txBody>
          <a:bodyPr>
            <a:normAutofit/>
          </a:bodyPr>
          <a:lstStyle/>
          <a:p>
            <a:r>
              <a:rPr lang="en-GB" dirty="0"/>
              <a:t>A member’s contribution rate prior to October 2022 was based on their notional whole time equivalent (WTE) pensionable pay. This has changed to using actual pensionable pay from October 2022 in England and Wales and November 2022 in Northern Ireland. The rules remain unchanged in Scotland currently.</a:t>
            </a:r>
          </a:p>
          <a:p>
            <a:r>
              <a:rPr lang="en-GB" dirty="0"/>
              <a:t>In the 2015 CARE Scheme, the build-up of pension is based on actual earnings in each scheme year of a member’s career, rather than being linked to their WTE final salary.</a:t>
            </a:r>
          </a:p>
          <a:p>
            <a:r>
              <a:rPr lang="en-GB" dirty="0"/>
              <a:t>Contribution rates based on actual pensionable pay will therefore mean that contributions for members that work part-time will more accurately reflect the amount of pension they are building up in the scheme. </a:t>
            </a:r>
          </a:p>
          <a:p>
            <a:r>
              <a:rPr lang="en-GB" dirty="0"/>
              <a:t>Many part-time employees will see a reduction in their pension contribution as a result of this change.</a:t>
            </a:r>
          </a:p>
        </p:txBody>
      </p:sp>
    </p:spTree>
    <p:extLst>
      <p:ext uri="{BB962C8B-B14F-4D97-AF65-F5344CB8AC3E}">
        <p14:creationId xmlns:p14="http://schemas.microsoft.com/office/powerpoint/2010/main" val="2348394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Today’s agenda</a:t>
            </a:r>
          </a:p>
        </p:txBody>
      </p:sp>
      <p:sp>
        <p:nvSpPr>
          <p:cNvPr id="5" name="Content Placeholder 4"/>
          <p:cNvSpPr>
            <a:spLocks noGrp="1"/>
          </p:cNvSpPr>
          <p:nvPr>
            <p:ph idx="1"/>
          </p:nvPr>
        </p:nvSpPr>
        <p:spPr>
          <a:xfrm>
            <a:off x="838200" y="1576385"/>
            <a:ext cx="7343274" cy="5000878"/>
          </a:xfrm>
        </p:spPr>
        <p:txBody>
          <a:bodyPr>
            <a:normAutofit/>
          </a:bodyPr>
          <a:lstStyle/>
          <a:p>
            <a:r>
              <a:rPr lang="en-GB" dirty="0"/>
              <a:t>2015 NHS Pension Scheme</a:t>
            </a:r>
          </a:p>
          <a:p>
            <a:r>
              <a:rPr lang="en-GB" dirty="0"/>
              <a:t>Protecting your income when sick</a:t>
            </a:r>
          </a:p>
          <a:p>
            <a:r>
              <a:rPr lang="en-GB" dirty="0"/>
              <a:t>Savings tips</a:t>
            </a:r>
          </a:p>
          <a:p>
            <a:r>
              <a:rPr lang="en-GB" dirty="0"/>
              <a:t>Getting mortgage ready</a:t>
            </a:r>
          </a:p>
          <a:p>
            <a:r>
              <a:rPr lang="en-GB" dirty="0"/>
              <a:t>About Chase de Vere</a:t>
            </a:r>
          </a:p>
          <a:p>
            <a:pPr lvl="1"/>
            <a:r>
              <a:rPr lang="en-GB" dirty="0"/>
              <a:t>Our service and charges</a:t>
            </a:r>
          </a:p>
          <a:p>
            <a:r>
              <a:rPr lang="en-GB" dirty="0"/>
              <a:t>Frequently asked Questions </a:t>
            </a:r>
          </a:p>
          <a:p>
            <a:pPr lvl="2"/>
            <a:endParaRPr lang="en-GB" dirty="0"/>
          </a:p>
        </p:txBody>
      </p:sp>
    </p:spTree>
    <p:extLst>
      <p:ext uri="{BB962C8B-B14F-4D97-AF65-F5344CB8AC3E}">
        <p14:creationId xmlns:p14="http://schemas.microsoft.com/office/powerpoint/2010/main" val="228279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C2E24-9BFB-462D-AB13-D16127ECE31A}"/>
              </a:ext>
            </a:extLst>
          </p:cNvPr>
          <p:cNvSpPr>
            <a:spLocks noGrp="1"/>
          </p:cNvSpPr>
          <p:nvPr>
            <p:ph type="title"/>
          </p:nvPr>
        </p:nvSpPr>
        <p:spPr>
          <a:xfrm>
            <a:off x="838200" y="631825"/>
            <a:ext cx="10843727" cy="1325563"/>
          </a:xfrm>
        </p:spPr>
        <p:txBody>
          <a:bodyPr>
            <a:normAutofit fontScale="90000"/>
          </a:bodyPr>
          <a:lstStyle/>
          <a:p>
            <a:r>
              <a:rPr lang="en-GB" sz="4200" dirty="0"/>
              <a:t>Buying Additional Pension in the 2015 (CARE) Scheme </a:t>
            </a:r>
            <a:br>
              <a:rPr lang="en-GB" sz="4200" dirty="0"/>
            </a:br>
            <a:endParaRPr lang="en-GB" sz="4200" dirty="0"/>
          </a:p>
        </p:txBody>
      </p:sp>
      <p:graphicFrame>
        <p:nvGraphicFramePr>
          <p:cNvPr id="5" name="Content Placeholder 2">
            <a:extLst>
              <a:ext uri="{FF2B5EF4-FFF2-40B4-BE49-F238E27FC236}">
                <a16:creationId xmlns:a16="http://schemas.microsoft.com/office/drawing/2014/main" id="{20FC4E95-B8B9-4ED0-BEE2-96BF89169C17}"/>
              </a:ext>
            </a:extLst>
          </p:cNvPr>
          <p:cNvGraphicFramePr>
            <a:graphicFrameLocks noGrp="1"/>
          </p:cNvGraphicFramePr>
          <p:nvPr>
            <p:ph idx="1"/>
            <p:extLst>
              <p:ext uri="{D42A27DB-BD31-4B8C-83A1-F6EECF244321}">
                <p14:modId xmlns:p14="http://schemas.microsoft.com/office/powerpoint/2010/main" val="3609303223"/>
              </p:ext>
            </p:extLst>
          </p:nvPr>
        </p:nvGraphicFramePr>
        <p:xfrm>
          <a:off x="838200" y="1957388"/>
          <a:ext cx="10515600" cy="387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7950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9A83F-77B6-42D7-BCA8-7868F6287181}"/>
              </a:ext>
            </a:extLst>
          </p:cNvPr>
          <p:cNvSpPr>
            <a:spLocks noGrp="1"/>
          </p:cNvSpPr>
          <p:nvPr>
            <p:ph type="title"/>
          </p:nvPr>
        </p:nvSpPr>
        <p:spPr>
          <a:xfrm>
            <a:off x="838200" y="537664"/>
            <a:ext cx="10515600" cy="1325563"/>
          </a:xfrm>
        </p:spPr>
        <p:txBody>
          <a:bodyPr>
            <a:normAutofit/>
          </a:bodyPr>
          <a:lstStyle/>
          <a:p>
            <a:r>
              <a:rPr lang="en-GB" sz="4000" dirty="0"/>
              <a:t>Early Retirement Reduction Buy Out (ERRBO) </a:t>
            </a:r>
            <a:br>
              <a:rPr lang="en-GB" sz="4000" dirty="0"/>
            </a:br>
            <a:endParaRPr lang="en-GB" sz="4000" dirty="0"/>
          </a:p>
        </p:txBody>
      </p:sp>
      <p:sp>
        <p:nvSpPr>
          <p:cNvPr id="3" name="TextBox 2">
            <a:extLst>
              <a:ext uri="{FF2B5EF4-FFF2-40B4-BE49-F238E27FC236}">
                <a16:creationId xmlns:a16="http://schemas.microsoft.com/office/drawing/2014/main" id="{E3A6DD2D-5CB1-42D6-93D4-E6EE3A86FE8F}"/>
              </a:ext>
            </a:extLst>
          </p:cNvPr>
          <p:cNvSpPr txBox="1"/>
          <p:nvPr/>
        </p:nvSpPr>
        <p:spPr>
          <a:xfrm>
            <a:off x="838200" y="1748364"/>
            <a:ext cx="10515600" cy="510909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rPr>
              <a:t>Scheme benefits are paid without reduction from your Normal Pension Age. </a:t>
            </a: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rPr>
              <a:t>In this Scheme your Normal Pension Age is the same as your State Pension Age or age 65 if later and may rise if the State Pension Age rises. You can pay extra contributions to buy out the reduction that would otherwise apply if you claimed your benefits up to three years before your Normal Pension Age (but not earlier than age 65). </a:t>
            </a: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rPr>
              <a:t>The amount of additional contributions payable depends on your age and the number of years’ reduction to be bought out. </a:t>
            </a: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rPr>
              <a:t>For an application to apply from the date of joining it must be received within three months of your joining date. </a:t>
            </a: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rPr>
              <a:t>Applications received after this time will apply from the beginning of the next Scheme year. A reduction contract cannot be taken out retrospectively for previous scheme years</a:t>
            </a:r>
            <a:r>
              <a:rPr kumimoji="0" lang="en-GB" sz="20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rPr>
              <a:t>. </a:t>
            </a:r>
            <a:endParaRPr kumimoji="0" lang="en-US" sz="20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262626"/>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3524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a:t>The NHS Pension is not just about the Pension itself</a:t>
            </a:r>
          </a:p>
        </p:txBody>
      </p:sp>
      <p:sp>
        <p:nvSpPr>
          <p:cNvPr id="5" name="Subtitle 4"/>
          <p:cNvSpPr>
            <a:spLocks noGrp="1"/>
          </p:cNvSpPr>
          <p:nvPr>
            <p:ph type="subTitle" idx="1"/>
          </p:nvPr>
        </p:nvSpPr>
        <p:spPr/>
        <p:txBody>
          <a:bodyPr/>
          <a:lstStyle/>
          <a:p>
            <a:endParaRPr lang="en-GB"/>
          </a:p>
        </p:txBody>
      </p:sp>
    </p:spTree>
    <p:extLst>
      <p:ext uri="{BB962C8B-B14F-4D97-AF65-F5344CB8AC3E}">
        <p14:creationId xmlns:p14="http://schemas.microsoft.com/office/powerpoint/2010/main" val="3530853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38200" y="589489"/>
            <a:ext cx="10515600" cy="1325563"/>
          </a:xfrm>
        </p:spPr>
        <p:txBody>
          <a:bodyPr anchor="t">
            <a:normAutofit/>
          </a:bodyPr>
          <a:lstStyle/>
          <a:p>
            <a:r>
              <a:rPr lang="en-GB" sz="4000" dirty="0">
                <a:solidFill>
                  <a:srgbClr val="262626"/>
                </a:solidFill>
              </a:rPr>
              <a:t>Additional benefits</a:t>
            </a:r>
          </a:p>
        </p:txBody>
      </p:sp>
      <p:sp>
        <p:nvSpPr>
          <p:cNvPr id="5" name="Content Placeholder 4"/>
          <p:cNvSpPr>
            <a:spLocks noGrp="1"/>
          </p:cNvSpPr>
          <p:nvPr>
            <p:ph idx="1"/>
          </p:nvPr>
        </p:nvSpPr>
        <p:spPr>
          <a:xfrm>
            <a:off x="838199" y="1957387"/>
            <a:ext cx="5257799" cy="3871913"/>
          </a:xfrm>
        </p:spPr>
        <p:txBody>
          <a:bodyPr>
            <a:normAutofit/>
          </a:bodyPr>
          <a:lstStyle/>
          <a:p>
            <a:pPr marL="0" indent="0">
              <a:buNone/>
            </a:pPr>
            <a:r>
              <a:rPr lang="en-GB" sz="2000" b="1" dirty="0"/>
              <a:t>Life Insurance</a:t>
            </a:r>
          </a:p>
          <a:p>
            <a:r>
              <a:rPr lang="en-GB" sz="2000" dirty="0"/>
              <a:t>The NHS Pension Schemes provide lump sum and pension benefits to eligible dependants in the event of the member’s death. </a:t>
            </a:r>
          </a:p>
          <a:p>
            <a:r>
              <a:rPr lang="en-GB" sz="2000" dirty="0"/>
              <a:t>As an active member of the pension scheme the benefits payable will be approximately 2 x relevant pensionable earnings.</a:t>
            </a:r>
          </a:p>
          <a:p>
            <a:endParaRPr lang="en-GB" sz="2000" dirty="0"/>
          </a:p>
        </p:txBody>
      </p:sp>
      <p:sp>
        <p:nvSpPr>
          <p:cNvPr id="2" name="Content Placeholder 1"/>
          <p:cNvSpPr>
            <a:spLocks noGrp="1"/>
          </p:cNvSpPr>
          <p:nvPr>
            <p:ph sz="half" idx="4294967295"/>
          </p:nvPr>
        </p:nvSpPr>
        <p:spPr>
          <a:xfrm>
            <a:off x="6096000" y="1957387"/>
            <a:ext cx="5257800" cy="4364038"/>
          </a:xfrm>
        </p:spPr>
        <p:txBody>
          <a:bodyPr>
            <a:normAutofit/>
          </a:bodyPr>
          <a:lstStyle/>
          <a:p>
            <a:pPr marL="0" indent="0">
              <a:buNone/>
            </a:pPr>
            <a:r>
              <a:rPr lang="en-GB" sz="2000" b="1" dirty="0"/>
              <a:t>Dependants’ Benefits</a:t>
            </a:r>
          </a:p>
          <a:p>
            <a:r>
              <a:rPr lang="en-GB" sz="2000" dirty="0"/>
              <a:t>These are payable to a spouse, registered civil partner, nominated qualifying partner or dependent child or children from the date of the member’s death. </a:t>
            </a:r>
          </a:p>
          <a:p>
            <a:endParaRPr lang="en-GB" sz="2000" dirty="0"/>
          </a:p>
        </p:txBody>
      </p:sp>
    </p:spTree>
    <p:extLst>
      <p:ext uri="{BB962C8B-B14F-4D97-AF65-F5344CB8AC3E}">
        <p14:creationId xmlns:p14="http://schemas.microsoft.com/office/powerpoint/2010/main" val="301518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Working as a Practitioner</a:t>
            </a:r>
          </a:p>
        </p:txBody>
      </p:sp>
      <p:sp>
        <p:nvSpPr>
          <p:cNvPr id="5" name="Subtitle 4"/>
          <p:cNvSpPr>
            <a:spLocks noGrp="1"/>
          </p:cNvSpPr>
          <p:nvPr>
            <p:ph type="subTitle" idx="1"/>
          </p:nvPr>
        </p:nvSpPr>
        <p:spPr/>
        <p:txBody>
          <a:bodyPr>
            <a:normAutofit/>
          </a:bodyPr>
          <a:lstStyle/>
          <a:p>
            <a:r>
              <a:rPr lang="en-GB" sz="2800" dirty="0"/>
              <a:t>Types of Practitioner</a:t>
            </a:r>
          </a:p>
        </p:txBody>
      </p:sp>
    </p:spTree>
    <p:extLst>
      <p:ext uri="{BB962C8B-B14F-4D97-AF65-F5344CB8AC3E}">
        <p14:creationId xmlns:p14="http://schemas.microsoft.com/office/powerpoint/2010/main" val="3452508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97676" y="1789003"/>
            <a:ext cx="4428308" cy="34470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Type one practitioner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Principal/Partner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May have several primary care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contracts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Must pension ALL eligible income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Pensioning additional locum work is optional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Locum work carried out in your own practice is treated as normal partnership income and cannot be pensioned by means of locum forms A and B</a:t>
            </a:r>
          </a:p>
        </p:txBody>
      </p:sp>
      <p:sp>
        <p:nvSpPr>
          <p:cNvPr id="6" name="TextBox 5"/>
          <p:cNvSpPr txBox="1"/>
          <p:nvPr/>
        </p:nvSpPr>
        <p:spPr>
          <a:xfrm>
            <a:off x="6282441" y="1797358"/>
            <a:ext cx="4924697"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Type two practitioner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salaried or assistant GP – No solo form needed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individual has additional pensionable work, not via the practice that is not locum work they may need to SOLO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Fee Based GPs who don’t work for a practice e.g. OOH, </a:t>
            </a:r>
            <a:r>
              <a:rPr kumimoji="0" lang="en-GB"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GPwSI</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Solo form must be completed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5825240" y="4081939"/>
            <a:ext cx="5839097"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Locum/Freelance/Fee based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Temporary invoiced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Anyone doing locum work can choose whether or not to pension that work however;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 for an independent contractor or Limited company is NOT pensionable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p:txBody>
          <a:bodyPr/>
          <a:lstStyle/>
          <a:p>
            <a:r>
              <a:rPr lang="en-GB" dirty="0"/>
              <a:t>Types of Practitioner</a:t>
            </a:r>
          </a:p>
        </p:txBody>
      </p:sp>
    </p:spTree>
    <p:extLst>
      <p:ext uri="{BB962C8B-B14F-4D97-AF65-F5344CB8AC3E}">
        <p14:creationId xmlns:p14="http://schemas.microsoft.com/office/powerpoint/2010/main" val="228226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500"/>
                                        <p:tgtEl>
                                          <p:spTgt spid="5">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Effect transition="in" filter="fade">
                                      <p:cBhvr>
                                        <p:cTn id="19" dur="500"/>
                                        <p:tgtEl>
                                          <p:spTgt spid="5">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xEl>
                                              <p:pRg st="9" end="9"/>
                                            </p:txEl>
                                          </p:spTgt>
                                        </p:tgtEl>
                                        <p:attrNameLst>
                                          <p:attrName>style.visibility</p:attrName>
                                        </p:attrNameLst>
                                      </p:cBhvr>
                                      <p:to>
                                        <p:strVal val="visible"/>
                                      </p:to>
                                    </p:set>
                                    <p:animEffect transition="in" filter="fade">
                                      <p:cBhvr>
                                        <p:cTn id="22" dur="500"/>
                                        <p:tgtEl>
                                          <p:spTgt spid="5">
                                            <p:txEl>
                                              <p:pRg st="9" end="9"/>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animEffect transition="in" filter="fade">
                                      <p:cBhvr>
                                        <p:cTn id="25" dur="500"/>
                                        <p:tgtEl>
                                          <p:spTgt spid="5">
                                            <p:txEl>
                                              <p:pRg st="11" end="1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500"/>
                                        <p:tgtEl>
                                          <p:spTgt spid="6">
                                            <p:txEl>
                                              <p:pRg st="0" end="0"/>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500"/>
                                        <p:tgtEl>
                                          <p:spTgt spid="6">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3" end="3"/>
                                            </p:txEl>
                                          </p:spTgt>
                                        </p:tgtEl>
                                        <p:attrNameLst>
                                          <p:attrName>style.visibility</p:attrName>
                                        </p:attrNameLst>
                                      </p:cBhvr>
                                      <p:to>
                                        <p:strVal val="visible"/>
                                      </p:to>
                                    </p:set>
                                    <p:animEffect transition="in" filter="fade">
                                      <p:cBhvr>
                                        <p:cTn id="36" dur="500"/>
                                        <p:tgtEl>
                                          <p:spTgt spid="6">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Effect transition="in" filter="fade">
                                      <p:cBhvr>
                                        <p:cTn id="44" dur="500"/>
                                        <p:tgtEl>
                                          <p:spTgt spid="8">
                                            <p:txEl>
                                              <p:pRg st="0" end="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500"/>
                                        <p:tgtEl>
                                          <p:spTgt spid="8">
                                            <p:txEl>
                                              <p:pRg st="2" end="2"/>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8">
                                            <p:txEl>
                                              <p:pRg st="4" end="4"/>
                                            </p:txEl>
                                          </p:spTgt>
                                        </p:tgtEl>
                                        <p:attrNameLst>
                                          <p:attrName>style.visibility</p:attrName>
                                        </p:attrNameLst>
                                      </p:cBhvr>
                                      <p:to>
                                        <p:strVal val="visible"/>
                                      </p:to>
                                    </p:set>
                                    <p:animEffect transition="in" filter="fade">
                                      <p:cBhvr>
                                        <p:cTn id="50" dur="500"/>
                                        <p:tgtEl>
                                          <p:spTgt spid="8">
                                            <p:txEl>
                                              <p:pRg st="4" end="4"/>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8">
                                            <p:txEl>
                                              <p:pRg st="6" end="6"/>
                                            </p:txEl>
                                          </p:spTgt>
                                        </p:tgtEl>
                                        <p:attrNameLst>
                                          <p:attrName>style.visibility</p:attrName>
                                        </p:attrNameLst>
                                      </p:cBhvr>
                                      <p:to>
                                        <p:strVal val="visible"/>
                                      </p:to>
                                    </p:set>
                                    <p:animEffect transition="in" filter="fade">
                                      <p:cBhvr>
                                        <p:cTn id="53"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Locum work</a:t>
            </a:r>
          </a:p>
        </p:txBody>
      </p:sp>
      <p:sp>
        <p:nvSpPr>
          <p:cNvPr id="4" name="TextBox 3"/>
          <p:cNvSpPr txBox="1"/>
          <p:nvPr/>
        </p:nvSpPr>
        <p:spPr>
          <a:xfrm>
            <a:off x="929045" y="1837114"/>
            <a:ext cx="9416737" cy="369331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Locum work stands separately from all other GP work you can choose to pension this or not. This is the case for all types of GP</a:t>
            </a:r>
          </a:p>
          <a:p>
            <a:pPr marL="0" marR="0" lvl="0" indent="0" algn="l" defTabSz="914400" rtl="0" eaLnBrk="1" fontAlgn="auto" latinLnBrk="0" hangingPunct="1">
              <a:lnSpc>
                <a:spcPct val="100000"/>
              </a:lnSpc>
              <a:spcBef>
                <a:spcPts val="0"/>
              </a:spcBef>
              <a:spcAft>
                <a:spcPts val="0"/>
              </a:spcAft>
              <a:buClr>
                <a:srgbClr val="005EB8"/>
              </a:buClr>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are working exclusively as a GP locum, you can simply stop pensioning your GP locum earnings by not completing forms  A+B</a:t>
            </a: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REMEMBER THE DECISION TO OPT OUT OF THE PENSION SCHEME SHOULD NOT BE TAKEN LIGHTLY AND CERTAINLY NOT WITHOUT ADVICE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348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What happens if you have a break in service or leave the NHS Pension scheme?</a:t>
            </a:r>
          </a:p>
        </p:txBody>
      </p:sp>
      <p:sp>
        <p:nvSpPr>
          <p:cNvPr id="4" name="TextBox 3"/>
          <p:cNvSpPr txBox="1"/>
          <p:nvPr/>
        </p:nvSpPr>
        <p:spPr>
          <a:xfrm>
            <a:off x="838199" y="2009305"/>
            <a:ext cx="997818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the break is more than 12 months (or permanent)  your benefits become ‘deferred’</a:t>
            </a: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deferred pension increases in line with the consumer price index (CPI) which is a measure of inflation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0149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leaving the scheme affect your associated benefits?</a:t>
            </a:r>
          </a:p>
        </p:txBody>
      </p:sp>
      <p:sp>
        <p:nvSpPr>
          <p:cNvPr id="3" name="TextBox 2"/>
          <p:cNvSpPr txBox="1"/>
          <p:nvPr/>
        </p:nvSpPr>
        <p:spPr>
          <a:xfrm>
            <a:off x="735479" y="2074621"/>
            <a:ext cx="10515600" cy="230832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lang="en-GB" dirty="0">
                <a:solidFill>
                  <a:prstClr val="black"/>
                </a:solidFill>
                <a:latin typeface="Arial" panose="020B0604020202020204" pitchFamily="34" charset="0"/>
                <a:cs typeface="Arial" panose="020B0604020202020204" pitchFamily="34" charset="0"/>
              </a:rPr>
              <a:t>Y</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deferred pension increases annually in line with inflation (CPI)</a:t>
            </a: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Once you leave the scheme you immediately lose your entitlement to death in service benefits</a:t>
            </a:r>
            <a:endParaRPr kumimoji="0" lang="en-GB" sz="1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have been deferred for 12 months or more and qualify for an ill health retirement pension, this is paid on a tier one basis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i.e. there is no actuarial penalty for taking benefits early, but equally no enhancement</a:t>
            </a:r>
          </a:p>
        </p:txBody>
      </p:sp>
    </p:spTree>
    <p:extLst>
      <p:ext uri="{BB962C8B-B14F-4D97-AF65-F5344CB8AC3E}">
        <p14:creationId xmlns:p14="http://schemas.microsoft.com/office/powerpoint/2010/main" val="349345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considerations</a:t>
            </a:r>
          </a:p>
        </p:txBody>
      </p:sp>
      <p:sp>
        <p:nvSpPr>
          <p:cNvPr id="3" name="TextBox 2"/>
          <p:cNvSpPr txBox="1"/>
          <p:nvPr/>
        </p:nvSpPr>
        <p:spPr>
          <a:xfrm>
            <a:off x="773479" y="2014056"/>
            <a:ext cx="10515599" cy="452431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work </a:t>
            </a:r>
            <a:r>
              <a:rPr kumimoji="0" lang="en-GB"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exclusively as a locum, </a:t>
            </a: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are only covered for death in service benefits if you die whilst contributing to the scheme.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does this mean in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Example one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2"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are scheduled to work for a practice for four weeks and pass away on a Sunday, you are covered for death in service benefits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Example two</a:t>
            </a: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
                <a:srgbClr val="005EB8"/>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are scheduled to locum for a practice for five days Monday to Friday and you pass away on the Friday evening after your scheduled work has ended, no death in service payment would be paid.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82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B60BE-4CC7-1D7F-F270-962D20579799}"/>
              </a:ext>
            </a:extLst>
          </p:cNvPr>
          <p:cNvSpPr>
            <a:spLocks noGrp="1"/>
          </p:cNvSpPr>
          <p:nvPr>
            <p:ph type="title"/>
          </p:nvPr>
        </p:nvSpPr>
        <p:spPr/>
        <p:txBody>
          <a:bodyPr/>
          <a:lstStyle/>
          <a:p>
            <a:r>
              <a:rPr lang="en-GB" sz="3600" dirty="0"/>
              <a:t>International Medical Graduates working for the NHS</a:t>
            </a:r>
            <a:endParaRPr lang="en-GB" dirty="0"/>
          </a:p>
        </p:txBody>
      </p:sp>
      <p:sp>
        <p:nvSpPr>
          <p:cNvPr id="6" name="TextBox 5">
            <a:extLst>
              <a:ext uri="{FF2B5EF4-FFF2-40B4-BE49-F238E27FC236}">
                <a16:creationId xmlns:a16="http://schemas.microsoft.com/office/drawing/2014/main" id="{EBF64093-C8BD-C2E7-0EB8-9E673C096A4E}"/>
              </a:ext>
            </a:extLst>
          </p:cNvPr>
          <p:cNvSpPr txBox="1"/>
          <p:nvPr/>
        </p:nvSpPr>
        <p:spPr>
          <a:xfrm>
            <a:off x="838200" y="2105526"/>
            <a:ext cx="10808368" cy="2246769"/>
          </a:xfrm>
          <a:prstGeom prst="rect">
            <a:avLst/>
          </a:prstGeom>
          <a:noFill/>
        </p:spPr>
        <p:txBody>
          <a:bodyPr wrap="square">
            <a:spAutoFit/>
          </a:bodyPr>
          <a:lstStyle/>
          <a:p>
            <a:r>
              <a:rPr lang="en-GB" sz="2000" b="0" i="0" dirty="0">
                <a:solidFill>
                  <a:srgbClr val="111111"/>
                </a:solidFill>
                <a:effectLst/>
                <a:latin typeface="Arial" panose="020B0604020202020204" pitchFamily="34" charset="0"/>
                <a:cs typeface="Arial" panose="020B0604020202020204" pitchFamily="34" charset="0"/>
              </a:rPr>
              <a:t>Since the inception of the NHS, doctors trained overseas (commonly called international medical graduates, or IMGs) have been recognised as an integral part of the workforce</a:t>
            </a:r>
          </a:p>
          <a:p>
            <a:endParaRPr lang="en-GB" sz="2000" b="0" i="0" dirty="0">
              <a:solidFill>
                <a:srgbClr val="111111"/>
              </a:solidFill>
              <a:effectLst/>
              <a:latin typeface="Arial" panose="020B0604020202020204" pitchFamily="34" charset="0"/>
              <a:cs typeface="Arial" panose="020B0604020202020204" pitchFamily="34" charset="0"/>
            </a:endParaRPr>
          </a:p>
          <a:p>
            <a:r>
              <a:rPr lang="en-GB" sz="2000" b="0" i="0" dirty="0">
                <a:solidFill>
                  <a:srgbClr val="111111"/>
                </a:solidFill>
                <a:effectLst/>
                <a:latin typeface="Arial" panose="020B0604020202020204" pitchFamily="34" charset="0"/>
                <a:cs typeface="Arial" panose="020B0604020202020204" pitchFamily="34" charset="0"/>
              </a:rPr>
              <a:t>IMGs currently make up approximately a fifth of all licensed doctors in the UK.</a:t>
            </a:r>
          </a:p>
          <a:p>
            <a:endParaRPr lang="en-GB" sz="2000" dirty="0">
              <a:solidFill>
                <a:srgbClr val="111111"/>
              </a:solidFill>
              <a:latin typeface="Arial" panose="020B0604020202020204" pitchFamily="34" charset="0"/>
              <a:cs typeface="Arial" panose="020B0604020202020204" pitchFamily="34" charset="0"/>
            </a:endParaRPr>
          </a:p>
          <a:p>
            <a:r>
              <a:rPr lang="en-GB" sz="2000" dirty="0">
                <a:solidFill>
                  <a:srgbClr val="111111"/>
                </a:solidFill>
                <a:latin typeface="Arial" panose="020B0604020202020204" pitchFamily="34" charset="0"/>
                <a:cs typeface="Arial" panose="020B0604020202020204" pitchFamily="34" charset="0"/>
              </a:rPr>
              <a:t>It’s so important that as IMG’s you understand how to make the most financially out of your NHS career</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06133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What happens if I’m sick and can’t work?</a:t>
            </a:r>
          </a:p>
        </p:txBody>
      </p:sp>
    </p:spTree>
    <p:extLst>
      <p:ext uri="{BB962C8B-B14F-4D97-AF65-F5344CB8AC3E}">
        <p14:creationId xmlns:p14="http://schemas.microsoft.com/office/powerpoint/2010/main" val="2671549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85D544-13A3-45F6-8BC0-DC605D052FF0}"/>
              </a:ext>
            </a:extLst>
          </p:cNvPr>
          <p:cNvSpPr>
            <a:spLocks noGrp="1"/>
          </p:cNvSpPr>
          <p:nvPr>
            <p:ph type="title"/>
          </p:nvPr>
        </p:nvSpPr>
        <p:spPr/>
        <p:txBody>
          <a:bodyPr/>
          <a:lstStyle/>
          <a:p>
            <a:r>
              <a:rPr lang="en-GB" dirty="0"/>
              <a:t>NHS Sick Pay Entitlement (Not dependent on NHS Pension Membership)</a:t>
            </a:r>
          </a:p>
        </p:txBody>
      </p:sp>
      <p:sp>
        <p:nvSpPr>
          <p:cNvPr id="5" name="Content Placeholder 4">
            <a:extLst>
              <a:ext uri="{FF2B5EF4-FFF2-40B4-BE49-F238E27FC236}">
                <a16:creationId xmlns:a16="http://schemas.microsoft.com/office/drawing/2014/main" id="{5C7108D5-6AC9-4BB1-A558-CC5D55DFFBBB}"/>
              </a:ext>
            </a:extLst>
          </p:cNvPr>
          <p:cNvSpPr>
            <a:spLocks noGrp="1"/>
          </p:cNvSpPr>
          <p:nvPr>
            <p:ph idx="1"/>
          </p:nvPr>
        </p:nvSpPr>
        <p:spPr>
          <a:xfrm>
            <a:off x="838200" y="1957386"/>
            <a:ext cx="10515600" cy="4900613"/>
          </a:xfrm>
        </p:spPr>
        <p:txBody>
          <a:bodyPr>
            <a:normAutofit lnSpcReduction="10000"/>
          </a:bodyPr>
          <a:lstStyle/>
          <a:p>
            <a:pPr marL="0" indent="0" algn="l" fontAlgn="base">
              <a:buNone/>
            </a:pPr>
            <a:r>
              <a:rPr lang="en-GB" b="1" i="0" dirty="0">
                <a:solidFill>
                  <a:srgbClr val="1A1F3E"/>
                </a:solidFill>
                <a:effectLst/>
              </a:rPr>
              <a:t>Officers</a:t>
            </a:r>
          </a:p>
          <a:p>
            <a:pPr algn="l" fontAlgn="base">
              <a:buFont typeface="Arial" panose="020B0604020202020204" pitchFamily="34" charset="0"/>
              <a:buChar char="•"/>
            </a:pPr>
            <a:r>
              <a:rPr lang="en-GB" b="0" i="0" dirty="0">
                <a:solidFill>
                  <a:schemeClr val="tx1"/>
                </a:solidFill>
                <a:effectLst/>
              </a:rPr>
              <a:t>during the first year of service – one month’s full pay and two months’ half pay</a:t>
            </a:r>
          </a:p>
          <a:p>
            <a:pPr algn="l" fontAlgn="base">
              <a:buFont typeface="Arial" panose="020B0604020202020204" pitchFamily="34" charset="0"/>
              <a:buChar char="•"/>
            </a:pPr>
            <a:r>
              <a:rPr lang="en-GB" b="0" i="0" dirty="0">
                <a:solidFill>
                  <a:schemeClr val="tx1"/>
                </a:solidFill>
                <a:effectLst/>
              </a:rPr>
              <a:t>during the second year of service – two months’ full pay and two months’ half pay</a:t>
            </a:r>
          </a:p>
          <a:p>
            <a:pPr algn="l" fontAlgn="base">
              <a:buFont typeface="Arial" panose="020B0604020202020204" pitchFamily="34" charset="0"/>
              <a:buChar char="•"/>
            </a:pPr>
            <a:r>
              <a:rPr lang="en-GB" b="0" i="0" dirty="0">
                <a:solidFill>
                  <a:schemeClr val="tx1"/>
                </a:solidFill>
                <a:effectLst/>
              </a:rPr>
              <a:t>during the third year of service – four months’ full pay and four months’ half pay</a:t>
            </a:r>
          </a:p>
          <a:p>
            <a:pPr algn="l" fontAlgn="base">
              <a:buFont typeface="Arial" panose="020B0604020202020204" pitchFamily="34" charset="0"/>
              <a:buChar char="•"/>
            </a:pPr>
            <a:r>
              <a:rPr lang="en-GB" b="0" i="0" dirty="0">
                <a:solidFill>
                  <a:schemeClr val="tx1"/>
                </a:solidFill>
                <a:effectLst/>
              </a:rPr>
              <a:t>during the fourth and fifth years of service – five months’ full pay and five months’ half pay</a:t>
            </a:r>
          </a:p>
          <a:p>
            <a:pPr algn="l" fontAlgn="base">
              <a:buFont typeface="Arial" panose="020B0604020202020204" pitchFamily="34" charset="0"/>
              <a:buChar char="•"/>
            </a:pPr>
            <a:r>
              <a:rPr lang="en-GB" b="0" i="0" dirty="0">
                <a:solidFill>
                  <a:schemeClr val="tx1"/>
                </a:solidFill>
                <a:effectLst/>
              </a:rPr>
              <a:t>after completing five years of service – six months’ full pay and six months’ half pay.</a:t>
            </a:r>
          </a:p>
          <a:p>
            <a:pPr marL="0" indent="0" algn="l" fontAlgn="base">
              <a:buNone/>
            </a:pPr>
            <a:endParaRPr lang="en-GB" dirty="0">
              <a:solidFill>
                <a:srgbClr val="1A1F3E"/>
              </a:solidFill>
            </a:endParaRPr>
          </a:p>
          <a:p>
            <a:pPr marL="0" indent="0">
              <a:buNone/>
            </a:pPr>
            <a:r>
              <a:rPr lang="en-GB" b="1" dirty="0"/>
              <a:t>For GPs, agency staff, Locum workers, a</a:t>
            </a:r>
            <a:r>
              <a:rPr lang="en-GB" dirty="0"/>
              <a:t>ny sick pay entitlement is likely to be less structured and based on your contract.  For some, such as </a:t>
            </a:r>
            <a:r>
              <a:rPr lang="en-GB" b="1" dirty="0"/>
              <a:t>locum GPs</a:t>
            </a:r>
            <a:r>
              <a:rPr lang="en-GB" dirty="0"/>
              <a:t>, this could be nil</a:t>
            </a:r>
          </a:p>
          <a:p>
            <a:pPr marL="0" indent="0">
              <a:buNone/>
            </a:pPr>
            <a:endParaRPr lang="en-GB" dirty="0"/>
          </a:p>
          <a:p>
            <a:pPr marL="0" indent="0">
              <a:buNone/>
            </a:pPr>
            <a:r>
              <a:rPr lang="en-GB" dirty="0"/>
              <a:t>What happens after sick pay ends?</a:t>
            </a:r>
          </a:p>
          <a:p>
            <a:pPr marL="0" indent="0" algn="l" fontAlgn="base">
              <a:buNone/>
            </a:pPr>
            <a:endParaRPr lang="en-GB" b="0" i="0" dirty="0">
              <a:solidFill>
                <a:srgbClr val="1A1F3E"/>
              </a:solidFill>
              <a:effectLst/>
              <a:latin typeface="AeonikPro"/>
            </a:endParaRPr>
          </a:p>
          <a:p>
            <a:endParaRPr lang="en-GB" dirty="0"/>
          </a:p>
        </p:txBody>
      </p:sp>
    </p:spTree>
    <p:extLst>
      <p:ext uri="{BB962C8B-B14F-4D97-AF65-F5344CB8AC3E}">
        <p14:creationId xmlns:p14="http://schemas.microsoft.com/office/powerpoint/2010/main" val="908066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latin typeface="Times New Roman" charset="0"/>
              </a:rPr>
              <a:t> Ill Health Retirement Pension (For members of the NHS Pension Scheme) </a:t>
            </a:r>
            <a:endParaRPr lang="en-GB" sz="4000" dirty="0"/>
          </a:p>
        </p:txBody>
      </p:sp>
      <p:sp>
        <p:nvSpPr>
          <p:cNvPr id="13" name="Rectangle 2"/>
          <p:cNvSpPr>
            <a:spLocks noChangeArrowheads="1"/>
          </p:cNvSpPr>
          <p:nvPr/>
        </p:nvSpPr>
        <p:spPr bwMode="auto">
          <a:xfrm>
            <a:off x="4999783" y="4924923"/>
            <a:ext cx="6527200"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ts val="2163"/>
              </a:lnSpc>
              <a:spcAft>
                <a:spcPts val="1200"/>
              </a:spcAft>
              <a:buClr>
                <a:srgbClr val="D82034"/>
              </a:buClr>
            </a:pPr>
            <a:r>
              <a:rPr lang="en-GB" altLang="en-US" sz="1600" dirty="0">
                <a:solidFill>
                  <a:srgbClr val="333333"/>
                </a:solidFill>
                <a:cs typeface="Arial" pitchFamily="34" charset="0"/>
              </a:rPr>
              <a:t>	(i.e. unable to undertake current duties AND could not do any other job across a general field of employment to the same extent as they were undertaking in their own job)</a:t>
            </a:r>
          </a:p>
        </p:txBody>
      </p:sp>
      <p:sp>
        <p:nvSpPr>
          <p:cNvPr id="14" name="Rectangle 1"/>
          <p:cNvSpPr>
            <a:spLocks noChangeArrowheads="1"/>
          </p:cNvSpPr>
          <p:nvPr/>
        </p:nvSpPr>
        <p:spPr bwMode="auto">
          <a:xfrm>
            <a:off x="3360446" y="1699127"/>
            <a:ext cx="5257215"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ts val="2163"/>
              </a:lnSpc>
              <a:spcAft>
                <a:spcPts val="1200"/>
              </a:spcAft>
              <a:buClr>
                <a:srgbClr val="D82034"/>
              </a:buClr>
            </a:pPr>
            <a:r>
              <a:rPr lang="en-GB" altLang="en-US" sz="1600" dirty="0">
                <a:solidFill>
                  <a:srgbClr val="333333"/>
                </a:solidFill>
                <a:cs typeface="Arial" pitchFamily="34" charset="0"/>
              </a:rPr>
              <a:t>From 1 April 2008 there has been a two tier system </a:t>
            </a:r>
            <a:r>
              <a:rPr lang="en-GB" altLang="en-US" sz="1600" b="1" dirty="0">
                <a:solidFill>
                  <a:srgbClr val="333333"/>
                </a:solidFill>
                <a:cs typeface="Arial" pitchFamily="34" charset="0"/>
              </a:rPr>
              <a:t>dependent on the severity of the condition or illness, which must be of a permanent nature</a:t>
            </a:r>
          </a:p>
        </p:txBody>
      </p:sp>
      <p:sp>
        <p:nvSpPr>
          <p:cNvPr id="15" name="Rectangle 2"/>
          <p:cNvSpPr>
            <a:spLocks noChangeArrowheads="1"/>
          </p:cNvSpPr>
          <p:nvPr/>
        </p:nvSpPr>
        <p:spPr bwMode="auto">
          <a:xfrm>
            <a:off x="2926371" y="3308255"/>
            <a:ext cx="1135504" cy="30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ts val="2163"/>
              </a:lnSpc>
              <a:spcAft>
                <a:spcPts val="1200"/>
              </a:spcAft>
              <a:buClr>
                <a:srgbClr val="D82034"/>
              </a:buClr>
            </a:pPr>
            <a:r>
              <a:rPr lang="en-GB" sz="3200" i="1" dirty="0">
                <a:solidFill>
                  <a:srgbClr val="005EB8"/>
                </a:solidFill>
                <a:latin typeface="Arial" charset="0"/>
              </a:rPr>
              <a:t>Tier 1</a:t>
            </a:r>
            <a:endParaRPr lang="en-GB" altLang="ja-JP" sz="3200" b="1" i="1" dirty="0">
              <a:solidFill>
                <a:srgbClr val="005EB8"/>
              </a:solidFill>
              <a:cs typeface="Arial" pitchFamily="34" charset="0"/>
            </a:endParaRPr>
          </a:p>
        </p:txBody>
      </p:sp>
      <p:cxnSp>
        <p:nvCxnSpPr>
          <p:cNvPr id="16" name="Straight Arrow Connector 15"/>
          <p:cNvCxnSpPr/>
          <p:nvPr/>
        </p:nvCxnSpPr>
        <p:spPr>
          <a:xfrm>
            <a:off x="8144013" y="2637846"/>
            <a:ext cx="0" cy="498475"/>
          </a:xfrm>
          <a:prstGeom prst="straightConnector1">
            <a:avLst/>
          </a:prstGeom>
          <a:ln w="15875" cap="rnd" cmpd="sng">
            <a:solidFill>
              <a:srgbClr val="333333"/>
            </a:solidFill>
            <a:prstDash val="dot"/>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494123" y="2574838"/>
            <a:ext cx="0" cy="498475"/>
          </a:xfrm>
          <a:prstGeom prst="straightConnector1">
            <a:avLst/>
          </a:prstGeom>
          <a:ln w="15875" cap="rnd" cmpd="sng">
            <a:solidFill>
              <a:srgbClr val="333333"/>
            </a:solidFill>
            <a:prstDash val="dot"/>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8144013" y="4424861"/>
            <a:ext cx="0" cy="500062"/>
          </a:xfrm>
          <a:prstGeom prst="straightConnector1">
            <a:avLst/>
          </a:prstGeom>
          <a:ln w="15875" cap="rnd" cmpd="sng">
            <a:solidFill>
              <a:srgbClr val="333333"/>
            </a:solidFill>
            <a:prstDash val="dot"/>
            <a:tailEnd type="arrow"/>
          </a:ln>
        </p:spPr>
        <p:style>
          <a:lnRef idx="1">
            <a:schemeClr val="accent1"/>
          </a:lnRef>
          <a:fillRef idx="0">
            <a:schemeClr val="accent1"/>
          </a:fillRef>
          <a:effectRef idx="0">
            <a:schemeClr val="accent1"/>
          </a:effectRef>
          <a:fontRef idx="minor">
            <a:schemeClr val="tx1"/>
          </a:fontRef>
        </p:style>
      </p:cxnSp>
      <p:sp>
        <p:nvSpPr>
          <p:cNvPr id="19" name="Rectangle 2"/>
          <p:cNvSpPr>
            <a:spLocks noChangeArrowheads="1"/>
          </p:cNvSpPr>
          <p:nvPr/>
        </p:nvSpPr>
        <p:spPr bwMode="auto">
          <a:xfrm>
            <a:off x="7451570" y="3254783"/>
            <a:ext cx="1135504" cy="30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b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ts val="2163"/>
              </a:lnSpc>
              <a:spcAft>
                <a:spcPts val="1200"/>
              </a:spcAft>
              <a:buClr>
                <a:srgbClr val="D82034"/>
              </a:buClr>
            </a:pPr>
            <a:r>
              <a:rPr lang="en-GB" sz="3200" i="1" dirty="0">
                <a:solidFill>
                  <a:srgbClr val="005EB8"/>
                </a:solidFill>
                <a:latin typeface="Arial" charset="0"/>
              </a:rPr>
              <a:t>Tier 2</a:t>
            </a:r>
            <a:endParaRPr lang="en-GB" altLang="ja-JP" sz="3200" b="1" i="1" dirty="0">
              <a:solidFill>
                <a:srgbClr val="005EB8"/>
              </a:solidFill>
              <a:cs typeface="Arial" pitchFamily="34" charset="0"/>
            </a:endParaRPr>
          </a:p>
        </p:txBody>
      </p:sp>
      <p:sp>
        <p:nvSpPr>
          <p:cNvPr id="20" name="Rectangle 1"/>
          <p:cNvSpPr>
            <a:spLocks noChangeArrowheads="1"/>
          </p:cNvSpPr>
          <p:nvPr/>
        </p:nvSpPr>
        <p:spPr bwMode="auto">
          <a:xfrm>
            <a:off x="1988463" y="3704376"/>
            <a:ext cx="3011320" cy="64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ts val="2163"/>
              </a:lnSpc>
              <a:spcAft>
                <a:spcPts val="1200"/>
              </a:spcAft>
              <a:buClr>
                <a:srgbClr val="D82034"/>
              </a:buClr>
            </a:pPr>
            <a:r>
              <a:rPr lang="en-GB" altLang="en-US" sz="1600" dirty="0">
                <a:solidFill>
                  <a:srgbClr val="333333"/>
                </a:solidFill>
                <a:cs typeface="Arial" pitchFamily="34" charset="0"/>
              </a:rPr>
              <a:t>assessed as being unable to </a:t>
            </a:r>
            <a:r>
              <a:rPr lang="en-GB" altLang="en-US" sz="1600" b="1" i="1" dirty="0">
                <a:solidFill>
                  <a:srgbClr val="005EB8"/>
                </a:solidFill>
                <a:cs typeface="Arial" pitchFamily="34" charset="0"/>
              </a:rPr>
              <a:t>undertake current duties</a:t>
            </a:r>
          </a:p>
        </p:txBody>
      </p:sp>
      <p:sp>
        <p:nvSpPr>
          <p:cNvPr id="21" name="Rectangle 1"/>
          <p:cNvSpPr>
            <a:spLocks noChangeArrowheads="1"/>
          </p:cNvSpPr>
          <p:nvPr/>
        </p:nvSpPr>
        <p:spPr bwMode="auto">
          <a:xfrm>
            <a:off x="6186137" y="3637536"/>
            <a:ext cx="3666371" cy="641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ts val="2163"/>
              </a:lnSpc>
              <a:spcAft>
                <a:spcPts val="1200"/>
              </a:spcAft>
              <a:buClr>
                <a:srgbClr val="D82034"/>
              </a:buClr>
            </a:pPr>
            <a:r>
              <a:rPr lang="en-GB" altLang="en-US" sz="1600" dirty="0">
                <a:solidFill>
                  <a:srgbClr val="333333"/>
                </a:solidFill>
                <a:cs typeface="Arial" pitchFamily="34" charset="0"/>
              </a:rPr>
              <a:t>assessed as being unable to </a:t>
            </a:r>
            <a:r>
              <a:rPr lang="en-GB" altLang="en-US" sz="1600" b="1" i="1" dirty="0">
                <a:solidFill>
                  <a:srgbClr val="005EB8"/>
                </a:solidFill>
                <a:cs typeface="Arial" pitchFamily="34" charset="0"/>
              </a:rPr>
              <a:t>undertake any regular employment </a:t>
            </a:r>
          </a:p>
        </p:txBody>
      </p:sp>
    </p:spTree>
    <p:extLst>
      <p:ext uri="{BB962C8B-B14F-4D97-AF65-F5344CB8AC3E}">
        <p14:creationId xmlns:p14="http://schemas.microsoft.com/office/powerpoint/2010/main" val="778807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rgbClr val="262626"/>
                </a:solidFill>
                <a:latin typeface="Times New Roman" charset="0"/>
              </a:rPr>
              <a:t>Ill Health Retirement Pension </a:t>
            </a:r>
            <a:endParaRPr lang="en-GB" sz="4000" dirty="0">
              <a:solidFill>
                <a:srgbClr val="262626"/>
              </a:solidFill>
            </a:endParaRPr>
          </a:p>
        </p:txBody>
      </p:sp>
      <p:graphicFrame>
        <p:nvGraphicFramePr>
          <p:cNvPr id="5" name="Content Placeholder 2">
            <a:extLst>
              <a:ext uri="{FF2B5EF4-FFF2-40B4-BE49-F238E27FC236}">
                <a16:creationId xmlns:a16="http://schemas.microsoft.com/office/drawing/2014/main" id="{D0C7E025-1986-4E01-8F96-C85844710FAE}"/>
              </a:ext>
            </a:extLst>
          </p:cNvPr>
          <p:cNvGraphicFramePr>
            <a:graphicFrameLocks noGrp="1"/>
          </p:cNvGraphicFramePr>
          <p:nvPr>
            <p:ph idx="1"/>
            <p:extLst>
              <p:ext uri="{D42A27DB-BD31-4B8C-83A1-F6EECF244321}">
                <p14:modId xmlns:p14="http://schemas.microsoft.com/office/powerpoint/2010/main" val="1638023385"/>
              </p:ext>
            </p:extLst>
          </p:nvPr>
        </p:nvGraphicFramePr>
        <p:xfrm>
          <a:off x="838200" y="1957388"/>
          <a:ext cx="10515600" cy="387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533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4000" dirty="0">
                <a:solidFill>
                  <a:srgbClr val="262626"/>
                </a:solidFill>
              </a:rPr>
              <a:t>Would you qualify for an Ill Health Retirement Pension?</a:t>
            </a:r>
          </a:p>
        </p:txBody>
      </p:sp>
      <p:graphicFrame>
        <p:nvGraphicFramePr>
          <p:cNvPr id="10" name="Content Placeholder 7">
            <a:extLst>
              <a:ext uri="{FF2B5EF4-FFF2-40B4-BE49-F238E27FC236}">
                <a16:creationId xmlns:a16="http://schemas.microsoft.com/office/drawing/2014/main" id="{F54EB984-958F-468D-B598-5EAED5E5B5E4}"/>
              </a:ext>
            </a:extLst>
          </p:cNvPr>
          <p:cNvGraphicFramePr>
            <a:graphicFrameLocks noGrp="1"/>
          </p:cNvGraphicFramePr>
          <p:nvPr>
            <p:ph idx="1"/>
            <p:extLst>
              <p:ext uri="{D42A27DB-BD31-4B8C-83A1-F6EECF244321}">
                <p14:modId xmlns:p14="http://schemas.microsoft.com/office/powerpoint/2010/main" val="2870265717"/>
              </p:ext>
            </p:extLst>
          </p:nvPr>
        </p:nvGraphicFramePr>
        <p:xfrm>
          <a:off x="838200" y="1957388"/>
          <a:ext cx="10515600" cy="3871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10513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552450"/>
            <a:ext cx="4686300" cy="1563733"/>
          </a:xfrm>
        </p:spPr>
        <p:txBody>
          <a:bodyPr>
            <a:normAutofit/>
          </a:bodyPr>
          <a:lstStyle/>
          <a:p>
            <a:r>
              <a:rPr lang="en-GB" altLang="en-US" dirty="0"/>
              <a:t>The Foundation of</a:t>
            </a:r>
            <a:br>
              <a:rPr lang="en-GB" altLang="en-US" dirty="0"/>
            </a:br>
            <a:r>
              <a:rPr lang="en-GB" altLang="en-US" dirty="0"/>
              <a:t>Financial Planning</a:t>
            </a:r>
            <a:endParaRPr lang="en-GB" dirty="0"/>
          </a:p>
        </p:txBody>
      </p:sp>
      <p:sp>
        <p:nvSpPr>
          <p:cNvPr id="3" name="Subtitle 2"/>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8260175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latin typeface="Times New Roman" charset="0"/>
              </a:rPr>
              <a:t>Income Protection Insurance</a:t>
            </a:r>
            <a:endParaRPr lang="en-GB" dirty="0"/>
          </a:p>
        </p:txBody>
      </p:sp>
      <p:sp>
        <p:nvSpPr>
          <p:cNvPr id="10" name="Rectangle 2"/>
          <p:cNvSpPr>
            <a:spLocks noChangeArrowheads="1"/>
          </p:cNvSpPr>
          <p:nvPr/>
        </p:nvSpPr>
        <p:spPr bwMode="auto">
          <a:xfrm>
            <a:off x="838200" y="1931080"/>
            <a:ext cx="10515600" cy="385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ts val="1925"/>
              </a:lnSpc>
              <a:spcAft>
                <a:spcPts val="1200"/>
              </a:spcAft>
              <a:buClr>
                <a:srgbClr val="005EB8"/>
              </a:buClr>
              <a:buFont typeface="Arial" pitchFamily="34" charset="0"/>
              <a:buChar char="•"/>
            </a:pPr>
            <a:r>
              <a:rPr lang="en-GB" altLang="en-US" sz="1800" dirty="0">
                <a:solidFill>
                  <a:schemeClr val="tx1">
                    <a:lumMod val="85000"/>
                    <a:lumOff val="15000"/>
                  </a:schemeClr>
                </a:solidFill>
                <a:cs typeface="Arial" pitchFamily="34" charset="0"/>
              </a:rPr>
              <a:t>Considered the most essential of all financial planning tools</a:t>
            </a:r>
          </a:p>
          <a:p>
            <a:pPr lvl="1">
              <a:lnSpc>
                <a:spcPct val="150000"/>
              </a:lnSpc>
              <a:spcAft>
                <a:spcPts val="600"/>
              </a:spcAft>
              <a:buClr>
                <a:srgbClr val="333333"/>
              </a:buClr>
              <a:buFont typeface="Lucida Grande"/>
              <a:buChar char="–"/>
            </a:pPr>
            <a:r>
              <a:rPr lang="en-GB" altLang="en-US" sz="1800" dirty="0">
                <a:solidFill>
                  <a:schemeClr val="tx1">
                    <a:lumMod val="85000"/>
                    <a:lumOff val="15000"/>
                  </a:schemeClr>
                </a:solidFill>
                <a:cs typeface="Arial" pitchFamily="34" charset="0"/>
              </a:rPr>
              <a:t>Guaranteed to pay out until your normal retirement age, your return to work or your death</a:t>
            </a:r>
          </a:p>
          <a:p>
            <a:pPr lvl="1">
              <a:lnSpc>
                <a:spcPct val="150000"/>
              </a:lnSpc>
              <a:spcAft>
                <a:spcPts val="600"/>
              </a:spcAft>
              <a:buClr>
                <a:srgbClr val="333333"/>
              </a:buClr>
              <a:buFont typeface="Lucida Grande"/>
              <a:buChar char="–"/>
            </a:pPr>
            <a:r>
              <a:rPr lang="en-GB" altLang="en-US" sz="1800" dirty="0">
                <a:solidFill>
                  <a:schemeClr val="tx1">
                    <a:lumMod val="85000"/>
                    <a:lumOff val="15000"/>
                  </a:schemeClr>
                </a:solidFill>
                <a:cs typeface="Arial" pitchFamily="34" charset="0"/>
              </a:rPr>
              <a:t>Can provide benefits on an ‘own occupation’ basis</a:t>
            </a:r>
          </a:p>
          <a:p>
            <a:pPr lvl="1">
              <a:lnSpc>
                <a:spcPct val="150000"/>
              </a:lnSpc>
              <a:spcAft>
                <a:spcPts val="600"/>
              </a:spcAft>
              <a:buClr>
                <a:srgbClr val="333333"/>
              </a:buClr>
              <a:buFont typeface="Lucida Grande"/>
              <a:buChar char="–"/>
            </a:pPr>
            <a:r>
              <a:rPr lang="en-GB" altLang="en-US" sz="1800" dirty="0">
                <a:solidFill>
                  <a:schemeClr val="tx1">
                    <a:lumMod val="85000"/>
                    <a:lumOff val="15000"/>
                  </a:schemeClr>
                </a:solidFill>
                <a:cs typeface="Arial" pitchFamily="34" charset="0"/>
              </a:rPr>
              <a:t>Can provide the security of index linked guaranteed premiums</a:t>
            </a:r>
          </a:p>
          <a:p>
            <a:pPr lvl="1">
              <a:lnSpc>
                <a:spcPct val="150000"/>
              </a:lnSpc>
              <a:spcAft>
                <a:spcPts val="600"/>
              </a:spcAft>
              <a:buClr>
                <a:srgbClr val="333333"/>
              </a:buClr>
              <a:buFont typeface="Lucida Grande"/>
              <a:buChar char="–"/>
            </a:pPr>
            <a:r>
              <a:rPr lang="en-GB" altLang="en-US" sz="1800" dirty="0">
                <a:solidFill>
                  <a:schemeClr val="tx1">
                    <a:lumMod val="85000"/>
                    <a:lumOff val="15000"/>
                  </a:schemeClr>
                </a:solidFill>
                <a:cs typeface="Arial" pitchFamily="34" charset="0"/>
              </a:rPr>
              <a:t>Does any existing cover you have provide these benefits?</a:t>
            </a:r>
          </a:p>
          <a:p>
            <a:pPr lvl="1">
              <a:lnSpc>
                <a:spcPct val="150000"/>
              </a:lnSpc>
              <a:spcAft>
                <a:spcPts val="600"/>
              </a:spcAft>
              <a:buClr>
                <a:srgbClr val="333333"/>
              </a:buClr>
              <a:buFont typeface="Lucida Grande"/>
              <a:buChar char="–"/>
            </a:pPr>
            <a:r>
              <a:rPr lang="en-GB" altLang="en-US" sz="1800" dirty="0">
                <a:solidFill>
                  <a:schemeClr val="tx1">
                    <a:lumMod val="85000"/>
                    <a:lumOff val="15000"/>
                  </a:schemeClr>
                </a:solidFill>
                <a:cs typeface="Arial" pitchFamily="34" charset="0"/>
              </a:rPr>
              <a:t>Have you had a significant wage increase or other change in circumstances since you took out any existing cover?</a:t>
            </a:r>
          </a:p>
          <a:p>
            <a:pPr>
              <a:lnSpc>
                <a:spcPts val="1925"/>
              </a:lnSpc>
              <a:spcAft>
                <a:spcPts val="1200"/>
              </a:spcAft>
              <a:buClr>
                <a:srgbClr val="005EB8"/>
              </a:buClr>
              <a:buFont typeface="Arial" pitchFamily="34" charset="0"/>
              <a:buChar char="•"/>
            </a:pPr>
            <a:r>
              <a:rPr lang="en-GB" sz="1800" dirty="0">
                <a:solidFill>
                  <a:schemeClr val="tx1">
                    <a:lumMod val="85000"/>
                    <a:lumOff val="15000"/>
                  </a:schemeClr>
                </a:solidFill>
                <a:latin typeface="Arial" charset="0"/>
              </a:rPr>
              <a:t>We will discuss appropriate levels of income protection taking into consideration your opinions and thoughts</a:t>
            </a:r>
          </a:p>
        </p:txBody>
      </p:sp>
      <p:sp>
        <p:nvSpPr>
          <p:cNvPr id="11" name="Rectangle 10"/>
          <p:cNvSpPr/>
          <p:nvPr/>
        </p:nvSpPr>
        <p:spPr>
          <a:xfrm>
            <a:off x="2495006" y="5947034"/>
            <a:ext cx="6714308" cy="366126"/>
          </a:xfrm>
          <a:prstGeom prst="rect">
            <a:avLst/>
          </a:prstGeom>
          <a:solidFill>
            <a:srgbClr val="005EB8"/>
          </a:solidFill>
        </p:spPr>
        <p:txBody>
          <a:bodyPr wrap="square">
            <a:spAutoFit/>
          </a:bodyPr>
          <a:lstStyle/>
          <a:p>
            <a:pPr algn="ctr" eaLnBrk="1" hangingPunct="1">
              <a:lnSpc>
                <a:spcPts val="2263"/>
              </a:lnSpc>
              <a:spcAft>
                <a:spcPts val="1200"/>
              </a:spcAft>
              <a:buClr>
                <a:srgbClr val="D82034"/>
              </a:buClr>
            </a:pPr>
            <a:r>
              <a:rPr lang="en-GB" altLang="en-US" i="1" dirty="0">
                <a:solidFill>
                  <a:schemeClr val="bg1"/>
                </a:solidFill>
                <a:latin typeface="Arial" panose="020B0604020202020204" pitchFamily="34" charset="0"/>
                <a:cs typeface="Arial" panose="020B0604020202020204" pitchFamily="34" charset="0"/>
              </a:rPr>
              <a:t>Is now the time to review and take back control?</a:t>
            </a:r>
          </a:p>
        </p:txBody>
      </p:sp>
    </p:spTree>
    <p:extLst>
      <p:ext uri="{BB962C8B-B14F-4D97-AF65-F5344CB8AC3E}">
        <p14:creationId xmlns:p14="http://schemas.microsoft.com/office/powerpoint/2010/main" val="52358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fade">
                                      <p:cBhvr>
                                        <p:cTn id="19" dur="500"/>
                                        <p:tgtEl>
                                          <p:spTgt spid="1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animEffect transition="in" filter="fade">
                                      <p:cBhvr>
                                        <p:cTn id="25" dur="500"/>
                                        <p:tgtEl>
                                          <p:spTgt spid="10">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0D42D4-D38E-4A52-8F96-D090AE555C21}"/>
              </a:ext>
            </a:extLst>
          </p:cNvPr>
          <p:cNvSpPr>
            <a:spLocks noGrp="1"/>
          </p:cNvSpPr>
          <p:nvPr>
            <p:ph type="ctrTitle"/>
          </p:nvPr>
        </p:nvSpPr>
        <p:spPr/>
        <p:txBody>
          <a:bodyPr/>
          <a:lstStyle/>
          <a:p>
            <a:r>
              <a:rPr lang="en-GB" dirty="0"/>
              <a:t>Some money saving tips</a:t>
            </a:r>
          </a:p>
        </p:txBody>
      </p:sp>
      <p:sp>
        <p:nvSpPr>
          <p:cNvPr id="5" name="Subtitle 4">
            <a:extLst>
              <a:ext uri="{FF2B5EF4-FFF2-40B4-BE49-F238E27FC236}">
                <a16:creationId xmlns:a16="http://schemas.microsoft.com/office/drawing/2014/main" id="{0A3C18D2-9032-41BC-8416-5DA104FBE8F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916146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pc="-32" dirty="0"/>
              <a:t>Our </a:t>
            </a:r>
            <a:r>
              <a:rPr lang="en-GB" spc="-28" dirty="0"/>
              <a:t>top </a:t>
            </a:r>
            <a:r>
              <a:rPr lang="en-GB" spc="-39" dirty="0"/>
              <a:t>money saving</a:t>
            </a:r>
            <a:r>
              <a:rPr lang="en-GB" spc="-295" dirty="0"/>
              <a:t> </a:t>
            </a:r>
            <a:r>
              <a:rPr lang="en-GB" spc="-46" dirty="0"/>
              <a:t>tips</a:t>
            </a:r>
            <a:endParaRPr lang="en-GB" dirty="0"/>
          </a:p>
        </p:txBody>
      </p:sp>
      <p:sp>
        <p:nvSpPr>
          <p:cNvPr id="4" name="object 3"/>
          <p:cNvSpPr/>
          <p:nvPr/>
        </p:nvSpPr>
        <p:spPr>
          <a:xfrm>
            <a:off x="4978928" y="2100709"/>
            <a:ext cx="4865787" cy="3683496"/>
          </a:xfrm>
          <a:custGeom>
            <a:avLst/>
            <a:gdLst/>
            <a:ahLst/>
            <a:cxnLst/>
            <a:rect l="l" t="t" r="r" b="b"/>
            <a:pathLst>
              <a:path w="6920230" h="5238750">
                <a:moveTo>
                  <a:pt x="6919709" y="0"/>
                </a:moveTo>
                <a:lnTo>
                  <a:pt x="341109" y="0"/>
                </a:lnTo>
                <a:lnTo>
                  <a:pt x="341109" y="2391092"/>
                </a:lnTo>
                <a:lnTo>
                  <a:pt x="0" y="2619375"/>
                </a:lnTo>
                <a:lnTo>
                  <a:pt x="341109" y="2846743"/>
                </a:lnTo>
                <a:lnTo>
                  <a:pt x="341109" y="5238750"/>
                </a:lnTo>
                <a:lnTo>
                  <a:pt x="6919709" y="5238750"/>
                </a:lnTo>
                <a:lnTo>
                  <a:pt x="6919709" y="0"/>
                </a:lnTo>
                <a:close/>
              </a:path>
            </a:pathLst>
          </a:custGeom>
          <a:solidFill>
            <a:srgbClr val="414042"/>
          </a:solidFill>
        </p:spPr>
        <p:txBody>
          <a:bodyPr wrap="square" lIns="0" tIns="0" rIns="0" bIns="0" rtlCol="0"/>
          <a:lstStyle/>
          <a:p>
            <a:endParaRPr sz="1266"/>
          </a:p>
        </p:txBody>
      </p:sp>
      <p:sp>
        <p:nvSpPr>
          <p:cNvPr id="5" name="object 4"/>
          <p:cNvSpPr txBox="1"/>
          <p:nvPr/>
        </p:nvSpPr>
        <p:spPr>
          <a:xfrm>
            <a:off x="6471047" y="2557267"/>
            <a:ext cx="3190969" cy="389466"/>
          </a:xfrm>
          <a:prstGeom prst="rect">
            <a:avLst/>
          </a:prstGeom>
        </p:spPr>
        <p:txBody>
          <a:bodyPr vert="horz" wrap="square" lIns="0" tIns="0" rIns="0" bIns="0" rtlCol="0">
            <a:spAutoFit/>
          </a:bodyPr>
          <a:lstStyle/>
          <a:p>
            <a:pPr marL="8929"/>
            <a:r>
              <a:rPr sz="2531" i="1" dirty="0">
                <a:solidFill>
                  <a:srgbClr val="FFFFFF"/>
                </a:solidFill>
                <a:latin typeface="Times New Roman" panose="02020603050405020304" pitchFamily="18" charset="0"/>
                <a:cs typeface="Times New Roman" panose="02020603050405020304" pitchFamily="18" charset="0"/>
              </a:rPr>
              <a:t>Money saving questions</a:t>
            </a:r>
            <a:endParaRPr sz="2531" dirty="0">
              <a:latin typeface="Times New Roman" panose="02020603050405020304" pitchFamily="18" charset="0"/>
              <a:cs typeface="Times New Roman" panose="02020603050405020304" pitchFamily="18" charset="0"/>
            </a:endParaRPr>
          </a:p>
        </p:txBody>
      </p:sp>
      <p:sp>
        <p:nvSpPr>
          <p:cNvPr id="6" name="object 5"/>
          <p:cNvSpPr/>
          <p:nvPr/>
        </p:nvSpPr>
        <p:spPr>
          <a:xfrm>
            <a:off x="5761569" y="2396961"/>
            <a:ext cx="321915" cy="130373"/>
          </a:xfrm>
          <a:custGeom>
            <a:avLst/>
            <a:gdLst/>
            <a:ahLst/>
            <a:cxnLst/>
            <a:rect l="l" t="t" r="r" b="b"/>
            <a:pathLst>
              <a:path w="457835" h="185420">
                <a:moveTo>
                  <a:pt x="255841" y="0"/>
                </a:moveTo>
                <a:lnTo>
                  <a:pt x="201421" y="0"/>
                </a:lnTo>
                <a:lnTo>
                  <a:pt x="173150" y="5233"/>
                </a:lnTo>
                <a:lnTo>
                  <a:pt x="149383" y="19624"/>
                </a:lnTo>
                <a:lnTo>
                  <a:pt x="132084" y="41212"/>
                </a:lnTo>
                <a:lnTo>
                  <a:pt x="123215" y="68033"/>
                </a:lnTo>
                <a:lnTo>
                  <a:pt x="0" y="68033"/>
                </a:lnTo>
                <a:lnTo>
                  <a:pt x="0" y="185140"/>
                </a:lnTo>
                <a:lnTo>
                  <a:pt x="457263" y="185140"/>
                </a:lnTo>
                <a:lnTo>
                  <a:pt x="457263" y="163283"/>
                </a:lnTo>
                <a:lnTo>
                  <a:pt x="21856" y="163283"/>
                </a:lnTo>
                <a:lnTo>
                  <a:pt x="21856" y="89890"/>
                </a:lnTo>
                <a:lnTo>
                  <a:pt x="144310" y="89890"/>
                </a:lnTo>
                <a:lnTo>
                  <a:pt x="144310" y="78955"/>
                </a:lnTo>
                <a:lnTo>
                  <a:pt x="148804" y="56752"/>
                </a:lnTo>
                <a:lnTo>
                  <a:pt x="161055" y="38600"/>
                </a:lnTo>
                <a:lnTo>
                  <a:pt x="179210" y="26351"/>
                </a:lnTo>
                <a:lnTo>
                  <a:pt x="201421" y="21856"/>
                </a:lnTo>
                <a:lnTo>
                  <a:pt x="309668" y="21856"/>
                </a:lnTo>
                <a:lnTo>
                  <a:pt x="307879" y="19624"/>
                </a:lnTo>
                <a:lnTo>
                  <a:pt x="284113" y="5233"/>
                </a:lnTo>
                <a:lnTo>
                  <a:pt x="255841" y="0"/>
                </a:lnTo>
                <a:close/>
              </a:path>
              <a:path w="457835" h="185420">
                <a:moveTo>
                  <a:pt x="309668" y="21856"/>
                </a:moveTo>
                <a:lnTo>
                  <a:pt x="255841" y="21856"/>
                </a:lnTo>
                <a:lnTo>
                  <a:pt x="278052" y="26351"/>
                </a:lnTo>
                <a:lnTo>
                  <a:pt x="296208" y="38600"/>
                </a:lnTo>
                <a:lnTo>
                  <a:pt x="308458" y="56752"/>
                </a:lnTo>
                <a:lnTo>
                  <a:pt x="312953" y="78955"/>
                </a:lnTo>
                <a:lnTo>
                  <a:pt x="312953" y="89890"/>
                </a:lnTo>
                <a:lnTo>
                  <a:pt x="435406" y="89890"/>
                </a:lnTo>
                <a:lnTo>
                  <a:pt x="435406" y="163283"/>
                </a:lnTo>
                <a:lnTo>
                  <a:pt x="457263" y="163283"/>
                </a:lnTo>
                <a:lnTo>
                  <a:pt x="457263" y="68033"/>
                </a:lnTo>
                <a:lnTo>
                  <a:pt x="334048" y="68033"/>
                </a:lnTo>
                <a:lnTo>
                  <a:pt x="325178" y="41212"/>
                </a:lnTo>
                <a:lnTo>
                  <a:pt x="309668" y="21856"/>
                </a:lnTo>
                <a:close/>
              </a:path>
            </a:pathLst>
          </a:custGeom>
          <a:solidFill>
            <a:srgbClr val="0070C0"/>
          </a:solidFill>
        </p:spPr>
        <p:txBody>
          <a:bodyPr wrap="square" lIns="0" tIns="0" rIns="0" bIns="0" rtlCol="0"/>
          <a:lstStyle/>
          <a:p>
            <a:endParaRPr sz="1266"/>
          </a:p>
        </p:txBody>
      </p:sp>
      <p:sp>
        <p:nvSpPr>
          <p:cNvPr id="7" name="object 6"/>
          <p:cNvSpPr/>
          <p:nvPr/>
        </p:nvSpPr>
        <p:spPr>
          <a:xfrm>
            <a:off x="5893618" y="2481180"/>
            <a:ext cx="57596" cy="0"/>
          </a:xfrm>
          <a:custGeom>
            <a:avLst/>
            <a:gdLst/>
            <a:ahLst/>
            <a:cxnLst/>
            <a:rect l="l" t="t" r="r" b="b"/>
            <a:pathLst>
              <a:path w="81914">
                <a:moveTo>
                  <a:pt x="0" y="0"/>
                </a:moveTo>
                <a:lnTo>
                  <a:pt x="81648" y="0"/>
                </a:lnTo>
              </a:path>
            </a:pathLst>
          </a:custGeom>
          <a:ln w="21856">
            <a:solidFill>
              <a:srgbClr val="0070C0"/>
            </a:solidFill>
          </a:ln>
        </p:spPr>
        <p:txBody>
          <a:bodyPr wrap="square" lIns="0" tIns="0" rIns="0" bIns="0" rtlCol="0"/>
          <a:lstStyle/>
          <a:p>
            <a:endParaRPr sz="1266"/>
          </a:p>
        </p:txBody>
      </p:sp>
      <p:sp>
        <p:nvSpPr>
          <p:cNvPr id="8" name="object 7"/>
          <p:cNvSpPr/>
          <p:nvPr/>
        </p:nvSpPr>
        <p:spPr>
          <a:xfrm>
            <a:off x="5656327" y="3064878"/>
            <a:ext cx="531316" cy="0"/>
          </a:xfrm>
          <a:custGeom>
            <a:avLst/>
            <a:gdLst/>
            <a:ahLst/>
            <a:cxnLst/>
            <a:rect l="l" t="t" r="r" b="b"/>
            <a:pathLst>
              <a:path w="755650">
                <a:moveTo>
                  <a:pt x="0" y="0"/>
                </a:moveTo>
                <a:lnTo>
                  <a:pt x="755053" y="0"/>
                </a:lnTo>
              </a:path>
            </a:pathLst>
          </a:custGeom>
          <a:ln w="21589">
            <a:solidFill>
              <a:srgbClr val="0070C0"/>
            </a:solidFill>
          </a:ln>
        </p:spPr>
        <p:txBody>
          <a:bodyPr wrap="square" lIns="0" tIns="0" rIns="0" bIns="0" rtlCol="0"/>
          <a:lstStyle/>
          <a:p>
            <a:endParaRPr sz="1266"/>
          </a:p>
        </p:txBody>
      </p:sp>
      <p:sp>
        <p:nvSpPr>
          <p:cNvPr id="9" name="object 8"/>
          <p:cNvSpPr/>
          <p:nvPr/>
        </p:nvSpPr>
        <p:spPr>
          <a:xfrm>
            <a:off x="5664011" y="2469715"/>
            <a:ext cx="0" cy="587573"/>
          </a:xfrm>
          <a:custGeom>
            <a:avLst/>
            <a:gdLst/>
            <a:ahLst/>
            <a:cxnLst/>
            <a:rect l="l" t="t" r="r" b="b"/>
            <a:pathLst>
              <a:path h="835660">
                <a:moveTo>
                  <a:pt x="0" y="0"/>
                </a:moveTo>
                <a:lnTo>
                  <a:pt x="0" y="835660"/>
                </a:lnTo>
              </a:path>
            </a:pathLst>
          </a:custGeom>
          <a:ln w="21856">
            <a:solidFill>
              <a:srgbClr val="0070C0"/>
            </a:solidFill>
          </a:ln>
        </p:spPr>
        <p:txBody>
          <a:bodyPr wrap="square" lIns="0" tIns="0" rIns="0" bIns="0" rtlCol="0"/>
          <a:lstStyle/>
          <a:p>
            <a:endParaRPr sz="1266"/>
          </a:p>
        </p:txBody>
      </p:sp>
      <p:sp>
        <p:nvSpPr>
          <p:cNvPr id="10" name="object 9"/>
          <p:cNvSpPr/>
          <p:nvPr/>
        </p:nvSpPr>
        <p:spPr>
          <a:xfrm>
            <a:off x="5656327" y="2462124"/>
            <a:ext cx="112961" cy="0"/>
          </a:xfrm>
          <a:custGeom>
            <a:avLst/>
            <a:gdLst/>
            <a:ahLst/>
            <a:cxnLst/>
            <a:rect l="l" t="t" r="r" b="b"/>
            <a:pathLst>
              <a:path w="160654">
                <a:moveTo>
                  <a:pt x="0" y="0"/>
                </a:moveTo>
                <a:lnTo>
                  <a:pt x="160616" y="0"/>
                </a:lnTo>
              </a:path>
            </a:pathLst>
          </a:custGeom>
          <a:ln w="21589">
            <a:solidFill>
              <a:srgbClr val="0070C0"/>
            </a:solidFill>
          </a:ln>
        </p:spPr>
        <p:txBody>
          <a:bodyPr wrap="square" lIns="0" tIns="0" rIns="0" bIns="0" rtlCol="0"/>
          <a:lstStyle/>
          <a:p>
            <a:endParaRPr sz="1266"/>
          </a:p>
        </p:txBody>
      </p:sp>
      <p:sp>
        <p:nvSpPr>
          <p:cNvPr id="11" name="object 10"/>
          <p:cNvSpPr/>
          <p:nvPr/>
        </p:nvSpPr>
        <p:spPr>
          <a:xfrm>
            <a:off x="6180640" y="2469715"/>
            <a:ext cx="0" cy="602754"/>
          </a:xfrm>
          <a:custGeom>
            <a:avLst/>
            <a:gdLst/>
            <a:ahLst/>
            <a:cxnLst/>
            <a:rect l="l" t="t" r="r" b="b"/>
            <a:pathLst>
              <a:path h="857250">
                <a:moveTo>
                  <a:pt x="0" y="0"/>
                </a:moveTo>
                <a:lnTo>
                  <a:pt x="0" y="857250"/>
                </a:lnTo>
              </a:path>
            </a:pathLst>
          </a:custGeom>
          <a:ln w="21856">
            <a:solidFill>
              <a:srgbClr val="0070C0"/>
            </a:solidFill>
          </a:ln>
        </p:spPr>
        <p:txBody>
          <a:bodyPr wrap="square" lIns="0" tIns="0" rIns="0" bIns="0" rtlCol="0"/>
          <a:lstStyle/>
          <a:p>
            <a:endParaRPr sz="1266"/>
          </a:p>
        </p:txBody>
      </p:sp>
      <p:sp>
        <p:nvSpPr>
          <p:cNvPr id="12" name="object 11"/>
          <p:cNvSpPr/>
          <p:nvPr/>
        </p:nvSpPr>
        <p:spPr>
          <a:xfrm>
            <a:off x="6075400" y="2462124"/>
            <a:ext cx="112961" cy="0"/>
          </a:xfrm>
          <a:custGeom>
            <a:avLst/>
            <a:gdLst/>
            <a:ahLst/>
            <a:cxnLst/>
            <a:rect l="l" t="t" r="r" b="b"/>
            <a:pathLst>
              <a:path w="160654">
                <a:moveTo>
                  <a:pt x="0" y="0"/>
                </a:moveTo>
                <a:lnTo>
                  <a:pt x="160604" y="0"/>
                </a:lnTo>
              </a:path>
            </a:pathLst>
          </a:custGeom>
          <a:ln w="21589">
            <a:solidFill>
              <a:srgbClr val="0070C0"/>
            </a:solidFill>
          </a:ln>
        </p:spPr>
        <p:txBody>
          <a:bodyPr wrap="square" lIns="0" tIns="0" rIns="0" bIns="0" rtlCol="0"/>
          <a:lstStyle/>
          <a:p>
            <a:endParaRPr sz="1266"/>
          </a:p>
        </p:txBody>
      </p:sp>
      <p:sp>
        <p:nvSpPr>
          <p:cNvPr id="13" name="object 12"/>
          <p:cNvSpPr/>
          <p:nvPr/>
        </p:nvSpPr>
        <p:spPr>
          <a:xfrm>
            <a:off x="5704164" y="3017044"/>
            <a:ext cx="435322" cy="0"/>
          </a:xfrm>
          <a:custGeom>
            <a:avLst/>
            <a:gdLst/>
            <a:ahLst/>
            <a:cxnLst/>
            <a:rect l="l" t="t" r="r" b="b"/>
            <a:pathLst>
              <a:path w="619125">
                <a:moveTo>
                  <a:pt x="0" y="0"/>
                </a:moveTo>
                <a:lnTo>
                  <a:pt x="618782" y="0"/>
                </a:lnTo>
              </a:path>
            </a:pathLst>
          </a:custGeom>
          <a:ln w="21589">
            <a:solidFill>
              <a:srgbClr val="0070C0"/>
            </a:solidFill>
          </a:ln>
        </p:spPr>
        <p:txBody>
          <a:bodyPr wrap="square" lIns="0" tIns="0" rIns="0" bIns="0" rtlCol="0"/>
          <a:lstStyle/>
          <a:p>
            <a:endParaRPr sz="1266"/>
          </a:p>
        </p:txBody>
      </p:sp>
      <p:sp>
        <p:nvSpPr>
          <p:cNvPr id="14" name="object 13"/>
          <p:cNvSpPr/>
          <p:nvPr/>
        </p:nvSpPr>
        <p:spPr>
          <a:xfrm>
            <a:off x="5711848" y="2517427"/>
            <a:ext cx="0" cy="492026"/>
          </a:xfrm>
          <a:custGeom>
            <a:avLst/>
            <a:gdLst/>
            <a:ahLst/>
            <a:cxnLst/>
            <a:rect l="l" t="t" r="r" b="b"/>
            <a:pathLst>
              <a:path h="699770">
                <a:moveTo>
                  <a:pt x="0" y="0"/>
                </a:moveTo>
                <a:lnTo>
                  <a:pt x="0" y="699770"/>
                </a:lnTo>
              </a:path>
            </a:pathLst>
          </a:custGeom>
          <a:ln w="21856">
            <a:solidFill>
              <a:srgbClr val="0070C0"/>
            </a:solidFill>
          </a:ln>
        </p:spPr>
        <p:txBody>
          <a:bodyPr wrap="square" lIns="0" tIns="0" rIns="0" bIns="0" rtlCol="0"/>
          <a:lstStyle/>
          <a:p>
            <a:endParaRPr sz="1266"/>
          </a:p>
        </p:txBody>
      </p:sp>
      <p:sp>
        <p:nvSpPr>
          <p:cNvPr id="15" name="object 14"/>
          <p:cNvSpPr/>
          <p:nvPr/>
        </p:nvSpPr>
        <p:spPr>
          <a:xfrm>
            <a:off x="5704164" y="2509838"/>
            <a:ext cx="65187" cy="0"/>
          </a:xfrm>
          <a:custGeom>
            <a:avLst/>
            <a:gdLst/>
            <a:ahLst/>
            <a:cxnLst/>
            <a:rect l="l" t="t" r="r" b="b"/>
            <a:pathLst>
              <a:path w="92710">
                <a:moveTo>
                  <a:pt x="0" y="0"/>
                </a:moveTo>
                <a:lnTo>
                  <a:pt x="92570" y="0"/>
                </a:lnTo>
              </a:path>
            </a:pathLst>
          </a:custGeom>
          <a:ln w="21589">
            <a:solidFill>
              <a:srgbClr val="0070C0"/>
            </a:solidFill>
          </a:ln>
        </p:spPr>
        <p:txBody>
          <a:bodyPr wrap="square" lIns="0" tIns="0" rIns="0" bIns="0" rtlCol="0"/>
          <a:lstStyle/>
          <a:p>
            <a:endParaRPr sz="1266"/>
          </a:p>
        </p:txBody>
      </p:sp>
      <p:sp>
        <p:nvSpPr>
          <p:cNvPr id="16" name="object 15"/>
          <p:cNvSpPr/>
          <p:nvPr/>
        </p:nvSpPr>
        <p:spPr>
          <a:xfrm>
            <a:off x="6132806" y="2517427"/>
            <a:ext cx="0" cy="507206"/>
          </a:xfrm>
          <a:custGeom>
            <a:avLst/>
            <a:gdLst/>
            <a:ahLst/>
            <a:cxnLst/>
            <a:rect l="l" t="t" r="r" b="b"/>
            <a:pathLst>
              <a:path h="721360">
                <a:moveTo>
                  <a:pt x="0" y="0"/>
                </a:moveTo>
                <a:lnTo>
                  <a:pt x="0" y="721360"/>
                </a:lnTo>
              </a:path>
            </a:pathLst>
          </a:custGeom>
          <a:ln w="21856">
            <a:solidFill>
              <a:srgbClr val="0070C0"/>
            </a:solidFill>
          </a:ln>
        </p:spPr>
        <p:txBody>
          <a:bodyPr wrap="square" lIns="0" tIns="0" rIns="0" bIns="0" rtlCol="0"/>
          <a:lstStyle/>
          <a:p>
            <a:endParaRPr sz="1266"/>
          </a:p>
        </p:txBody>
      </p:sp>
      <p:sp>
        <p:nvSpPr>
          <p:cNvPr id="17" name="object 16"/>
          <p:cNvSpPr/>
          <p:nvPr/>
        </p:nvSpPr>
        <p:spPr>
          <a:xfrm>
            <a:off x="6075401" y="2509838"/>
            <a:ext cx="65187" cy="0"/>
          </a:xfrm>
          <a:custGeom>
            <a:avLst/>
            <a:gdLst/>
            <a:ahLst/>
            <a:cxnLst/>
            <a:rect l="l" t="t" r="r" b="b"/>
            <a:pathLst>
              <a:path w="92709">
                <a:moveTo>
                  <a:pt x="0" y="0"/>
                </a:moveTo>
                <a:lnTo>
                  <a:pt x="92570" y="0"/>
                </a:lnTo>
              </a:path>
            </a:pathLst>
          </a:custGeom>
          <a:ln w="21589">
            <a:solidFill>
              <a:srgbClr val="0070C0"/>
            </a:solidFill>
          </a:ln>
        </p:spPr>
        <p:txBody>
          <a:bodyPr wrap="square" lIns="0" tIns="0" rIns="0" bIns="0" rtlCol="0"/>
          <a:lstStyle/>
          <a:p>
            <a:endParaRPr sz="1266"/>
          </a:p>
        </p:txBody>
      </p:sp>
      <p:sp>
        <p:nvSpPr>
          <p:cNvPr id="18" name="object 17"/>
          <p:cNvSpPr/>
          <p:nvPr/>
        </p:nvSpPr>
        <p:spPr>
          <a:xfrm>
            <a:off x="5759680" y="2653389"/>
            <a:ext cx="38398" cy="0"/>
          </a:xfrm>
          <a:custGeom>
            <a:avLst/>
            <a:gdLst/>
            <a:ahLst/>
            <a:cxnLst/>
            <a:rect l="l" t="t" r="r" b="b"/>
            <a:pathLst>
              <a:path w="54610">
                <a:moveTo>
                  <a:pt x="0" y="0"/>
                </a:moveTo>
                <a:lnTo>
                  <a:pt x="54432" y="0"/>
                </a:lnTo>
              </a:path>
            </a:pathLst>
          </a:custGeom>
          <a:ln w="21856">
            <a:solidFill>
              <a:srgbClr val="0070C0"/>
            </a:solidFill>
          </a:ln>
        </p:spPr>
        <p:txBody>
          <a:bodyPr wrap="square" lIns="0" tIns="0" rIns="0" bIns="0" rtlCol="0"/>
          <a:lstStyle/>
          <a:p>
            <a:endParaRPr sz="1266"/>
          </a:p>
        </p:txBody>
      </p:sp>
      <p:sp>
        <p:nvSpPr>
          <p:cNvPr id="19" name="object 18"/>
          <p:cNvSpPr/>
          <p:nvPr/>
        </p:nvSpPr>
        <p:spPr>
          <a:xfrm>
            <a:off x="5864926" y="2653389"/>
            <a:ext cx="220117" cy="0"/>
          </a:xfrm>
          <a:custGeom>
            <a:avLst/>
            <a:gdLst/>
            <a:ahLst/>
            <a:cxnLst/>
            <a:rect l="l" t="t" r="r" b="b"/>
            <a:pathLst>
              <a:path w="313054">
                <a:moveTo>
                  <a:pt x="0" y="0"/>
                </a:moveTo>
                <a:lnTo>
                  <a:pt x="312953" y="0"/>
                </a:lnTo>
              </a:path>
            </a:pathLst>
          </a:custGeom>
          <a:ln w="21856">
            <a:solidFill>
              <a:srgbClr val="0070C0"/>
            </a:solidFill>
          </a:ln>
        </p:spPr>
        <p:txBody>
          <a:bodyPr wrap="square" lIns="0" tIns="0" rIns="0" bIns="0" rtlCol="0"/>
          <a:lstStyle/>
          <a:p>
            <a:endParaRPr sz="1266"/>
          </a:p>
        </p:txBody>
      </p:sp>
      <p:sp>
        <p:nvSpPr>
          <p:cNvPr id="20" name="object 19"/>
          <p:cNvSpPr/>
          <p:nvPr/>
        </p:nvSpPr>
        <p:spPr>
          <a:xfrm>
            <a:off x="5759680" y="2739498"/>
            <a:ext cx="38398" cy="0"/>
          </a:xfrm>
          <a:custGeom>
            <a:avLst/>
            <a:gdLst/>
            <a:ahLst/>
            <a:cxnLst/>
            <a:rect l="l" t="t" r="r" b="b"/>
            <a:pathLst>
              <a:path w="54610">
                <a:moveTo>
                  <a:pt x="0" y="0"/>
                </a:moveTo>
                <a:lnTo>
                  <a:pt x="54432" y="0"/>
                </a:lnTo>
              </a:path>
            </a:pathLst>
          </a:custGeom>
          <a:ln w="21856">
            <a:solidFill>
              <a:srgbClr val="0070C0"/>
            </a:solidFill>
          </a:ln>
        </p:spPr>
        <p:txBody>
          <a:bodyPr wrap="square" lIns="0" tIns="0" rIns="0" bIns="0" rtlCol="0"/>
          <a:lstStyle/>
          <a:p>
            <a:endParaRPr sz="1266"/>
          </a:p>
        </p:txBody>
      </p:sp>
      <p:sp>
        <p:nvSpPr>
          <p:cNvPr id="21" name="object 20"/>
          <p:cNvSpPr/>
          <p:nvPr/>
        </p:nvSpPr>
        <p:spPr>
          <a:xfrm>
            <a:off x="5864926" y="2739498"/>
            <a:ext cx="220117" cy="0"/>
          </a:xfrm>
          <a:custGeom>
            <a:avLst/>
            <a:gdLst/>
            <a:ahLst/>
            <a:cxnLst/>
            <a:rect l="l" t="t" r="r" b="b"/>
            <a:pathLst>
              <a:path w="313054">
                <a:moveTo>
                  <a:pt x="0" y="0"/>
                </a:moveTo>
                <a:lnTo>
                  <a:pt x="312953" y="0"/>
                </a:lnTo>
              </a:path>
            </a:pathLst>
          </a:custGeom>
          <a:ln w="21856">
            <a:solidFill>
              <a:srgbClr val="0070C0"/>
            </a:solidFill>
          </a:ln>
        </p:spPr>
        <p:txBody>
          <a:bodyPr wrap="square" lIns="0" tIns="0" rIns="0" bIns="0" rtlCol="0"/>
          <a:lstStyle/>
          <a:p>
            <a:endParaRPr sz="1266"/>
          </a:p>
        </p:txBody>
      </p:sp>
      <p:sp>
        <p:nvSpPr>
          <p:cNvPr id="22" name="object 21"/>
          <p:cNvSpPr/>
          <p:nvPr/>
        </p:nvSpPr>
        <p:spPr>
          <a:xfrm>
            <a:off x="5759680" y="2825607"/>
            <a:ext cx="38398" cy="0"/>
          </a:xfrm>
          <a:custGeom>
            <a:avLst/>
            <a:gdLst/>
            <a:ahLst/>
            <a:cxnLst/>
            <a:rect l="l" t="t" r="r" b="b"/>
            <a:pathLst>
              <a:path w="54610">
                <a:moveTo>
                  <a:pt x="0" y="0"/>
                </a:moveTo>
                <a:lnTo>
                  <a:pt x="54432" y="0"/>
                </a:lnTo>
              </a:path>
            </a:pathLst>
          </a:custGeom>
          <a:ln w="21856">
            <a:solidFill>
              <a:srgbClr val="0070C0"/>
            </a:solidFill>
          </a:ln>
        </p:spPr>
        <p:txBody>
          <a:bodyPr wrap="square" lIns="0" tIns="0" rIns="0" bIns="0" rtlCol="0"/>
          <a:lstStyle/>
          <a:p>
            <a:endParaRPr sz="1266"/>
          </a:p>
        </p:txBody>
      </p:sp>
      <p:sp>
        <p:nvSpPr>
          <p:cNvPr id="23" name="object 22"/>
          <p:cNvSpPr/>
          <p:nvPr/>
        </p:nvSpPr>
        <p:spPr>
          <a:xfrm>
            <a:off x="5864926" y="2825607"/>
            <a:ext cx="220117" cy="0"/>
          </a:xfrm>
          <a:custGeom>
            <a:avLst/>
            <a:gdLst/>
            <a:ahLst/>
            <a:cxnLst/>
            <a:rect l="l" t="t" r="r" b="b"/>
            <a:pathLst>
              <a:path w="313054">
                <a:moveTo>
                  <a:pt x="0" y="0"/>
                </a:moveTo>
                <a:lnTo>
                  <a:pt x="312953" y="0"/>
                </a:lnTo>
              </a:path>
            </a:pathLst>
          </a:custGeom>
          <a:ln w="21856">
            <a:solidFill>
              <a:srgbClr val="0070C0"/>
            </a:solidFill>
          </a:ln>
        </p:spPr>
        <p:txBody>
          <a:bodyPr wrap="square" lIns="0" tIns="0" rIns="0" bIns="0" rtlCol="0"/>
          <a:lstStyle/>
          <a:p>
            <a:endParaRPr sz="1266"/>
          </a:p>
        </p:txBody>
      </p:sp>
      <p:sp>
        <p:nvSpPr>
          <p:cNvPr id="24" name="object 23"/>
          <p:cNvSpPr/>
          <p:nvPr/>
        </p:nvSpPr>
        <p:spPr>
          <a:xfrm>
            <a:off x="5759680" y="2911707"/>
            <a:ext cx="38398" cy="0"/>
          </a:xfrm>
          <a:custGeom>
            <a:avLst/>
            <a:gdLst/>
            <a:ahLst/>
            <a:cxnLst/>
            <a:rect l="l" t="t" r="r" b="b"/>
            <a:pathLst>
              <a:path w="54610">
                <a:moveTo>
                  <a:pt x="0" y="0"/>
                </a:moveTo>
                <a:lnTo>
                  <a:pt x="54432" y="0"/>
                </a:lnTo>
              </a:path>
            </a:pathLst>
          </a:custGeom>
          <a:ln w="21856">
            <a:solidFill>
              <a:srgbClr val="0070C0"/>
            </a:solidFill>
          </a:ln>
        </p:spPr>
        <p:txBody>
          <a:bodyPr wrap="square" lIns="0" tIns="0" rIns="0" bIns="0" rtlCol="0"/>
          <a:lstStyle/>
          <a:p>
            <a:endParaRPr sz="1266"/>
          </a:p>
        </p:txBody>
      </p:sp>
      <p:sp>
        <p:nvSpPr>
          <p:cNvPr id="25" name="object 24"/>
          <p:cNvSpPr/>
          <p:nvPr/>
        </p:nvSpPr>
        <p:spPr>
          <a:xfrm>
            <a:off x="5864926" y="2911707"/>
            <a:ext cx="200918" cy="0"/>
          </a:xfrm>
          <a:custGeom>
            <a:avLst/>
            <a:gdLst/>
            <a:ahLst/>
            <a:cxnLst/>
            <a:rect l="l" t="t" r="r" b="b"/>
            <a:pathLst>
              <a:path w="285750">
                <a:moveTo>
                  <a:pt x="0" y="0"/>
                </a:moveTo>
                <a:lnTo>
                  <a:pt x="285737" y="0"/>
                </a:lnTo>
              </a:path>
            </a:pathLst>
          </a:custGeom>
          <a:ln w="21856">
            <a:solidFill>
              <a:srgbClr val="0070C0"/>
            </a:solidFill>
          </a:ln>
        </p:spPr>
        <p:txBody>
          <a:bodyPr wrap="square" lIns="0" tIns="0" rIns="0" bIns="0" rtlCol="0"/>
          <a:lstStyle/>
          <a:p>
            <a:endParaRPr sz="1266"/>
          </a:p>
        </p:txBody>
      </p:sp>
      <p:sp>
        <p:nvSpPr>
          <p:cNvPr id="26" name="object 25"/>
          <p:cNvSpPr/>
          <p:nvPr/>
        </p:nvSpPr>
        <p:spPr>
          <a:xfrm>
            <a:off x="2238375" y="2187773"/>
            <a:ext cx="357188" cy="357188"/>
          </a:xfrm>
          <a:custGeom>
            <a:avLst/>
            <a:gdLst/>
            <a:ahLst/>
            <a:cxnLst/>
            <a:rect l="l" t="t" r="r" b="b"/>
            <a:pathLst>
              <a:path w="508000" h="508000">
                <a:moveTo>
                  <a:pt x="254000" y="0"/>
                </a:moveTo>
                <a:lnTo>
                  <a:pt x="208342" y="4092"/>
                </a:lnTo>
                <a:lnTo>
                  <a:pt x="165369" y="15890"/>
                </a:lnTo>
                <a:lnTo>
                  <a:pt x="125799" y="34677"/>
                </a:lnTo>
                <a:lnTo>
                  <a:pt x="90349" y="59736"/>
                </a:lnTo>
                <a:lnTo>
                  <a:pt x="59736" y="90349"/>
                </a:lnTo>
                <a:lnTo>
                  <a:pt x="34677" y="125799"/>
                </a:lnTo>
                <a:lnTo>
                  <a:pt x="15890" y="165369"/>
                </a:lnTo>
                <a:lnTo>
                  <a:pt x="4092" y="208342"/>
                </a:lnTo>
                <a:lnTo>
                  <a:pt x="0" y="254000"/>
                </a:lnTo>
                <a:lnTo>
                  <a:pt x="4092" y="299657"/>
                </a:lnTo>
                <a:lnTo>
                  <a:pt x="15890" y="342630"/>
                </a:lnTo>
                <a:lnTo>
                  <a:pt x="34677" y="382200"/>
                </a:lnTo>
                <a:lnTo>
                  <a:pt x="59736" y="417650"/>
                </a:lnTo>
                <a:lnTo>
                  <a:pt x="90349" y="448263"/>
                </a:lnTo>
                <a:lnTo>
                  <a:pt x="125799" y="473322"/>
                </a:lnTo>
                <a:lnTo>
                  <a:pt x="165369" y="492109"/>
                </a:lnTo>
                <a:lnTo>
                  <a:pt x="208342" y="503907"/>
                </a:lnTo>
                <a:lnTo>
                  <a:pt x="254000" y="508000"/>
                </a:lnTo>
                <a:lnTo>
                  <a:pt x="299657" y="503907"/>
                </a:lnTo>
                <a:lnTo>
                  <a:pt x="342630" y="492109"/>
                </a:lnTo>
                <a:lnTo>
                  <a:pt x="382200" y="473322"/>
                </a:lnTo>
                <a:lnTo>
                  <a:pt x="417650" y="448263"/>
                </a:lnTo>
                <a:lnTo>
                  <a:pt x="448263" y="417650"/>
                </a:lnTo>
                <a:lnTo>
                  <a:pt x="473322" y="382200"/>
                </a:lnTo>
                <a:lnTo>
                  <a:pt x="492109" y="342630"/>
                </a:lnTo>
                <a:lnTo>
                  <a:pt x="503907" y="299657"/>
                </a:lnTo>
                <a:lnTo>
                  <a:pt x="508000" y="254000"/>
                </a:lnTo>
                <a:lnTo>
                  <a:pt x="503907" y="208342"/>
                </a:lnTo>
                <a:lnTo>
                  <a:pt x="492109" y="165369"/>
                </a:lnTo>
                <a:lnTo>
                  <a:pt x="473322" y="125799"/>
                </a:lnTo>
                <a:lnTo>
                  <a:pt x="448263" y="90349"/>
                </a:lnTo>
                <a:lnTo>
                  <a:pt x="417650" y="59736"/>
                </a:lnTo>
                <a:lnTo>
                  <a:pt x="382200" y="34677"/>
                </a:lnTo>
                <a:lnTo>
                  <a:pt x="342630" y="15890"/>
                </a:lnTo>
                <a:lnTo>
                  <a:pt x="299657" y="4092"/>
                </a:lnTo>
                <a:lnTo>
                  <a:pt x="254000" y="0"/>
                </a:lnTo>
                <a:close/>
              </a:path>
            </a:pathLst>
          </a:custGeom>
          <a:solidFill>
            <a:srgbClr val="0070C0"/>
          </a:solidFill>
        </p:spPr>
        <p:txBody>
          <a:bodyPr wrap="square" lIns="0" tIns="0" rIns="0" bIns="0" rtlCol="0"/>
          <a:lstStyle/>
          <a:p>
            <a:endParaRPr sz="1266"/>
          </a:p>
        </p:txBody>
      </p:sp>
      <p:sp>
        <p:nvSpPr>
          <p:cNvPr id="27" name="object 26"/>
          <p:cNvSpPr txBox="1"/>
          <p:nvPr/>
        </p:nvSpPr>
        <p:spPr>
          <a:xfrm>
            <a:off x="2342930" y="2211559"/>
            <a:ext cx="174575" cy="259623"/>
          </a:xfrm>
          <a:prstGeom prst="rect">
            <a:avLst/>
          </a:prstGeom>
        </p:spPr>
        <p:txBody>
          <a:bodyPr vert="horz" wrap="square" lIns="0" tIns="0" rIns="0" bIns="0" rtlCol="0">
            <a:spAutoFit/>
          </a:bodyPr>
          <a:lstStyle/>
          <a:p>
            <a:pPr marL="8929"/>
            <a:r>
              <a:rPr sz="1687" i="1" spc="-18" dirty="0">
                <a:solidFill>
                  <a:srgbClr val="FFFFFF"/>
                </a:solidFill>
                <a:latin typeface="Times New Roman"/>
                <a:cs typeface="Times New Roman"/>
              </a:rPr>
              <a:t>1.</a:t>
            </a:r>
            <a:endParaRPr sz="1687" dirty="0">
              <a:latin typeface="Times New Roman"/>
              <a:cs typeface="Times New Roman"/>
            </a:endParaRPr>
          </a:p>
        </p:txBody>
      </p:sp>
      <p:sp>
        <p:nvSpPr>
          <p:cNvPr id="28" name="object 27"/>
          <p:cNvSpPr txBox="1"/>
          <p:nvPr/>
        </p:nvSpPr>
        <p:spPr>
          <a:xfrm>
            <a:off x="2720685" y="2276649"/>
            <a:ext cx="938510" cy="194797"/>
          </a:xfrm>
          <a:prstGeom prst="rect">
            <a:avLst/>
          </a:prstGeom>
        </p:spPr>
        <p:txBody>
          <a:bodyPr vert="horz" wrap="square" lIns="0" tIns="0" rIns="0" bIns="0" rtlCol="0">
            <a:spAutoFit/>
          </a:bodyPr>
          <a:lstStyle/>
          <a:p>
            <a:pPr marL="8929"/>
            <a:r>
              <a:rPr sz="1266" dirty="0">
                <a:solidFill>
                  <a:srgbClr val="414042"/>
                </a:solidFill>
                <a:latin typeface="Arial"/>
                <a:cs typeface="Arial"/>
              </a:rPr>
              <a:t>Shop</a:t>
            </a:r>
            <a:r>
              <a:rPr sz="1266" spc="-74" dirty="0">
                <a:solidFill>
                  <a:srgbClr val="414042"/>
                </a:solidFill>
                <a:latin typeface="Arial"/>
                <a:cs typeface="Arial"/>
              </a:rPr>
              <a:t> </a:t>
            </a:r>
            <a:r>
              <a:rPr sz="1266" spc="-4" dirty="0">
                <a:solidFill>
                  <a:srgbClr val="414042"/>
                </a:solidFill>
                <a:latin typeface="Arial"/>
                <a:cs typeface="Arial"/>
              </a:rPr>
              <a:t>around</a:t>
            </a:r>
            <a:endParaRPr sz="1266">
              <a:latin typeface="Arial"/>
              <a:cs typeface="Arial"/>
            </a:endParaRPr>
          </a:p>
        </p:txBody>
      </p:sp>
      <p:sp>
        <p:nvSpPr>
          <p:cNvPr id="29" name="object 28"/>
          <p:cNvSpPr/>
          <p:nvPr/>
        </p:nvSpPr>
        <p:spPr>
          <a:xfrm>
            <a:off x="2238375" y="3098601"/>
            <a:ext cx="357188" cy="357188"/>
          </a:xfrm>
          <a:custGeom>
            <a:avLst/>
            <a:gdLst/>
            <a:ahLst/>
            <a:cxnLst/>
            <a:rect l="l" t="t" r="r" b="b"/>
            <a:pathLst>
              <a:path w="508000" h="508000">
                <a:moveTo>
                  <a:pt x="254000" y="0"/>
                </a:moveTo>
                <a:lnTo>
                  <a:pt x="208342" y="4092"/>
                </a:lnTo>
                <a:lnTo>
                  <a:pt x="165369" y="15890"/>
                </a:lnTo>
                <a:lnTo>
                  <a:pt x="125799" y="34677"/>
                </a:lnTo>
                <a:lnTo>
                  <a:pt x="90349" y="59736"/>
                </a:lnTo>
                <a:lnTo>
                  <a:pt x="59736" y="90349"/>
                </a:lnTo>
                <a:lnTo>
                  <a:pt x="34677" y="125799"/>
                </a:lnTo>
                <a:lnTo>
                  <a:pt x="15890" y="165369"/>
                </a:lnTo>
                <a:lnTo>
                  <a:pt x="4092" y="208342"/>
                </a:lnTo>
                <a:lnTo>
                  <a:pt x="0" y="254000"/>
                </a:lnTo>
                <a:lnTo>
                  <a:pt x="4092" y="299657"/>
                </a:lnTo>
                <a:lnTo>
                  <a:pt x="15890" y="342630"/>
                </a:lnTo>
                <a:lnTo>
                  <a:pt x="34677" y="382200"/>
                </a:lnTo>
                <a:lnTo>
                  <a:pt x="59736" y="417650"/>
                </a:lnTo>
                <a:lnTo>
                  <a:pt x="90349" y="448263"/>
                </a:lnTo>
                <a:lnTo>
                  <a:pt x="125799" y="473322"/>
                </a:lnTo>
                <a:lnTo>
                  <a:pt x="165369" y="492109"/>
                </a:lnTo>
                <a:lnTo>
                  <a:pt x="208342" y="503907"/>
                </a:lnTo>
                <a:lnTo>
                  <a:pt x="254000" y="508000"/>
                </a:lnTo>
                <a:lnTo>
                  <a:pt x="299657" y="503907"/>
                </a:lnTo>
                <a:lnTo>
                  <a:pt x="342630" y="492109"/>
                </a:lnTo>
                <a:lnTo>
                  <a:pt x="382200" y="473322"/>
                </a:lnTo>
                <a:lnTo>
                  <a:pt x="417650" y="448263"/>
                </a:lnTo>
                <a:lnTo>
                  <a:pt x="448263" y="417650"/>
                </a:lnTo>
                <a:lnTo>
                  <a:pt x="473322" y="382200"/>
                </a:lnTo>
                <a:lnTo>
                  <a:pt x="492109" y="342630"/>
                </a:lnTo>
                <a:lnTo>
                  <a:pt x="503907" y="299657"/>
                </a:lnTo>
                <a:lnTo>
                  <a:pt x="508000" y="254000"/>
                </a:lnTo>
                <a:lnTo>
                  <a:pt x="503907" y="208342"/>
                </a:lnTo>
                <a:lnTo>
                  <a:pt x="492109" y="165369"/>
                </a:lnTo>
                <a:lnTo>
                  <a:pt x="473322" y="125799"/>
                </a:lnTo>
                <a:lnTo>
                  <a:pt x="448263" y="90349"/>
                </a:lnTo>
                <a:lnTo>
                  <a:pt x="417650" y="59736"/>
                </a:lnTo>
                <a:lnTo>
                  <a:pt x="382200" y="34677"/>
                </a:lnTo>
                <a:lnTo>
                  <a:pt x="342630" y="15890"/>
                </a:lnTo>
                <a:lnTo>
                  <a:pt x="299657" y="4092"/>
                </a:lnTo>
                <a:lnTo>
                  <a:pt x="254000" y="0"/>
                </a:lnTo>
                <a:close/>
              </a:path>
            </a:pathLst>
          </a:custGeom>
          <a:solidFill>
            <a:srgbClr val="0070C0"/>
          </a:solidFill>
        </p:spPr>
        <p:txBody>
          <a:bodyPr wrap="square" lIns="0" tIns="0" rIns="0" bIns="0" rtlCol="0"/>
          <a:lstStyle/>
          <a:p>
            <a:endParaRPr sz="1266"/>
          </a:p>
        </p:txBody>
      </p:sp>
      <p:sp>
        <p:nvSpPr>
          <p:cNvPr id="30" name="object 29"/>
          <p:cNvSpPr txBox="1"/>
          <p:nvPr/>
        </p:nvSpPr>
        <p:spPr>
          <a:xfrm>
            <a:off x="2342930" y="3122387"/>
            <a:ext cx="174575" cy="259623"/>
          </a:xfrm>
          <a:prstGeom prst="rect">
            <a:avLst/>
          </a:prstGeom>
        </p:spPr>
        <p:txBody>
          <a:bodyPr vert="horz" wrap="square" lIns="0" tIns="0" rIns="0" bIns="0" rtlCol="0">
            <a:spAutoFit/>
          </a:bodyPr>
          <a:lstStyle/>
          <a:p>
            <a:pPr marL="8929"/>
            <a:r>
              <a:rPr sz="1687" i="1" spc="-18" dirty="0">
                <a:solidFill>
                  <a:srgbClr val="FFFFFF"/>
                </a:solidFill>
                <a:latin typeface="Times New Roman"/>
                <a:cs typeface="Times New Roman"/>
              </a:rPr>
              <a:t>2.</a:t>
            </a:r>
            <a:endParaRPr sz="1687" dirty="0">
              <a:latin typeface="Times New Roman"/>
              <a:cs typeface="Times New Roman"/>
            </a:endParaRPr>
          </a:p>
        </p:txBody>
      </p:sp>
      <p:sp>
        <p:nvSpPr>
          <p:cNvPr id="31" name="object 30"/>
          <p:cNvSpPr txBox="1"/>
          <p:nvPr/>
        </p:nvSpPr>
        <p:spPr>
          <a:xfrm>
            <a:off x="2720685" y="3187477"/>
            <a:ext cx="705892" cy="194797"/>
          </a:xfrm>
          <a:prstGeom prst="rect">
            <a:avLst/>
          </a:prstGeom>
        </p:spPr>
        <p:txBody>
          <a:bodyPr vert="horz" wrap="square" lIns="0" tIns="0" rIns="0" bIns="0" rtlCol="0">
            <a:spAutoFit/>
          </a:bodyPr>
          <a:lstStyle/>
          <a:p>
            <a:pPr marL="8929"/>
            <a:r>
              <a:rPr sz="1266" spc="-4" dirty="0">
                <a:solidFill>
                  <a:srgbClr val="414042"/>
                </a:solidFill>
                <a:latin typeface="Arial"/>
                <a:cs typeface="Arial"/>
              </a:rPr>
              <a:t>Negotiate</a:t>
            </a:r>
            <a:endParaRPr sz="1266">
              <a:latin typeface="Arial"/>
              <a:cs typeface="Arial"/>
            </a:endParaRPr>
          </a:p>
        </p:txBody>
      </p:sp>
      <p:sp>
        <p:nvSpPr>
          <p:cNvPr id="32" name="object 31"/>
          <p:cNvSpPr/>
          <p:nvPr/>
        </p:nvSpPr>
        <p:spPr>
          <a:xfrm>
            <a:off x="2238375" y="4009429"/>
            <a:ext cx="357188" cy="357188"/>
          </a:xfrm>
          <a:custGeom>
            <a:avLst/>
            <a:gdLst/>
            <a:ahLst/>
            <a:cxnLst/>
            <a:rect l="l" t="t" r="r" b="b"/>
            <a:pathLst>
              <a:path w="508000" h="508000">
                <a:moveTo>
                  <a:pt x="254000" y="0"/>
                </a:moveTo>
                <a:lnTo>
                  <a:pt x="208342" y="4092"/>
                </a:lnTo>
                <a:lnTo>
                  <a:pt x="165369" y="15890"/>
                </a:lnTo>
                <a:lnTo>
                  <a:pt x="125799" y="34677"/>
                </a:lnTo>
                <a:lnTo>
                  <a:pt x="90349" y="59736"/>
                </a:lnTo>
                <a:lnTo>
                  <a:pt x="59736" y="90349"/>
                </a:lnTo>
                <a:lnTo>
                  <a:pt x="34677" y="125799"/>
                </a:lnTo>
                <a:lnTo>
                  <a:pt x="15890" y="165369"/>
                </a:lnTo>
                <a:lnTo>
                  <a:pt x="4092" y="208342"/>
                </a:lnTo>
                <a:lnTo>
                  <a:pt x="0" y="254000"/>
                </a:lnTo>
                <a:lnTo>
                  <a:pt x="4092" y="299657"/>
                </a:lnTo>
                <a:lnTo>
                  <a:pt x="15890" y="342630"/>
                </a:lnTo>
                <a:lnTo>
                  <a:pt x="34677" y="382200"/>
                </a:lnTo>
                <a:lnTo>
                  <a:pt x="59736" y="417650"/>
                </a:lnTo>
                <a:lnTo>
                  <a:pt x="90349" y="448263"/>
                </a:lnTo>
                <a:lnTo>
                  <a:pt x="125799" y="473322"/>
                </a:lnTo>
                <a:lnTo>
                  <a:pt x="165369" y="492109"/>
                </a:lnTo>
                <a:lnTo>
                  <a:pt x="208342" y="503907"/>
                </a:lnTo>
                <a:lnTo>
                  <a:pt x="254000" y="508000"/>
                </a:lnTo>
                <a:lnTo>
                  <a:pt x="299657" y="503907"/>
                </a:lnTo>
                <a:lnTo>
                  <a:pt x="342630" y="492109"/>
                </a:lnTo>
                <a:lnTo>
                  <a:pt x="382200" y="473322"/>
                </a:lnTo>
                <a:lnTo>
                  <a:pt x="417650" y="448263"/>
                </a:lnTo>
                <a:lnTo>
                  <a:pt x="448263" y="417650"/>
                </a:lnTo>
                <a:lnTo>
                  <a:pt x="473322" y="382200"/>
                </a:lnTo>
                <a:lnTo>
                  <a:pt x="492109" y="342630"/>
                </a:lnTo>
                <a:lnTo>
                  <a:pt x="503907" y="299657"/>
                </a:lnTo>
                <a:lnTo>
                  <a:pt x="508000" y="254000"/>
                </a:lnTo>
                <a:lnTo>
                  <a:pt x="503907" y="208342"/>
                </a:lnTo>
                <a:lnTo>
                  <a:pt x="492109" y="165369"/>
                </a:lnTo>
                <a:lnTo>
                  <a:pt x="473322" y="125799"/>
                </a:lnTo>
                <a:lnTo>
                  <a:pt x="448263" y="90349"/>
                </a:lnTo>
                <a:lnTo>
                  <a:pt x="417650" y="59736"/>
                </a:lnTo>
                <a:lnTo>
                  <a:pt x="382200" y="34677"/>
                </a:lnTo>
                <a:lnTo>
                  <a:pt x="342630" y="15890"/>
                </a:lnTo>
                <a:lnTo>
                  <a:pt x="299657" y="4092"/>
                </a:lnTo>
                <a:lnTo>
                  <a:pt x="254000" y="0"/>
                </a:lnTo>
                <a:close/>
              </a:path>
            </a:pathLst>
          </a:custGeom>
          <a:solidFill>
            <a:srgbClr val="0070C0"/>
          </a:solidFill>
        </p:spPr>
        <p:txBody>
          <a:bodyPr wrap="square" lIns="0" tIns="0" rIns="0" bIns="0" rtlCol="0"/>
          <a:lstStyle/>
          <a:p>
            <a:endParaRPr sz="1266"/>
          </a:p>
        </p:txBody>
      </p:sp>
      <p:sp>
        <p:nvSpPr>
          <p:cNvPr id="33" name="object 32"/>
          <p:cNvSpPr txBox="1"/>
          <p:nvPr/>
        </p:nvSpPr>
        <p:spPr>
          <a:xfrm>
            <a:off x="2342930" y="4033216"/>
            <a:ext cx="174575" cy="259623"/>
          </a:xfrm>
          <a:prstGeom prst="rect">
            <a:avLst/>
          </a:prstGeom>
        </p:spPr>
        <p:txBody>
          <a:bodyPr vert="horz" wrap="square" lIns="0" tIns="0" rIns="0" bIns="0" rtlCol="0">
            <a:spAutoFit/>
          </a:bodyPr>
          <a:lstStyle/>
          <a:p>
            <a:pPr marL="8929"/>
            <a:r>
              <a:rPr sz="1687" i="1" spc="-18" dirty="0">
                <a:solidFill>
                  <a:srgbClr val="FFFFFF"/>
                </a:solidFill>
                <a:latin typeface="Times New Roman"/>
                <a:cs typeface="Times New Roman"/>
              </a:rPr>
              <a:t>3.</a:t>
            </a:r>
            <a:endParaRPr sz="1687">
              <a:latin typeface="Times New Roman"/>
              <a:cs typeface="Times New Roman"/>
            </a:endParaRPr>
          </a:p>
        </p:txBody>
      </p:sp>
      <p:sp>
        <p:nvSpPr>
          <p:cNvPr id="34" name="object 33"/>
          <p:cNvSpPr txBox="1"/>
          <p:nvPr/>
        </p:nvSpPr>
        <p:spPr>
          <a:xfrm>
            <a:off x="2720685" y="4098305"/>
            <a:ext cx="1393478" cy="194797"/>
          </a:xfrm>
          <a:prstGeom prst="rect">
            <a:avLst/>
          </a:prstGeom>
        </p:spPr>
        <p:txBody>
          <a:bodyPr vert="horz" wrap="square" lIns="0" tIns="0" rIns="0" bIns="0" rtlCol="0">
            <a:spAutoFit/>
          </a:bodyPr>
          <a:lstStyle/>
          <a:p>
            <a:pPr marL="8929"/>
            <a:r>
              <a:rPr sz="1266" dirty="0">
                <a:solidFill>
                  <a:srgbClr val="414042"/>
                </a:solidFill>
                <a:latin typeface="Arial"/>
                <a:cs typeface="Arial"/>
              </a:rPr>
              <a:t>Pay </a:t>
            </a:r>
            <a:r>
              <a:rPr sz="1266" spc="-4" dirty="0">
                <a:solidFill>
                  <a:srgbClr val="414042"/>
                </a:solidFill>
                <a:latin typeface="Arial"/>
                <a:cs typeface="Arial"/>
              </a:rPr>
              <a:t>by Direct</a:t>
            </a:r>
            <a:r>
              <a:rPr sz="1266" spc="-60" dirty="0">
                <a:solidFill>
                  <a:srgbClr val="414042"/>
                </a:solidFill>
                <a:latin typeface="Arial"/>
                <a:cs typeface="Arial"/>
              </a:rPr>
              <a:t> </a:t>
            </a:r>
            <a:r>
              <a:rPr sz="1266" spc="-4" dirty="0">
                <a:solidFill>
                  <a:srgbClr val="414042"/>
                </a:solidFill>
                <a:latin typeface="Arial"/>
                <a:cs typeface="Arial"/>
              </a:rPr>
              <a:t>Debit</a:t>
            </a:r>
            <a:endParaRPr sz="1266">
              <a:latin typeface="Arial"/>
              <a:cs typeface="Arial"/>
            </a:endParaRPr>
          </a:p>
        </p:txBody>
      </p:sp>
      <p:sp>
        <p:nvSpPr>
          <p:cNvPr id="35" name="object 34"/>
          <p:cNvSpPr/>
          <p:nvPr/>
        </p:nvSpPr>
        <p:spPr>
          <a:xfrm>
            <a:off x="2238375" y="4920258"/>
            <a:ext cx="357188" cy="357188"/>
          </a:xfrm>
          <a:custGeom>
            <a:avLst/>
            <a:gdLst/>
            <a:ahLst/>
            <a:cxnLst/>
            <a:rect l="l" t="t" r="r" b="b"/>
            <a:pathLst>
              <a:path w="508000" h="508000">
                <a:moveTo>
                  <a:pt x="254000" y="0"/>
                </a:moveTo>
                <a:lnTo>
                  <a:pt x="208342" y="4092"/>
                </a:lnTo>
                <a:lnTo>
                  <a:pt x="165369" y="15890"/>
                </a:lnTo>
                <a:lnTo>
                  <a:pt x="125799" y="34677"/>
                </a:lnTo>
                <a:lnTo>
                  <a:pt x="90349" y="59736"/>
                </a:lnTo>
                <a:lnTo>
                  <a:pt x="59736" y="90349"/>
                </a:lnTo>
                <a:lnTo>
                  <a:pt x="34677" y="125799"/>
                </a:lnTo>
                <a:lnTo>
                  <a:pt x="15890" y="165369"/>
                </a:lnTo>
                <a:lnTo>
                  <a:pt x="4092" y="208342"/>
                </a:lnTo>
                <a:lnTo>
                  <a:pt x="0" y="254000"/>
                </a:lnTo>
                <a:lnTo>
                  <a:pt x="4092" y="299657"/>
                </a:lnTo>
                <a:lnTo>
                  <a:pt x="15890" y="342630"/>
                </a:lnTo>
                <a:lnTo>
                  <a:pt x="34677" y="382200"/>
                </a:lnTo>
                <a:lnTo>
                  <a:pt x="59736" y="417650"/>
                </a:lnTo>
                <a:lnTo>
                  <a:pt x="90349" y="448263"/>
                </a:lnTo>
                <a:lnTo>
                  <a:pt x="125799" y="473322"/>
                </a:lnTo>
                <a:lnTo>
                  <a:pt x="165369" y="492109"/>
                </a:lnTo>
                <a:lnTo>
                  <a:pt x="208342" y="503907"/>
                </a:lnTo>
                <a:lnTo>
                  <a:pt x="254000" y="508000"/>
                </a:lnTo>
                <a:lnTo>
                  <a:pt x="299657" y="503907"/>
                </a:lnTo>
                <a:lnTo>
                  <a:pt x="342630" y="492109"/>
                </a:lnTo>
                <a:lnTo>
                  <a:pt x="382200" y="473322"/>
                </a:lnTo>
                <a:lnTo>
                  <a:pt x="417650" y="448263"/>
                </a:lnTo>
                <a:lnTo>
                  <a:pt x="448263" y="417650"/>
                </a:lnTo>
                <a:lnTo>
                  <a:pt x="473322" y="382200"/>
                </a:lnTo>
                <a:lnTo>
                  <a:pt x="492109" y="342630"/>
                </a:lnTo>
                <a:lnTo>
                  <a:pt x="503907" y="299657"/>
                </a:lnTo>
                <a:lnTo>
                  <a:pt x="508000" y="254000"/>
                </a:lnTo>
                <a:lnTo>
                  <a:pt x="503907" y="208342"/>
                </a:lnTo>
                <a:lnTo>
                  <a:pt x="492109" y="165369"/>
                </a:lnTo>
                <a:lnTo>
                  <a:pt x="473322" y="125799"/>
                </a:lnTo>
                <a:lnTo>
                  <a:pt x="448263" y="90349"/>
                </a:lnTo>
                <a:lnTo>
                  <a:pt x="417650" y="59736"/>
                </a:lnTo>
                <a:lnTo>
                  <a:pt x="382200" y="34677"/>
                </a:lnTo>
                <a:lnTo>
                  <a:pt x="342630" y="15890"/>
                </a:lnTo>
                <a:lnTo>
                  <a:pt x="299657" y="4092"/>
                </a:lnTo>
                <a:lnTo>
                  <a:pt x="254000" y="0"/>
                </a:lnTo>
                <a:close/>
              </a:path>
            </a:pathLst>
          </a:custGeom>
          <a:solidFill>
            <a:srgbClr val="0070C0"/>
          </a:solidFill>
        </p:spPr>
        <p:txBody>
          <a:bodyPr wrap="square" lIns="0" tIns="0" rIns="0" bIns="0" rtlCol="0"/>
          <a:lstStyle/>
          <a:p>
            <a:endParaRPr sz="1266"/>
          </a:p>
        </p:txBody>
      </p:sp>
      <p:sp>
        <p:nvSpPr>
          <p:cNvPr id="36" name="object 35"/>
          <p:cNvSpPr txBox="1"/>
          <p:nvPr/>
        </p:nvSpPr>
        <p:spPr>
          <a:xfrm>
            <a:off x="2342930" y="4944044"/>
            <a:ext cx="174575" cy="259623"/>
          </a:xfrm>
          <a:prstGeom prst="rect">
            <a:avLst/>
          </a:prstGeom>
        </p:spPr>
        <p:txBody>
          <a:bodyPr vert="horz" wrap="square" lIns="0" tIns="0" rIns="0" bIns="0" rtlCol="0">
            <a:spAutoFit/>
          </a:bodyPr>
          <a:lstStyle/>
          <a:p>
            <a:pPr marL="8929"/>
            <a:r>
              <a:rPr sz="1687" i="1" spc="-18" dirty="0">
                <a:solidFill>
                  <a:srgbClr val="FFFFFF"/>
                </a:solidFill>
                <a:latin typeface="Times New Roman"/>
                <a:cs typeface="Times New Roman"/>
              </a:rPr>
              <a:t>4.</a:t>
            </a:r>
            <a:endParaRPr sz="1687">
              <a:latin typeface="Times New Roman"/>
              <a:cs typeface="Times New Roman"/>
            </a:endParaRPr>
          </a:p>
        </p:txBody>
      </p:sp>
      <p:sp>
        <p:nvSpPr>
          <p:cNvPr id="37" name="object 36"/>
          <p:cNvSpPr txBox="1"/>
          <p:nvPr/>
        </p:nvSpPr>
        <p:spPr>
          <a:xfrm>
            <a:off x="2720524" y="5009133"/>
            <a:ext cx="1295251" cy="194797"/>
          </a:xfrm>
          <a:prstGeom prst="rect">
            <a:avLst/>
          </a:prstGeom>
        </p:spPr>
        <p:txBody>
          <a:bodyPr vert="horz" wrap="square" lIns="0" tIns="0" rIns="0" bIns="0" rtlCol="0">
            <a:spAutoFit/>
          </a:bodyPr>
          <a:lstStyle/>
          <a:p>
            <a:pPr marL="8929"/>
            <a:r>
              <a:rPr sz="1266" spc="-4" dirty="0">
                <a:solidFill>
                  <a:srgbClr val="414042"/>
                </a:solidFill>
                <a:latin typeface="Arial"/>
                <a:cs typeface="Arial"/>
              </a:rPr>
              <a:t>Don’t impulse</a:t>
            </a:r>
            <a:r>
              <a:rPr sz="1266" spc="-60" dirty="0">
                <a:solidFill>
                  <a:srgbClr val="414042"/>
                </a:solidFill>
                <a:latin typeface="Arial"/>
                <a:cs typeface="Arial"/>
              </a:rPr>
              <a:t> </a:t>
            </a:r>
            <a:r>
              <a:rPr sz="1266" spc="-4" dirty="0">
                <a:solidFill>
                  <a:srgbClr val="414042"/>
                </a:solidFill>
                <a:latin typeface="Arial"/>
                <a:cs typeface="Arial"/>
              </a:rPr>
              <a:t>buy</a:t>
            </a:r>
            <a:endParaRPr sz="1266">
              <a:latin typeface="Arial"/>
              <a:cs typeface="Arial"/>
            </a:endParaRPr>
          </a:p>
        </p:txBody>
      </p:sp>
      <p:sp>
        <p:nvSpPr>
          <p:cNvPr id="38" name="object 37"/>
          <p:cNvSpPr/>
          <p:nvPr/>
        </p:nvSpPr>
        <p:spPr>
          <a:xfrm>
            <a:off x="5931665" y="3931296"/>
            <a:ext cx="196453" cy="196453"/>
          </a:xfrm>
          <a:custGeom>
            <a:avLst/>
            <a:gdLst/>
            <a:ahLst/>
            <a:cxnLst/>
            <a:rect l="l" t="t" r="r" b="b"/>
            <a:pathLst>
              <a:path w="279400" h="279400">
                <a:moveTo>
                  <a:pt x="139407" y="278828"/>
                </a:moveTo>
                <a:lnTo>
                  <a:pt x="183474" y="271720"/>
                </a:lnTo>
                <a:lnTo>
                  <a:pt x="221743" y="251928"/>
                </a:lnTo>
                <a:lnTo>
                  <a:pt x="251920" y="221747"/>
                </a:lnTo>
                <a:lnTo>
                  <a:pt x="271709" y="183475"/>
                </a:lnTo>
                <a:lnTo>
                  <a:pt x="278815" y="139407"/>
                </a:lnTo>
                <a:lnTo>
                  <a:pt x="271709" y="95346"/>
                </a:lnTo>
                <a:lnTo>
                  <a:pt x="251920" y="57077"/>
                </a:lnTo>
                <a:lnTo>
                  <a:pt x="221743" y="26899"/>
                </a:lnTo>
                <a:lnTo>
                  <a:pt x="183474" y="7107"/>
                </a:lnTo>
                <a:lnTo>
                  <a:pt x="139407" y="0"/>
                </a:lnTo>
                <a:lnTo>
                  <a:pt x="95341" y="7107"/>
                </a:lnTo>
                <a:lnTo>
                  <a:pt x="57072" y="26899"/>
                </a:lnTo>
                <a:lnTo>
                  <a:pt x="26895" y="57077"/>
                </a:lnTo>
                <a:lnTo>
                  <a:pt x="7106" y="95346"/>
                </a:lnTo>
                <a:lnTo>
                  <a:pt x="0" y="139407"/>
                </a:lnTo>
                <a:lnTo>
                  <a:pt x="7106" y="183475"/>
                </a:lnTo>
                <a:lnTo>
                  <a:pt x="26895" y="221747"/>
                </a:lnTo>
                <a:lnTo>
                  <a:pt x="57072" y="251928"/>
                </a:lnTo>
                <a:lnTo>
                  <a:pt x="95341" y="271720"/>
                </a:lnTo>
                <a:lnTo>
                  <a:pt x="139407" y="278828"/>
                </a:lnTo>
                <a:close/>
              </a:path>
            </a:pathLst>
          </a:custGeom>
          <a:ln w="12700">
            <a:solidFill>
              <a:srgbClr val="FFFFFF"/>
            </a:solidFill>
          </a:ln>
        </p:spPr>
        <p:txBody>
          <a:bodyPr wrap="square" lIns="0" tIns="0" rIns="0" bIns="0" rtlCol="0"/>
          <a:lstStyle/>
          <a:p>
            <a:endParaRPr sz="1266"/>
          </a:p>
        </p:txBody>
      </p:sp>
      <p:sp>
        <p:nvSpPr>
          <p:cNvPr id="39" name="object 38"/>
          <p:cNvSpPr/>
          <p:nvPr/>
        </p:nvSpPr>
        <p:spPr>
          <a:xfrm>
            <a:off x="5972452" y="3931295"/>
            <a:ext cx="182612" cy="142429"/>
          </a:xfrm>
          <a:custGeom>
            <a:avLst/>
            <a:gdLst/>
            <a:ahLst/>
            <a:cxnLst/>
            <a:rect l="l" t="t" r="r" b="b"/>
            <a:pathLst>
              <a:path w="259715" h="202564">
                <a:moveTo>
                  <a:pt x="259486" y="0"/>
                </a:moveTo>
                <a:lnTo>
                  <a:pt x="76568" y="202057"/>
                </a:lnTo>
                <a:lnTo>
                  <a:pt x="0" y="125209"/>
                </a:lnTo>
              </a:path>
            </a:pathLst>
          </a:custGeom>
          <a:ln w="12699">
            <a:solidFill>
              <a:srgbClr val="0070C0"/>
            </a:solidFill>
          </a:ln>
        </p:spPr>
        <p:txBody>
          <a:bodyPr wrap="square" lIns="0" tIns="0" rIns="0" bIns="0" rtlCol="0"/>
          <a:lstStyle/>
          <a:p>
            <a:endParaRPr sz="1266"/>
          </a:p>
        </p:txBody>
      </p:sp>
      <p:sp>
        <p:nvSpPr>
          <p:cNvPr id="40" name="object 39"/>
          <p:cNvSpPr/>
          <p:nvPr/>
        </p:nvSpPr>
        <p:spPr>
          <a:xfrm>
            <a:off x="5931665" y="4377780"/>
            <a:ext cx="196453" cy="196453"/>
          </a:xfrm>
          <a:custGeom>
            <a:avLst/>
            <a:gdLst/>
            <a:ahLst/>
            <a:cxnLst/>
            <a:rect l="l" t="t" r="r" b="b"/>
            <a:pathLst>
              <a:path w="279400" h="279400">
                <a:moveTo>
                  <a:pt x="139407" y="278828"/>
                </a:moveTo>
                <a:lnTo>
                  <a:pt x="183474" y="271720"/>
                </a:lnTo>
                <a:lnTo>
                  <a:pt x="221743" y="251928"/>
                </a:lnTo>
                <a:lnTo>
                  <a:pt x="251920" y="221747"/>
                </a:lnTo>
                <a:lnTo>
                  <a:pt x="271709" y="183475"/>
                </a:lnTo>
                <a:lnTo>
                  <a:pt x="278815" y="139407"/>
                </a:lnTo>
                <a:lnTo>
                  <a:pt x="271709" y="95346"/>
                </a:lnTo>
                <a:lnTo>
                  <a:pt x="251920" y="57077"/>
                </a:lnTo>
                <a:lnTo>
                  <a:pt x="221743" y="26899"/>
                </a:lnTo>
                <a:lnTo>
                  <a:pt x="183474" y="7107"/>
                </a:lnTo>
                <a:lnTo>
                  <a:pt x="139407" y="0"/>
                </a:lnTo>
                <a:lnTo>
                  <a:pt x="95341" y="7107"/>
                </a:lnTo>
                <a:lnTo>
                  <a:pt x="57072" y="26899"/>
                </a:lnTo>
                <a:lnTo>
                  <a:pt x="26895" y="57077"/>
                </a:lnTo>
                <a:lnTo>
                  <a:pt x="7106" y="95346"/>
                </a:lnTo>
                <a:lnTo>
                  <a:pt x="0" y="139407"/>
                </a:lnTo>
                <a:lnTo>
                  <a:pt x="7106" y="183475"/>
                </a:lnTo>
                <a:lnTo>
                  <a:pt x="26895" y="221747"/>
                </a:lnTo>
                <a:lnTo>
                  <a:pt x="57072" y="251928"/>
                </a:lnTo>
                <a:lnTo>
                  <a:pt x="95341" y="271720"/>
                </a:lnTo>
                <a:lnTo>
                  <a:pt x="139407" y="278828"/>
                </a:lnTo>
                <a:close/>
              </a:path>
            </a:pathLst>
          </a:custGeom>
          <a:ln w="12699">
            <a:solidFill>
              <a:srgbClr val="FFFFFF"/>
            </a:solidFill>
          </a:ln>
        </p:spPr>
        <p:txBody>
          <a:bodyPr wrap="square" lIns="0" tIns="0" rIns="0" bIns="0" rtlCol="0"/>
          <a:lstStyle/>
          <a:p>
            <a:endParaRPr sz="1266"/>
          </a:p>
        </p:txBody>
      </p:sp>
      <p:sp>
        <p:nvSpPr>
          <p:cNvPr id="41" name="object 40"/>
          <p:cNvSpPr/>
          <p:nvPr/>
        </p:nvSpPr>
        <p:spPr>
          <a:xfrm>
            <a:off x="5972452" y="4377779"/>
            <a:ext cx="182612" cy="142429"/>
          </a:xfrm>
          <a:custGeom>
            <a:avLst/>
            <a:gdLst/>
            <a:ahLst/>
            <a:cxnLst/>
            <a:rect l="l" t="t" r="r" b="b"/>
            <a:pathLst>
              <a:path w="259715" h="202564">
                <a:moveTo>
                  <a:pt x="259486" y="0"/>
                </a:moveTo>
                <a:lnTo>
                  <a:pt x="76568" y="202057"/>
                </a:lnTo>
                <a:lnTo>
                  <a:pt x="0" y="125209"/>
                </a:lnTo>
              </a:path>
            </a:pathLst>
          </a:custGeom>
          <a:ln w="12699">
            <a:solidFill>
              <a:srgbClr val="0070C0"/>
            </a:solidFill>
          </a:ln>
        </p:spPr>
        <p:txBody>
          <a:bodyPr wrap="square" lIns="0" tIns="0" rIns="0" bIns="0" rtlCol="0"/>
          <a:lstStyle/>
          <a:p>
            <a:endParaRPr sz="1266"/>
          </a:p>
        </p:txBody>
      </p:sp>
      <p:sp>
        <p:nvSpPr>
          <p:cNvPr id="42" name="object 41"/>
          <p:cNvSpPr txBox="1"/>
          <p:nvPr/>
        </p:nvSpPr>
        <p:spPr>
          <a:xfrm>
            <a:off x="5864926" y="3436123"/>
            <a:ext cx="3456682" cy="1315873"/>
          </a:xfrm>
          <a:prstGeom prst="rect">
            <a:avLst/>
          </a:prstGeom>
        </p:spPr>
        <p:txBody>
          <a:bodyPr vert="horz" wrap="square" lIns="0" tIns="0" rIns="0" bIns="0" rtlCol="0">
            <a:spAutoFit/>
          </a:bodyPr>
          <a:lstStyle/>
          <a:p>
            <a:pPr marL="8929"/>
            <a:r>
              <a:rPr sz="1125" dirty="0">
                <a:solidFill>
                  <a:srgbClr val="FFFFFF"/>
                </a:solidFill>
                <a:latin typeface="Arial"/>
                <a:cs typeface="Arial"/>
              </a:rPr>
              <a:t>For </a:t>
            </a:r>
            <a:r>
              <a:rPr sz="1125" spc="-4" dirty="0">
                <a:solidFill>
                  <a:srgbClr val="FFFFFF"/>
                </a:solidFill>
                <a:latin typeface="Arial"/>
                <a:cs typeface="Arial"/>
              </a:rPr>
              <a:t>everything </a:t>
            </a:r>
            <a:r>
              <a:rPr sz="1125" dirty="0">
                <a:solidFill>
                  <a:srgbClr val="FFFFFF"/>
                </a:solidFill>
                <a:latin typeface="Arial"/>
                <a:cs typeface="Arial"/>
              </a:rPr>
              <a:t>that you spend money </a:t>
            </a:r>
            <a:r>
              <a:rPr sz="1125" spc="-4" dirty="0">
                <a:solidFill>
                  <a:srgbClr val="FFFFFF"/>
                </a:solidFill>
                <a:latin typeface="Arial"/>
                <a:cs typeface="Arial"/>
              </a:rPr>
              <a:t>on, ask</a:t>
            </a:r>
            <a:r>
              <a:rPr sz="1125" spc="-70" dirty="0">
                <a:solidFill>
                  <a:srgbClr val="FFFFFF"/>
                </a:solidFill>
                <a:latin typeface="Arial"/>
                <a:cs typeface="Arial"/>
              </a:rPr>
              <a:t> </a:t>
            </a:r>
            <a:r>
              <a:rPr sz="1125" dirty="0">
                <a:solidFill>
                  <a:srgbClr val="FFFFFF"/>
                </a:solidFill>
                <a:latin typeface="Arial"/>
                <a:cs typeface="Arial"/>
              </a:rPr>
              <a:t>yourself:</a:t>
            </a:r>
            <a:endParaRPr sz="1125" dirty="0">
              <a:latin typeface="Arial"/>
              <a:cs typeface="Arial"/>
            </a:endParaRPr>
          </a:p>
          <a:p>
            <a:pPr>
              <a:lnSpc>
                <a:spcPct val="100000"/>
              </a:lnSpc>
            </a:pPr>
            <a:endParaRPr sz="1125" dirty="0">
              <a:latin typeface="Times New Roman"/>
              <a:cs typeface="Times New Roman"/>
            </a:endParaRPr>
          </a:p>
          <a:p>
            <a:pPr>
              <a:spcBef>
                <a:spcPts val="11"/>
              </a:spcBef>
            </a:pPr>
            <a:endParaRPr sz="1019" dirty="0">
              <a:latin typeface="Times New Roman"/>
              <a:cs typeface="Times New Roman"/>
            </a:endParaRPr>
          </a:p>
          <a:p>
            <a:pPr marL="382624"/>
            <a:r>
              <a:rPr sz="1266" spc="-4" dirty="0">
                <a:solidFill>
                  <a:srgbClr val="FFFFFF"/>
                </a:solidFill>
                <a:latin typeface="Arial"/>
                <a:cs typeface="Arial"/>
              </a:rPr>
              <a:t>Do </a:t>
            </a:r>
            <a:r>
              <a:rPr sz="1266" dirty="0">
                <a:solidFill>
                  <a:srgbClr val="FFFFFF"/>
                </a:solidFill>
                <a:latin typeface="Arial"/>
                <a:cs typeface="Arial"/>
              </a:rPr>
              <a:t>I really </a:t>
            </a:r>
            <a:r>
              <a:rPr sz="1266" spc="-4" dirty="0">
                <a:solidFill>
                  <a:srgbClr val="FFFFFF"/>
                </a:solidFill>
                <a:latin typeface="Arial"/>
                <a:cs typeface="Arial"/>
              </a:rPr>
              <a:t>need</a:t>
            </a:r>
            <a:r>
              <a:rPr sz="1266" spc="-63" dirty="0">
                <a:solidFill>
                  <a:srgbClr val="FFFFFF"/>
                </a:solidFill>
                <a:latin typeface="Arial"/>
                <a:cs typeface="Arial"/>
              </a:rPr>
              <a:t> </a:t>
            </a:r>
            <a:r>
              <a:rPr sz="1266" spc="-4" dirty="0">
                <a:solidFill>
                  <a:srgbClr val="FFFFFF"/>
                </a:solidFill>
                <a:latin typeface="Arial"/>
                <a:cs typeface="Arial"/>
              </a:rPr>
              <a:t>it?</a:t>
            </a:r>
            <a:endParaRPr sz="1266" dirty="0">
              <a:latin typeface="Arial"/>
              <a:cs typeface="Arial"/>
            </a:endParaRPr>
          </a:p>
          <a:p>
            <a:pPr>
              <a:lnSpc>
                <a:spcPct val="100000"/>
              </a:lnSpc>
            </a:pPr>
            <a:endParaRPr sz="1266" dirty="0">
              <a:latin typeface="Times New Roman"/>
              <a:cs typeface="Times New Roman"/>
            </a:endParaRPr>
          </a:p>
          <a:p>
            <a:pPr marL="382624" marR="655862">
              <a:lnSpc>
                <a:spcPts val="1336"/>
              </a:lnSpc>
              <a:spcBef>
                <a:spcPts val="738"/>
              </a:spcBef>
            </a:pPr>
            <a:r>
              <a:rPr sz="1266" dirty="0">
                <a:solidFill>
                  <a:srgbClr val="FFFFFF"/>
                </a:solidFill>
                <a:latin typeface="Arial"/>
                <a:cs typeface="Arial"/>
              </a:rPr>
              <a:t>If the </a:t>
            </a:r>
            <a:r>
              <a:rPr sz="1266" spc="-4" dirty="0">
                <a:solidFill>
                  <a:srgbClr val="FFFFFF"/>
                </a:solidFill>
                <a:latin typeface="Arial"/>
                <a:cs typeface="Arial"/>
              </a:rPr>
              <a:t>answer is </a:t>
            </a:r>
            <a:r>
              <a:rPr sz="1266" dirty="0">
                <a:solidFill>
                  <a:srgbClr val="FFFFFF"/>
                </a:solidFill>
                <a:latin typeface="Arial"/>
                <a:cs typeface="Arial"/>
              </a:rPr>
              <a:t>yes, then </a:t>
            </a:r>
            <a:r>
              <a:rPr sz="1266" spc="-4" dirty="0">
                <a:solidFill>
                  <a:srgbClr val="FFFFFF"/>
                </a:solidFill>
                <a:latin typeface="Arial"/>
                <a:cs typeface="Arial"/>
              </a:rPr>
              <a:t>ask</a:t>
            </a:r>
            <a:r>
              <a:rPr sz="1266" spc="-60" dirty="0">
                <a:solidFill>
                  <a:srgbClr val="FFFFFF"/>
                </a:solidFill>
                <a:latin typeface="Arial"/>
                <a:cs typeface="Arial"/>
              </a:rPr>
              <a:t> </a:t>
            </a:r>
            <a:r>
              <a:rPr sz="1266" spc="-4" dirty="0">
                <a:solidFill>
                  <a:srgbClr val="FFFFFF"/>
                </a:solidFill>
                <a:latin typeface="Arial"/>
                <a:cs typeface="Arial"/>
              </a:rPr>
              <a:t>how  </a:t>
            </a:r>
            <a:r>
              <a:rPr sz="1266" dirty="0">
                <a:solidFill>
                  <a:srgbClr val="FFFFFF"/>
                </a:solidFill>
                <a:latin typeface="Arial"/>
                <a:cs typeface="Arial"/>
              </a:rPr>
              <a:t>can I </a:t>
            </a:r>
            <a:r>
              <a:rPr sz="1266" spc="-4" dirty="0">
                <a:solidFill>
                  <a:srgbClr val="FFFFFF"/>
                </a:solidFill>
                <a:latin typeface="Arial"/>
                <a:cs typeface="Arial"/>
              </a:rPr>
              <a:t>get it </a:t>
            </a:r>
            <a:r>
              <a:rPr sz="1266" dirty="0">
                <a:solidFill>
                  <a:srgbClr val="FFFFFF"/>
                </a:solidFill>
                <a:latin typeface="Arial"/>
                <a:cs typeface="Arial"/>
              </a:rPr>
              <a:t>for</a:t>
            </a:r>
            <a:r>
              <a:rPr sz="1266" spc="-63" dirty="0">
                <a:solidFill>
                  <a:srgbClr val="FFFFFF"/>
                </a:solidFill>
                <a:latin typeface="Arial"/>
                <a:cs typeface="Arial"/>
              </a:rPr>
              <a:t> </a:t>
            </a:r>
            <a:r>
              <a:rPr sz="1266" spc="-4" dirty="0">
                <a:solidFill>
                  <a:srgbClr val="FFFFFF"/>
                </a:solidFill>
                <a:latin typeface="Arial"/>
                <a:cs typeface="Arial"/>
              </a:rPr>
              <a:t>less?</a:t>
            </a:r>
            <a:endParaRPr sz="1266" dirty="0">
              <a:latin typeface="Arial"/>
              <a:cs typeface="Arial"/>
            </a:endParaRPr>
          </a:p>
        </p:txBody>
      </p:sp>
      <p:sp>
        <p:nvSpPr>
          <p:cNvPr id="43" name="object 42"/>
          <p:cNvSpPr/>
          <p:nvPr/>
        </p:nvSpPr>
        <p:spPr>
          <a:xfrm>
            <a:off x="2238375" y="4665762"/>
            <a:ext cx="1821656" cy="0"/>
          </a:xfrm>
          <a:custGeom>
            <a:avLst/>
            <a:gdLst/>
            <a:ahLst/>
            <a:cxnLst/>
            <a:rect l="l" t="t" r="r" b="b"/>
            <a:pathLst>
              <a:path w="2590800">
                <a:moveTo>
                  <a:pt x="0" y="0"/>
                </a:moveTo>
                <a:lnTo>
                  <a:pt x="2590800" y="0"/>
                </a:lnTo>
              </a:path>
            </a:pathLst>
          </a:custGeom>
          <a:ln w="12700">
            <a:solidFill>
              <a:srgbClr val="414042"/>
            </a:solidFill>
          </a:ln>
        </p:spPr>
        <p:txBody>
          <a:bodyPr wrap="square" lIns="0" tIns="0" rIns="0" bIns="0" rtlCol="0"/>
          <a:lstStyle/>
          <a:p>
            <a:endParaRPr sz="1266"/>
          </a:p>
        </p:txBody>
      </p:sp>
      <p:sp>
        <p:nvSpPr>
          <p:cNvPr id="44" name="object 43"/>
          <p:cNvSpPr/>
          <p:nvPr/>
        </p:nvSpPr>
        <p:spPr>
          <a:xfrm>
            <a:off x="2238375" y="5592496"/>
            <a:ext cx="1821656" cy="0"/>
          </a:xfrm>
          <a:custGeom>
            <a:avLst/>
            <a:gdLst/>
            <a:ahLst/>
            <a:cxnLst/>
            <a:rect l="l" t="t" r="r" b="b"/>
            <a:pathLst>
              <a:path w="2590800">
                <a:moveTo>
                  <a:pt x="0" y="0"/>
                </a:moveTo>
                <a:lnTo>
                  <a:pt x="2590800" y="0"/>
                </a:lnTo>
              </a:path>
            </a:pathLst>
          </a:custGeom>
          <a:ln w="12700">
            <a:solidFill>
              <a:srgbClr val="414042"/>
            </a:solidFill>
          </a:ln>
        </p:spPr>
        <p:txBody>
          <a:bodyPr wrap="square" lIns="0" tIns="0" rIns="0" bIns="0" rtlCol="0"/>
          <a:lstStyle/>
          <a:p>
            <a:endParaRPr sz="1266"/>
          </a:p>
        </p:txBody>
      </p:sp>
      <p:sp>
        <p:nvSpPr>
          <p:cNvPr id="45" name="object 44"/>
          <p:cNvSpPr/>
          <p:nvPr/>
        </p:nvSpPr>
        <p:spPr>
          <a:xfrm>
            <a:off x="2238375" y="3739028"/>
            <a:ext cx="1821656" cy="0"/>
          </a:xfrm>
          <a:custGeom>
            <a:avLst/>
            <a:gdLst/>
            <a:ahLst/>
            <a:cxnLst/>
            <a:rect l="l" t="t" r="r" b="b"/>
            <a:pathLst>
              <a:path w="2590800">
                <a:moveTo>
                  <a:pt x="0" y="0"/>
                </a:moveTo>
                <a:lnTo>
                  <a:pt x="2590800" y="0"/>
                </a:lnTo>
              </a:path>
            </a:pathLst>
          </a:custGeom>
          <a:ln w="12700">
            <a:solidFill>
              <a:srgbClr val="414042"/>
            </a:solidFill>
          </a:ln>
        </p:spPr>
        <p:txBody>
          <a:bodyPr wrap="square" lIns="0" tIns="0" rIns="0" bIns="0" rtlCol="0"/>
          <a:lstStyle/>
          <a:p>
            <a:endParaRPr sz="1266"/>
          </a:p>
        </p:txBody>
      </p:sp>
      <p:sp>
        <p:nvSpPr>
          <p:cNvPr id="46" name="object 45"/>
          <p:cNvSpPr/>
          <p:nvPr/>
        </p:nvSpPr>
        <p:spPr>
          <a:xfrm>
            <a:off x="2238375" y="2812293"/>
            <a:ext cx="1821656" cy="0"/>
          </a:xfrm>
          <a:custGeom>
            <a:avLst/>
            <a:gdLst/>
            <a:ahLst/>
            <a:cxnLst/>
            <a:rect l="l" t="t" r="r" b="b"/>
            <a:pathLst>
              <a:path w="2590800">
                <a:moveTo>
                  <a:pt x="0" y="0"/>
                </a:moveTo>
                <a:lnTo>
                  <a:pt x="2590800" y="0"/>
                </a:lnTo>
              </a:path>
            </a:pathLst>
          </a:custGeom>
          <a:ln w="12700">
            <a:solidFill>
              <a:srgbClr val="414042"/>
            </a:solidFill>
          </a:ln>
        </p:spPr>
        <p:txBody>
          <a:bodyPr wrap="square" lIns="0" tIns="0" rIns="0" bIns="0" rtlCol="0"/>
          <a:lstStyle/>
          <a:p>
            <a:endParaRPr sz="1266"/>
          </a:p>
        </p:txBody>
      </p:sp>
    </p:spTree>
    <p:extLst>
      <p:ext uri="{BB962C8B-B14F-4D97-AF65-F5344CB8AC3E}">
        <p14:creationId xmlns:p14="http://schemas.microsoft.com/office/powerpoint/2010/main" val="30386819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60657" y="702414"/>
            <a:ext cx="7733109" cy="553998"/>
          </a:xfrm>
          <a:prstGeom prst="rect">
            <a:avLst/>
          </a:prstGeom>
        </p:spPr>
        <p:txBody>
          <a:bodyPr vert="horz" wrap="square" lIns="0" tIns="0" rIns="0" bIns="0" rtlCol="0" anchor="ctr">
            <a:spAutoFit/>
          </a:bodyPr>
          <a:lstStyle/>
          <a:p>
            <a:pPr marL="8929">
              <a:lnSpc>
                <a:spcPct val="100000"/>
              </a:lnSpc>
            </a:pPr>
            <a:r>
              <a:rPr dirty="0"/>
              <a:t>How do I save?</a:t>
            </a:r>
          </a:p>
        </p:txBody>
      </p:sp>
      <p:grpSp>
        <p:nvGrpSpPr>
          <p:cNvPr id="35" name="Group 34"/>
          <p:cNvGrpSpPr/>
          <p:nvPr/>
        </p:nvGrpSpPr>
        <p:grpSpPr>
          <a:xfrm>
            <a:off x="4728016" y="2005063"/>
            <a:ext cx="2603950" cy="3790652"/>
            <a:chOff x="4504266" y="2880953"/>
            <a:chExt cx="3703396" cy="5391150"/>
          </a:xfrm>
        </p:grpSpPr>
        <p:sp>
          <p:nvSpPr>
            <p:cNvPr id="2" name="object 2"/>
            <p:cNvSpPr/>
            <p:nvPr/>
          </p:nvSpPr>
          <p:spPr>
            <a:xfrm>
              <a:off x="6287825" y="5977177"/>
              <a:ext cx="1089660" cy="270510"/>
            </a:xfrm>
            <a:custGeom>
              <a:avLst/>
              <a:gdLst/>
              <a:ahLst/>
              <a:cxnLst/>
              <a:rect l="l" t="t" r="r" b="b"/>
              <a:pathLst>
                <a:path w="1089659" h="270510">
                  <a:moveTo>
                    <a:pt x="1041659" y="0"/>
                  </a:moveTo>
                  <a:lnTo>
                    <a:pt x="47810" y="0"/>
                  </a:lnTo>
                  <a:lnTo>
                    <a:pt x="21249" y="37741"/>
                  </a:lnTo>
                  <a:lnTo>
                    <a:pt x="5312" y="84284"/>
                  </a:lnTo>
                  <a:lnTo>
                    <a:pt x="0" y="135228"/>
                  </a:lnTo>
                  <a:lnTo>
                    <a:pt x="5312" y="186172"/>
                  </a:lnTo>
                  <a:lnTo>
                    <a:pt x="21249" y="232716"/>
                  </a:lnTo>
                  <a:lnTo>
                    <a:pt x="47810" y="270457"/>
                  </a:lnTo>
                  <a:lnTo>
                    <a:pt x="1041659" y="270457"/>
                  </a:lnTo>
                  <a:lnTo>
                    <a:pt x="1068220" y="232716"/>
                  </a:lnTo>
                  <a:lnTo>
                    <a:pt x="1084157" y="186172"/>
                  </a:lnTo>
                  <a:lnTo>
                    <a:pt x="1089470" y="135228"/>
                  </a:lnTo>
                  <a:lnTo>
                    <a:pt x="1084157" y="84284"/>
                  </a:lnTo>
                  <a:lnTo>
                    <a:pt x="1068220" y="37741"/>
                  </a:lnTo>
                  <a:lnTo>
                    <a:pt x="1041659" y="0"/>
                  </a:lnTo>
                  <a:close/>
                </a:path>
              </a:pathLst>
            </a:custGeom>
            <a:solidFill>
              <a:srgbClr val="FFFF00"/>
            </a:solidFill>
          </p:spPr>
          <p:txBody>
            <a:bodyPr wrap="square" lIns="0" tIns="0" rIns="0" bIns="0" rtlCol="0"/>
            <a:lstStyle/>
            <a:p>
              <a:endParaRPr sz="1266"/>
            </a:p>
          </p:txBody>
        </p:sp>
        <p:sp>
          <p:nvSpPr>
            <p:cNvPr id="6" name="object 6"/>
            <p:cNvSpPr/>
            <p:nvPr/>
          </p:nvSpPr>
          <p:spPr>
            <a:xfrm>
              <a:off x="4718972" y="3134953"/>
              <a:ext cx="3488690" cy="5137150"/>
            </a:xfrm>
            <a:custGeom>
              <a:avLst/>
              <a:gdLst/>
              <a:ahLst/>
              <a:cxnLst/>
              <a:rect l="l" t="t" r="r" b="b"/>
              <a:pathLst>
                <a:path w="3488690" h="5137150">
                  <a:moveTo>
                    <a:pt x="3140786" y="0"/>
                  </a:moveTo>
                  <a:lnTo>
                    <a:pt x="0" y="0"/>
                  </a:lnTo>
                  <a:lnTo>
                    <a:pt x="0" y="5137150"/>
                  </a:lnTo>
                  <a:lnTo>
                    <a:pt x="3140786" y="5137150"/>
                  </a:lnTo>
                  <a:lnTo>
                    <a:pt x="3140786" y="2780842"/>
                  </a:lnTo>
                  <a:lnTo>
                    <a:pt x="3488270" y="2565400"/>
                  </a:lnTo>
                  <a:lnTo>
                    <a:pt x="3140786" y="2349093"/>
                  </a:lnTo>
                  <a:lnTo>
                    <a:pt x="3140786" y="0"/>
                  </a:lnTo>
                  <a:close/>
                </a:path>
              </a:pathLst>
            </a:custGeom>
            <a:solidFill>
              <a:srgbClr val="414042"/>
            </a:solidFill>
          </p:spPr>
          <p:txBody>
            <a:bodyPr wrap="square" lIns="0" tIns="0" rIns="0" bIns="0" rtlCol="0"/>
            <a:lstStyle/>
            <a:p>
              <a:endParaRPr sz="1266"/>
            </a:p>
          </p:txBody>
        </p:sp>
        <p:sp>
          <p:nvSpPr>
            <p:cNvPr id="10" name="object 10"/>
            <p:cNvSpPr txBox="1"/>
            <p:nvPr/>
          </p:nvSpPr>
          <p:spPr>
            <a:xfrm>
              <a:off x="5077006" y="4069049"/>
              <a:ext cx="2500008" cy="461619"/>
            </a:xfrm>
            <a:prstGeom prst="rect">
              <a:avLst/>
            </a:prstGeom>
          </p:spPr>
          <p:txBody>
            <a:bodyPr vert="horz" wrap="square" lIns="0" tIns="0" rIns="0" bIns="0" rtlCol="0">
              <a:spAutoFit/>
            </a:bodyPr>
            <a:lstStyle/>
            <a:p>
              <a:pPr marL="8929" algn="ctr"/>
              <a:r>
                <a:rPr sz="2109" i="1" dirty="0">
                  <a:solidFill>
                    <a:srgbClr val="FFFFFF"/>
                  </a:solidFill>
                  <a:latin typeface="Times New Roman" panose="02020603050405020304" pitchFamily="18" charset="0"/>
                  <a:cs typeface="Times New Roman" panose="02020603050405020304" pitchFamily="18" charset="0"/>
                </a:rPr>
                <a:t>Make it easy</a:t>
              </a:r>
              <a:endParaRPr sz="2109" dirty="0">
                <a:latin typeface="Times New Roman" panose="02020603050405020304" pitchFamily="18" charset="0"/>
                <a:cs typeface="Times New Roman" panose="02020603050405020304" pitchFamily="18" charset="0"/>
              </a:endParaRPr>
            </a:p>
          </p:txBody>
        </p:sp>
        <p:sp>
          <p:nvSpPr>
            <p:cNvPr id="11" name="object 11"/>
            <p:cNvSpPr txBox="1"/>
            <p:nvPr/>
          </p:nvSpPr>
          <p:spPr>
            <a:xfrm>
              <a:off x="5077006" y="5124379"/>
              <a:ext cx="2500008" cy="1659714"/>
            </a:xfrm>
            <a:prstGeom prst="rect">
              <a:avLst/>
            </a:prstGeom>
          </p:spPr>
          <p:txBody>
            <a:bodyPr vert="horz" wrap="square" lIns="0" tIns="0" rIns="0" bIns="0" rtlCol="0">
              <a:spAutoFit/>
            </a:bodyPr>
            <a:lstStyle/>
            <a:p>
              <a:pPr marL="8929" marR="3572">
                <a:lnSpc>
                  <a:spcPts val="1336"/>
                </a:lnSpc>
              </a:pPr>
              <a:r>
                <a:rPr sz="1125" dirty="0">
                  <a:solidFill>
                    <a:srgbClr val="FFFFFF"/>
                  </a:solidFill>
                  <a:latin typeface="Arial"/>
                  <a:cs typeface="Arial"/>
                </a:rPr>
                <a:t>– </a:t>
              </a:r>
              <a:r>
                <a:rPr sz="1125" spc="-4" dirty="0">
                  <a:solidFill>
                    <a:srgbClr val="FFFFFF"/>
                  </a:solidFill>
                  <a:latin typeface="Arial"/>
                  <a:cs typeface="Arial"/>
                </a:rPr>
                <a:t>why not </a:t>
              </a:r>
              <a:r>
                <a:rPr sz="1125" dirty="0">
                  <a:solidFill>
                    <a:srgbClr val="FFFFFF"/>
                  </a:solidFill>
                  <a:latin typeface="Arial"/>
                  <a:cs typeface="Arial"/>
                </a:rPr>
                <a:t>set </a:t>
              </a:r>
              <a:r>
                <a:rPr sz="1125" spc="-4" dirty="0">
                  <a:solidFill>
                    <a:srgbClr val="FFFFFF"/>
                  </a:solidFill>
                  <a:latin typeface="Arial"/>
                  <a:cs typeface="Arial"/>
                </a:rPr>
                <a:t>up</a:t>
              </a:r>
              <a:r>
                <a:rPr lang="en-GB" sz="1125" spc="-4" dirty="0">
                  <a:solidFill>
                    <a:srgbClr val="FFFFFF"/>
                  </a:solidFill>
                  <a:latin typeface="Arial"/>
                  <a:cs typeface="Arial"/>
                </a:rPr>
                <a:t> a </a:t>
              </a:r>
              <a:r>
                <a:rPr sz="1125" dirty="0">
                  <a:solidFill>
                    <a:srgbClr val="FFFFFF"/>
                  </a:solidFill>
                  <a:latin typeface="Arial"/>
                  <a:cs typeface="Arial"/>
                </a:rPr>
                <a:t>monthly  Standing Order </a:t>
              </a:r>
              <a:r>
                <a:rPr sz="1125" spc="-4" dirty="0">
                  <a:solidFill>
                    <a:srgbClr val="FFFFFF"/>
                  </a:solidFill>
                  <a:latin typeface="Arial"/>
                  <a:cs typeface="Arial"/>
                </a:rPr>
                <a:t>or Direct  Debit </a:t>
              </a:r>
              <a:r>
                <a:rPr sz="1125" dirty="0">
                  <a:solidFill>
                    <a:srgbClr val="FFFFFF"/>
                  </a:solidFill>
                  <a:latin typeface="Arial"/>
                  <a:cs typeface="Arial"/>
                </a:rPr>
                <a:t>from your current  </a:t>
              </a:r>
              <a:r>
                <a:rPr sz="1125" spc="-4" dirty="0">
                  <a:solidFill>
                    <a:srgbClr val="FFFFFF"/>
                  </a:solidFill>
                  <a:latin typeface="Arial"/>
                  <a:cs typeface="Arial"/>
                </a:rPr>
                <a:t>account </a:t>
              </a:r>
              <a:r>
                <a:rPr sz="1125" dirty="0">
                  <a:solidFill>
                    <a:srgbClr val="FFFFFF"/>
                  </a:solidFill>
                  <a:latin typeface="Arial"/>
                  <a:cs typeface="Arial"/>
                </a:rPr>
                <a:t>to your savings  </a:t>
              </a:r>
              <a:r>
                <a:rPr sz="1125" spc="-4" dirty="0">
                  <a:solidFill>
                    <a:srgbClr val="FFFFFF"/>
                  </a:solidFill>
                  <a:latin typeface="Arial"/>
                  <a:cs typeface="Arial"/>
                </a:rPr>
                <a:t>account. </a:t>
              </a:r>
              <a:r>
                <a:rPr sz="1125" dirty="0">
                  <a:solidFill>
                    <a:srgbClr val="FFFFFF"/>
                  </a:solidFill>
                  <a:latin typeface="Arial"/>
                  <a:cs typeface="Arial"/>
                </a:rPr>
                <a:t>That </a:t>
              </a:r>
              <a:r>
                <a:rPr sz="1125" spc="-4" dirty="0">
                  <a:solidFill>
                    <a:srgbClr val="FFFFFF"/>
                  </a:solidFill>
                  <a:latin typeface="Arial"/>
                  <a:cs typeface="Arial"/>
                </a:rPr>
                <a:t>way </a:t>
              </a:r>
              <a:r>
                <a:rPr sz="1125" dirty="0">
                  <a:solidFill>
                    <a:srgbClr val="FFFFFF"/>
                  </a:solidFill>
                  <a:latin typeface="Arial"/>
                  <a:cs typeface="Arial"/>
                </a:rPr>
                <a:t>you  can’t </a:t>
              </a:r>
              <a:r>
                <a:rPr lang="en-GB" sz="1125" dirty="0">
                  <a:solidFill>
                    <a:srgbClr val="FFFFFF"/>
                  </a:solidFill>
                  <a:latin typeface="Arial"/>
                  <a:cs typeface="Arial"/>
                </a:rPr>
                <a:t>forget or</a:t>
              </a:r>
              <a:r>
                <a:rPr sz="1125" spc="-4" dirty="0">
                  <a:solidFill>
                    <a:srgbClr val="FFFFFF"/>
                  </a:solidFill>
                  <a:latin typeface="Arial"/>
                  <a:cs typeface="Arial"/>
                </a:rPr>
                <a:t> </a:t>
              </a:r>
              <a:r>
                <a:rPr sz="1125" dirty="0">
                  <a:solidFill>
                    <a:srgbClr val="FFFFFF"/>
                  </a:solidFill>
                  <a:latin typeface="Arial"/>
                  <a:cs typeface="Arial"/>
                </a:rPr>
                <a:t>spend the  money </a:t>
              </a:r>
              <a:r>
                <a:rPr sz="1125" spc="-4" dirty="0">
                  <a:solidFill>
                    <a:srgbClr val="FFFFFF"/>
                  </a:solidFill>
                  <a:latin typeface="Arial"/>
                  <a:cs typeface="Arial"/>
                </a:rPr>
                <a:t>on </a:t>
              </a:r>
              <a:r>
                <a:rPr sz="1125" dirty="0">
                  <a:solidFill>
                    <a:srgbClr val="FFFFFF"/>
                  </a:solidFill>
                  <a:latin typeface="Arial"/>
                  <a:cs typeface="Arial"/>
                </a:rPr>
                <a:t>something</a:t>
              </a:r>
              <a:r>
                <a:rPr sz="1125" spc="-70" dirty="0">
                  <a:solidFill>
                    <a:srgbClr val="FFFFFF"/>
                  </a:solidFill>
                  <a:latin typeface="Arial"/>
                  <a:cs typeface="Arial"/>
                </a:rPr>
                <a:t> </a:t>
              </a:r>
              <a:r>
                <a:rPr sz="1125" spc="-4" dirty="0">
                  <a:solidFill>
                    <a:srgbClr val="FFFFFF"/>
                  </a:solidFill>
                  <a:latin typeface="Arial"/>
                  <a:cs typeface="Arial"/>
                </a:rPr>
                <a:t>else.</a:t>
              </a:r>
              <a:endParaRPr sz="1125" dirty="0">
                <a:latin typeface="Arial"/>
                <a:cs typeface="Arial"/>
              </a:endParaRPr>
            </a:p>
          </p:txBody>
        </p:sp>
        <p:sp>
          <p:nvSpPr>
            <p:cNvPr id="16" name="object 16"/>
            <p:cNvSpPr/>
            <p:nvPr/>
          </p:nvSpPr>
          <p:spPr>
            <a:xfrm>
              <a:off x="4504266" y="2880953"/>
              <a:ext cx="508000" cy="508000"/>
            </a:xfrm>
            <a:custGeom>
              <a:avLst/>
              <a:gdLst/>
              <a:ahLst/>
              <a:cxnLst/>
              <a:rect l="l" t="t" r="r" b="b"/>
              <a:pathLst>
                <a:path w="508000" h="508000">
                  <a:moveTo>
                    <a:pt x="254000" y="0"/>
                  </a:moveTo>
                  <a:lnTo>
                    <a:pt x="208342" y="4092"/>
                  </a:lnTo>
                  <a:lnTo>
                    <a:pt x="165369" y="15890"/>
                  </a:lnTo>
                  <a:lnTo>
                    <a:pt x="125799" y="34677"/>
                  </a:lnTo>
                  <a:lnTo>
                    <a:pt x="90349" y="59736"/>
                  </a:lnTo>
                  <a:lnTo>
                    <a:pt x="59736" y="90349"/>
                  </a:lnTo>
                  <a:lnTo>
                    <a:pt x="34677" y="125799"/>
                  </a:lnTo>
                  <a:lnTo>
                    <a:pt x="15890" y="165369"/>
                  </a:lnTo>
                  <a:lnTo>
                    <a:pt x="4092" y="208342"/>
                  </a:lnTo>
                  <a:lnTo>
                    <a:pt x="0" y="253999"/>
                  </a:lnTo>
                  <a:lnTo>
                    <a:pt x="4092" y="299657"/>
                  </a:lnTo>
                  <a:lnTo>
                    <a:pt x="15890" y="342630"/>
                  </a:lnTo>
                  <a:lnTo>
                    <a:pt x="34677" y="382200"/>
                  </a:lnTo>
                  <a:lnTo>
                    <a:pt x="59736" y="417650"/>
                  </a:lnTo>
                  <a:lnTo>
                    <a:pt x="90349" y="448263"/>
                  </a:lnTo>
                  <a:lnTo>
                    <a:pt x="125799" y="473322"/>
                  </a:lnTo>
                  <a:lnTo>
                    <a:pt x="165369" y="492109"/>
                  </a:lnTo>
                  <a:lnTo>
                    <a:pt x="208342" y="503907"/>
                  </a:lnTo>
                  <a:lnTo>
                    <a:pt x="254000" y="507999"/>
                  </a:lnTo>
                  <a:lnTo>
                    <a:pt x="299657" y="503907"/>
                  </a:lnTo>
                  <a:lnTo>
                    <a:pt x="342630" y="492109"/>
                  </a:lnTo>
                  <a:lnTo>
                    <a:pt x="382200" y="473322"/>
                  </a:lnTo>
                  <a:lnTo>
                    <a:pt x="417650" y="448263"/>
                  </a:lnTo>
                  <a:lnTo>
                    <a:pt x="448263" y="417650"/>
                  </a:lnTo>
                  <a:lnTo>
                    <a:pt x="473322" y="382200"/>
                  </a:lnTo>
                  <a:lnTo>
                    <a:pt x="492109" y="342630"/>
                  </a:lnTo>
                  <a:lnTo>
                    <a:pt x="503907" y="299657"/>
                  </a:lnTo>
                  <a:lnTo>
                    <a:pt x="508000" y="253999"/>
                  </a:lnTo>
                  <a:lnTo>
                    <a:pt x="503907" y="208342"/>
                  </a:lnTo>
                  <a:lnTo>
                    <a:pt x="492109" y="165369"/>
                  </a:lnTo>
                  <a:lnTo>
                    <a:pt x="473322" y="125799"/>
                  </a:lnTo>
                  <a:lnTo>
                    <a:pt x="448263" y="90349"/>
                  </a:lnTo>
                  <a:lnTo>
                    <a:pt x="417650" y="59736"/>
                  </a:lnTo>
                  <a:lnTo>
                    <a:pt x="382200" y="34677"/>
                  </a:lnTo>
                  <a:lnTo>
                    <a:pt x="342630" y="15890"/>
                  </a:lnTo>
                  <a:lnTo>
                    <a:pt x="299657" y="4092"/>
                  </a:lnTo>
                  <a:lnTo>
                    <a:pt x="254000" y="0"/>
                  </a:lnTo>
                  <a:close/>
                </a:path>
              </a:pathLst>
            </a:custGeom>
            <a:solidFill>
              <a:srgbClr val="0070C0"/>
            </a:solidFill>
          </p:spPr>
          <p:txBody>
            <a:bodyPr wrap="square" lIns="0" tIns="0" rIns="0" bIns="0" rtlCol="0"/>
            <a:lstStyle/>
            <a:p>
              <a:endParaRPr sz="1266"/>
            </a:p>
          </p:txBody>
        </p:sp>
        <p:sp>
          <p:nvSpPr>
            <p:cNvPr id="17" name="object 17"/>
            <p:cNvSpPr txBox="1"/>
            <p:nvPr/>
          </p:nvSpPr>
          <p:spPr>
            <a:xfrm>
              <a:off x="4652966" y="2914783"/>
              <a:ext cx="248284" cy="369242"/>
            </a:xfrm>
            <a:prstGeom prst="rect">
              <a:avLst/>
            </a:prstGeom>
          </p:spPr>
          <p:txBody>
            <a:bodyPr vert="horz" wrap="square" lIns="0" tIns="0" rIns="0" bIns="0" rtlCol="0">
              <a:spAutoFit/>
            </a:bodyPr>
            <a:lstStyle/>
            <a:p>
              <a:pPr marL="8929"/>
              <a:r>
                <a:rPr sz="1687" i="1" spc="-18" dirty="0">
                  <a:solidFill>
                    <a:srgbClr val="FFFFFF"/>
                  </a:solidFill>
                  <a:latin typeface="Times New Roman"/>
                  <a:cs typeface="Times New Roman"/>
                </a:rPr>
                <a:t>2.</a:t>
              </a:r>
              <a:endParaRPr sz="1687" dirty="0">
                <a:latin typeface="Times New Roman"/>
                <a:cs typeface="Times New Roman"/>
              </a:endParaRPr>
            </a:p>
          </p:txBody>
        </p:sp>
      </p:grpSp>
      <p:grpSp>
        <p:nvGrpSpPr>
          <p:cNvPr id="36" name="Group 35"/>
          <p:cNvGrpSpPr/>
          <p:nvPr/>
        </p:nvGrpSpPr>
        <p:grpSpPr>
          <a:xfrm>
            <a:off x="7322344" y="2025670"/>
            <a:ext cx="2387349" cy="3774162"/>
            <a:chOff x="8246533" y="2880953"/>
            <a:chExt cx="3395341" cy="5367697"/>
          </a:xfrm>
        </p:grpSpPr>
        <p:sp>
          <p:nvSpPr>
            <p:cNvPr id="7" name="object 7"/>
            <p:cNvSpPr/>
            <p:nvPr/>
          </p:nvSpPr>
          <p:spPr>
            <a:xfrm>
              <a:off x="8500529" y="3117850"/>
              <a:ext cx="3141345" cy="5130800"/>
            </a:xfrm>
            <a:custGeom>
              <a:avLst/>
              <a:gdLst/>
              <a:ahLst/>
              <a:cxnLst/>
              <a:rect l="l" t="t" r="r" b="b"/>
              <a:pathLst>
                <a:path w="3141345" h="5130800">
                  <a:moveTo>
                    <a:pt x="3140786" y="0"/>
                  </a:moveTo>
                  <a:lnTo>
                    <a:pt x="0" y="0"/>
                  </a:lnTo>
                  <a:lnTo>
                    <a:pt x="0" y="5130800"/>
                  </a:lnTo>
                  <a:lnTo>
                    <a:pt x="3140786" y="5130800"/>
                  </a:lnTo>
                  <a:lnTo>
                    <a:pt x="3140786" y="0"/>
                  </a:lnTo>
                  <a:close/>
                </a:path>
              </a:pathLst>
            </a:custGeom>
            <a:solidFill>
              <a:srgbClr val="414042"/>
            </a:solidFill>
          </p:spPr>
          <p:txBody>
            <a:bodyPr wrap="square" lIns="0" tIns="0" rIns="0" bIns="0" rtlCol="0"/>
            <a:lstStyle/>
            <a:p>
              <a:endParaRPr sz="1266"/>
            </a:p>
          </p:txBody>
        </p:sp>
        <p:sp>
          <p:nvSpPr>
            <p:cNvPr id="12" name="object 12"/>
            <p:cNvSpPr txBox="1"/>
            <p:nvPr/>
          </p:nvSpPr>
          <p:spPr>
            <a:xfrm>
              <a:off x="8840389" y="4046965"/>
              <a:ext cx="2561512" cy="2644598"/>
            </a:xfrm>
            <a:prstGeom prst="rect">
              <a:avLst/>
            </a:prstGeom>
          </p:spPr>
          <p:txBody>
            <a:bodyPr vert="horz" wrap="square" lIns="0" tIns="0" rIns="0" bIns="0" rtlCol="0">
              <a:spAutoFit/>
            </a:bodyPr>
            <a:lstStyle/>
            <a:p>
              <a:pPr marR="65184" algn="ctr">
                <a:lnSpc>
                  <a:spcPts val="2180"/>
                </a:lnSpc>
              </a:pPr>
              <a:r>
                <a:rPr sz="2109" i="1" dirty="0">
                  <a:solidFill>
                    <a:srgbClr val="FFFFFF"/>
                  </a:solidFill>
                  <a:latin typeface="Times New Roman" panose="02020603050405020304" pitchFamily="18" charset="0"/>
                  <a:cs typeface="Times New Roman" panose="02020603050405020304" pitchFamily="18" charset="0"/>
                </a:rPr>
                <a:t>Start with an</a:t>
              </a:r>
              <a:r>
                <a:rPr lang="en-GB" sz="2109" i="1" dirty="0">
                  <a:solidFill>
                    <a:srgbClr val="FFFFFF"/>
                  </a:solidFill>
                  <a:latin typeface="Times New Roman" panose="02020603050405020304" pitchFamily="18" charset="0"/>
                  <a:cs typeface="Times New Roman" panose="02020603050405020304" pitchFamily="18" charset="0"/>
                </a:rPr>
                <a:t> </a:t>
              </a:r>
              <a:r>
                <a:rPr sz="2109" i="1" dirty="0">
                  <a:solidFill>
                    <a:srgbClr val="FFFFFF"/>
                  </a:solidFill>
                  <a:latin typeface="Times New Roman" panose="02020603050405020304" pitchFamily="18" charset="0"/>
                  <a:cs typeface="Times New Roman" panose="02020603050405020304" pitchFamily="18" charset="0"/>
                </a:rPr>
                <a:t>emergency</a:t>
              </a:r>
              <a:r>
                <a:rPr lang="en-GB" sz="2109" i="1" dirty="0">
                  <a:solidFill>
                    <a:srgbClr val="FFFFFF"/>
                  </a:solidFill>
                  <a:latin typeface="Times New Roman" panose="02020603050405020304" pitchFamily="18" charset="0"/>
                  <a:cs typeface="Times New Roman" panose="02020603050405020304" pitchFamily="18" charset="0"/>
                </a:rPr>
                <a:t> </a:t>
              </a:r>
              <a:r>
                <a:rPr sz="2109" i="1" dirty="0">
                  <a:solidFill>
                    <a:srgbClr val="FFFFFF"/>
                  </a:solidFill>
                  <a:latin typeface="Times New Roman" panose="02020603050405020304" pitchFamily="18" charset="0"/>
                  <a:cs typeface="Times New Roman" panose="02020603050405020304" pitchFamily="18" charset="0"/>
                </a:rPr>
                <a:t>fund</a:t>
              </a:r>
              <a:endParaRPr sz="2109" dirty="0">
                <a:latin typeface="Times New Roman" panose="02020603050405020304" pitchFamily="18" charset="0"/>
                <a:cs typeface="Times New Roman" panose="02020603050405020304" pitchFamily="18" charset="0"/>
              </a:endParaRPr>
            </a:p>
            <a:p>
              <a:pPr marL="8929" marR="3572">
                <a:lnSpc>
                  <a:spcPts val="1336"/>
                </a:lnSpc>
                <a:spcBef>
                  <a:spcPts val="956"/>
                </a:spcBef>
              </a:pPr>
              <a:r>
                <a:rPr sz="1125" spc="-4" dirty="0">
                  <a:solidFill>
                    <a:srgbClr val="FFFFFF"/>
                  </a:solidFill>
                  <a:latin typeface="Arial"/>
                  <a:cs typeface="Arial"/>
                </a:rPr>
                <a:t>– make your </a:t>
              </a:r>
              <a:r>
                <a:rPr sz="1125" dirty="0">
                  <a:solidFill>
                    <a:srgbClr val="FFFFFF"/>
                  </a:solidFill>
                  <a:latin typeface="Arial"/>
                  <a:cs typeface="Arial"/>
                </a:rPr>
                <a:t>first </a:t>
              </a:r>
              <a:r>
                <a:rPr sz="1125" spc="-4" dirty="0">
                  <a:solidFill>
                    <a:srgbClr val="FFFFFF"/>
                  </a:solidFill>
                  <a:latin typeface="Arial"/>
                  <a:cs typeface="Arial"/>
                </a:rPr>
                <a:t>savings  goal </a:t>
              </a:r>
              <a:r>
                <a:rPr sz="1125" dirty="0">
                  <a:solidFill>
                    <a:srgbClr val="FFFFFF"/>
                  </a:solidFill>
                  <a:latin typeface="Arial"/>
                  <a:cs typeface="Arial"/>
                </a:rPr>
                <a:t>a </a:t>
              </a:r>
              <a:r>
                <a:rPr lang="en-GB" sz="1125" dirty="0">
                  <a:solidFill>
                    <a:srgbClr val="FFFFFF"/>
                  </a:solidFill>
                  <a:latin typeface="Arial"/>
                  <a:cs typeface="Arial"/>
                </a:rPr>
                <a:t>rainy-day</a:t>
              </a:r>
              <a:r>
                <a:rPr sz="1125" spc="-4" dirty="0">
                  <a:solidFill>
                    <a:srgbClr val="FFFFFF"/>
                  </a:solidFill>
                  <a:latin typeface="Arial"/>
                  <a:cs typeface="Arial"/>
                </a:rPr>
                <a:t> </a:t>
              </a:r>
              <a:r>
                <a:rPr sz="1125" dirty="0">
                  <a:solidFill>
                    <a:srgbClr val="FFFFFF"/>
                  </a:solidFill>
                  <a:latin typeface="Arial"/>
                  <a:cs typeface="Arial"/>
                </a:rPr>
                <a:t>fund – for  sudden costs </a:t>
              </a:r>
              <a:r>
                <a:rPr sz="1125" spc="-4" dirty="0">
                  <a:solidFill>
                    <a:srgbClr val="FFFFFF"/>
                  </a:solidFill>
                  <a:latin typeface="Arial"/>
                  <a:cs typeface="Arial"/>
                </a:rPr>
                <a:t>like </a:t>
              </a:r>
              <a:r>
                <a:rPr sz="1125" dirty="0">
                  <a:solidFill>
                    <a:srgbClr val="FFFFFF"/>
                  </a:solidFill>
                  <a:latin typeface="Arial"/>
                  <a:cs typeface="Arial"/>
                </a:rPr>
                <a:t>a</a:t>
              </a:r>
              <a:r>
                <a:rPr sz="1125" spc="-67" dirty="0">
                  <a:solidFill>
                    <a:srgbClr val="FFFFFF"/>
                  </a:solidFill>
                  <a:latin typeface="Arial"/>
                  <a:cs typeface="Arial"/>
                </a:rPr>
                <a:t> </a:t>
              </a:r>
              <a:r>
                <a:rPr sz="1125" spc="-4" dirty="0">
                  <a:solidFill>
                    <a:srgbClr val="FFFFFF"/>
                  </a:solidFill>
                  <a:latin typeface="Arial"/>
                  <a:cs typeface="Arial"/>
                </a:rPr>
                <a:t>broken  washing </a:t>
              </a:r>
              <a:r>
                <a:rPr sz="1125" dirty="0">
                  <a:solidFill>
                    <a:srgbClr val="FFFFFF"/>
                  </a:solidFill>
                  <a:latin typeface="Arial"/>
                  <a:cs typeface="Arial"/>
                </a:rPr>
                <a:t>machine </a:t>
              </a:r>
              <a:r>
                <a:rPr sz="1125" spc="-4" dirty="0">
                  <a:solidFill>
                    <a:srgbClr val="FFFFFF"/>
                  </a:solidFill>
                  <a:latin typeface="Arial"/>
                  <a:cs typeface="Arial"/>
                </a:rPr>
                <a:t>or </a:t>
              </a:r>
              <a:r>
                <a:rPr sz="1125" dirty="0">
                  <a:solidFill>
                    <a:srgbClr val="FFFFFF"/>
                  </a:solidFill>
                  <a:latin typeface="Arial"/>
                  <a:cs typeface="Arial"/>
                </a:rPr>
                <a:t>a</a:t>
              </a:r>
              <a:r>
                <a:rPr sz="1125" spc="-60" dirty="0">
                  <a:solidFill>
                    <a:srgbClr val="FFFFFF"/>
                  </a:solidFill>
                  <a:latin typeface="Arial"/>
                  <a:cs typeface="Arial"/>
                </a:rPr>
                <a:t> </a:t>
              </a:r>
              <a:r>
                <a:rPr sz="1125" spc="-4" dirty="0">
                  <a:solidFill>
                    <a:srgbClr val="FFFFFF"/>
                  </a:solidFill>
                  <a:latin typeface="Arial"/>
                  <a:cs typeface="Arial"/>
                </a:rPr>
                <a:t>new  gearbox. </a:t>
              </a:r>
              <a:r>
                <a:rPr sz="1125" dirty="0">
                  <a:solidFill>
                    <a:srgbClr val="FFFFFF"/>
                  </a:solidFill>
                  <a:latin typeface="Arial"/>
                  <a:cs typeface="Arial"/>
                </a:rPr>
                <a:t>Aim to save </a:t>
              </a:r>
              <a:r>
                <a:rPr sz="1125" spc="-4" dirty="0">
                  <a:solidFill>
                    <a:srgbClr val="FFFFFF"/>
                  </a:solidFill>
                  <a:latin typeface="Arial"/>
                  <a:cs typeface="Arial"/>
                </a:rPr>
                <a:t>at  least </a:t>
              </a:r>
              <a:r>
                <a:rPr sz="1125" dirty="0">
                  <a:solidFill>
                    <a:srgbClr val="FFFFFF"/>
                  </a:solidFill>
                  <a:latin typeface="Arial"/>
                  <a:cs typeface="Arial"/>
                </a:rPr>
                <a:t>3 months’ </a:t>
              </a:r>
              <a:r>
                <a:rPr sz="1125" spc="-4" dirty="0">
                  <a:solidFill>
                    <a:srgbClr val="FFFFFF"/>
                  </a:solidFill>
                  <a:latin typeface="Arial"/>
                  <a:cs typeface="Arial"/>
                </a:rPr>
                <a:t>essential  </a:t>
              </a:r>
              <a:r>
                <a:rPr sz="1125" dirty="0">
                  <a:solidFill>
                    <a:srgbClr val="FFFFFF"/>
                  </a:solidFill>
                  <a:latin typeface="Arial"/>
                  <a:cs typeface="Arial"/>
                </a:rPr>
                <a:t>costs.</a:t>
              </a:r>
              <a:endParaRPr sz="1125" dirty="0">
                <a:latin typeface="Arial"/>
                <a:cs typeface="Arial"/>
              </a:endParaRPr>
            </a:p>
          </p:txBody>
        </p:sp>
        <p:sp>
          <p:nvSpPr>
            <p:cNvPr id="18" name="object 18"/>
            <p:cNvSpPr/>
            <p:nvPr/>
          </p:nvSpPr>
          <p:spPr>
            <a:xfrm>
              <a:off x="8246533" y="2880953"/>
              <a:ext cx="508000" cy="508000"/>
            </a:xfrm>
            <a:custGeom>
              <a:avLst/>
              <a:gdLst/>
              <a:ahLst/>
              <a:cxnLst/>
              <a:rect l="l" t="t" r="r" b="b"/>
              <a:pathLst>
                <a:path w="508000" h="508000">
                  <a:moveTo>
                    <a:pt x="254000" y="0"/>
                  </a:moveTo>
                  <a:lnTo>
                    <a:pt x="208342" y="4092"/>
                  </a:lnTo>
                  <a:lnTo>
                    <a:pt x="165369" y="15890"/>
                  </a:lnTo>
                  <a:lnTo>
                    <a:pt x="125799" y="34677"/>
                  </a:lnTo>
                  <a:lnTo>
                    <a:pt x="90349" y="59736"/>
                  </a:lnTo>
                  <a:lnTo>
                    <a:pt x="59736" y="90349"/>
                  </a:lnTo>
                  <a:lnTo>
                    <a:pt x="34677" y="125799"/>
                  </a:lnTo>
                  <a:lnTo>
                    <a:pt x="15890" y="165369"/>
                  </a:lnTo>
                  <a:lnTo>
                    <a:pt x="4092" y="208342"/>
                  </a:lnTo>
                  <a:lnTo>
                    <a:pt x="0" y="253999"/>
                  </a:lnTo>
                  <a:lnTo>
                    <a:pt x="4092" y="299657"/>
                  </a:lnTo>
                  <a:lnTo>
                    <a:pt x="15890" y="342630"/>
                  </a:lnTo>
                  <a:lnTo>
                    <a:pt x="34677" y="382200"/>
                  </a:lnTo>
                  <a:lnTo>
                    <a:pt x="59736" y="417650"/>
                  </a:lnTo>
                  <a:lnTo>
                    <a:pt x="90349" y="448263"/>
                  </a:lnTo>
                  <a:lnTo>
                    <a:pt x="125799" y="473322"/>
                  </a:lnTo>
                  <a:lnTo>
                    <a:pt x="165369" y="492109"/>
                  </a:lnTo>
                  <a:lnTo>
                    <a:pt x="208342" y="503907"/>
                  </a:lnTo>
                  <a:lnTo>
                    <a:pt x="254000" y="507999"/>
                  </a:lnTo>
                  <a:lnTo>
                    <a:pt x="299657" y="503907"/>
                  </a:lnTo>
                  <a:lnTo>
                    <a:pt x="342630" y="492109"/>
                  </a:lnTo>
                  <a:lnTo>
                    <a:pt x="382200" y="473322"/>
                  </a:lnTo>
                  <a:lnTo>
                    <a:pt x="417650" y="448263"/>
                  </a:lnTo>
                  <a:lnTo>
                    <a:pt x="448263" y="417650"/>
                  </a:lnTo>
                  <a:lnTo>
                    <a:pt x="473322" y="382200"/>
                  </a:lnTo>
                  <a:lnTo>
                    <a:pt x="492109" y="342630"/>
                  </a:lnTo>
                  <a:lnTo>
                    <a:pt x="503907" y="299657"/>
                  </a:lnTo>
                  <a:lnTo>
                    <a:pt x="508000" y="253999"/>
                  </a:lnTo>
                  <a:lnTo>
                    <a:pt x="503907" y="208342"/>
                  </a:lnTo>
                  <a:lnTo>
                    <a:pt x="492109" y="165369"/>
                  </a:lnTo>
                  <a:lnTo>
                    <a:pt x="473322" y="125799"/>
                  </a:lnTo>
                  <a:lnTo>
                    <a:pt x="448263" y="90349"/>
                  </a:lnTo>
                  <a:lnTo>
                    <a:pt x="417650" y="59736"/>
                  </a:lnTo>
                  <a:lnTo>
                    <a:pt x="382200" y="34677"/>
                  </a:lnTo>
                  <a:lnTo>
                    <a:pt x="342630" y="15890"/>
                  </a:lnTo>
                  <a:lnTo>
                    <a:pt x="299657" y="4092"/>
                  </a:lnTo>
                  <a:lnTo>
                    <a:pt x="254000" y="0"/>
                  </a:lnTo>
                  <a:close/>
                </a:path>
              </a:pathLst>
            </a:custGeom>
            <a:solidFill>
              <a:srgbClr val="0070C0"/>
            </a:solidFill>
          </p:spPr>
          <p:txBody>
            <a:bodyPr wrap="square" lIns="0" tIns="0" rIns="0" bIns="0" rtlCol="0"/>
            <a:lstStyle/>
            <a:p>
              <a:endParaRPr sz="1266"/>
            </a:p>
          </p:txBody>
        </p:sp>
        <p:sp>
          <p:nvSpPr>
            <p:cNvPr id="19" name="object 19"/>
            <p:cNvSpPr txBox="1"/>
            <p:nvPr/>
          </p:nvSpPr>
          <p:spPr>
            <a:xfrm>
              <a:off x="8395233" y="2914783"/>
              <a:ext cx="248284" cy="369242"/>
            </a:xfrm>
            <a:prstGeom prst="rect">
              <a:avLst/>
            </a:prstGeom>
          </p:spPr>
          <p:txBody>
            <a:bodyPr vert="horz" wrap="square" lIns="0" tIns="0" rIns="0" bIns="0" rtlCol="0">
              <a:spAutoFit/>
            </a:bodyPr>
            <a:lstStyle/>
            <a:p>
              <a:pPr marL="8929"/>
              <a:r>
                <a:rPr sz="1687" i="1" spc="-18" dirty="0">
                  <a:solidFill>
                    <a:srgbClr val="FFFFFF"/>
                  </a:solidFill>
                  <a:latin typeface="Times New Roman"/>
                  <a:cs typeface="Times New Roman"/>
                </a:rPr>
                <a:t>3.</a:t>
              </a:r>
              <a:endParaRPr sz="1687" dirty="0">
                <a:latin typeface="Times New Roman"/>
                <a:cs typeface="Times New Roman"/>
              </a:endParaRPr>
            </a:p>
          </p:txBody>
        </p:sp>
      </p:grpSp>
      <p:grpSp>
        <p:nvGrpSpPr>
          <p:cNvPr id="34" name="Group 33"/>
          <p:cNvGrpSpPr/>
          <p:nvPr/>
        </p:nvGrpSpPr>
        <p:grpSpPr>
          <a:xfrm>
            <a:off x="2059781" y="2025670"/>
            <a:ext cx="2631576" cy="3774577"/>
            <a:chOff x="762000" y="2880953"/>
            <a:chExt cx="3742686" cy="5368287"/>
          </a:xfrm>
        </p:grpSpPr>
        <p:sp>
          <p:nvSpPr>
            <p:cNvPr id="5" name="object 5"/>
            <p:cNvSpPr/>
            <p:nvPr/>
          </p:nvSpPr>
          <p:spPr>
            <a:xfrm>
              <a:off x="1015996" y="3134950"/>
              <a:ext cx="3488690" cy="5114290"/>
            </a:xfrm>
            <a:custGeom>
              <a:avLst/>
              <a:gdLst/>
              <a:ahLst/>
              <a:cxnLst/>
              <a:rect l="l" t="t" r="r" b="b"/>
              <a:pathLst>
                <a:path w="3488690" h="5114290">
                  <a:moveTo>
                    <a:pt x="3140786" y="0"/>
                  </a:moveTo>
                  <a:lnTo>
                    <a:pt x="0" y="0"/>
                  </a:lnTo>
                  <a:lnTo>
                    <a:pt x="0" y="5113705"/>
                  </a:lnTo>
                  <a:lnTo>
                    <a:pt x="3140786" y="5113705"/>
                  </a:lnTo>
                  <a:lnTo>
                    <a:pt x="3140786" y="2772295"/>
                  </a:lnTo>
                  <a:lnTo>
                    <a:pt x="3488270" y="2556852"/>
                  </a:lnTo>
                  <a:lnTo>
                    <a:pt x="3140786" y="2340546"/>
                  </a:lnTo>
                  <a:lnTo>
                    <a:pt x="3140786" y="0"/>
                  </a:lnTo>
                  <a:close/>
                </a:path>
              </a:pathLst>
            </a:custGeom>
            <a:solidFill>
              <a:srgbClr val="414042"/>
            </a:solidFill>
          </p:spPr>
          <p:txBody>
            <a:bodyPr wrap="square" lIns="0" tIns="0" rIns="0" bIns="0" rtlCol="0"/>
            <a:lstStyle/>
            <a:p>
              <a:endParaRPr sz="1266"/>
            </a:p>
          </p:txBody>
        </p:sp>
        <p:sp>
          <p:nvSpPr>
            <p:cNvPr id="8" name="object 8"/>
            <p:cNvSpPr txBox="1"/>
            <p:nvPr/>
          </p:nvSpPr>
          <p:spPr>
            <a:xfrm>
              <a:off x="1375663" y="3808907"/>
              <a:ext cx="2419985" cy="923238"/>
            </a:xfrm>
            <a:prstGeom prst="rect">
              <a:avLst/>
            </a:prstGeom>
          </p:spPr>
          <p:txBody>
            <a:bodyPr vert="horz" wrap="square" lIns="0" tIns="0" rIns="0" bIns="0" rtlCol="0">
              <a:spAutoFit/>
            </a:bodyPr>
            <a:lstStyle/>
            <a:p>
              <a:pPr marL="8929" algn="ctr"/>
              <a:r>
                <a:rPr sz="2109" i="1" dirty="0">
                  <a:solidFill>
                    <a:srgbClr val="FFFFFF"/>
                  </a:solidFill>
                  <a:latin typeface="Times New Roman" panose="02020603050405020304" pitchFamily="18" charset="0"/>
                  <a:cs typeface="Times New Roman" panose="02020603050405020304" pitchFamily="18" charset="0"/>
                </a:rPr>
                <a:t>Set a savings goal</a:t>
              </a:r>
              <a:endParaRPr sz="2109" dirty="0">
                <a:latin typeface="Times New Roman" panose="02020603050405020304" pitchFamily="18" charset="0"/>
                <a:cs typeface="Times New Roman" panose="02020603050405020304" pitchFamily="18" charset="0"/>
              </a:endParaRPr>
            </a:p>
          </p:txBody>
        </p:sp>
        <p:sp>
          <p:nvSpPr>
            <p:cNvPr id="9" name="object 9"/>
            <p:cNvSpPr txBox="1"/>
            <p:nvPr/>
          </p:nvSpPr>
          <p:spPr>
            <a:xfrm>
              <a:off x="1307124" y="5222699"/>
              <a:ext cx="2419985" cy="1422612"/>
            </a:xfrm>
            <a:prstGeom prst="rect">
              <a:avLst/>
            </a:prstGeom>
          </p:spPr>
          <p:txBody>
            <a:bodyPr vert="horz" wrap="square" lIns="0" tIns="0" rIns="0" bIns="0" rtlCol="0">
              <a:spAutoFit/>
            </a:bodyPr>
            <a:lstStyle/>
            <a:p>
              <a:pPr marL="8929" marR="3572">
                <a:lnSpc>
                  <a:spcPts val="1336"/>
                </a:lnSpc>
              </a:pPr>
              <a:r>
                <a:rPr sz="1125" dirty="0">
                  <a:solidFill>
                    <a:srgbClr val="FFFFFF"/>
                  </a:solidFill>
                  <a:latin typeface="Arial"/>
                  <a:cs typeface="Arial"/>
                </a:rPr>
                <a:t>– </a:t>
              </a:r>
              <a:r>
                <a:rPr sz="1125" spc="-4" dirty="0">
                  <a:solidFill>
                    <a:srgbClr val="FFFFFF"/>
                  </a:solidFill>
                  <a:latin typeface="Arial"/>
                  <a:cs typeface="Arial"/>
                </a:rPr>
                <a:t>anything </a:t>
              </a:r>
              <a:r>
                <a:rPr sz="1125" dirty="0">
                  <a:solidFill>
                    <a:srgbClr val="FFFFFF"/>
                  </a:solidFill>
                  <a:latin typeface="Arial"/>
                  <a:cs typeface="Arial"/>
                </a:rPr>
                <a:t>from a season  ticket for your favourite  team, to a </a:t>
              </a:r>
              <a:r>
                <a:rPr sz="1125" spc="-4" dirty="0">
                  <a:solidFill>
                    <a:srgbClr val="FFFFFF"/>
                  </a:solidFill>
                  <a:latin typeface="Arial"/>
                  <a:cs typeface="Arial"/>
                </a:rPr>
                <a:t>weekend away  or </a:t>
              </a:r>
              <a:r>
                <a:rPr sz="1125" dirty="0">
                  <a:solidFill>
                    <a:srgbClr val="FFFFFF"/>
                  </a:solidFill>
                  <a:latin typeface="Arial"/>
                  <a:cs typeface="Arial"/>
                </a:rPr>
                <a:t>a </a:t>
              </a:r>
              <a:r>
                <a:rPr sz="1125" spc="-4" dirty="0">
                  <a:solidFill>
                    <a:srgbClr val="FFFFFF"/>
                  </a:solidFill>
                  <a:latin typeface="Arial"/>
                  <a:cs typeface="Arial"/>
                </a:rPr>
                <a:t>new </a:t>
              </a:r>
              <a:r>
                <a:rPr sz="1125" spc="-18" dirty="0">
                  <a:solidFill>
                    <a:srgbClr val="FFFFFF"/>
                  </a:solidFill>
                  <a:latin typeface="Arial"/>
                  <a:cs typeface="Arial"/>
                </a:rPr>
                <a:t>car. </a:t>
              </a:r>
              <a:r>
                <a:rPr sz="1125" dirty="0">
                  <a:solidFill>
                    <a:srgbClr val="FFFFFF"/>
                  </a:solidFill>
                  <a:latin typeface="Arial"/>
                  <a:cs typeface="Arial"/>
                </a:rPr>
                <a:t>Open a  </a:t>
              </a:r>
              <a:r>
                <a:rPr sz="1125" spc="-4" dirty="0">
                  <a:solidFill>
                    <a:srgbClr val="FFFFFF"/>
                  </a:solidFill>
                  <a:latin typeface="Arial"/>
                  <a:cs typeface="Arial"/>
                </a:rPr>
                <a:t>dedicated </a:t>
              </a:r>
              <a:r>
                <a:rPr sz="1125" dirty="0">
                  <a:solidFill>
                    <a:srgbClr val="FFFFFF"/>
                  </a:solidFill>
                  <a:latin typeface="Arial"/>
                  <a:cs typeface="Arial"/>
                </a:rPr>
                <a:t>savings</a:t>
              </a:r>
              <a:r>
                <a:rPr sz="1125" spc="-63" dirty="0">
                  <a:solidFill>
                    <a:srgbClr val="FFFFFF"/>
                  </a:solidFill>
                  <a:latin typeface="Arial"/>
                  <a:cs typeface="Arial"/>
                </a:rPr>
                <a:t> </a:t>
              </a:r>
              <a:r>
                <a:rPr sz="1125" spc="-4" dirty="0">
                  <a:solidFill>
                    <a:srgbClr val="FFFFFF"/>
                  </a:solidFill>
                  <a:latin typeface="Arial"/>
                  <a:cs typeface="Arial"/>
                </a:rPr>
                <a:t>account  and give it </a:t>
              </a:r>
              <a:r>
                <a:rPr sz="1125" dirty="0">
                  <a:solidFill>
                    <a:srgbClr val="FFFFFF"/>
                  </a:solidFill>
                  <a:latin typeface="Arial"/>
                  <a:cs typeface="Arial"/>
                </a:rPr>
                <a:t>a</a:t>
              </a:r>
              <a:r>
                <a:rPr sz="1125" spc="-49" dirty="0">
                  <a:solidFill>
                    <a:srgbClr val="FFFFFF"/>
                  </a:solidFill>
                  <a:latin typeface="Arial"/>
                  <a:cs typeface="Arial"/>
                </a:rPr>
                <a:t> </a:t>
              </a:r>
              <a:r>
                <a:rPr sz="1125" spc="-4" dirty="0">
                  <a:solidFill>
                    <a:srgbClr val="FFFFFF"/>
                  </a:solidFill>
                  <a:latin typeface="Arial"/>
                  <a:cs typeface="Arial"/>
                </a:rPr>
                <a:t>name.</a:t>
              </a:r>
              <a:endParaRPr sz="1125" dirty="0">
                <a:latin typeface="Arial"/>
                <a:cs typeface="Arial"/>
              </a:endParaRPr>
            </a:p>
          </p:txBody>
        </p:sp>
        <p:sp>
          <p:nvSpPr>
            <p:cNvPr id="14" name="object 14"/>
            <p:cNvSpPr/>
            <p:nvPr/>
          </p:nvSpPr>
          <p:spPr>
            <a:xfrm>
              <a:off x="762000" y="2880953"/>
              <a:ext cx="508000" cy="508000"/>
            </a:xfrm>
            <a:custGeom>
              <a:avLst/>
              <a:gdLst/>
              <a:ahLst/>
              <a:cxnLst/>
              <a:rect l="l" t="t" r="r" b="b"/>
              <a:pathLst>
                <a:path w="508000" h="508000">
                  <a:moveTo>
                    <a:pt x="254000" y="0"/>
                  </a:moveTo>
                  <a:lnTo>
                    <a:pt x="208342" y="4092"/>
                  </a:lnTo>
                  <a:lnTo>
                    <a:pt x="165369" y="15890"/>
                  </a:lnTo>
                  <a:lnTo>
                    <a:pt x="125799" y="34677"/>
                  </a:lnTo>
                  <a:lnTo>
                    <a:pt x="90349" y="59736"/>
                  </a:lnTo>
                  <a:lnTo>
                    <a:pt x="59736" y="90349"/>
                  </a:lnTo>
                  <a:lnTo>
                    <a:pt x="34677" y="125799"/>
                  </a:lnTo>
                  <a:lnTo>
                    <a:pt x="15890" y="165369"/>
                  </a:lnTo>
                  <a:lnTo>
                    <a:pt x="4092" y="208342"/>
                  </a:lnTo>
                  <a:lnTo>
                    <a:pt x="0" y="253999"/>
                  </a:lnTo>
                  <a:lnTo>
                    <a:pt x="4092" y="299657"/>
                  </a:lnTo>
                  <a:lnTo>
                    <a:pt x="15890" y="342630"/>
                  </a:lnTo>
                  <a:lnTo>
                    <a:pt x="34677" y="382200"/>
                  </a:lnTo>
                  <a:lnTo>
                    <a:pt x="59736" y="417650"/>
                  </a:lnTo>
                  <a:lnTo>
                    <a:pt x="90349" y="448263"/>
                  </a:lnTo>
                  <a:lnTo>
                    <a:pt x="125799" y="473322"/>
                  </a:lnTo>
                  <a:lnTo>
                    <a:pt x="165369" y="492109"/>
                  </a:lnTo>
                  <a:lnTo>
                    <a:pt x="208342" y="503907"/>
                  </a:lnTo>
                  <a:lnTo>
                    <a:pt x="254000" y="507999"/>
                  </a:lnTo>
                  <a:lnTo>
                    <a:pt x="299657" y="503907"/>
                  </a:lnTo>
                  <a:lnTo>
                    <a:pt x="342630" y="492109"/>
                  </a:lnTo>
                  <a:lnTo>
                    <a:pt x="382200" y="473322"/>
                  </a:lnTo>
                  <a:lnTo>
                    <a:pt x="417650" y="448263"/>
                  </a:lnTo>
                  <a:lnTo>
                    <a:pt x="448263" y="417650"/>
                  </a:lnTo>
                  <a:lnTo>
                    <a:pt x="473322" y="382200"/>
                  </a:lnTo>
                  <a:lnTo>
                    <a:pt x="492109" y="342630"/>
                  </a:lnTo>
                  <a:lnTo>
                    <a:pt x="503907" y="299657"/>
                  </a:lnTo>
                  <a:lnTo>
                    <a:pt x="508000" y="253999"/>
                  </a:lnTo>
                  <a:lnTo>
                    <a:pt x="503907" y="208342"/>
                  </a:lnTo>
                  <a:lnTo>
                    <a:pt x="492109" y="165369"/>
                  </a:lnTo>
                  <a:lnTo>
                    <a:pt x="473322" y="125799"/>
                  </a:lnTo>
                  <a:lnTo>
                    <a:pt x="448263" y="90349"/>
                  </a:lnTo>
                  <a:lnTo>
                    <a:pt x="417650" y="59736"/>
                  </a:lnTo>
                  <a:lnTo>
                    <a:pt x="382200" y="34677"/>
                  </a:lnTo>
                  <a:lnTo>
                    <a:pt x="342630" y="15890"/>
                  </a:lnTo>
                  <a:lnTo>
                    <a:pt x="299657" y="4092"/>
                  </a:lnTo>
                  <a:lnTo>
                    <a:pt x="254000" y="0"/>
                  </a:lnTo>
                  <a:close/>
                </a:path>
              </a:pathLst>
            </a:custGeom>
            <a:solidFill>
              <a:srgbClr val="0070C0"/>
            </a:solidFill>
          </p:spPr>
          <p:txBody>
            <a:bodyPr wrap="square" lIns="0" tIns="0" rIns="0" bIns="0" rtlCol="0"/>
            <a:lstStyle/>
            <a:p>
              <a:endParaRPr sz="1266"/>
            </a:p>
          </p:txBody>
        </p:sp>
        <p:sp>
          <p:nvSpPr>
            <p:cNvPr id="15" name="object 15"/>
            <p:cNvSpPr txBox="1"/>
            <p:nvPr/>
          </p:nvSpPr>
          <p:spPr>
            <a:xfrm>
              <a:off x="910700" y="2914783"/>
              <a:ext cx="248284" cy="369242"/>
            </a:xfrm>
            <a:prstGeom prst="rect">
              <a:avLst/>
            </a:prstGeom>
          </p:spPr>
          <p:txBody>
            <a:bodyPr vert="horz" wrap="square" lIns="0" tIns="0" rIns="0" bIns="0" rtlCol="0">
              <a:spAutoFit/>
            </a:bodyPr>
            <a:lstStyle/>
            <a:p>
              <a:pPr marL="8929"/>
              <a:r>
                <a:rPr sz="1687" i="1" spc="-18" dirty="0">
                  <a:solidFill>
                    <a:srgbClr val="FFFFFF"/>
                  </a:solidFill>
                  <a:latin typeface="Times New Roman"/>
                  <a:cs typeface="Times New Roman"/>
                </a:rPr>
                <a:t>1.</a:t>
              </a:r>
              <a:endParaRPr sz="1687" dirty="0">
                <a:latin typeface="Times New Roman"/>
                <a:cs typeface="Times New Roman"/>
              </a:endParaRPr>
            </a:p>
          </p:txBody>
        </p:sp>
      </p:grpSp>
    </p:spTree>
    <p:extLst>
      <p:ext uri="{BB962C8B-B14F-4D97-AF65-F5344CB8AC3E}">
        <p14:creationId xmlns:p14="http://schemas.microsoft.com/office/powerpoint/2010/main" val="323862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B209E-A0C2-4B23-8039-DC4339B2CEDC}"/>
              </a:ext>
            </a:extLst>
          </p:cNvPr>
          <p:cNvSpPr>
            <a:spLocks noGrp="1"/>
          </p:cNvSpPr>
          <p:nvPr>
            <p:ph type="title"/>
          </p:nvPr>
        </p:nvSpPr>
        <p:spPr/>
        <p:txBody>
          <a:bodyPr/>
          <a:lstStyle/>
          <a:p>
            <a:r>
              <a:rPr lang="en-GB" dirty="0"/>
              <a:t>Important Pension Factors to Consider as an IMG</a:t>
            </a:r>
          </a:p>
        </p:txBody>
      </p:sp>
      <p:graphicFrame>
        <p:nvGraphicFramePr>
          <p:cNvPr id="5" name="Content Placeholder 2">
            <a:extLst>
              <a:ext uri="{FF2B5EF4-FFF2-40B4-BE49-F238E27FC236}">
                <a16:creationId xmlns:a16="http://schemas.microsoft.com/office/drawing/2014/main" id="{480CE5F2-5305-4E10-BF36-4AC6CB826810}"/>
              </a:ext>
            </a:extLst>
          </p:cNvPr>
          <p:cNvGraphicFramePr>
            <a:graphicFrameLocks noGrp="1"/>
          </p:cNvGraphicFramePr>
          <p:nvPr>
            <p:ph idx="1"/>
            <p:extLst>
              <p:ext uri="{D42A27DB-BD31-4B8C-83A1-F6EECF244321}">
                <p14:modId xmlns:p14="http://schemas.microsoft.com/office/powerpoint/2010/main" val="2958866841"/>
              </p:ext>
            </p:extLst>
          </p:nvPr>
        </p:nvGraphicFramePr>
        <p:xfrm>
          <a:off x="838200" y="1957387"/>
          <a:ext cx="10515600" cy="3871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04755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Times New Roman" charset="0"/>
              </a:rPr>
              <a:t>What can you deduct from taxable income?</a:t>
            </a:r>
            <a:endParaRPr lang="en-GB" dirty="0"/>
          </a:p>
        </p:txBody>
      </p:sp>
      <p:sp>
        <p:nvSpPr>
          <p:cNvPr id="16" name="Rectangle 3"/>
          <p:cNvSpPr>
            <a:spLocks noChangeArrowheads="1"/>
          </p:cNvSpPr>
          <p:nvPr/>
        </p:nvSpPr>
        <p:spPr bwMode="auto">
          <a:xfrm>
            <a:off x="838200" y="2017713"/>
            <a:ext cx="9844314" cy="3529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85750" marR="0" lvl="0" indent="-285750" algn="l" defTabSz="914400" rtl="0" eaLnBrk="1" fontAlgn="auto" latinLnBrk="0" hangingPunct="1">
              <a:lnSpc>
                <a:spcPts val="2263"/>
              </a:lnSpc>
              <a:spcBef>
                <a:spcPts val="0"/>
              </a:spcBef>
              <a:spcAft>
                <a:spcPts val="1200"/>
              </a:spcAft>
              <a:buClr>
                <a:srgbClr val="005EB8"/>
              </a:buClr>
              <a:buSzTx/>
              <a:buFont typeface="Arial" pitchFamily="34" charset="0"/>
              <a:buChar char="•"/>
              <a:tabLst/>
              <a:defRPr/>
            </a:pPr>
            <a:r>
              <a:rPr kumimoji="0" lang="en-GB"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British Medical Association Membership</a:t>
            </a:r>
          </a:p>
          <a:p>
            <a:pPr marL="285750" marR="0" lvl="0" indent="-285750" algn="l" defTabSz="914400" rtl="0" eaLnBrk="1" fontAlgn="auto" latinLnBrk="0" hangingPunct="1">
              <a:lnSpc>
                <a:spcPts val="2263"/>
              </a:lnSpc>
              <a:spcBef>
                <a:spcPts val="0"/>
              </a:spcBef>
              <a:spcAft>
                <a:spcPts val="1200"/>
              </a:spcAft>
              <a:buClr>
                <a:srgbClr val="005EB8"/>
              </a:buClr>
              <a:buSzTx/>
              <a:buFont typeface="Arial" pitchFamily="34" charset="0"/>
              <a:buChar char="•"/>
              <a:tabLst/>
              <a:defRPr/>
            </a:pPr>
            <a:r>
              <a:rPr kumimoji="0" lang="en-GB"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Medical Defence Union</a:t>
            </a:r>
          </a:p>
          <a:p>
            <a:pPr marL="285750" marR="0" lvl="0" indent="-285750" algn="l" defTabSz="914400" rtl="0" eaLnBrk="1" fontAlgn="auto" latinLnBrk="0" hangingPunct="1">
              <a:lnSpc>
                <a:spcPts val="2263"/>
              </a:lnSpc>
              <a:spcBef>
                <a:spcPts val="0"/>
              </a:spcBef>
              <a:spcAft>
                <a:spcPts val="1200"/>
              </a:spcAft>
              <a:buClr>
                <a:srgbClr val="005EB8"/>
              </a:buClr>
              <a:buSzTx/>
              <a:buFont typeface="Arial" pitchFamily="34" charset="0"/>
              <a:buChar char="•"/>
              <a:tabLst/>
              <a:defRPr/>
            </a:pPr>
            <a:r>
              <a:rPr kumimoji="0" lang="en-GB"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Medical Protection Society</a:t>
            </a:r>
          </a:p>
          <a:p>
            <a:pPr marL="285750" marR="0" lvl="0" indent="-285750" algn="l" defTabSz="914400" rtl="0" eaLnBrk="1" fontAlgn="auto" latinLnBrk="0" hangingPunct="1">
              <a:lnSpc>
                <a:spcPts val="2263"/>
              </a:lnSpc>
              <a:spcBef>
                <a:spcPts val="0"/>
              </a:spcBef>
              <a:spcAft>
                <a:spcPts val="1200"/>
              </a:spcAft>
              <a:buClr>
                <a:srgbClr val="005EB8"/>
              </a:buClr>
              <a:buSzTx/>
              <a:buFont typeface="Arial" pitchFamily="34" charset="0"/>
              <a:buChar char="•"/>
              <a:tabLst/>
              <a:defRPr/>
            </a:pPr>
            <a:r>
              <a:rPr kumimoji="0" lang="en-GB"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General Medical Council</a:t>
            </a:r>
          </a:p>
          <a:p>
            <a:pPr marL="285750" marR="0" lvl="0" indent="-285750" algn="l" defTabSz="914400" rtl="0" eaLnBrk="1" fontAlgn="auto" latinLnBrk="0" hangingPunct="1">
              <a:lnSpc>
                <a:spcPts val="2263"/>
              </a:lnSpc>
              <a:spcBef>
                <a:spcPts val="0"/>
              </a:spcBef>
              <a:spcAft>
                <a:spcPts val="1200"/>
              </a:spcAft>
              <a:buClr>
                <a:srgbClr val="005EB8"/>
              </a:buClr>
              <a:buSzTx/>
              <a:buFont typeface="Arial" pitchFamily="34" charset="0"/>
              <a:buChar char="•"/>
              <a:tabLst/>
              <a:defRPr/>
            </a:pPr>
            <a:r>
              <a:rPr kumimoji="0" lang="en-GB"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Royal College of XZY Membership</a:t>
            </a:r>
          </a:p>
          <a:p>
            <a:pPr marL="285750" marR="0" lvl="0" indent="-285750" algn="l" defTabSz="914400" rtl="0" eaLnBrk="1" fontAlgn="auto" latinLnBrk="0" hangingPunct="1">
              <a:lnSpc>
                <a:spcPts val="2263"/>
              </a:lnSpc>
              <a:spcBef>
                <a:spcPts val="0"/>
              </a:spcBef>
              <a:spcAft>
                <a:spcPts val="1200"/>
              </a:spcAft>
              <a:buClr>
                <a:srgbClr val="005EB8"/>
              </a:buClr>
              <a:buSzTx/>
              <a:buFont typeface="Arial" pitchFamily="34" charset="0"/>
              <a:buChar char="•"/>
              <a:tabLst/>
              <a:defRPr/>
            </a:pPr>
            <a:r>
              <a:rPr kumimoji="0" lang="en-GB"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As well as NHS and Private Pension Contributions</a:t>
            </a:r>
          </a:p>
          <a:p>
            <a:pPr marL="285750" marR="0" lvl="0" indent="-285750" algn="l" defTabSz="914400" rtl="0" eaLnBrk="1" fontAlgn="auto" latinLnBrk="0" hangingPunct="1">
              <a:lnSpc>
                <a:spcPts val="2263"/>
              </a:lnSpc>
              <a:spcBef>
                <a:spcPts val="0"/>
              </a:spcBef>
              <a:spcAft>
                <a:spcPts val="1200"/>
              </a:spcAft>
              <a:buClr>
                <a:srgbClr val="005EB8"/>
              </a:buClr>
              <a:buSzTx/>
              <a:buFont typeface="Arial" pitchFamily="34" charset="0"/>
              <a:buChar char="•"/>
              <a:tabLst/>
              <a:defRPr/>
            </a:pPr>
            <a:r>
              <a:rPr kumimoji="0" lang="en-GB"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It is your responsibility to inform HMRC of these deductible expenses</a:t>
            </a:r>
          </a:p>
          <a:p>
            <a:pPr marL="623888" marR="0" lvl="0" indent="-265113" algn="l" defTabSz="914400" rtl="0" eaLnBrk="1" fontAlgn="auto" latinLnBrk="0" hangingPunct="1">
              <a:lnSpc>
                <a:spcPts val="2263"/>
              </a:lnSpc>
              <a:spcBef>
                <a:spcPts val="0"/>
              </a:spcBef>
              <a:spcAft>
                <a:spcPts val="1200"/>
              </a:spcAft>
              <a:buClr>
                <a:srgbClr val="D82034"/>
              </a:buClr>
              <a:buSzTx/>
              <a:buFontTx/>
              <a:buNone/>
              <a:tabLst/>
              <a:defRPr/>
            </a:pPr>
            <a:r>
              <a:rPr kumimoji="0" lang="en-GB"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34" charset="-128"/>
                <a:cs typeface="Arial" pitchFamily="34" charset="0"/>
              </a:rPr>
              <a:t>– NHS Pension dealt with at source if employed</a:t>
            </a:r>
          </a:p>
        </p:txBody>
      </p:sp>
    </p:spTree>
    <p:extLst>
      <p:ext uri="{BB962C8B-B14F-4D97-AF65-F5344CB8AC3E}">
        <p14:creationId xmlns:p14="http://schemas.microsoft.com/office/powerpoint/2010/main" val="31293525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42900" y="552450"/>
            <a:ext cx="4314826" cy="3778917"/>
          </a:xfrm>
        </p:spPr>
        <p:txBody>
          <a:bodyPr>
            <a:normAutofit fontScale="90000"/>
          </a:bodyPr>
          <a:lstStyle/>
          <a:p>
            <a:r>
              <a:rPr lang="en-GB" dirty="0"/>
              <a:t>Thinking about buying a home?</a:t>
            </a:r>
            <a:br>
              <a:rPr lang="en-GB" dirty="0"/>
            </a:br>
            <a:br>
              <a:rPr lang="en-GB" dirty="0"/>
            </a:br>
            <a:r>
              <a:rPr lang="en-GB" dirty="0"/>
              <a:t>Getting mortgage ready</a:t>
            </a:r>
            <a:br>
              <a:rPr lang="en-GB" dirty="0"/>
            </a:br>
            <a:endParaRPr lang="en-GB" dirty="0"/>
          </a:p>
        </p:txBody>
      </p:sp>
    </p:spTree>
    <p:extLst>
      <p:ext uri="{BB962C8B-B14F-4D97-AF65-F5344CB8AC3E}">
        <p14:creationId xmlns:p14="http://schemas.microsoft.com/office/powerpoint/2010/main" val="25424092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596DFD-9746-C3F7-0E8E-6F443382C93D}"/>
              </a:ext>
            </a:extLst>
          </p:cNvPr>
          <p:cNvSpPr>
            <a:spLocks noGrp="1"/>
          </p:cNvSpPr>
          <p:nvPr>
            <p:ph type="title"/>
          </p:nvPr>
        </p:nvSpPr>
        <p:spPr/>
        <p:txBody>
          <a:bodyPr/>
          <a:lstStyle/>
          <a:p>
            <a:r>
              <a:rPr lang="en-GB" dirty="0"/>
              <a:t>Mortgage myth for IMG’s</a:t>
            </a:r>
          </a:p>
        </p:txBody>
      </p:sp>
      <p:sp>
        <p:nvSpPr>
          <p:cNvPr id="6" name="TextBox 5">
            <a:extLst>
              <a:ext uri="{FF2B5EF4-FFF2-40B4-BE49-F238E27FC236}">
                <a16:creationId xmlns:a16="http://schemas.microsoft.com/office/drawing/2014/main" id="{0C7EA4F9-CC83-0D93-8326-AA5A0C8E26B1}"/>
              </a:ext>
            </a:extLst>
          </p:cNvPr>
          <p:cNvSpPr txBox="1"/>
          <p:nvPr/>
        </p:nvSpPr>
        <p:spPr>
          <a:xfrm>
            <a:off x="838200" y="1997839"/>
            <a:ext cx="9508958" cy="4242187"/>
          </a:xfrm>
          <a:prstGeom prst="rect">
            <a:avLst/>
          </a:prstGeom>
          <a:noFill/>
        </p:spPr>
        <p:txBody>
          <a:bodyPr wrap="square">
            <a:spAutoFit/>
          </a:bodyPr>
          <a:lstStyle/>
          <a:p>
            <a:pPr>
              <a:lnSpc>
                <a:spcPct val="150000"/>
              </a:lnSpc>
            </a:pPr>
            <a:r>
              <a:rPr lang="en-GB" sz="1600" dirty="0">
                <a:effectLst/>
                <a:latin typeface="Arial" panose="020B0604020202020204" pitchFamily="34" charset="0"/>
                <a:ea typeface="Aptos" panose="020B0004020202020204" pitchFamily="34" charset="0"/>
                <a:cs typeface="Arial" panose="020B0604020202020204" pitchFamily="34" charset="0"/>
              </a:rPr>
              <a:t>I can’t get a mortgage as I have only recently moved to the country?</a:t>
            </a:r>
          </a:p>
          <a:p>
            <a:pPr>
              <a:lnSpc>
                <a:spcPct val="150000"/>
              </a:lnSpc>
            </a:pPr>
            <a:r>
              <a:rPr lang="en-GB" sz="1600" dirty="0">
                <a:effectLst/>
                <a:latin typeface="Arial" panose="020B0604020202020204" pitchFamily="34" charset="0"/>
                <a:ea typeface="Aptos" panose="020B0004020202020204" pitchFamily="34" charset="0"/>
                <a:cs typeface="Arial" panose="020B0604020202020204" pitchFamily="34" charset="0"/>
              </a:rPr>
              <a:t> </a:t>
            </a:r>
          </a:p>
          <a:p>
            <a:pPr>
              <a:lnSpc>
                <a:spcPct val="150000"/>
              </a:lnSpc>
            </a:pPr>
            <a:r>
              <a:rPr lang="en-GB" sz="1600" dirty="0">
                <a:effectLst/>
                <a:latin typeface="Arial" panose="020B0604020202020204" pitchFamily="34" charset="0"/>
                <a:ea typeface="Aptos" panose="020B0004020202020204" pitchFamily="34" charset="0"/>
                <a:cs typeface="Arial" panose="020B0604020202020204" pitchFamily="34" charset="0"/>
              </a:rPr>
              <a:t>Reality</a:t>
            </a:r>
          </a:p>
          <a:p>
            <a:pPr marL="342900" lvl="0" indent="-342900">
              <a:lnSpc>
                <a:spcPct val="15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All subject to satisfactory credit score – this is the most important bit!</a:t>
            </a:r>
            <a:endParaRPr lang="en-GB" sz="16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No minimum time in UK for application</a:t>
            </a:r>
            <a:endParaRPr lang="en-GB" sz="16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10% deposit options available</a:t>
            </a:r>
            <a:endParaRPr lang="en-GB" sz="16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The longer in the UK the more options will be</a:t>
            </a:r>
            <a:endParaRPr lang="en-GB" sz="16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Higher income gives more options</a:t>
            </a:r>
          </a:p>
          <a:p>
            <a:pPr marL="342900" lvl="0" indent="-342900">
              <a:lnSpc>
                <a:spcPct val="150000"/>
              </a:lnSpc>
              <a:buFont typeface="Symbol" panose="05050102010706020507" pitchFamily="18" charset="2"/>
              <a:buChar char=""/>
            </a:pPr>
            <a:endParaRPr lang="en-GB"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50000"/>
              </a:lnSpc>
              <a:buFont typeface="Symbol" panose="05050102010706020507" pitchFamily="18" charset="2"/>
              <a:buChar char=""/>
            </a:pPr>
            <a:endParaRPr lang="en-GB" dirty="0">
              <a:effectLst/>
              <a:latin typeface="Arial" panose="020B0604020202020204" pitchFamily="34" charset="0"/>
              <a:ea typeface="Aptos" panose="020B0004020202020204" pitchFamily="34" charset="0"/>
              <a:cs typeface="Arial" panose="020B0604020202020204" pitchFamily="34" charset="0"/>
            </a:endParaRPr>
          </a:p>
          <a:p>
            <a:pPr lvl="0">
              <a:lnSpc>
                <a:spcPct val="150000"/>
              </a:lnSpc>
            </a:pPr>
            <a:r>
              <a:rPr lang="en-GB" sz="1600" dirty="0">
                <a:effectLst/>
                <a:latin typeface="Arial" panose="020B0604020202020204" pitchFamily="34" charset="0"/>
                <a:ea typeface="Aptos" panose="020B0004020202020204" pitchFamily="34" charset="0"/>
                <a:cs typeface="Arial" panose="020B0604020202020204" pitchFamily="34" charset="0"/>
              </a:rPr>
              <a:t>Your home may be repossessed if you do not keep up repayments on your mortgage.</a:t>
            </a:r>
          </a:p>
        </p:txBody>
      </p:sp>
    </p:spTree>
    <p:extLst>
      <p:ext uri="{BB962C8B-B14F-4D97-AF65-F5344CB8AC3E}">
        <p14:creationId xmlns:p14="http://schemas.microsoft.com/office/powerpoint/2010/main" val="114210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What do I need to know about before house hunting?</a:t>
            </a:r>
          </a:p>
        </p:txBody>
      </p:sp>
      <p:sp>
        <p:nvSpPr>
          <p:cNvPr id="5" name="Content Placeholder 4"/>
          <p:cNvSpPr>
            <a:spLocks noGrp="1"/>
          </p:cNvSpPr>
          <p:nvPr>
            <p:ph idx="1"/>
          </p:nvPr>
        </p:nvSpPr>
        <p:spPr/>
        <p:txBody>
          <a:bodyPr>
            <a:normAutofit fontScale="92500" lnSpcReduction="20000"/>
          </a:bodyPr>
          <a:lstStyle/>
          <a:p>
            <a:pPr>
              <a:lnSpc>
                <a:spcPct val="150000"/>
              </a:lnSpc>
            </a:pPr>
            <a:r>
              <a:rPr lang="en-GB" dirty="0"/>
              <a:t>Start saving as soon as you can – deposit is key</a:t>
            </a:r>
          </a:p>
          <a:p>
            <a:pPr>
              <a:lnSpc>
                <a:spcPct val="150000"/>
              </a:lnSpc>
            </a:pPr>
            <a:r>
              <a:rPr lang="en-GB" dirty="0"/>
              <a:t>Get your documents in order</a:t>
            </a:r>
          </a:p>
          <a:p>
            <a:pPr>
              <a:lnSpc>
                <a:spcPct val="150000"/>
              </a:lnSpc>
            </a:pPr>
            <a:r>
              <a:rPr lang="en-GB" dirty="0"/>
              <a:t>Understand your credit score</a:t>
            </a:r>
          </a:p>
          <a:p>
            <a:pPr>
              <a:lnSpc>
                <a:spcPct val="150000"/>
              </a:lnSpc>
            </a:pPr>
            <a:r>
              <a:rPr lang="en-GB" dirty="0"/>
              <a:t>Work out a budget</a:t>
            </a:r>
          </a:p>
          <a:p>
            <a:pPr>
              <a:lnSpc>
                <a:spcPct val="150000"/>
              </a:lnSpc>
            </a:pPr>
            <a:r>
              <a:rPr lang="en-GB" dirty="0"/>
              <a:t>Research areas and register with agents</a:t>
            </a:r>
          </a:p>
          <a:p>
            <a:pPr marL="0" indent="0">
              <a:lnSpc>
                <a:spcPct val="150000"/>
              </a:lnSpc>
              <a:buNone/>
            </a:pPr>
            <a:endParaRPr lang="en-GB" dirty="0"/>
          </a:p>
          <a:p>
            <a:pPr marL="0" indent="0">
              <a:lnSpc>
                <a:spcPct val="150000"/>
              </a:lnSpc>
              <a:buNone/>
            </a:pPr>
            <a:r>
              <a:rPr lang="en-GB" dirty="0"/>
              <a:t>Most mortgage lenders will insist that you have lived in the UK for at least 2 years</a:t>
            </a:r>
          </a:p>
          <a:p>
            <a:pPr marL="0" indent="0">
              <a:buNone/>
            </a:pPr>
            <a:endParaRPr lang="en-GB" sz="4500" dirty="0"/>
          </a:p>
          <a:p>
            <a:pPr marL="0" indent="0">
              <a:buNone/>
            </a:pPr>
            <a:endParaRPr lang="en-GB" sz="4500" dirty="0"/>
          </a:p>
        </p:txBody>
      </p:sp>
    </p:spTree>
    <p:extLst>
      <p:ext uri="{BB962C8B-B14F-4D97-AF65-F5344CB8AC3E}">
        <p14:creationId xmlns:p14="http://schemas.microsoft.com/office/powerpoint/2010/main" val="4513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9"/>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9"/>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9"/>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9"/>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How much can I borrow?</a:t>
            </a:r>
          </a:p>
        </p:txBody>
      </p:sp>
      <p:sp>
        <p:nvSpPr>
          <p:cNvPr id="5" name="Content Placeholder 4"/>
          <p:cNvSpPr>
            <a:spLocks noGrp="1"/>
          </p:cNvSpPr>
          <p:nvPr>
            <p:ph idx="1"/>
          </p:nvPr>
        </p:nvSpPr>
        <p:spPr>
          <a:xfrm>
            <a:off x="838200" y="1957387"/>
            <a:ext cx="10902696" cy="3871913"/>
          </a:xfrm>
        </p:spPr>
        <p:txBody>
          <a:bodyPr>
            <a:normAutofit/>
          </a:bodyPr>
          <a:lstStyle/>
          <a:p>
            <a:r>
              <a:rPr lang="en-GB" dirty="0"/>
              <a:t>Depends on lots of factors:</a:t>
            </a:r>
          </a:p>
          <a:p>
            <a:pPr lvl="1"/>
            <a:r>
              <a:rPr lang="en-GB" dirty="0"/>
              <a:t>Make up of income – basic salary? banding? locum? additional sources?</a:t>
            </a:r>
          </a:p>
          <a:p>
            <a:pPr lvl="1"/>
            <a:r>
              <a:rPr lang="en-GB" dirty="0"/>
              <a:t>Credit commitments – credit cards? loans? car finance? </a:t>
            </a:r>
          </a:p>
          <a:p>
            <a:pPr lvl="1"/>
            <a:r>
              <a:rPr lang="en-GB" dirty="0"/>
              <a:t>Other commitments – maintenance? childcare? salary deductions?</a:t>
            </a:r>
          </a:p>
          <a:p>
            <a:pPr lvl="1"/>
            <a:r>
              <a:rPr lang="en-GB" dirty="0"/>
              <a:t>Dependents</a:t>
            </a:r>
          </a:p>
          <a:p>
            <a:pPr lvl="1"/>
            <a:r>
              <a:rPr lang="en-GB" dirty="0"/>
              <a:t>Term of the mortgage</a:t>
            </a:r>
          </a:p>
          <a:p>
            <a:pPr lvl="1"/>
            <a:r>
              <a:rPr lang="en-GB" dirty="0"/>
              <a:t>Deposit</a:t>
            </a:r>
          </a:p>
        </p:txBody>
      </p:sp>
    </p:spTree>
    <p:extLst>
      <p:ext uri="{BB962C8B-B14F-4D97-AF65-F5344CB8AC3E}">
        <p14:creationId xmlns:p14="http://schemas.microsoft.com/office/powerpoint/2010/main" val="387559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What other costs do I need to consider?</a:t>
            </a:r>
          </a:p>
        </p:txBody>
      </p:sp>
      <p:sp>
        <p:nvSpPr>
          <p:cNvPr id="22" name="Content Placeholder 4">
            <a:extLst>
              <a:ext uri="{FF2B5EF4-FFF2-40B4-BE49-F238E27FC236}">
                <a16:creationId xmlns:a16="http://schemas.microsoft.com/office/drawing/2014/main" id="{5D600DB9-ECC3-4382-A004-A4A90BD7AB8B}"/>
              </a:ext>
            </a:extLst>
          </p:cNvPr>
          <p:cNvSpPr>
            <a:spLocks noGrp="1"/>
          </p:cNvSpPr>
          <p:nvPr>
            <p:ph idx="4294967295"/>
          </p:nvPr>
        </p:nvSpPr>
        <p:spPr>
          <a:xfrm>
            <a:off x="838200" y="1946877"/>
            <a:ext cx="10515600" cy="3871912"/>
          </a:xfrm>
        </p:spPr>
        <p:txBody>
          <a:bodyPr>
            <a:normAutofit/>
          </a:bodyPr>
          <a:lstStyle/>
          <a:p>
            <a:r>
              <a:rPr lang="en-GB" dirty="0"/>
              <a:t>Product fees</a:t>
            </a:r>
          </a:p>
          <a:p>
            <a:r>
              <a:rPr lang="en-GB" dirty="0"/>
              <a:t>Valuation and survey fees</a:t>
            </a:r>
          </a:p>
          <a:p>
            <a:r>
              <a:rPr lang="en-GB" dirty="0"/>
              <a:t>Solicitor fee</a:t>
            </a:r>
          </a:p>
          <a:p>
            <a:r>
              <a:rPr lang="en-GB" dirty="0"/>
              <a:t>Stamp duty</a:t>
            </a:r>
          </a:p>
          <a:p>
            <a:r>
              <a:rPr lang="en-GB" dirty="0"/>
              <a:t>Removals costs</a:t>
            </a:r>
          </a:p>
          <a:p>
            <a:r>
              <a:rPr lang="en-GB" dirty="0"/>
              <a:t>Protection policies</a:t>
            </a:r>
          </a:p>
          <a:p>
            <a:r>
              <a:rPr lang="en-GB" dirty="0"/>
              <a:t>Furnishings</a:t>
            </a:r>
          </a:p>
          <a:p>
            <a:r>
              <a:rPr lang="en-GB" dirty="0"/>
              <a:t>Contingency funds</a:t>
            </a:r>
          </a:p>
        </p:txBody>
      </p:sp>
    </p:spTree>
    <p:extLst>
      <p:ext uri="{BB962C8B-B14F-4D97-AF65-F5344CB8AC3E}">
        <p14:creationId xmlns:p14="http://schemas.microsoft.com/office/powerpoint/2010/main" val="427175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What can I do to improve my ability to get a mortgage?</a:t>
            </a:r>
          </a:p>
        </p:txBody>
      </p:sp>
      <p:sp>
        <p:nvSpPr>
          <p:cNvPr id="10" name="Content Placeholder 4">
            <a:extLst>
              <a:ext uri="{FF2B5EF4-FFF2-40B4-BE49-F238E27FC236}">
                <a16:creationId xmlns:a16="http://schemas.microsoft.com/office/drawing/2014/main" id="{0B4AE7E8-9031-4AD2-8A2D-0B9CBA51B65D}"/>
              </a:ext>
            </a:extLst>
          </p:cNvPr>
          <p:cNvSpPr txBox="1">
            <a:spLocks/>
          </p:cNvSpPr>
          <p:nvPr/>
        </p:nvSpPr>
        <p:spPr>
          <a:xfrm>
            <a:off x="838200" y="1957388"/>
            <a:ext cx="10515600" cy="3871912"/>
          </a:xfrm>
          <a:prstGeom prst="rect">
            <a:avLst/>
          </a:prstGeom>
        </p:spPr>
        <p:txBody>
          <a:bodyPr vert="horz" lIns="0" tIns="45720" rIns="91440" bIns="45720" rtlCol="0">
            <a:normAutofit/>
          </a:bodyPr>
          <a:lstStyle>
            <a:lvl1pPr marL="228600" indent="-228600" algn="l" defTabSz="914400" rtl="0" eaLnBrk="1" latinLnBrk="0" hangingPunct="1">
              <a:lnSpc>
                <a:spcPct val="100000"/>
              </a:lnSpc>
              <a:spcBef>
                <a:spcPts val="10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lumMod val="85000"/>
                    <a:lumOff val="15000"/>
                  </a:prstClr>
                </a:solidFill>
                <a:effectLst/>
                <a:uLnTx/>
                <a:uFillTx/>
              </a:rPr>
              <a:t>Get on the electoral Roll</a:t>
            </a:r>
          </a:p>
          <a:p>
            <a:pPr marL="228600" marR="0" lvl="0" indent="-22860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lumMod val="85000"/>
                    <a:lumOff val="15000"/>
                  </a:prstClr>
                </a:solidFill>
                <a:effectLst/>
                <a:uLnTx/>
                <a:uFillTx/>
              </a:rPr>
              <a:t>Stay out of your overdraft</a:t>
            </a:r>
          </a:p>
          <a:p>
            <a:pPr marL="228600" marR="0" lvl="0" indent="-22860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lumMod val="85000"/>
                    <a:lumOff val="15000"/>
                  </a:prstClr>
                </a:solidFill>
                <a:effectLst/>
                <a:uLnTx/>
                <a:uFillTx/>
              </a:rPr>
              <a:t>Build a credit history</a:t>
            </a:r>
          </a:p>
          <a:p>
            <a:pPr marL="228600" marR="0" lvl="0" indent="-22860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lumMod val="85000"/>
                    <a:lumOff val="15000"/>
                  </a:prstClr>
                </a:solidFill>
                <a:effectLst/>
                <a:uLnTx/>
                <a:uFillTx/>
              </a:rPr>
              <a:t>Close unused credit cards</a:t>
            </a:r>
          </a:p>
          <a:p>
            <a:pPr marL="228600" marR="0" lvl="0" indent="-22860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lumMod val="85000"/>
                    <a:lumOff val="15000"/>
                  </a:prstClr>
                </a:solidFill>
                <a:effectLst/>
                <a:uLnTx/>
                <a:uFillTx/>
              </a:rPr>
              <a:t>Increase your deposit</a:t>
            </a:r>
          </a:p>
          <a:p>
            <a:pPr marL="228600" marR="0" lvl="0" indent="-22860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lumMod val="85000"/>
                    <a:lumOff val="15000"/>
                  </a:prstClr>
                </a:solidFill>
                <a:effectLst/>
                <a:uLnTx/>
                <a:uFillTx/>
              </a:rPr>
              <a:t>Get expert help</a:t>
            </a:r>
          </a:p>
        </p:txBody>
      </p:sp>
    </p:spTree>
    <p:extLst>
      <p:ext uri="{BB962C8B-B14F-4D97-AF65-F5344CB8AC3E}">
        <p14:creationId xmlns:p14="http://schemas.microsoft.com/office/powerpoint/2010/main" val="800233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altLang="en-US" dirty="0"/>
              <a:t>How Chase de Vere’s Mortgage Service can help</a:t>
            </a:r>
            <a:endParaRPr lang="en-GB" dirty="0"/>
          </a:p>
        </p:txBody>
      </p:sp>
    </p:spTree>
    <p:extLst>
      <p:ext uri="{BB962C8B-B14F-4D97-AF65-F5344CB8AC3E}">
        <p14:creationId xmlns:p14="http://schemas.microsoft.com/office/powerpoint/2010/main" val="27958040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tLang="en-US" dirty="0"/>
              <a:t>How Chase de Vere’s Mortgage Service can help</a:t>
            </a:r>
            <a:endParaRPr lang="en-GB" dirty="0"/>
          </a:p>
        </p:txBody>
      </p:sp>
      <p:sp>
        <p:nvSpPr>
          <p:cNvPr id="9" name="Content Placeholder 4">
            <a:extLst>
              <a:ext uri="{FF2B5EF4-FFF2-40B4-BE49-F238E27FC236}">
                <a16:creationId xmlns:a16="http://schemas.microsoft.com/office/drawing/2014/main" id="{C212DD90-1915-4742-BCF9-E3F25F2D6E8E}"/>
              </a:ext>
            </a:extLst>
          </p:cNvPr>
          <p:cNvSpPr txBox="1">
            <a:spLocks/>
          </p:cNvSpPr>
          <p:nvPr/>
        </p:nvSpPr>
        <p:spPr>
          <a:xfrm>
            <a:off x="838200" y="1957388"/>
            <a:ext cx="10515600" cy="3871912"/>
          </a:xfrm>
          <a:prstGeom prst="rect">
            <a:avLst/>
          </a:prstGeom>
        </p:spPr>
        <p:txBody>
          <a:bodyPr vert="horz" lIns="0" tIns="45720" rIns="91440" bIns="45720" rtlCol="0">
            <a:normAutofit/>
          </a:bodyPr>
          <a:lstStyle>
            <a:lvl1pPr marL="228600" indent="-228600" algn="l" defTabSz="914400" rtl="0" eaLnBrk="1" latinLnBrk="0" hangingPunct="1">
              <a:lnSpc>
                <a:spcPct val="100000"/>
              </a:lnSpc>
              <a:spcBef>
                <a:spcPts val="10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spcAft>
                <a:spcPts val="600"/>
              </a:spcAft>
              <a:buClr>
                <a:srgbClr val="005EB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lumMod val="85000"/>
                    <a:lumOff val="15000"/>
                  </a:prstClr>
                </a:solidFill>
                <a:effectLst/>
                <a:uLnTx/>
                <a:uFillTx/>
              </a:rPr>
              <a:t>Whole of Market Mortgage and Protection Advice</a:t>
            </a:r>
          </a:p>
          <a:p>
            <a:pPr marL="228600" marR="0" lvl="0" indent="-22860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lumMod val="85000"/>
                    <a:lumOff val="15000"/>
                  </a:prstClr>
                </a:solidFill>
                <a:effectLst/>
                <a:uLnTx/>
                <a:uFillTx/>
              </a:rPr>
              <a:t>Dedicated qualified advisers and administrators</a:t>
            </a:r>
          </a:p>
          <a:p>
            <a:pPr marL="228600" marR="0" lvl="0" indent="-22860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lumMod val="85000"/>
                    <a:lumOff val="15000"/>
                  </a:prstClr>
                </a:solidFill>
                <a:effectLst/>
                <a:uLnTx/>
                <a:uFillTx/>
              </a:rPr>
              <a:t>Complete understanding of the NHS pay scales and how to present to lenders</a:t>
            </a:r>
          </a:p>
          <a:p>
            <a:pPr marL="228600" marR="0" lvl="0" indent="-22860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lumMod val="85000"/>
                    <a:lumOff val="15000"/>
                  </a:prstClr>
                </a:solidFill>
                <a:effectLst/>
                <a:uLnTx/>
                <a:uFillTx/>
              </a:rPr>
              <a:t>Bespoke lenders and underwriting options for professional clients</a:t>
            </a:r>
          </a:p>
          <a:p>
            <a:pPr marL="228600" marR="0" lvl="0" indent="-22860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Char char="•"/>
              <a:tabLst/>
              <a:defRPr/>
            </a:pPr>
            <a:r>
              <a:rPr lang="en-GB" dirty="0">
                <a:solidFill>
                  <a:prstClr val="black">
                    <a:lumMod val="85000"/>
                    <a:lumOff val="15000"/>
                  </a:prstClr>
                </a:solidFill>
              </a:rPr>
              <a:t>We don’t charge mortgage</a:t>
            </a:r>
            <a:r>
              <a:rPr kumimoji="0" lang="en-GB" b="0" i="0" u="none" strike="noStrike" kern="1200" cap="none" spc="0" normalizeH="0" baseline="0" noProof="0" dirty="0">
                <a:ln>
                  <a:noFill/>
                </a:ln>
                <a:solidFill>
                  <a:prstClr val="black">
                    <a:lumMod val="85000"/>
                    <a:lumOff val="15000"/>
                  </a:prstClr>
                </a:solidFill>
                <a:effectLst/>
                <a:uLnTx/>
                <a:uFillTx/>
              </a:rPr>
              <a:t> advice fees</a:t>
            </a:r>
          </a:p>
          <a:p>
            <a:pPr marL="228600" marR="0" lvl="0" indent="-22860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lumMod val="85000"/>
                    <a:lumOff val="15000"/>
                  </a:prstClr>
                </a:solidFill>
                <a:effectLst/>
                <a:uLnTx/>
                <a:uFillTx/>
              </a:rPr>
              <a:t>Conveyancing and surveying options to keep everything in one place</a:t>
            </a:r>
          </a:p>
          <a:p>
            <a:pPr marL="228600" marR="0" lvl="0" indent="-228600" algn="l" defTabSz="914400" rtl="0" eaLnBrk="1" fontAlgn="auto" latinLnBrk="0" hangingPunct="1">
              <a:lnSpc>
                <a:spcPct val="100000"/>
              </a:lnSpc>
              <a:spcBef>
                <a:spcPts val="1000"/>
              </a:spcBef>
              <a:spcAft>
                <a:spcPts val="600"/>
              </a:spcAft>
              <a:buClr>
                <a:srgbClr val="005EB8"/>
              </a:buClr>
              <a:buSzTx/>
              <a:buFont typeface="Arial" panose="020B0604020202020204" pitchFamily="34" charset="0"/>
              <a:buChar char="•"/>
              <a:tabLst/>
              <a:defRPr/>
            </a:pPr>
            <a:r>
              <a:rPr kumimoji="0" lang="en-GB" b="0" i="0" u="none" strike="noStrike" kern="1200" cap="none" spc="0" normalizeH="0" baseline="0" noProof="0" dirty="0">
                <a:ln>
                  <a:noFill/>
                </a:ln>
                <a:solidFill>
                  <a:prstClr val="black">
                    <a:lumMod val="85000"/>
                    <a:lumOff val="15000"/>
                  </a:prstClr>
                </a:solidFill>
                <a:effectLst/>
                <a:uLnTx/>
                <a:uFillTx/>
              </a:rPr>
              <a:t>Buyer Protection Guarantee</a:t>
            </a:r>
          </a:p>
        </p:txBody>
      </p:sp>
      <p:sp>
        <p:nvSpPr>
          <p:cNvPr id="2" name="TextBox 1">
            <a:extLst>
              <a:ext uri="{FF2B5EF4-FFF2-40B4-BE49-F238E27FC236}">
                <a16:creationId xmlns:a16="http://schemas.microsoft.com/office/drawing/2014/main" id="{42CA0849-A934-4198-87F8-8C37E5B1EB5A}"/>
              </a:ext>
            </a:extLst>
          </p:cNvPr>
          <p:cNvSpPr txBox="1"/>
          <p:nvPr/>
        </p:nvSpPr>
        <p:spPr>
          <a:xfrm>
            <a:off x="838200" y="6180892"/>
            <a:ext cx="92202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Your home may be repossessed if you do not keep up repayments on your mortgage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175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Chase de Vere Medical</a:t>
            </a:r>
          </a:p>
        </p:txBody>
      </p:sp>
      <p:sp>
        <p:nvSpPr>
          <p:cNvPr id="5" name="Subtitle 4"/>
          <p:cNvSpPr>
            <a:spLocks noGrp="1"/>
          </p:cNvSpPr>
          <p:nvPr>
            <p:ph type="subTitle" idx="1"/>
          </p:nvPr>
        </p:nvSpPr>
        <p:spPr/>
        <p:txBody>
          <a:bodyPr/>
          <a:lstStyle/>
          <a:p>
            <a:r>
              <a:rPr lang="en-GB" dirty="0"/>
              <a:t>Our service </a:t>
            </a:r>
          </a:p>
        </p:txBody>
      </p:sp>
    </p:spTree>
    <p:extLst>
      <p:ext uri="{BB962C8B-B14F-4D97-AF65-F5344CB8AC3E}">
        <p14:creationId xmlns:p14="http://schemas.microsoft.com/office/powerpoint/2010/main" val="763343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EE259-E9F4-40EF-9A85-162A08BC2320}"/>
              </a:ext>
            </a:extLst>
          </p:cNvPr>
          <p:cNvSpPr>
            <a:spLocks noGrp="1"/>
          </p:cNvSpPr>
          <p:nvPr>
            <p:ph type="ctrTitle"/>
          </p:nvPr>
        </p:nvSpPr>
        <p:spPr/>
        <p:txBody>
          <a:bodyPr/>
          <a:lstStyle/>
          <a:p>
            <a:r>
              <a:rPr lang="en-GB" dirty="0"/>
              <a:t>The 2015 NHS Pension Scheme explained</a:t>
            </a:r>
          </a:p>
        </p:txBody>
      </p:sp>
      <p:sp>
        <p:nvSpPr>
          <p:cNvPr id="5" name="Subtitle 4">
            <a:extLst>
              <a:ext uri="{FF2B5EF4-FFF2-40B4-BE49-F238E27FC236}">
                <a16:creationId xmlns:a16="http://schemas.microsoft.com/office/drawing/2014/main" id="{C4FCBEA1-E565-46D1-B2C0-B1680AA9634C}"/>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86986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48FDDAF-630B-4391-B972-C1E3AC60FAC4}"/>
              </a:ext>
            </a:extLst>
          </p:cNvPr>
          <p:cNvSpPr/>
          <p:nvPr/>
        </p:nvSpPr>
        <p:spPr>
          <a:xfrm>
            <a:off x="2019641" y="3031578"/>
            <a:ext cx="8605289" cy="0"/>
          </a:xfrm>
          <a:prstGeom prst="rect">
            <a:avLst/>
          </a:prstGeom>
          <a:solidFill>
            <a:srgbClr val="005EB8"/>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14171D7C-77D8-4870-94A7-7981B16D9DE7}"/>
              </a:ext>
            </a:extLst>
          </p:cNvPr>
          <p:cNvSpPr txBox="1"/>
          <p:nvPr/>
        </p:nvSpPr>
        <p:spPr>
          <a:xfrm>
            <a:off x="2812727" y="539586"/>
            <a:ext cx="656654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Why use a financial adviser?</a:t>
            </a:r>
          </a:p>
        </p:txBody>
      </p:sp>
      <p:pic>
        <p:nvPicPr>
          <p:cNvPr id="23" name="Picture 22" descr="A picture containing text, clipart&#10;&#10;Description automatically generated">
            <a:extLst>
              <a:ext uri="{FF2B5EF4-FFF2-40B4-BE49-F238E27FC236}">
                <a16:creationId xmlns:a16="http://schemas.microsoft.com/office/drawing/2014/main" id="{E9A51EB7-000D-4948-95CF-4CDE93DBD1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5506" y="153920"/>
            <a:ext cx="978947" cy="292929"/>
          </a:xfrm>
          <a:prstGeom prst="rect">
            <a:avLst/>
          </a:prstGeom>
        </p:spPr>
      </p:pic>
      <p:sp>
        <p:nvSpPr>
          <p:cNvPr id="5" name="TextBox 4">
            <a:extLst>
              <a:ext uri="{FF2B5EF4-FFF2-40B4-BE49-F238E27FC236}">
                <a16:creationId xmlns:a16="http://schemas.microsoft.com/office/drawing/2014/main" id="{9F055ABC-2EC6-4BB8-AF4D-03524DFC9378}"/>
              </a:ext>
            </a:extLst>
          </p:cNvPr>
          <p:cNvSpPr txBox="1"/>
          <p:nvPr/>
        </p:nvSpPr>
        <p:spPr>
          <a:xfrm>
            <a:off x="665120" y="4067768"/>
            <a:ext cx="1805546" cy="161582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Saves time</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There’s so much information out there: and you've got better things to do than wade through it all.</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52677315-4F59-4968-ACE4-616A085A477D}"/>
              </a:ext>
            </a:extLst>
          </p:cNvPr>
          <p:cNvSpPr txBox="1"/>
          <p:nvPr/>
        </p:nvSpPr>
        <p:spPr>
          <a:xfrm>
            <a:off x="2947227" y="4067768"/>
            <a:ext cx="1805546" cy="18004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Reduces noise</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financial adviser will cut through all the noise and the sheer weight of information to get the information or advice that is right for you.</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F27F1672-41B1-430E-89D0-6397E29D046B}"/>
              </a:ext>
            </a:extLst>
          </p:cNvPr>
          <p:cNvSpPr txBox="1"/>
          <p:nvPr/>
        </p:nvSpPr>
        <p:spPr>
          <a:xfrm>
            <a:off x="5082440" y="4075462"/>
            <a:ext cx="1911973" cy="18004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Quantify goals</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Knowing how much is enough is half the battle. Financial advisers are skilled at taking your dreams and goals and quantifying them. </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Oval 7">
            <a:extLst>
              <a:ext uri="{FF2B5EF4-FFF2-40B4-BE49-F238E27FC236}">
                <a16:creationId xmlns:a16="http://schemas.microsoft.com/office/drawing/2014/main" id="{5321636B-FA35-41A7-B195-A13759F45813}"/>
              </a:ext>
            </a:extLst>
          </p:cNvPr>
          <p:cNvSpPr/>
          <p:nvPr/>
        </p:nvSpPr>
        <p:spPr>
          <a:xfrm>
            <a:off x="847893" y="2320578"/>
            <a:ext cx="1440000" cy="1440000"/>
          </a:xfrm>
          <a:prstGeom prst="ellipse">
            <a:avLst/>
          </a:prstGeom>
          <a:solidFill>
            <a:schemeClr val="bg1"/>
          </a:solidFill>
          <a:ln>
            <a:solidFill>
              <a:srgbClr val="005EB8"/>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ACD841BC-A6D2-4B69-BC75-5175A2E0EFE0}"/>
              </a:ext>
            </a:extLst>
          </p:cNvPr>
          <p:cNvSpPr/>
          <p:nvPr/>
        </p:nvSpPr>
        <p:spPr>
          <a:xfrm>
            <a:off x="3130000" y="2320578"/>
            <a:ext cx="1440000" cy="1440000"/>
          </a:xfrm>
          <a:prstGeom prst="ellipse">
            <a:avLst/>
          </a:prstGeom>
          <a:solidFill>
            <a:schemeClr val="bg1"/>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7B18AA28-EAA0-4600-AB86-50C50346B0D3}"/>
              </a:ext>
            </a:extLst>
          </p:cNvPr>
          <p:cNvSpPr/>
          <p:nvPr/>
        </p:nvSpPr>
        <p:spPr>
          <a:xfrm>
            <a:off x="5318426" y="2320578"/>
            <a:ext cx="1440000" cy="1440000"/>
          </a:xfrm>
          <a:prstGeom prst="ellipse">
            <a:avLst/>
          </a:prstGeom>
          <a:solidFill>
            <a:schemeClr val="bg1"/>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F19D162-032E-48B0-BBFD-4FF7B3245C79}"/>
              </a:ext>
            </a:extLst>
          </p:cNvPr>
          <p:cNvSpPr txBox="1"/>
          <p:nvPr/>
        </p:nvSpPr>
        <p:spPr>
          <a:xfrm>
            <a:off x="7479694" y="4087586"/>
            <a:ext cx="1805546" cy="180049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Straight talking</a:t>
            </a: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financial adviser has the objectivity to help stop your heart from ruling your head, to make rational decisions. </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Oval 11">
            <a:extLst>
              <a:ext uri="{FF2B5EF4-FFF2-40B4-BE49-F238E27FC236}">
                <a16:creationId xmlns:a16="http://schemas.microsoft.com/office/drawing/2014/main" id="{ED571ECD-0409-4F21-957E-50602DBEFFAF}"/>
              </a:ext>
            </a:extLst>
          </p:cNvPr>
          <p:cNvSpPr/>
          <p:nvPr/>
        </p:nvSpPr>
        <p:spPr>
          <a:xfrm>
            <a:off x="7662467" y="2320578"/>
            <a:ext cx="1440000" cy="1440000"/>
          </a:xfrm>
          <a:prstGeom prst="ellipse">
            <a:avLst/>
          </a:prstGeom>
          <a:solidFill>
            <a:schemeClr val="bg1"/>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9CB4785-FD35-4AC6-84C4-004952F16F07}"/>
              </a:ext>
            </a:extLst>
          </p:cNvPr>
          <p:cNvSpPr txBox="1"/>
          <p:nvPr/>
        </p:nvSpPr>
        <p:spPr>
          <a:xfrm>
            <a:off x="9721334" y="4087586"/>
            <a:ext cx="1805546" cy="143116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Hints &amp; tips</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Financial advisers have a wealth of practical hints and tips to help improve your finances.</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Oval 13">
            <a:extLst>
              <a:ext uri="{FF2B5EF4-FFF2-40B4-BE49-F238E27FC236}">
                <a16:creationId xmlns:a16="http://schemas.microsoft.com/office/drawing/2014/main" id="{3E8B6CDE-1E2F-46F1-ADF0-F50EC615F7BC}"/>
              </a:ext>
            </a:extLst>
          </p:cNvPr>
          <p:cNvSpPr/>
          <p:nvPr/>
        </p:nvSpPr>
        <p:spPr>
          <a:xfrm>
            <a:off x="9904107" y="2320578"/>
            <a:ext cx="1440000" cy="1440000"/>
          </a:xfrm>
          <a:prstGeom prst="ellipse">
            <a:avLst/>
          </a:prstGeom>
          <a:solidFill>
            <a:schemeClr val="bg1"/>
          </a:solidFill>
          <a:ln>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15" descr="Stopwatch outline">
            <a:extLst>
              <a:ext uri="{FF2B5EF4-FFF2-40B4-BE49-F238E27FC236}">
                <a16:creationId xmlns:a16="http://schemas.microsoft.com/office/drawing/2014/main" id="{0B80E2A4-15A4-4839-A368-24EDFE1122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5241" y="2583378"/>
            <a:ext cx="914400" cy="914400"/>
          </a:xfrm>
          <a:prstGeom prst="rect">
            <a:avLst/>
          </a:prstGeom>
        </p:spPr>
      </p:pic>
      <p:pic>
        <p:nvPicPr>
          <p:cNvPr id="18" name="Graphic 17" descr="Megaphone1 outline">
            <a:extLst>
              <a:ext uri="{FF2B5EF4-FFF2-40B4-BE49-F238E27FC236}">
                <a16:creationId xmlns:a16="http://schemas.microsoft.com/office/drawing/2014/main" id="{2CDE7DE3-7ED7-48A4-91CB-38EB99722C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92800" y="2583378"/>
            <a:ext cx="914400" cy="914400"/>
          </a:xfrm>
          <a:prstGeom prst="rect">
            <a:avLst/>
          </a:prstGeom>
        </p:spPr>
      </p:pic>
      <p:pic>
        <p:nvPicPr>
          <p:cNvPr id="20" name="Graphic 19" descr="Target outline">
            <a:extLst>
              <a:ext uri="{FF2B5EF4-FFF2-40B4-BE49-F238E27FC236}">
                <a16:creationId xmlns:a16="http://schemas.microsoft.com/office/drawing/2014/main" id="{19AAF386-ECA4-41D7-BDC5-3001BFA06A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81226" y="2583378"/>
            <a:ext cx="914400" cy="914400"/>
          </a:xfrm>
          <a:prstGeom prst="rect">
            <a:avLst/>
          </a:prstGeom>
        </p:spPr>
      </p:pic>
      <p:pic>
        <p:nvPicPr>
          <p:cNvPr id="22" name="Graphic 21" descr="Speech outline">
            <a:extLst>
              <a:ext uri="{FF2B5EF4-FFF2-40B4-BE49-F238E27FC236}">
                <a16:creationId xmlns:a16="http://schemas.microsoft.com/office/drawing/2014/main" id="{D746BE13-6839-4763-A739-963BFCD9CFC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25267" y="2583378"/>
            <a:ext cx="914400" cy="914400"/>
          </a:xfrm>
          <a:prstGeom prst="rect">
            <a:avLst/>
          </a:prstGeom>
        </p:spPr>
      </p:pic>
      <p:pic>
        <p:nvPicPr>
          <p:cNvPr id="25" name="Graphic 24" descr="Lights On outline">
            <a:extLst>
              <a:ext uri="{FF2B5EF4-FFF2-40B4-BE49-F238E27FC236}">
                <a16:creationId xmlns:a16="http://schemas.microsoft.com/office/drawing/2014/main" id="{4A6B6B01-C396-4D75-B8EE-851FC7F3C6B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72359" y="2583378"/>
            <a:ext cx="914400" cy="914400"/>
          </a:xfrm>
          <a:prstGeom prst="rect">
            <a:avLst/>
          </a:prstGeom>
        </p:spPr>
      </p:pic>
      <p:cxnSp>
        <p:nvCxnSpPr>
          <p:cNvPr id="28" name="Straight Connector 27">
            <a:extLst>
              <a:ext uri="{FF2B5EF4-FFF2-40B4-BE49-F238E27FC236}">
                <a16:creationId xmlns:a16="http://schemas.microsoft.com/office/drawing/2014/main" id="{D66C69B6-CF70-44A4-B7FA-CDEDF48DF4C8}"/>
              </a:ext>
            </a:extLst>
          </p:cNvPr>
          <p:cNvCxnSpPr>
            <a:cxnSpLocks/>
          </p:cNvCxnSpPr>
          <p:nvPr/>
        </p:nvCxnSpPr>
        <p:spPr>
          <a:xfrm flipH="1">
            <a:off x="5646000" y="1386176"/>
            <a:ext cx="900000" cy="0"/>
          </a:xfrm>
          <a:prstGeom prst="line">
            <a:avLst/>
          </a:prstGeom>
          <a:ln w="38100">
            <a:solidFill>
              <a:srgbClr val="005EB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974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EC664A95-D417-4F68-AD9B-FC6690572E0F}"/>
              </a:ext>
            </a:extLst>
          </p:cNvPr>
          <p:cNvCxnSpPr/>
          <p:nvPr/>
        </p:nvCxnSpPr>
        <p:spPr>
          <a:xfrm flipH="1">
            <a:off x="5555462" y="2315276"/>
            <a:ext cx="720000" cy="0"/>
          </a:xfrm>
          <a:prstGeom prst="line">
            <a:avLst/>
          </a:prstGeom>
          <a:ln w="38100">
            <a:solidFill>
              <a:srgbClr val="005EB8"/>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171FEBA-0029-4354-9FFF-61F1DC255C80}"/>
              </a:ext>
            </a:extLst>
          </p:cNvPr>
          <p:cNvSpPr txBox="1"/>
          <p:nvPr/>
        </p:nvSpPr>
        <p:spPr>
          <a:xfrm>
            <a:off x="5436293" y="811322"/>
            <a:ext cx="386632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makes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service</a:t>
            </a:r>
            <a:b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different?</a:t>
            </a:r>
          </a:p>
        </p:txBody>
      </p:sp>
      <p:sp>
        <p:nvSpPr>
          <p:cNvPr id="9" name="TextBox 8">
            <a:extLst>
              <a:ext uri="{FF2B5EF4-FFF2-40B4-BE49-F238E27FC236}">
                <a16:creationId xmlns:a16="http://schemas.microsoft.com/office/drawing/2014/main" id="{F93920D5-518C-428E-9679-0DD95806A939}"/>
              </a:ext>
            </a:extLst>
          </p:cNvPr>
          <p:cNvSpPr txBox="1"/>
          <p:nvPr/>
        </p:nvSpPr>
        <p:spPr>
          <a:xfrm>
            <a:off x="5436293" y="2880294"/>
            <a:ext cx="1980000"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Bespoke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goals and circumstances are unique to you, so is the financial advice we provide</a:t>
            </a:r>
            <a:r>
              <a:rPr kumimoji="0" lang="en-GB"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10" name="TextBox 9">
            <a:extLst>
              <a:ext uri="{FF2B5EF4-FFF2-40B4-BE49-F238E27FC236}">
                <a16:creationId xmlns:a16="http://schemas.microsoft.com/office/drawing/2014/main" id="{AFD8F163-0EF6-4827-945E-C520E893111B}"/>
              </a:ext>
            </a:extLst>
          </p:cNvPr>
          <p:cNvSpPr txBox="1"/>
          <p:nvPr/>
        </p:nvSpPr>
        <p:spPr>
          <a:xfrm>
            <a:off x="5441839" y="4674246"/>
            <a:ext cx="1980000" cy="14311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Comprehensive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From investment planning and wealth preservation to insurance protection and providing for retirement – we can help.</a:t>
            </a:r>
          </a:p>
        </p:txBody>
      </p:sp>
      <p:sp>
        <p:nvSpPr>
          <p:cNvPr id="12" name="TextBox 11">
            <a:extLst>
              <a:ext uri="{FF2B5EF4-FFF2-40B4-BE49-F238E27FC236}">
                <a16:creationId xmlns:a16="http://schemas.microsoft.com/office/drawing/2014/main" id="{E4C64A4A-F4FA-4C0C-9982-75800FD2CDC5}"/>
              </a:ext>
            </a:extLst>
          </p:cNvPr>
          <p:cNvSpPr txBox="1"/>
          <p:nvPr/>
        </p:nvSpPr>
        <p:spPr>
          <a:xfrm>
            <a:off x="9904663" y="2880294"/>
            <a:ext cx="1980000"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Specialist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empower doctors to make well informed financial decisions. Our expertise is truly specialised to your profession.</a:t>
            </a:r>
          </a:p>
        </p:txBody>
      </p:sp>
      <p:sp>
        <p:nvSpPr>
          <p:cNvPr id="11" name="TextBox 10">
            <a:extLst>
              <a:ext uri="{FF2B5EF4-FFF2-40B4-BE49-F238E27FC236}">
                <a16:creationId xmlns:a16="http://schemas.microsoft.com/office/drawing/2014/main" id="{286FA4D2-2A14-44C2-976B-3EA49E11369F}"/>
              </a:ext>
            </a:extLst>
          </p:cNvPr>
          <p:cNvSpPr txBox="1"/>
          <p:nvPr/>
        </p:nvSpPr>
        <p:spPr>
          <a:xfrm>
            <a:off x="7673251" y="2880294"/>
            <a:ext cx="19800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Independent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We’re not tied to any provider and so have the marketplace at our disposal to find the best solutions to suit you.</a:t>
            </a:r>
          </a:p>
        </p:txBody>
      </p:sp>
      <p:sp>
        <p:nvSpPr>
          <p:cNvPr id="13" name="TextBox 12">
            <a:extLst>
              <a:ext uri="{FF2B5EF4-FFF2-40B4-BE49-F238E27FC236}">
                <a16:creationId xmlns:a16="http://schemas.microsoft.com/office/drawing/2014/main" id="{CCB75F19-F16C-485F-876D-AAC3CD260B66}"/>
              </a:ext>
            </a:extLst>
          </p:cNvPr>
          <p:cNvSpPr txBox="1"/>
          <p:nvPr/>
        </p:nvSpPr>
        <p:spPr>
          <a:xfrm>
            <a:off x="7673251" y="4674246"/>
            <a:ext cx="198000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Award-winning</a:t>
            </a:r>
            <a:endPar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are often recognised for our unparalleled standards by fellow professionals and independent judges. </a:t>
            </a:r>
          </a:p>
        </p:txBody>
      </p:sp>
      <p:pic>
        <p:nvPicPr>
          <p:cNvPr id="17" name="Picture 16" descr="A picture containing text, clipart&#10;&#10;Description automatically generated">
            <a:extLst>
              <a:ext uri="{FF2B5EF4-FFF2-40B4-BE49-F238E27FC236}">
                <a16:creationId xmlns:a16="http://schemas.microsoft.com/office/drawing/2014/main" id="{E8E99DCE-3A35-4413-B82C-C9325DC73C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5506" y="153920"/>
            <a:ext cx="978947" cy="292929"/>
          </a:xfrm>
          <a:prstGeom prst="rect">
            <a:avLst/>
          </a:prstGeom>
        </p:spPr>
      </p:pic>
      <p:sp>
        <p:nvSpPr>
          <p:cNvPr id="16" name="TextBox 15">
            <a:extLst>
              <a:ext uri="{FF2B5EF4-FFF2-40B4-BE49-F238E27FC236}">
                <a16:creationId xmlns:a16="http://schemas.microsoft.com/office/drawing/2014/main" id="{EED0BCE5-5A75-46C6-90A6-6C173F06364B}"/>
              </a:ext>
            </a:extLst>
          </p:cNvPr>
          <p:cNvSpPr txBox="1"/>
          <p:nvPr/>
        </p:nvSpPr>
        <p:spPr>
          <a:xfrm>
            <a:off x="9904663" y="4674246"/>
            <a:ext cx="19800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 14,000 doctors have entrusted their personal finances to our advice. </a:t>
            </a:r>
          </a:p>
        </p:txBody>
      </p:sp>
      <p:pic>
        <p:nvPicPr>
          <p:cNvPr id="3" name="Picture 2" descr="Surgeon reviewing MRI scans on a modern screen">
            <a:extLst>
              <a:ext uri="{FF2B5EF4-FFF2-40B4-BE49-F238E27FC236}">
                <a16:creationId xmlns:a16="http://schemas.microsoft.com/office/drawing/2014/main" id="{6B393A04-A048-4CE6-9311-6391D4945345}"/>
              </a:ext>
            </a:extLst>
          </p:cNvPr>
          <p:cNvPicPr>
            <a:picLocks noChangeAspect="1"/>
          </p:cNvPicPr>
          <p:nvPr/>
        </p:nvPicPr>
        <p:blipFill rotWithShape="1">
          <a:blip r:embed="rId4">
            <a:extLst>
              <a:ext uri="{28A0092B-C50C-407E-A947-70E740481C1C}">
                <a14:useLocalDpi xmlns:a14="http://schemas.microsoft.com/office/drawing/2010/main" val="0"/>
              </a:ext>
            </a:extLst>
          </a:blip>
          <a:srcRect l="10606" r="47090"/>
          <a:stretch/>
        </p:blipFill>
        <p:spPr>
          <a:xfrm>
            <a:off x="0" y="0"/>
            <a:ext cx="4346529" cy="6858000"/>
          </a:xfrm>
          <a:prstGeom prst="rect">
            <a:avLst/>
          </a:prstGeom>
        </p:spPr>
      </p:pic>
    </p:spTree>
    <p:extLst>
      <p:ext uri="{BB962C8B-B14F-4D97-AF65-F5344CB8AC3E}">
        <p14:creationId xmlns:p14="http://schemas.microsoft.com/office/powerpoint/2010/main" val="1217789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with his hand on his head&#10;&#10;Description automatically generated with low confidence">
            <a:extLst>
              <a:ext uri="{FF2B5EF4-FFF2-40B4-BE49-F238E27FC236}">
                <a16:creationId xmlns:a16="http://schemas.microsoft.com/office/drawing/2014/main" id="{BD8D6DD7-872D-4BB3-BB63-67767F96473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0" y="1385512"/>
            <a:ext cx="6128967" cy="4085978"/>
          </a:xfrm>
          <a:prstGeom prst="rect">
            <a:avLst/>
          </a:prstGeom>
        </p:spPr>
      </p:pic>
      <p:cxnSp>
        <p:nvCxnSpPr>
          <p:cNvPr id="7" name="Straight Connector 6">
            <a:extLst>
              <a:ext uri="{FF2B5EF4-FFF2-40B4-BE49-F238E27FC236}">
                <a16:creationId xmlns:a16="http://schemas.microsoft.com/office/drawing/2014/main" id="{B28F7D00-4BD9-42FB-87B6-1060CC4ECAD8}"/>
              </a:ext>
            </a:extLst>
          </p:cNvPr>
          <p:cNvCxnSpPr>
            <a:cxnSpLocks/>
          </p:cNvCxnSpPr>
          <p:nvPr/>
        </p:nvCxnSpPr>
        <p:spPr>
          <a:xfrm flipH="1">
            <a:off x="7353369" y="2932266"/>
            <a:ext cx="720000" cy="0"/>
          </a:xfrm>
          <a:prstGeom prst="line">
            <a:avLst/>
          </a:prstGeom>
          <a:ln w="38100">
            <a:solidFill>
              <a:srgbClr val="005EB8"/>
            </a:solidFill>
          </a:ln>
        </p:spPr>
        <p:style>
          <a:lnRef idx="1">
            <a:schemeClr val="accent1"/>
          </a:lnRef>
          <a:fillRef idx="0">
            <a:schemeClr val="accent1"/>
          </a:fillRef>
          <a:effectRef idx="0">
            <a:schemeClr val="accent1"/>
          </a:effectRef>
          <a:fontRef idx="minor">
            <a:schemeClr val="tx1"/>
          </a:fontRef>
        </p:style>
      </p:cxnSp>
      <p:sp>
        <p:nvSpPr>
          <p:cNvPr id="12" name="Isosceles Triangle 11">
            <a:extLst>
              <a:ext uri="{FF2B5EF4-FFF2-40B4-BE49-F238E27FC236}">
                <a16:creationId xmlns:a16="http://schemas.microsoft.com/office/drawing/2014/main" id="{AEAAD3F8-93A4-4116-824B-1917452C553A}"/>
              </a:ext>
            </a:extLst>
          </p:cNvPr>
          <p:cNvSpPr/>
          <p:nvPr/>
        </p:nvSpPr>
        <p:spPr>
          <a:xfrm>
            <a:off x="4817240" y="827428"/>
            <a:ext cx="2902226" cy="465051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12C22B9-36FF-4177-86CB-211AE14908EA}"/>
              </a:ext>
            </a:extLst>
          </p:cNvPr>
          <p:cNvSpPr txBox="1"/>
          <p:nvPr/>
        </p:nvSpPr>
        <p:spPr>
          <a:xfrm>
            <a:off x="7250707" y="1425530"/>
            <a:ext cx="3727173"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to expect from your complimentary meeting</a:t>
            </a:r>
          </a:p>
        </p:txBody>
      </p:sp>
      <p:sp>
        <p:nvSpPr>
          <p:cNvPr id="5" name="TextBox 4">
            <a:extLst>
              <a:ext uri="{FF2B5EF4-FFF2-40B4-BE49-F238E27FC236}">
                <a16:creationId xmlns:a16="http://schemas.microsoft.com/office/drawing/2014/main" id="{2DEC2081-1876-4B8B-9061-26A1F75F990D}"/>
              </a:ext>
            </a:extLst>
          </p:cNvPr>
          <p:cNvSpPr txBox="1"/>
          <p:nvPr/>
        </p:nvSpPr>
        <p:spPr>
          <a:xfrm>
            <a:off x="7250707" y="3373100"/>
            <a:ext cx="3909662" cy="249574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will meet with one of our specialist advisers by phone, video or in-person – your choice.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Typically between 60 and 90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Together, we will build a picture of where you are now, where you want to be in the future, and start thinking about how best to get there.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will be clear about how we can help, and what our fees might be. It’s then up to you whether you instruct us – no pressure.</a:t>
            </a:r>
          </a:p>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9" descr="A picture containing text, clipart&#10;&#10;Description automatically generated">
            <a:extLst>
              <a:ext uri="{FF2B5EF4-FFF2-40B4-BE49-F238E27FC236}">
                <a16:creationId xmlns:a16="http://schemas.microsoft.com/office/drawing/2014/main" id="{2FFB2D5A-3B24-489F-A88C-97EFB7F718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75506" y="153920"/>
            <a:ext cx="978947" cy="292929"/>
          </a:xfrm>
          <a:prstGeom prst="rect">
            <a:avLst/>
          </a:prstGeom>
        </p:spPr>
      </p:pic>
    </p:spTree>
    <p:extLst>
      <p:ext uri="{BB962C8B-B14F-4D97-AF65-F5344CB8AC3E}">
        <p14:creationId xmlns:p14="http://schemas.microsoft.com/office/powerpoint/2010/main" val="685953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ext, clipart&#10;&#10;Description automatically generated">
            <a:extLst>
              <a:ext uri="{FF2B5EF4-FFF2-40B4-BE49-F238E27FC236}">
                <a16:creationId xmlns:a16="http://schemas.microsoft.com/office/drawing/2014/main" id="{E8E99DCE-3A35-4413-B82C-C9325DC73C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75506" y="153920"/>
            <a:ext cx="978947" cy="292929"/>
          </a:xfrm>
          <a:prstGeom prst="rect">
            <a:avLst/>
          </a:prstGeom>
        </p:spPr>
      </p:pic>
      <p:pic>
        <p:nvPicPr>
          <p:cNvPr id="16" name="Picture 15" descr="People in a meeting">
            <a:extLst>
              <a:ext uri="{FF2B5EF4-FFF2-40B4-BE49-F238E27FC236}">
                <a16:creationId xmlns:a16="http://schemas.microsoft.com/office/drawing/2014/main" id="{FFA7B0FC-2290-494E-AE47-DFFAFB8699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8573"/>
            <a:ext cx="12192000" cy="8136088"/>
          </a:xfrm>
          <a:prstGeom prst="rect">
            <a:avLst/>
          </a:prstGeom>
        </p:spPr>
      </p:pic>
      <p:sp>
        <p:nvSpPr>
          <p:cNvPr id="8" name="Rectangle: Single Corner Snipped 7">
            <a:extLst>
              <a:ext uri="{FF2B5EF4-FFF2-40B4-BE49-F238E27FC236}">
                <a16:creationId xmlns:a16="http://schemas.microsoft.com/office/drawing/2014/main" id="{2DAE9BC0-76F8-4C52-8D9B-523A354A5665}"/>
              </a:ext>
            </a:extLst>
          </p:cNvPr>
          <p:cNvSpPr/>
          <p:nvPr/>
        </p:nvSpPr>
        <p:spPr>
          <a:xfrm flipV="1">
            <a:off x="3024851" y="1862560"/>
            <a:ext cx="6447099" cy="3437681"/>
          </a:xfrm>
          <a:prstGeom prst="snip1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027F8517-90AA-4761-97C2-47DC28B34D40}"/>
              </a:ext>
            </a:extLst>
          </p:cNvPr>
          <p:cNvSpPr txBox="1"/>
          <p:nvPr/>
        </p:nvSpPr>
        <p:spPr>
          <a:xfrm>
            <a:off x="2812727" y="2463049"/>
            <a:ext cx="656654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Questions and answers</a:t>
            </a:r>
          </a:p>
        </p:txBody>
      </p:sp>
      <p:cxnSp>
        <p:nvCxnSpPr>
          <p:cNvPr id="25" name="Straight Connector 24">
            <a:extLst>
              <a:ext uri="{FF2B5EF4-FFF2-40B4-BE49-F238E27FC236}">
                <a16:creationId xmlns:a16="http://schemas.microsoft.com/office/drawing/2014/main" id="{2B5D06C5-D12F-4273-87C8-82EE66D4EB34}"/>
              </a:ext>
            </a:extLst>
          </p:cNvPr>
          <p:cNvCxnSpPr>
            <a:cxnSpLocks/>
          </p:cNvCxnSpPr>
          <p:nvPr/>
        </p:nvCxnSpPr>
        <p:spPr>
          <a:xfrm flipH="1">
            <a:off x="5646000" y="3309639"/>
            <a:ext cx="900000" cy="0"/>
          </a:xfrm>
          <a:prstGeom prst="line">
            <a:avLst/>
          </a:prstGeom>
          <a:ln w="38100">
            <a:solidFill>
              <a:srgbClr val="005EB8"/>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6BAA1F6-0524-4CA1-9F65-EB8E98E8081D}"/>
              </a:ext>
            </a:extLst>
          </p:cNvPr>
          <p:cNvSpPr txBox="1"/>
          <p:nvPr/>
        </p:nvSpPr>
        <p:spPr>
          <a:xfrm>
            <a:off x="4832708" y="3832391"/>
            <a:ext cx="252658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use the chat function if you would like to ask our experts any questions about today’s presentation.</a:t>
            </a:r>
          </a:p>
        </p:txBody>
      </p:sp>
    </p:spTree>
    <p:extLst>
      <p:ext uri="{BB962C8B-B14F-4D97-AF65-F5344CB8AC3E}">
        <p14:creationId xmlns:p14="http://schemas.microsoft.com/office/powerpoint/2010/main" val="186317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183693" y="1893964"/>
            <a:ext cx="3616261" cy="307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ts val="2875"/>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333333"/>
                </a:solidFill>
                <a:effectLst/>
                <a:uLnTx/>
                <a:uFillTx/>
                <a:latin typeface="Arial" pitchFamily="34" charset="0"/>
                <a:ea typeface="ＭＳ Ｐゴシック" pitchFamily="34" charset="-128"/>
                <a:cs typeface="Arial" pitchFamily="34" charset="0"/>
              </a:rPr>
              <a:t>Final salary or </a:t>
            </a:r>
            <a:r>
              <a:rPr kumimoji="0" lang="en-GB" altLang="en-US" sz="2400" b="1" i="0" u="none" strike="noStrike" kern="1200" cap="none" spc="0" normalizeH="0" baseline="0" noProof="0" dirty="0" err="1">
                <a:ln>
                  <a:noFill/>
                </a:ln>
                <a:solidFill>
                  <a:srgbClr val="333333"/>
                </a:solidFill>
                <a:effectLst/>
                <a:uLnTx/>
                <a:uFillTx/>
                <a:latin typeface="Arial" pitchFamily="34" charset="0"/>
                <a:ea typeface="ＭＳ Ｐゴシック" pitchFamily="34" charset="-128"/>
                <a:cs typeface="Arial" pitchFamily="34" charset="0"/>
              </a:rPr>
              <a:t>Dynamising</a:t>
            </a:r>
            <a:endParaRPr kumimoji="0" lang="en-GB" altLang="en-US" sz="2400" b="1" i="0" u="none" strike="noStrike" kern="1200" cap="none" spc="0" normalizeH="0" baseline="0" noProof="0" dirty="0">
              <a:ln>
                <a:noFill/>
              </a:ln>
              <a:solidFill>
                <a:srgbClr val="333333"/>
              </a:solidFill>
              <a:effectLst/>
              <a:uLnTx/>
              <a:uFillTx/>
              <a:latin typeface="Arial" pitchFamily="34" charset="0"/>
              <a:ea typeface="ＭＳ Ｐゴシック" pitchFamily="34" charset="-128"/>
              <a:cs typeface="Arial" pitchFamily="34" charset="0"/>
            </a:endParaRPr>
          </a:p>
          <a:p>
            <a:pPr marL="0" marR="0" lvl="0" indent="0" algn="l" defTabSz="914400" rtl="0" eaLnBrk="1" fontAlgn="auto" latinLnBrk="0" hangingPunct="1">
              <a:lnSpc>
                <a:spcPts val="2875"/>
              </a:lnSpc>
              <a:spcBef>
                <a:spcPts val="0"/>
              </a:spcBef>
              <a:spcAft>
                <a:spcPts val="0"/>
              </a:spcAft>
              <a:buClrTx/>
              <a:buSzTx/>
              <a:buFontTx/>
              <a:buNone/>
              <a:tabLst/>
              <a:defRPr/>
            </a:pPr>
            <a:endParaRPr kumimoji="0" lang="en-GB" altLang="en-US" sz="1400" b="0" i="1" u="none" strike="noStrike" kern="1200" cap="none" spc="0" normalizeH="0" baseline="0" noProof="0" dirty="0">
              <a:ln>
                <a:noFill/>
              </a:ln>
              <a:solidFill>
                <a:srgbClr val="333333"/>
              </a:solidFill>
              <a:effectLst/>
              <a:uLnTx/>
              <a:uFillTx/>
              <a:latin typeface="Arial" pitchFamily="34" charset="0"/>
              <a:ea typeface="ＭＳ Ｐゴシック" pitchFamily="34" charset="-128"/>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rPr>
              <a:t>1/80</a:t>
            </a:r>
            <a:r>
              <a:rPr kumimoji="0" lang="en-GB" altLang="en-US" sz="1600" b="0" i="0" u="none" strike="noStrike" kern="1200" cap="none" spc="0" normalizeH="0" baseline="30000" noProof="0" dirty="0">
                <a:ln>
                  <a:noFill/>
                </a:ln>
                <a:solidFill>
                  <a:srgbClr val="242525"/>
                </a:solidFill>
                <a:effectLst/>
                <a:uLnTx/>
                <a:uFillTx/>
                <a:latin typeface="Arial" pitchFamily="34" charset="0"/>
                <a:ea typeface="ＭＳ Ｐゴシック" pitchFamily="34" charset="-128"/>
                <a:cs typeface="Arial" pitchFamily="34" charset="0"/>
              </a:rPr>
              <a:t>th </a:t>
            </a:r>
            <a:r>
              <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rPr>
              <a:t> for Officers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rPr>
              <a:t>1.4% accrual rate for GPs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rPr>
              <a:t>Retirement age 60</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altLang="en-US" sz="1600" b="0" i="0" u="none" strike="noStrike" kern="1200" cap="none" spc="-30" normalizeH="0" baseline="0" noProof="0" dirty="0">
              <a:ln>
                <a:noFill/>
              </a:ln>
              <a:solidFill>
                <a:srgbClr val="242525"/>
              </a:solidFill>
              <a:effectLst/>
              <a:uLnTx/>
              <a:uFillTx/>
              <a:latin typeface="Arial" pitchFamily="34" charset="0"/>
              <a:ea typeface="ＭＳ Ｐゴシック" pitchFamily="34" charset="-128"/>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600" b="0" i="0" u="none" strike="noStrike" kern="1200" cap="none" spc="-30" normalizeH="0" baseline="0" noProof="0" dirty="0">
                <a:ln>
                  <a:noFill/>
                </a:ln>
                <a:solidFill>
                  <a:srgbClr val="242525"/>
                </a:solidFill>
                <a:effectLst/>
                <a:uLnTx/>
                <a:uFillTx/>
                <a:latin typeface="Arial" pitchFamily="34" charset="0"/>
                <a:ea typeface="ＭＳ Ｐゴシック" pitchFamily="34" charset="-128"/>
                <a:cs typeface="Arial" pitchFamily="34" charset="0"/>
              </a:rPr>
              <a:t>Automatic lump sum of 3x pension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rPr>
              <a:t>Added years</a:t>
            </a:r>
          </a:p>
        </p:txBody>
      </p:sp>
      <p:sp>
        <p:nvSpPr>
          <p:cNvPr id="5" name="Rectangle 12"/>
          <p:cNvSpPr>
            <a:spLocks noChangeArrowheads="1"/>
          </p:cNvSpPr>
          <p:nvPr/>
        </p:nvSpPr>
        <p:spPr bwMode="auto">
          <a:xfrm>
            <a:off x="7392047" y="1906400"/>
            <a:ext cx="3230148" cy="3070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auto" latinLnBrk="0" hangingPunct="1">
              <a:lnSpc>
                <a:spcPts val="2875"/>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333333"/>
                </a:solidFill>
                <a:effectLst/>
                <a:uLnTx/>
                <a:uFillTx/>
                <a:latin typeface="Arial" pitchFamily="34" charset="0"/>
                <a:ea typeface="ＭＳ Ｐゴシック" pitchFamily="34" charset="-128"/>
                <a:cs typeface="Arial" pitchFamily="34" charset="0"/>
              </a:rPr>
              <a:t>Final salary or </a:t>
            </a:r>
            <a:r>
              <a:rPr kumimoji="0" lang="en-GB" altLang="en-US" sz="2400" b="1" i="0" u="none" strike="noStrike" kern="1200" cap="none" spc="0" normalizeH="0" baseline="0" noProof="0" dirty="0" err="1">
                <a:ln>
                  <a:noFill/>
                </a:ln>
                <a:solidFill>
                  <a:srgbClr val="333333"/>
                </a:solidFill>
                <a:effectLst/>
                <a:uLnTx/>
                <a:uFillTx/>
                <a:latin typeface="Arial" pitchFamily="34" charset="0"/>
                <a:ea typeface="ＭＳ Ｐゴシック" pitchFamily="34" charset="-128"/>
                <a:cs typeface="Arial" pitchFamily="34" charset="0"/>
              </a:rPr>
              <a:t>Dynamising</a:t>
            </a:r>
            <a:endParaRPr kumimoji="0" lang="en-GB" altLang="en-US" sz="2400" b="1" i="0" u="none" strike="noStrike" kern="1200" cap="none" spc="0" normalizeH="0" baseline="0" noProof="0" dirty="0">
              <a:ln>
                <a:noFill/>
              </a:ln>
              <a:solidFill>
                <a:srgbClr val="333333"/>
              </a:solidFill>
              <a:effectLst/>
              <a:uLnTx/>
              <a:uFillTx/>
              <a:latin typeface="Arial" pitchFamily="34" charset="0"/>
              <a:ea typeface="ＭＳ Ｐゴシック" pitchFamily="34" charset="-128"/>
              <a:cs typeface="Arial" pitchFamily="34" charset="0"/>
            </a:endParaRPr>
          </a:p>
          <a:p>
            <a:pPr marL="0" marR="0" lvl="0" indent="0" algn="l" defTabSz="914400" rtl="0" eaLnBrk="1" fontAlgn="auto" latinLnBrk="0" hangingPunct="1">
              <a:lnSpc>
                <a:spcPts val="2875"/>
              </a:lnSpc>
              <a:spcBef>
                <a:spcPts val="0"/>
              </a:spcBef>
              <a:spcAft>
                <a:spcPts val="0"/>
              </a:spcAft>
              <a:buClrTx/>
              <a:buSzTx/>
              <a:buFontTx/>
              <a:buNone/>
              <a:tabLst/>
              <a:defRPr/>
            </a:pPr>
            <a:endParaRPr kumimoji="0" lang="en-GB" altLang="en-US" sz="2400" b="0" i="1" u="none" strike="noStrike" kern="1200" cap="none" spc="0" normalizeH="0" baseline="0" noProof="0" dirty="0">
              <a:ln>
                <a:noFill/>
              </a:ln>
              <a:solidFill>
                <a:srgbClr val="333333"/>
              </a:solidFill>
              <a:effectLst/>
              <a:uLnTx/>
              <a:uFillTx/>
              <a:latin typeface="Arial" pitchFamily="34" charset="0"/>
              <a:ea typeface="ＭＳ Ｐゴシック" pitchFamily="34" charset="-128"/>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rPr>
              <a:t>1/60</a:t>
            </a:r>
            <a:r>
              <a:rPr kumimoji="0" lang="en-GB" altLang="en-US" sz="1600" b="0" i="0" u="none" strike="noStrike" kern="1200" cap="none" spc="0" normalizeH="0" baseline="30000" noProof="0" dirty="0">
                <a:ln>
                  <a:noFill/>
                </a:ln>
                <a:solidFill>
                  <a:srgbClr val="242525"/>
                </a:solidFill>
                <a:effectLst/>
                <a:uLnTx/>
                <a:uFillTx/>
                <a:latin typeface="Arial" pitchFamily="34" charset="0"/>
                <a:ea typeface="ＭＳ Ｐゴシック" pitchFamily="34" charset="-128"/>
                <a:cs typeface="Arial" pitchFamily="34" charset="0"/>
              </a:rPr>
              <a:t>th</a:t>
            </a:r>
            <a:r>
              <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rPr>
              <a:t> for Officers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rPr>
              <a:t>1.87% accrual rate for GPs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rPr>
              <a:t>Retirement age 65</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rPr>
              <a:t>No automatic lump sum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altLang="en-US" sz="1600" b="0" i="0" u="none" strike="noStrike" kern="1200" cap="none" spc="0" normalizeH="0" baseline="0" noProof="0" dirty="0">
                <a:ln>
                  <a:noFill/>
                </a:ln>
                <a:solidFill>
                  <a:srgbClr val="242525"/>
                </a:solidFill>
                <a:effectLst/>
                <a:uLnTx/>
                <a:uFillTx/>
                <a:latin typeface="Arial" pitchFamily="34" charset="0"/>
                <a:ea typeface="ＭＳ Ｐゴシック" pitchFamily="34" charset="-128"/>
                <a:cs typeface="Arial" pitchFamily="34" charset="0"/>
              </a:rPr>
              <a:t>No added years</a:t>
            </a:r>
          </a:p>
        </p:txBody>
      </p:sp>
      <p:pic>
        <p:nvPicPr>
          <p:cNvPr id="12"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0608" t="30270" r="30271" b="34865"/>
          <a:stretch/>
        </p:blipFill>
        <p:spPr bwMode="auto">
          <a:xfrm>
            <a:off x="1183693" y="5024034"/>
            <a:ext cx="2068446" cy="145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32838" t="31832" r="27500" b="35015"/>
          <a:stretch/>
        </p:blipFill>
        <p:spPr bwMode="auto">
          <a:xfrm>
            <a:off x="7392047" y="5026672"/>
            <a:ext cx="2173864" cy="145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descr="A picture containing text, clipart&#10;&#10;Description automatically generated">
            <a:extLst>
              <a:ext uri="{FF2B5EF4-FFF2-40B4-BE49-F238E27FC236}">
                <a16:creationId xmlns:a16="http://schemas.microsoft.com/office/drawing/2014/main" id="{C2DED5E1-F529-4DE4-8BDE-11F62DD6B4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75506" y="153920"/>
            <a:ext cx="978947" cy="292929"/>
          </a:xfrm>
          <a:prstGeom prst="rect">
            <a:avLst/>
          </a:prstGeom>
        </p:spPr>
      </p:pic>
      <p:sp>
        <p:nvSpPr>
          <p:cNvPr id="2" name="Title 1">
            <a:extLst>
              <a:ext uri="{FF2B5EF4-FFF2-40B4-BE49-F238E27FC236}">
                <a16:creationId xmlns:a16="http://schemas.microsoft.com/office/drawing/2014/main" id="{1568784C-2D24-4F6B-974E-985B201FF190}"/>
              </a:ext>
            </a:extLst>
          </p:cNvPr>
          <p:cNvSpPr>
            <a:spLocks noGrp="1"/>
          </p:cNvSpPr>
          <p:nvPr>
            <p:ph type="title"/>
          </p:nvPr>
        </p:nvSpPr>
        <p:spPr/>
        <p:txBody>
          <a:bodyPr/>
          <a:lstStyle/>
          <a:p>
            <a:r>
              <a:rPr lang="en-GB" dirty="0"/>
              <a:t>The Legacy Scheme</a:t>
            </a:r>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7AAF7E10-15C8-4F96-9999-31051FCABF66}"/>
                  </a:ext>
                </a:extLst>
              </p14:cNvPr>
              <p14:cNvContentPartPr/>
              <p14:nvPr/>
            </p14:nvContentPartPr>
            <p14:xfrm>
              <a:off x="5691115" y="2313705"/>
              <a:ext cx="360" cy="360"/>
            </p14:xfrm>
          </p:contentPart>
        </mc:Choice>
        <mc:Fallback xmlns="">
          <p:pic>
            <p:nvPicPr>
              <p:cNvPr id="3" name="Ink 2">
                <a:extLst>
                  <a:ext uri="{FF2B5EF4-FFF2-40B4-BE49-F238E27FC236}">
                    <a16:creationId xmlns:a16="http://schemas.microsoft.com/office/drawing/2014/main" id="{7AAF7E10-15C8-4F96-9999-31051FCABF66}"/>
                  </a:ext>
                </a:extLst>
              </p:cNvPr>
              <p:cNvPicPr/>
              <p:nvPr/>
            </p:nvPicPr>
            <p:blipFill>
              <a:blip r:embed="rId7"/>
              <a:stretch>
                <a:fillRect/>
              </a:stretch>
            </p:blipFill>
            <p:spPr>
              <a:xfrm>
                <a:off x="5682475" y="2305065"/>
                <a:ext cx="18000" cy="18000"/>
              </a:xfrm>
              <a:prstGeom prst="rect">
                <a:avLst/>
              </a:prstGeom>
            </p:spPr>
          </p:pic>
        </mc:Fallback>
      </mc:AlternateContent>
      <p:cxnSp>
        <p:nvCxnSpPr>
          <p:cNvPr id="8" name="Straight Connector 7">
            <a:extLst>
              <a:ext uri="{FF2B5EF4-FFF2-40B4-BE49-F238E27FC236}">
                <a16:creationId xmlns:a16="http://schemas.microsoft.com/office/drawing/2014/main" id="{D1C6ABE5-6C85-4BE7-81C3-E214B2BFA842}"/>
              </a:ext>
            </a:extLst>
          </p:cNvPr>
          <p:cNvCxnSpPr/>
          <p:nvPr/>
        </p:nvCxnSpPr>
        <p:spPr>
          <a:xfrm>
            <a:off x="5523722" y="1893964"/>
            <a:ext cx="0" cy="39283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67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tLang="en-US" dirty="0"/>
              <a:t>The 2015 NHS Pension scheme</a:t>
            </a:r>
            <a:endParaRPr lang="en-GB" dirty="0"/>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750429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769E9D-8440-42E6-9DCB-04CF0944B21E}"/>
              </a:ext>
            </a:extLst>
          </p:cNvPr>
          <p:cNvSpPr>
            <a:spLocks noGrp="1"/>
          </p:cNvSpPr>
          <p:nvPr>
            <p:ph type="title"/>
          </p:nvPr>
        </p:nvSpPr>
        <p:spPr/>
        <p:txBody>
          <a:bodyPr>
            <a:normAutofit/>
          </a:bodyPr>
          <a:lstStyle/>
          <a:p>
            <a:r>
              <a:rPr lang="en-GB" sz="4000" dirty="0">
                <a:solidFill>
                  <a:schemeClr val="tx1"/>
                </a:solidFill>
              </a:rPr>
              <a:t>2015 NHS Pension Scheme Explained</a:t>
            </a:r>
          </a:p>
        </p:txBody>
      </p:sp>
      <p:sp>
        <p:nvSpPr>
          <p:cNvPr id="5" name="Content Placeholder 4">
            <a:extLst>
              <a:ext uri="{FF2B5EF4-FFF2-40B4-BE49-F238E27FC236}">
                <a16:creationId xmlns:a16="http://schemas.microsoft.com/office/drawing/2014/main" id="{C4DDD0CF-8A39-4193-A9B5-A4092F375B53}"/>
              </a:ext>
            </a:extLst>
          </p:cNvPr>
          <p:cNvSpPr>
            <a:spLocks noGrp="1"/>
          </p:cNvSpPr>
          <p:nvPr>
            <p:ph idx="1"/>
          </p:nvPr>
        </p:nvSpPr>
        <p:spPr/>
        <p:txBody>
          <a:bodyPr anchor="ctr">
            <a:normAutofit/>
          </a:bodyPr>
          <a:lstStyle/>
          <a:p>
            <a:pPr marL="0" indent="0">
              <a:buNone/>
            </a:pPr>
            <a:r>
              <a:rPr lang="en-GB" sz="2000" dirty="0"/>
              <a:t>Build up rate </a:t>
            </a:r>
          </a:p>
          <a:p>
            <a:r>
              <a:rPr lang="en-GB" sz="2000" dirty="0"/>
              <a:t>The amount of pension you earn each year is determined by what is known as the ‘build up rate’ which is usually shown as a fraction of your pensionable earnings. </a:t>
            </a:r>
          </a:p>
          <a:p>
            <a:r>
              <a:rPr lang="en-GB" sz="2000" dirty="0"/>
              <a:t>In </a:t>
            </a:r>
            <a:r>
              <a:rPr lang="en-GB" sz="2000" dirty="0">
                <a:solidFill>
                  <a:srgbClr val="262626"/>
                </a:solidFill>
              </a:rPr>
              <a:t>this Scheme the build </a:t>
            </a:r>
            <a:r>
              <a:rPr lang="en-GB" sz="2000" dirty="0"/>
              <a:t>up rate is 1/54th, so you earn a pension each year of 1/54th of your pensionable earnings. For example, if you earn £54,000 in a year you would earn a pension for that year of 1/54th of £54,000, which is £1,000. This is the pension you would build up for that year. </a:t>
            </a:r>
          </a:p>
        </p:txBody>
      </p:sp>
    </p:spTree>
    <p:extLst>
      <p:ext uri="{BB962C8B-B14F-4D97-AF65-F5344CB8AC3E}">
        <p14:creationId xmlns:p14="http://schemas.microsoft.com/office/powerpoint/2010/main" val="270206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769E9D-8440-42E6-9DCB-04CF0944B21E}"/>
              </a:ext>
            </a:extLst>
          </p:cNvPr>
          <p:cNvSpPr>
            <a:spLocks noGrp="1"/>
          </p:cNvSpPr>
          <p:nvPr>
            <p:ph type="title"/>
          </p:nvPr>
        </p:nvSpPr>
        <p:spPr>
          <a:xfrm>
            <a:off x="838200" y="437085"/>
            <a:ext cx="10515600" cy="777879"/>
          </a:xfrm>
        </p:spPr>
        <p:txBody>
          <a:bodyPr anchor="b">
            <a:normAutofit/>
          </a:bodyPr>
          <a:lstStyle/>
          <a:p>
            <a:r>
              <a:rPr lang="en-GB" sz="4000" dirty="0">
                <a:solidFill>
                  <a:srgbClr val="262626"/>
                </a:solidFill>
              </a:rPr>
              <a:t>2015 NHS Pension Scheme Explained</a:t>
            </a:r>
          </a:p>
        </p:txBody>
      </p:sp>
      <p:sp>
        <p:nvSpPr>
          <p:cNvPr id="5" name="Content Placeholder 4">
            <a:extLst>
              <a:ext uri="{FF2B5EF4-FFF2-40B4-BE49-F238E27FC236}">
                <a16:creationId xmlns:a16="http://schemas.microsoft.com/office/drawing/2014/main" id="{C4DDD0CF-8A39-4193-A9B5-A4092F375B53}"/>
              </a:ext>
            </a:extLst>
          </p:cNvPr>
          <p:cNvSpPr>
            <a:spLocks noGrp="1"/>
          </p:cNvSpPr>
          <p:nvPr>
            <p:ph idx="1"/>
          </p:nvPr>
        </p:nvSpPr>
        <p:spPr/>
        <p:txBody>
          <a:bodyPr anchor="ctr">
            <a:normAutofit fontScale="25000" lnSpcReduction="20000"/>
          </a:bodyPr>
          <a:lstStyle/>
          <a:p>
            <a:pPr marL="0" indent="0">
              <a:lnSpc>
                <a:spcPct val="120000"/>
              </a:lnSpc>
              <a:buNone/>
            </a:pPr>
            <a:r>
              <a:rPr lang="en-GB" sz="8000" b="0" dirty="0"/>
              <a:t>Annual revaluation </a:t>
            </a:r>
          </a:p>
          <a:p>
            <a:pPr>
              <a:lnSpc>
                <a:spcPct val="120000"/>
              </a:lnSpc>
            </a:pPr>
            <a:r>
              <a:rPr lang="en-GB" sz="8000" b="0" dirty="0"/>
              <a:t>Your pension earned each year will be increased each year by a rate, known as ‘revaluation’, in the period before you retire or leave. </a:t>
            </a:r>
          </a:p>
          <a:p>
            <a:pPr>
              <a:lnSpc>
                <a:spcPct val="120000"/>
              </a:lnSpc>
            </a:pPr>
            <a:r>
              <a:rPr lang="en-GB" sz="8000" b="0" dirty="0"/>
              <a:t>The revaluation rate is currently Consumer </a:t>
            </a:r>
            <a:r>
              <a:rPr lang="en-GB" sz="8000" b="0" dirty="0">
                <a:solidFill>
                  <a:schemeClr val="tx1"/>
                </a:solidFill>
              </a:rPr>
              <a:t>Prices</a:t>
            </a:r>
            <a:r>
              <a:rPr lang="en-GB" sz="8000" b="0" dirty="0"/>
              <a:t> Index (CPI) plus 1.5% each year. For example, if CPI was 2% then the pension would be revalued by 3.5% at the beginning of the following year. </a:t>
            </a:r>
          </a:p>
          <a:p>
            <a:pPr>
              <a:lnSpc>
                <a:spcPct val="120000"/>
              </a:lnSpc>
            </a:pPr>
            <a:r>
              <a:rPr lang="en-GB" sz="8000" b="0" dirty="0"/>
              <a:t>If you leave this Scheme before becoming entitled to claim your retirement benefits, annual revaluation stops and is replaced at retirement by the addition of Pensions Increase. Pensions Increase is used to maintain the value of your pension against rises in the cost of living. </a:t>
            </a:r>
          </a:p>
          <a:p>
            <a:endParaRPr lang="en-GB" sz="2000" dirty="0"/>
          </a:p>
        </p:txBody>
      </p:sp>
    </p:spTree>
    <p:extLst>
      <p:ext uri="{BB962C8B-B14F-4D97-AF65-F5344CB8AC3E}">
        <p14:creationId xmlns:p14="http://schemas.microsoft.com/office/powerpoint/2010/main" val="33667835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50800" dist="38100" dir="2700000" algn="tl" rotWithShape="0">
            <a:prstClr val="black">
              <a:alpha val="40000"/>
            </a:prstClr>
          </a:outerShdw>
        </a:effectLst>
      </a:spPr>
      <a:bodyPr rtlCol="0" anchor="ctr"/>
      <a:lstStyle>
        <a:defPPr marL="0" marR="0" indent="0" algn="ctr" defTabSz="914400" rtl="0" eaLnBrk="1" fontAlgn="auto" latinLnBrk="0" hangingPunct="1">
          <a:lnSpc>
            <a:spcPct val="100000"/>
          </a:lnSpc>
          <a:spcBef>
            <a:spcPts val="0"/>
          </a:spcBef>
          <a:spcAft>
            <a:spcPts val="0"/>
          </a:spcAft>
          <a:buClrTx/>
          <a:buSzTx/>
          <a:buFontTx/>
          <a:buNone/>
          <a:tabLst/>
          <a:defRPr kumimoji="0" sz="1800" b="0" i="0" u="none" strike="noStrike" kern="1200" cap="none" spc="0" normalizeH="0" baseline="0" noProof="0" dirty="0">
            <a:ln>
              <a:noFill/>
            </a:ln>
            <a:solidFill>
              <a:prstClr val="white"/>
            </a:solidFill>
            <a:effectLst/>
            <a:uLnTx/>
            <a:uFillTx/>
            <a:latin typeface="Calibri" panose="020F0502020204030204"/>
            <a:ea typeface="+mn-ea"/>
            <a:cs typeface="+mn-cs"/>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2810</TotalTime>
  <Words>4194</Words>
  <Application>Microsoft Office PowerPoint</Application>
  <PresentationFormat>Widescreen</PresentationFormat>
  <Paragraphs>439</Paragraphs>
  <Slides>53</Slides>
  <Notes>30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53</vt:i4>
      </vt:variant>
    </vt:vector>
  </HeadingPairs>
  <TitlesOfParts>
    <vt:vector size="62" baseType="lpstr">
      <vt:lpstr>AeonikPro</vt:lpstr>
      <vt:lpstr>Arial</vt:lpstr>
      <vt:lpstr>Arial</vt:lpstr>
      <vt:lpstr>Calibri</vt:lpstr>
      <vt:lpstr>Lucida Grande</vt:lpstr>
      <vt:lpstr>Symbol</vt:lpstr>
      <vt:lpstr>Times New Roman</vt:lpstr>
      <vt:lpstr>Office Theme</vt:lpstr>
      <vt:lpstr>1_Office Theme</vt:lpstr>
      <vt:lpstr>International Medical Graduates working for the NHS</vt:lpstr>
      <vt:lpstr>Today’s agenda</vt:lpstr>
      <vt:lpstr>International Medical Graduates working for the NHS</vt:lpstr>
      <vt:lpstr>Important Pension Factors to Consider as an IMG</vt:lpstr>
      <vt:lpstr>The 2015 NHS Pension Scheme explained</vt:lpstr>
      <vt:lpstr>The Legacy Scheme</vt:lpstr>
      <vt:lpstr>The 2015 NHS Pension scheme</vt:lpstr>
      <vt:lpstr>2015 NHS Pension Scheme Explained</vt:lpstr>
      <vt:lpstr>2015 NHS Pension Scheme Explained</vt:lpstr>
      <vt:lpstr>2015 NHS Pension Accumulation</vt:lpstr>
      <vt:lpstr>2015 NHS Pension Scheme Explained</vt:lpstr>
      <vt:lpstr>What if I leave the NHS Pension Scheme and move abroad?</vt:lpstr>
      <vt:lpstr>Annual Benefit Statements  </vt:lpstr>
      <vt:lpstr>Opting out of the NHS Pension Scheme  </vt:lpstr>
      <vt:lpstr>Costs and contributions  </vt:lpstr>
      <vt:lpstr>NHS Pension basics</vt:lpstr>
      <vt:lpstr>NHS Pension Scheme member contribution threshold structure from 1 April 2024 (except Scotland)</vt:lpstr>
      <vt:lpstr>SPPA Scotland Contribution Rates</vt:lpstr>
      <vt:lpstr>Pensionable pay and members contributions</vt:lpstr>
      <vt:lpstr>Buying Additional Pension in the 2015 (CARE) Scheme  </vt:lpstr>
      <vt:lpstr>Early Retirement Reduction Buy Out (ERRBO)  </vt:lpstr>
      <vt:lpstr>The NHS Pension is not just about the Pension itself</vt:lpstr>
      <vt:lpstr>Additional benefits</vt:lpstr>
      <vt:lpstr>Working as a Practitioner</vt:lpstr>
      <vt:lpstr>Types of Practitioner</vt:lpstr>
      <vt:lpstr>Locum work</vt:lpstr>
      <vt:lpstr>What happens if you have a break in service or leave the NHS Pension scheme?</vt:lpstr>
      <vt:lpstr>How does leaving the scheme affect your associated benefits?</vt:lpstr>
      <vt:lpstr>Other considerations</vt:lpstr>
      <vt:lpstr>What happens if I’m sick and can’t work?</vt:lpstr>
      <vt:lpstr>NHS Sick Pay Entitlement (Not dependent on NHS Pension Membership)</vt:lpstr>
      <vt:lpstr> Ill Health Retirement Pension (For members of the NHS Pension Scheme) </vt:lpstr>
      <vt:lpstr>Ill Health Retirement Pension </vt:lpstr>
      <vt:lpstr>Would you qualify for an Ill Health Retirement Pension?</vt:lpstr>
      <vt:lpstr>The Foundation of Financial Planning</vt:lpstr>
      <vt:lpstr>Income Protection Insurance</vt:lpstr>
      <vt:lpstr>Some money saving tips</vt:lpstr>
      <vt:lpstr>Our top money saving tips</vt:lpstr>
      <vt:lpstr>How do I save?</vt:lpstr>
      <vt:lpstr>What can you deduct from taxable income?</vt:lpstr>
      <vt:lpstr>Thinking about buying a home?  Getting mortgage ready </vt:lpstr>
      <vt:lpstr>Mortgage myth for IMG’s</vt:lpstr>
      <vt:lpstr>What do I need to know about before house hunting?</vt:lpstr>
      <vt:lpstr>How much can I borrow?</vt:lpstr>
      <vt:lpstr>What other costs do I need to consider?</vt:lpstr>
      <vt:lpstr>What can I do to improve my ability to get a mortgage?</vt:lpstr>
      <vt:lpstr>How Chase de Vere’s Mortgage Service can help</vt:lpstr>
      <vt:lpstr>How Chase de Vere’s Mortgage Service can help</vt:lpstr>
      <vt:lpstr>Chase de Vere Medical</vt:lpstr>
      <vt:lpstr>PowerPoint Presentation</vt:lpstr>
      <vt:lpstr>PowerPoint Presentation</vt:lpstr>
      <vt:lpstr>PowerPoint Presentation</vt:lpstr>
      <vt:lpstr>PowerPoint Presentation</vt:lpstr>
    </vt:vector>
  </TitlesOfParts>
  <Company>Chase de Vere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PRESENTATION</dc:title>
  <dc:creator>Greg Lambert</dc:creator>
  <cp:lastModifiedBy>Phil Bowler</cp:lastModifiedBy>
  <cp:revision>194</cp:revision>
  <cp:lastPrinted>2018-07-18T11:02:22Z</cp:lastPrinted>
  <dcterms:created xsi:type="dcterms:W3CDTF">2018-06-07T13:45:04Z</dcterms:created>
  <dcterms:modified xsi:type="dcterms:W3CDTF">2025-02-05T16:30:35Z</dcterms:modified>
</cp:coreProperties>
</file>