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6" r:id="rId2"/>
  </p:sldMasterIdLst>
  <p:notesMasterIdLst>
    <p:notesMasterId r:id="rId22"/>
  </p:notesMasterIdLst>
  <p:handoutMasterIdLst>
    <p:handoutMasterId r:id="rId23"/>
  </p:handoutMasterIdLst>
  <p:sldIdLst>
    <p:sldId id="617" r:id="rId3"/>
    <p:sldId id="574" r:id="rId4"/>
    <p:sldId id="629" r:id="rId5"/>
    <p:sldId id="500" r:id="rId6"/>
    <p:sldId id="626" r:id="rId7"/>
    <p:sldId id="618" r:id="rId8"/>
    <p:sldId id="627" r:id="rId9"/>
    <p:sldId id="628" r:id="rId10"/>
    <p:sldId id="568" r:id="rId11"/>
    <p:sldId id="577" r:id="rId12"/>
    <p:sldId id="558" r:id="rId13"/>
    <p:sldId id="553" r:id="rId14"/>
    <p:sldId id="549" r:id="rId15"/>
    <p:sldId id="550" r:id="rId16"/>
    <p:sldId id="559" r:id="rId17"/>
    <p:sldId id="623" r:id="rId18"/>
    <p:sldId id="637" r:id="rId19"/>
    <p:sldId id="630" r:id="rId20"/>
    <p:sldId id="635" r:id="rId21"/>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1310C8-D83E-9DA5-EFAF-6BCC6BD15B44}" name="Joseph Pavett-Downer" initials="JPD" userId="S::Joseph.Pavett-Downer@stgeorges.nhs.uk::979f1ad2-13ca-460b-a10b-65f0f4474d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umaira Ashraf" initials="HA" lastIdx="5" clrIdx="0"/>
  <p:cmAuthor id="1" name="Tom Kenward" initials="TK" lastIdx="0" clrIdx="1"/>
  <p:cmAuthor id="2" name="Andrea Lopes Cavalcanti" initials="ALC" lastIdx="1" clrIdx="2">
    <p:extLst>
      <p:ext uri="{19B8F6BF-5375-455C-9EA6-DF929625EA0E}">
        <p15:presenceInfo xmlns:p15="http://schemas.microsoft.com/office/powerpoint/2012/main" userId="S::Andrea.LopesCavalcanti@stgeorges.nhs.uk::690138e6-1f89-431b-84fb-280659481c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CE4D6"/>
    <a:srgbClr val="B9AF87"/>
    <a:srgbClr val="FFEB9C"/>
    <a:srgbClr val="D1EBFF"/>
    <a:srgbClr val="9BD4FF"/>
    <a:srgbClr val="C6EFCE"/>
    <a:srgbClr val="9DC3E6"/>
    <a:srgbClr val="B686E9"/>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6283" autoAdjust="0"/>
  </p:normalViewPr>
  <p:slideViewPr>
    <p:cSldViewPr>
      <p:cViewPr varScale="1">
        <p:scale>
          <a:sx n="67" d="100"/>
          <a:sy n="67" d="100"/>
        </p:scale>
        <p:origin x="536" y="4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1"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i="1" dirty="0"/>
              <a:t>Relative Likelihood</a:t>
            </a:r>
            <a:r>
              <a:rPr lang="en-US" sz="1000" i="1" baseline="0" dirty="0"/>
              <a:t> of White applicants being appointed (from shortlisting) compared to BME applicants</a:t>
            </a:r>
            <a:endParaRPr lang="en-US" sz="1000" i="1" dirty="0"/>
          </a:p>
        </c:rich>
      </c:tx>
      <c:overlay val="0"/>
      <c:spPr>
        <a:noFill/>
        <a:ln>
          <a:noFill/>
        </a:ln>
        <a:effectLst/>
      </c:spPr>
      <c:txPr>
        <a:bodyPr rot="0" spcFirstLastPara="1" vertOverflow="ellipsis" vert="horz" wrap="square" anchor="ctr" anchorCtr="1"/>
        <a:lstStyle/>
        <a:p>
          <a:pPr>
            <a:defRPr sz="1000" b="1" i="1"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1"/>
          <c:order val="1"/>
          <c:tx>
            <c:strRef>
              <c:f>Sheet1!$A$4</c:f>
              <c:strCache>
                <c:ptCount val="1"/>
                <c:pt idx="0">
                  <c:v>Metric</c:v>
                </c:pt>
              </c:strCache>
            </c:strRef>
          </c:tx>
          <c:spPr>
            <a:ln w="28575" cap="rnd">
              <a:solidFill>
                <a:srgbClr val="FF0000"/>
              </a:solidFill>
              <a:round/>
            </a:ln>
            <a:effectLst/>
          </c:spPr>
          <c:marker>
            <c:symbol val="none"/>
          </c:marker>
          <c:dLbls>
            <c:dLbl>
              <c:idx val="3"/>
              <c:tx>
                <c:rich>
                  <a:bodyPr/>
                  <a:lstStyle/>
                  <a:p>
                    <a:fld id="{DF267177-4B0E-4FB2-9C20-CB34F6C322C2}" type="VALUE">
                      <a:rPr lang="en-US" smtClean="0"/>
                      <a:pPr/>
                      <a:t>[VALUE]</a:t>
                    </a:fld>
                    <a:r>
                      <a:rPr lang="en-US"/>
                      <a:t>0</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7D-4110-8B9F-0965958094E7}"/>
                </c:ext>
              </c:extLst>
            </c:dLbl>
            <c:dLbl>
              <c:idx val="4"/>
              <c:tx>
                <c:rich>
                  <a:bodyPr/>
                  <a:lstStyle/>
                  <a:p>
                    <a:fld id="{3B095B84-C61B-46C6-BB22-6203134B95B8}" type="VALUE">
                      <a:rPr lang="en-US" smtClean="0"/>
                      <a:pPr/>
                      <a:t>[VALUE]</a:t>
                    </a:fld>
                    <a:r>
                      <a:rPr lang="en-US" dirty="0"/>
                      <a:t>2</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FB2-4293-A5CA-18961EAB96F3}"/>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Sheet1!$B$3:$F$3</c:f>
              <c:numCache>
                <c:formatCode>General</c:formatCode>
                <c:ptCount val="5"/>
                <c:pt idx="0">
                  <c:v>2020</c:v>
                </c:pt>
                <c:pt idx="1">
                  <c:v>2021</c:v>
                </c:pt>
                <c:pt idx="2">
                  <c:v>2022</c:v>
                </c:pt>
                <c:pt idx="3">
                  <c:v>2023</c:v>
                </c:pt>
                <c:pt idx="4">
                  <c:v>2024</c:v>
                </c:pt>
              </c:numCache>
            </c:numRef>
          </c:cat>
          <c:val>
            <c:numRef>
              <c:f>Sheet1!$B$4:$F$4</c:f>
              <c:numCache>
                <c:formatCode>General</c:formatCode>
                <c:ptCount val="5"/>
                <c:pt idx="0">
                  <c:v>1.47</c:v>
                </c:pt>
                <c:pt idx="1">
                  <c:v>1.47</c:v>
                </c:pt>
                <c:pt idx="2">
                  <c:v>1.26</c:v>
                </c:pt>
                <c:pt idx="3">
                  <c:v>1.5</c:v>
                </c:pt>
                <c:pt idx="4">
                  <c:v>1.5</c:v>
                </c:pt>
              </c:numCache>
            </c:numRef>
          </c:val>
          <c:smooth val="0"/>
          <c:extLst>
            <c:ext xmlns:c16="http://schemas.microsoft.com/office/drawing/2014/chart" uri="{C3380CC4-5D6E-409C-BE32-E72D297353CC}">
              <c16:uniqueId val="{00000001-FFB2-4293-A5CA-18961EAB96F3}"/>
            </c:ext>
          </c:extLst>
        </c:ser>
        <c:dLbls>
          <c:showLegendKey val="0"/>
          <c:showVal val="0"/>
          <c:showCatName val="0"/>
          <c:showSerName val="0"/>
          <c:showPercent val="0"/>
          <c:showBubbleSize val="0"/>
        </c:dLbls>
        <c:smooth val="0"/>
        <c:axId val="721186064"/>
        <c:axId val="721188688"/>
        <c:extLst>
          <c:ext xmlns:c15="http://schemas.microsoft.com/office/drawing/2012/chart" uri="{02D57815-91ED-43cb-92C2-25804820EDAC}">
            <c15:filteredLineSeries>
              <c15:ser>
                <c:idx val="0"/>
                <c:order val="0"/>
                <c:tx>
                  <c:strRef>
                    <c:extLst>
                      <c:ext uri="{02D57815-91ED-43cb-92C2-25804820EDAC}">
                        <c15:formulaRef>
                          <c15:sqref>Sheet1!$A$3</c15:sqref>
                        </c15:formulaRef>
                      </c:ext>
                    </c:extLst>
                    <c:strCache>
                      <c:ptCount val="1"/>
                      <c:pt idx="0">
                        <c:v>Year</c:v>
                      </c:pt>
                    </c:strCache>
                  </c:strRef>
                </c:tx>
                <c:spPr>
                  <a:ln w="28575" cap="rnd">
                    <a:solidFill>
                      <a:schemeClr val="accent1"/>
                    </a:solidFill>
                    <a:round/>
                  </a:ln>
                  <a:effectLst/>
                </c:spPr>
                <c:marker>
                  <c:symbol val="none"/>
                </c:marker>
                <c:cat>
                  <c:numRef>
                    <c:extLst>
                      <c:ext uri="{02D57815-91ED-43cb-92C2-25804820EDAC}">
                        <c15:formulaRef>
                          <c15:sqref>Sheet1!$B$3:$F$3</c15:sqref>
                        </c15:formulaRef>
                      </c:ext>
                    </c:extLst>
                    <c:numCache>
                      <c:formatCode>General</c:formatCode>
                      <c:ptCount val="5"/>
                      <c:pt idx="0">
                        <c:v>2020</c:v>
                      </c:pt>
                      <c:pt idx="1">
                        <c:v>2021</c:v>
                      </c:pt>
                      <c:pt idx="2">
                        <c:v>2022</c:v>
                      </c:pt>
                      <c:pt idx="3">
                        <c:v>2023</c:v>
                      </c:pt>
                      <c:pt idx="4">
                        <c:v>2024</c:v>
                      </c:pt>
                    </c:numCache>
                  </c:numRef>
                </c:cat>
                <c:val>
                  <c:numRef>
                    <c:extLst>
                      <c:ext uri="{02D57815-91ED-43cb-92C2-25804820EDAC}">
                        <c15:formulaRef>
                          <c15:sqref>Sheet1!$B$3:$E$3</c15:sqref>
                        </c15:formulaRef>
                      </c:ext>
                    </c:extLst>
                    <c:numCache>
                      <c:formatCode>General</c:formatCode>
                      <c:ptCount val="4"/>
                      <c:pt idx="0">
                        <c:v>2020</c:v>
                      </c:pt>
                      <c:pt idx="1">
                        <c:v>2021</c:v>
                      </c:pt>
                      <c:pt idx="2">
                        <c:v>2022</c:v>
                      </c:pt>
                      <c:pt idx="3">
                        <c:v>2023</c:v>
                      </c:pt>
                    </c:numCache>
                  </c:numRef>
                </c:val>
                <c:smooth val="0"/>
                <c:extLst>
                  <c:ext xmlns:c16="http://schemas.microsoft.com/office/drawing/2014/chart" uri="{C3380CC4-5D6E-409C-BE32-E72D297353CC}">
                    <c16:uniqueId val="{00000002-FFB2-4293-A5CA-18961EAB96F3}"/>
                  </c:ext>
                </c:extLst>
              </c15:ser>
            </c15:filteredLineSeries>
          </c:ext>
        </c:extLst>
      </c:lineChart>
      <c:catAx>
        <c:axId val="72118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21188688"/>
        <c:crosses val="autoZero"/>
        <c:auto val="1"/>
        <c:lblAlgn val="ctr"/>
        <c:lblOffset val="100"/>
        <c:noMultiLvlLbl val="0"/>
      </c:catAx>
      <c:valAx>
        <c:axId val="7211886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21186064"/>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1" u="none" strike="noStrike" kern="1200" spc="0" baseline="0">
                <a:solidFill>
                  <a:schemeClr val="tx1">
                    <a:lumMod val="65000"/>
                    <a:lumOff val="35000"/>
                  </a:schemeClr>
                </a:solidFill>
                <a:latin typeface="+mn-lt"/>
                <a:ea typeface="+mn-ea"/>
                <a:cs typeface="+mn-cs"/>
              </a:defRPr>
            </a:pPr>
            <a:r>
              <a:rPr lang="en-GB" sz="1000" i="1" dirty="0"/>
              <a:t>Relative likelihood</a:t>
            </a:r>
            <a:r>
              <a:rPr lang="en-GB" sz="1000" i="1" baseline="0" dirty="0"/>
              <a:t> of BME staff entering the formal disciplinary process compared to white staff</a:t>
            </a:r>
            <a:endParaRPr lang="en-GB" sz="1000" i="1" dirty="0"/>
          </a:p>
        </c:rich>
      </c:tx>
      <c:overlay val="0"/>
      <c:spPr>
        <a:noFill/>
        <a:ln>
          <a:noFill/>
        </a:ln>
        <a:effectLst/>
      </c:spPr>
      <c:txPr>
        <a:bodyPr rot="0" spcFirstLastPara="1" vertOverflow="ellipsis" vert="horz" wrap="square" anchor="ctr" anchorCtr="1"/>
        <a:lstStyle/>
        <a:p>
          <a:pPr>
            <a:defRPr sz="10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81714785651793E-2"/>
          <c:y val="0.18560185185185185"/>
          <c:w val="0.89618285214348203"/>
          <c:h val="0.72088764946048411"/>
        </c:manualLayout>
      </c:layout>
      <c:lineChart>
        <c:grouping val="standard"/>
        <c:varyColors val="0"/>
        <c:ser>
          <c:idx val="1"/>
          <c:order val="1"/>
          <c:spPr>
            <a:ln w="28575" cap="rnd">
              <a:solidFill>
                <a:srgbClr val="FF0000"/>
              </a:solidFill>
              <a:round/>
            </a:ln>
            <a:effectLst/>
          </c:spPr>
          <c:marker>
            <c:symbol val="none"/>
          </c:marker>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Sheet1!$B$11:$F$11</c:f>
              <c:numCache>
                <c:formatCode>General</c:formatCode>
                <c:ptCount val="5"/>
                <c:pt idx="0">
                  <c:v>2020</c:v>
                </c:pt>
                <c:pt idx="1">
                  <c:v>2021</c:v>
                </c:pt>
                <c:pt idx="2">
                  <c:v>2022</c:v>
                </c:pt>
                <c:pt idx="3">
                  <c:v>2023</c:v>
                </c:pt>
                <c:pt idx="4">
                  <c:v>2024</c:v>
                </c:pt>
              </c:numCache>
            </c:numRef>
          </c:cat>
          <c:val>
            <c:numRef>
              <c:f>Sheet1!$B$12:$F$12</c:f>
              <c:numCache>
                <c:formatCode>General</c:formatCode>
                <c:ptCount val="5"/>
                <c:pt idx="0">
                  <c:v>2.38</c:v>
                </c:pt>
                <c:pt idx="1">
                  <c:v>1.82</c:v>
                </c:pt>
                <c:pt idx="2">
                  <c:v>1.65</c:v>
                </c:pt>
                <c:pt idx="3">
                  <c:v>1.67</c:v>
                </c:pt>
                <c:pt idx="4">
                  <c:v>1.48</c:v>
                </c:pt>
              </c:numCache>
            </c:numRef>
          </c:val>
          <c:smooth val="0"/>
          <c:extLst>
            <c:ext xmlns:c16="http://schemas.microsoft.com/office/drawing/2014/chart" uri="{C3380CC4-5D6E-409C-BE32-E72D297353CC}">
              <c16:uniqueId val="{00000000-0814-4354-8A0D-4CB9F29C2126}"/>
            </c:ext>
          </c:extLst>
        </c:ser>
        <c:dLbls>
          <c:showLegendKey val="0"/>
          <c:showVal val="0"/>
          <c:showCatName val="0"/>
          <c:showSerName val="0"/>
          <c:showPercent val="0"/>
          <c:showBubbleSize val="0"/>
        </c:dLbls>
        <c:smooth val="0"/>
        <c:axId val="224726280"/>
        <c:axId val="224722344"/>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Sheet1!$B$11:$F$11</c15:sqref>
                        </c15:formulaRef>
                      </c:ext>
                    </c:extLst>
                    <c:numCache>
                      <c:formatCode>General</c:formatCode>
                      <c:ptCount val="5"/>
                      <c:pt idx="0">
                        <c:v>2020</c:v>
                      </c:pt>
                      <c:pt idx="1">
                        <c:v>2021</c:v>
                      </c:pt>
                      <c:pt idx="2">
                        <c:v>2022</c:v>
                      </c:pt>
                      <c:pt idx="3">
                        <c:v>2023</c:v>
                      </c:pt>
                      <c:pt idx="4">
                        <c:v>2024</c:v>
                      </c:pt>
                    </c:numCache>
                  </c:numRef>
                </c:cat>
                <c:val>
                  <c:numRef>
                    <c:extLst>
                      <c:ext uri="{02D57815-91ED-43cb-92C2-25804820EDAC}">
                        <c15:formulaRef>
                          <c15:sqref>Sheet1!$B$11:$E$11</c15:sqref>
                        </c15:formulaRef>
                      </c:ext>
                    </c:extLst>
                    <c:numCache>
                      <c:formatCode>General</c:formatCode>
                      <c:ptCount val="4"/>
                      <c:pt idx="0">
                        <c:v>2020</c:v>
                      </c:pt>
                      <c:pt idx="1">
                        <c:v>2021</c:v>
                      </c:pt>
                      <c:pt idx="2">
                        <c:v>2022</c:v>
                      </c:pt>
                      <c:pt idx="3">
                        <c:v>2023</c:v>
                      </c:pt>
                    </c:numCache>
                  </c:numRef>
                </c:val>
                <c:smooth val="0"/>
                <c:extLst>
                  <c:ext xmlns:c16="http://schemas.microsoft.com/office/drawing/2014/chart" uri="{C3380CC4-5D6E-409C-BE32-E72D297353CC}">
                    <c16:uniqueId val="{00000001-0814-4354-8A0D-4CB9F29C2126}"/>
                  </c:ext>
                </c:extLst>
              </c15:ser>
            </c15:filteredLineSeries>
          </c:ext>
        </c:extLst>
      </c:lineChart>
      <c:catAx>
        <c:axId val="224726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24722344"/>
        <c:crosses val="autoZero"/>
        <c:auto val="1"/>
        <c:lblAlgn val="ctr"/>
        <c:lblOffset val="100"/>
        <c:noMultiLvlLbl val="0"/>
      </c:catAx>
      <c:valAx>
        <c:axId val="224722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24726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351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530" y="1"/>
            <a:ext cx="2946058" cy="493516"/>
          </a:xfrm>
          <a:prstGeom prst="rect">
            <a:avLst/>
          </a:prstGeom>
        </p:spPr>
        <p:txBody>
          <a:bodyPr vert="horz" lIns="91440" tIns="45720" rIns="91440" bIns="45720" rtlCol="0"/>
          <a:lstStyle>
            <a:lvl1pPr algn="r">
              <a:defRPr sz="1200"/>
            </a:lvl1pPr>
          </a:lstStyle>
          <a:p>
            <a:fld id="{81445D42-C9F3-42C7-8B89-DCFBC3BD4948}" type="datetimeFigureOut">
              <a:rPr lang="en-GB" smtClean="0"/>
              <a:t>24/10/2024</a:t>
            </a:fld>
            <a:endParaRPr lang="en-GB" dirty="0"/>
          </a:p>
        </p:txBody>
      </p:sp>
      <p:sp>
        <p:nvSpPr>
          <p:cNvPr id="4" name="Footer Placeholder 3"/>
          <p:cNvSpPr>
            <a:spLocks noGrp="1"/>
          </p:cNvSpPr>
          <p:nvPr>
            <p:ph type="ftr" sz="quarter" idx="2"/>
          </p:nvPr>
        </p:nvSpPr>
        <p:spPr>
          <a:xfrm>
            <a:off x="0" y="9376797"/>
            <a:ext cx="2946058" cy="49351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530" y="9376797"/>
            <a:ext cx="2946058" cy="493516"/>
          </a:xfrm>
          <a:prstGeom prst="rect">
            <a:avLst/>
          </a:prstGeom>
        </p:spPr>
        <p:txBody>
          <a:bodyPr vert="horz" lIns="91440" tIns="45720" rIns="91440" bIns="45720" rtlCol="0" anchor="b"/>
          <a:lstStyle>
            <a:lvl1pPr algn="r">
              <a:defRPr sz="1200"/>
            </a:lvl1pPr>
          </a:lstStyle>
          <a:p>
            <a:fld id="{07646003-E3C9-4E33-ABB3-6FFAFCB6A5DD}" type="slidenum">
              <a:rPr lang="en-GB" smtClean="0"/>
              <a:t>‹#›</a:t>
            </a:fld>
            <a:endParaRPr lang="en-GB" dirty="0"/>
          </a:p>
        </p:txBody>
      </p:sp>
    </p:spTree>
    <p:extLst>
      <p:ext uri="{BB962C8B-B14F-4D97-AF65-F5344CB8AC3E}">
        <p14:creationId xmlns:p14="http://schemas.microsoft.com/office/powerpoint/2010/main" val="2282517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5920"/>
          </a:xfrm>
          <a:prstGeom prst="rect">
            <a:avLst/>
          </a:prstGeom>
        </p:spPr>
        <p:txBody>
          <a:bodyPr vert="horz" lIns="79653" tIns="39827" rIns="79653" bIns="39827" rtlCol="0"/>
          <a:lstStyle>
            <a:lvl1pPr algn="l">
              <a:defRPr sz="1000"/>
            </a:lvl1pPr>
          </a:lstStyle>
          <a:p>
            <a:endParaRPr lang="en-GB" dirty="0"/>
          </a:p>
        </p:txBody>
      </p:sp>
      <p:sp>
        <p:nvSpPr>
          <p:cNvPr id="3" name="Date Placeholder 2"/>
          <p:cNvSpPr>
            <a:spLocks noGrp="1"/>
          </p:cNvSpPr>
          <p:nvPr>
            <p:ph type="dt" idx="1"/>
          </p:nvPr>
        </p:nvSpPr>
        <p:spPr>
          <a:xfrm>
            <a:off x="3850247" y="2"/>
            <a:ext cx="2945659" cy="495920"/>
          </a:xfrm>
          <a:prstGeom prst="rect">
            <a:avLst/>
          </a:prstGeom>
        </p:spPr>
        <p:txBody>
          <a:bodyPr vert="horz" lIns="79653" tIns="39827" rIns="79653" bIns="39827" rtlCol="0"/>
          <a:lstStyle>
            <a:lvl1pPr algn="r">
              <a:defRPr sz="1000"/>
            </a:lvl1pPr>
          </a:lstStyle>
          <a:p>
            <a:fld id="{55FE4FBD-C660-4EA0-A104-1940C4300C17}" type="datetimeFigureOut">
              <a:rPr lang="en-GB" smtClean="0"/>
              <a:t>24/10/2024</a:t>
            </a:fld>
            <a:endParaRPr lang="en-GB" dirty="0"/>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79653" tIns="39827" rIns="79653" bIns="39827" rtlCol="0" anchor="ctr"/>
          <a:lstStyle/>
          <a:p>
            <a:endParaRPr lang="en-GB" dirty="0"/>
          </a:p>
        </p:txBody>
      </p:sp>
      <p:sp>
        <p:nvSpPr>
          <p:cNvPr id="5" name="Notes Placeholder 4"/>
          <p:cNvSpPr>
            <a:spLocks noGrp="1"/>
          </p:cNvSpPr>
          <p:nvPr>
            <p:ph type="body" sz="quarter" idx="3"/>
          </p:nvPr>
        </p:nvSpPr>
        <p:spPr>
          <a:xfrm>
            <a:off x="679769" y="4751222"/>
            <a:ext cx="5438140" cy="3887360"/>
          </a:xfrm>
          <a:prstGeom prst="rect">
            <a:avLst/>
          </a:prstGeom>
        </p:spPr>
        <p:txBody>
          <a:bodyPr vert="horz" lIns="79653" tIns="39827" rIns="79653" bIns="398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6749"/>
            <a:ext cx="2945659" cy="495918"/>
          </a:xfrm>
          <a:prstGeom prst="rect">
            <a:avLst/>
          </a:prstGeom>
        </p:spPr>
        <p:txBody>
          <a:bodyPr vert="horz" lIns="79653" tIns="39827" rIns="79653" bIns="39827" rtlCol="0" anchor="b"/>
          <a:lstStyle>
            <a:lvl1pPr algn="l">
              <a:defRPr sz="1000"/>
            </a:lvl1pPr>
          </a:lstStyle>
          <a:p>
            <a:endParaRPr lang="en-GB" dirty="0"/>
          </a:p>
        </p:txBody>
      </p:sp>
      <p:sp>
        <p:nvSpPr>
          <p:cNvPr id="7" name="Slide Number Placeholder 6"/>
          <p:cNvSpPr>
            <a:spLocks noGrp="1"/>
          </p:cNvSpPr>
          <p:nvPr>
            <p:ph type="sldNum" sz="quarter" idx="5"/>
          </p:nvPr>
        </p:nvSpPr>
        <p:spPr>
          <a:xfrm>
            <a:off x="3850247" y="9376749"/>
            <a:ext cx="2945659" cy="495918"/>
          </a:xfrm>
          <a:prstGeom prst="rect">
            <a:avLst/>
          </a:prstGeom>
        </p:spPr>
        <p:txBody>
          <a:bodyPr vert="horz" lIns="79653" tIns="39827" rIns="79653" bIns="39827" rtlCol="0" anchor="b"/>
          <a:lstStyle>
            <a:lvl1pPr algn="r">
              <a:defRPr sz="1000"/>
            </a:lvl1pPr>
          </a:lstStyle>
          <a:p>
            <a:fld id="{0CAF6620-93EE-4CE6-8F7C-5AC85C44C901}" type="slidenum">
              <a:rPr lang="en-GB" smtClean="0"/>
              <a:t>‹#›</a:t>
            </a:fld>
            <a:endParaRPr lang="en-GB" dirty="0"/>
          </a:p>
        </p:txBody>
      </p:sp>
    </p:spTree>
    <p:extLst>
      <p:ext uri="{BB962C8B-B14F-4D97-AF65-F5344CB8AC3E}">
        <p14:creationId xmlns:p14="http://schemas.microsoft.com/office/powerpoint/2010/main" val="333722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7A7B8-EAD2-9846-9761-91C91B5D58B6}" type="slidenum">
              <a:rPr lang="en-US" smtClean="0"/>
              <a:t>1</a:t>
            </a:fld>
            <a:endParaRPr lang="en-US"/>
          </a:p>
        </p:txBody>
      </p:sp>
    </p:spTree>
    <p:extLst>
      <p:ext uri="{BB962C8B-B14F-4D97-AF65-F5344CB8AC3E}">
        <p14:creationId xmlns:p14="http://schemas.microsoft.com/office/powerpoint/2010/main" val="313891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AF6620-93EE-4CE6-8F7C-5AC85C44C901}" type="slidenum">
              <a:rPr lang="en-GB" smtClean="0"/>
              <a:t>6</a:t>
            </a:fld>
            <a:endParaRPr lang="en-GB" dirty="0"/>
          </a:p>
        </p:txBody>
      </p:sp>
    </p:spTree>
    <p:extLst>
      <p:ext uri="{BB962C8B-B14F-4D97-AF65-F5344CB8AC3E}">
        <p14:creationId xmlns:p14="http://schemas.microsoft.com/office/powerpoint/2010/main" val="213448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AF6620-93EE-4CE6-8F7C-5AC85C44C901}" type="slidenum">
              <a:rPr lang="en-GB" smtClean="0"/>
              <a:t>9</a:t>
            </a:fld>
            <a:endParaRPr lang="en-GB" dirty="0"/>
          </a:p>
        </p:txBody>
      </p:sp>
    </p:spTree>
    <p:extLst>
      <p:ext uri="{BB962C8B-B14F-4D97-AF65-F5344CB8AC3E}">
        <p14:creationId xmlns:p14="http://schemas.microsoft.com/office/powerpoint/2010/main" val="217962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AF6620-93EE-4CE6-8F7C-5AC85C44C901}" type="slidenum">
              <a:rPr lang="en-GB" smtClean="0"/>
              <a:t>10</a:t>
            </a:fld>
            <a:endParaRPr lang="en-GB" dirty="0"/>
          </a:p>
        </p:txBody>
      </p:sp>
    </p:spTree>
    <p:extLst>
      <p:ext uri="{BB962C8B-B14F-4D97-AF65-F5344CB8AC3E}">
        <p14:creationId xmlns:p14="http://schemas.microsoft.com/office/powerpoint/2010/main" val="197239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White Nurses and Midwives and HCA (report the highest rates </a:t>
            </a:r>
          </a:p>
        </p:txBody>
      </p:sp>
      <p:sp>
        <p:nvSpPr>
          <p:cNvPr id="4" name="Slide Number Placeholder 3"/>
          <p:cNvSpPr>
            <a:spLocks noGrp="1"/>
          </p:cNvSpPr>
          <p:nvPr>
            <p:ph type="sldNum" sz="quarter" idx="5"/>
          </p:nvPr>
        </p:nvSpPr>
        <p:spPr/>
        <p:txBody>
          <a:bodyPr/>
          <a:lstStyle/>
          <a:p>
            <a:fld id="{0CAF6620-93EE-4CE6-8F7C-5AC85C44C901}" type="slidenum">
              <a:rPr lang="en-GB" smtClean="0"/>
              <a:t>12</a:t>
            </a:fld>
            <a:endParaRPr lang="en-GB" dirty="0"/>
          </a:p>
        </p:txBody>
      </p:sp>
    </p:spTree>
    <p:extLst>
      <p:ext uri="{BB962C8B-B14F-4D97-AF65-F5344CB8AC3E}">
        <p14:creationId xmlns:p14="http://schemas.microsoft.com/office/powerpoint/2010/main" val="523219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Master slide_pi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8" name="Text Placeholder 2"/>
          <p:cNvSpPr>
            <a:spLocks noGrp="1"/>
          </p:cNvSpPr>
          <p:nvPr>
            <p:ph type="body" sz="quarter" idx="14" hasCustomPrompt="1"/>
          </p:nvPr>
        </p:nvSpPr>
        <p:spPr>
          <a:xfrm>
            <a:off x="291817" y="563690"/>
            <a:ext cx="6870983" cy="378804"/>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Slide title </a:t>
            </a:r>
            <a:r>
              <a:rPr kumimoji="0" lang="en-GB" sz="2200" b="0" i="0" u="none" strike="noStrike" kern="0" cap="none" spc="-20" normalizeH="0" baseline="0" noProof="0" dirty="0">
                <a:ln>
                  <a:noFill/>
                </a:ln>
                <a:solidFill>
                  <a:srgbClr val="768692"/>
                </a:solidFill>
                <a:effectLst/>
                <a:uLnTx/>
                <a:uFillTx/>
                <a:latin typeface="Helvetica"/>
                <a:ea typeface="+mj-ea"/>
              </a:rPr>
              <a:t>second</a:t>
            </a:r>
            <a:r>
              <a:rPr kumimoji="0" lang="en-GB" sz="2200" b="0" i="0" u="none" strike="noStrike" kern="0" cap="none" spc="-75" normalizeH="0" baseline="0" noProof="0" dirty="0">
                <a:ln>
                  <a:noFill/>
                </a:ln>
                <a:solidFill>
                  <a:srgbClr val="768692"/>
                </a:solidFill>
                <a:effectLst/>
                <a:uLnTx/>
                <a:uFillTx/>
                <a:latin typeface="Helvetica"/>
                <a:ea typeface="+mj-ea"/>
              </a:rPr>
              <a:t> </a:t>
            </a:r>
            <a:r>
              <a:rPr kumimoji="0" lang="en-GB" sz="2200" b="0" i="0" u="none" strike="noStrike" kern="0" cap="none" spc="-25" normalizeH="0" baseline="0" noProof="0" dirty="0">
                <a:ln>
                  <a:noFill/>
                </a:ln>
                <a:solidFill>
                  <a:srgbClr val="768692"/>
                </a:solidFill>
                <a:effectLst/>
                <a:uLnTx/>
                <a:uFillTx/>
                <a:latin typeface="Helvetica"/>
                <a:ea typeface="+mj-ea"/>
              </a:rPr>
              <a:t>line</a:t>
            </a:r>
          </a:p>
        </p:txBody>
      </p:sp>
      <p:sp>
        <p:nvSpPr>
          <p:cNvPr id="10" name="Text Placeholder 2"/>
          <p:cNvSpPr>
            <a:spLocks noGrp="1"/>
          </p:cNvSpPr>
          <p:nvPr>
            <p:ph type="body" sz="quarter" idx="15" hasCustomPrompt="1"/>
          </p:nvPr>
        </p:nvSpPr>
        <p:spPr>
          <a:xfrm>
            <a:off x="291817" y="271730"/>
            <a:ext cx="6870983" cy="337870"/>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US" dirty="0"/>
              <a:t>Master slide pink</a:t>
            </a:r>
            <a:endParaRPr lang="en-GB" dirty="0"/>
          </a:p>
        </p:txBody>
      </p:sp>
      <p:sp>
        <p:nvSpPr>
          <p:cNvPr id="11" name="Text Placeholder 5"/>
          <p:cNvSpPr>
            <a:spLocks noGrp="1"/>
          </p:cNvSpPr>
          <p:nvPr>
            <p:ph type="body" sz="quarter" idx="16"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12" name="Text Placeholder 5"/>
          <p:cNvSpPr>
            <a:spLocks noGrp="1"/>
          </p:cNvSpPr>
          <p:nvPr>
            <p:ph type="body" sz="quarter" idx="17"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8" name="TextBox 7"/>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421777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Content_bulleted boxes">
    <p:spTree>
      <p:nvGrpSpPr>
        <p:cNvPr id="1" name=""/>
        <p:cNvGrpSpPr/>
        <p:nvPr/>
      </p:nvGrpSpPr>
      <p:grpSpPr>
        <a:xfrm>
          <a:off x="0" y="0"/>
          <a:ext cx="0" cy="0"/>
          <a:chOff x="0" y="0"/>
          <a:chExt cx="0" cy="0"/>
        </a:xfrm>
      </p:grpSpPr>
      <p:sp>
        <p:nvSpPr>
          <p:cNvPr id="28" name="Text Placeholder 3"/>
          <p:cNvSpPr>
            <a:spLocks noGrp="1"/>
          </p:cNvSpPr>
          <p:nvPr>
            <p:ph type="body" sz="quarter" idx="29" hasCustomPrompt="1"/>
          </p:nvPr>
        </p:nvSpPr>
        <p:spPr>
          <a:xfrm>
            <a:off x="9094105" y="2783758"/>
            <a:ext cx="2746042" cy="2438400"/>
          </a:xfrm>
          <a:prstGeom prst="rect">
            <a:avLst/>
          </a:prstGeom>
        </p:spPr>
        <p:txBody>
          <a:bodyPr lIns="0" tIns="0" rIns="0" bIns="0"/>
          <a:lstStyle>
            <a:lvl1pPr marL="215900" marR="5080" indent="-203200" algn="l" defTabSz="914400" rtl="0" eaLnBrk="1" fontAlgn="auto" latinLnBrk="0" hangingPunct="1">
              <a:lnSpc>
                <a:spcPct val="100000"/>
              </a:lnSpc>
              <a:spcBef>
                <a:spcPts val="760"/>
              </a:spcBef>
              <a:spcAft>
                <a:spcPts val="0"/>
              </a:spcAft>
              <a:buClrTx/>
              <a:buSzTx/>
              <a:buFontTx/>
              <a:buChar char="•"/>
              <a:tabLst>
                <a:tab pos="215900" algn="l"/>
                <a:tab pos="216535" algn="l"/>
              </a:tabLst>
              <a:defRPr lang="en-US" sz="1200" kern="1200" spc="-10" dirty="0" smtClean="0">
                <a:solidFill>
                  <a:srgbClr val="425563"/>
                </a:solidFill>
                <a:latin typeface="Helvetica"/>
                <a:ea typeface="+mn-ea"/>
                <a:cs typeface="Helvetica"/>
              </a:defRPr>
            </a:lvl1pPr>
          </a:lstStyle>
          <a:p>
            <a:pPr marL="215900" indent="-203200">
              <a:lnSpc>
                <a:spcPct val="100000"/>
              </a:lnSpc>
              <a:spcBef>
                <a:spcPts val="8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one </a:t>
            </a:r>
            <a:r>
              <a:rPr lang="en-GB" sz="1200" spc="-15" dirty="0">
                <a:solidFill>
                  <a:srgbClr val="425563"/>
                </a:solidFill>
                <a:latin typeface="Arial"/>
                <a:cs typeface="Arial"/>
              </a:rPr>
              <a:t>lorem</a:t>
            </a:r>
            <a:r>
              <a:rPr lang="en-GB" sz="1200" spc="-3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two </a:t>
            </a:r>
            <a:r>
              <a:rPr lang="en-GB" sz="1200" spc="-15" dirty="0">
                <a:solidFill>
                  <a:srgbClr val="425563"/>
                </a:solidFill>
                <a:latin typeface="Arial"/>
                <a:cs typeface="Arial"/>
              </a:rPr>
              <a:t>lorem</a:t>
            </a:r>
            <a:r>
              <a:rPr lang="en-GB" sz="1200" spc="-3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marR="5080" indent="-203200">
              <a:lnSpc>
                <a:spcPts val="1400"/>
              </a:lnSpc>
              <a:spcBef>
                <a:spcPts val="835"/>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three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four 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Helvetica"/>
                <a:cs typeface="Helvetica"/>
              </a:rPr>
              <a:t>Bullet </a:t>
            </a:r>
            <a:r>
              <a:rPr lang="en-GB" sz="1200" spc="-5" dirty="0">
                <a:solidFill>
                  <a:srgbClr val="425563"/>
                </a:solidFill>
                <a:latin typeface="Helvetica"/>
                <a:cs typeface="Helvetica"/>
              </a:rPr>
              <a:t>point </a:t>
            </a:r>
            <a:r>
              <a:rPr lang="en-GB" sz="1200" spc="-10" dirty="0">
                <a:solidFill>
                  <a:srgbClr val="425563"/>
                </a:solidFill>
                <a:latin typeface="Helvetica"/>
                <a:cs typeface="Helvetica"/>
              </a:rPr>
              <a:t>five </a:t>
            </a:r>
            <a:r>
              <a:rPr lang="en-GB" sz="1200" spc="-15" dirty="0">
                <a:solidFill>
                  <a:srgbClr val="425563"/>
                </a:solidFill>
                <a:latin typeface="Helvetica"/>
                <a:cs typeface="Helvetica"/>
              </a:rPr>
              <a:t>lorem</a:t>
            </a:r>
            <a:r>
              <a:rPr lang="en-GB" sz="1200" spc="-30" dirty="0">
                <a:solidFill>
                  <a:srgbClr val="425563"/>
                </a:solidFill>
                <a:latin typeface="Helvetica"/>
                <a:cs typeface="Helvetica"/>
              </a:rPr>
              <a:t> </a:t>
            </a:r>
            <a:r>
              <a:rPr lang="en-GB" sz="1200" spc="-5" dirty="0">
                <a:solidFill>
                  <a:srgbClr val="425563"/>
                </a:solidFill>
                <a:latin typeface="Helvetica"/>
                <a:cs typeface="Helvetica"/>
              </a:rPr>
              <a:t>ipsum</a:t>
            </a:r>
            <a:endParaRPr lang="en-GB" sz="1200" dirty="0">
              <a:latin typeface="Helvetica"/>
              <a:cs typeface="Helvetica"/>
            </a:endParaRPr>
          </a:p>
        </p:txBody>
      </p:sp>
      <p:sp>
        <p:nvSpPr>
          <p:cNvPr id="25" name="Text Placeholder 3"/>
          <p:cNvSpPr>
            <a:spLocks noGrp="1"/>
          </p:cNvSpPr>
          <p:nvPr>
            <p:ph type="body" sz="quarter" idx="28" hasCustomPrompt="1"/>
          </p:nvPr>
        </p:nvSpPr>
        <p:spPr>
          <a:xfrm>
            <a:off x="6159313" y="2235266"/>
            <a:ext cx="2756535" cy="3022534"/>
          </a:xfrm>
          <a:prstGeom prst="rect">
            <a:avLst/>
          </a:prstGeom>
        </p:spPr>
        <p:txBody>
          <a:bodyPr lIns="0" tIns="0" rIns="0" bIns="0"/>
          <a:lstStyle>
            <a:lvl1pPr marL="215900" marR="161290" indent="-203200" algn="l" defTabSz="914400" rtl="0" eaLnBrk="1" fontAlgn="auto" latinLnBrk="0" hangingPunct="1">
              <a:lnSpc>
                <a:spcPct val="100000"/>
              </a:lnSpc>
              <a:spcBef>
                <a:spcPts val="760"/>
              </a:spcBef>
              <a:spcAft>
                <a:spcPts val="0"/>
              </a:spcAft>
              <a:buClrTx/>
              <a:buSzTx/>
              <a:buFontTx/>
              <a:buChar char="•"/>
              <a:tabLst>
                <a:tab pos="215900" algn="l"/>
                <a:tab pos="216535" algn="l"/>
              </a:tabLst>
              <a:defRPr lang="en-US" sz="1200" kern="1200" spc="-10" dirty="0" smtClean="0">
                <a:solidFill>
                  <a:srgbClr val="425563"/>
                </a:solidFill>
                <a:latin typeface="Helvetica"/>
                <a:ea typeface="+mn-ea"/>
                <a:cs typeface="Helvetica"/>
              </a:defRPr>
            </a:lvl1pPr>
          </a:lstStyle>
          <a:p>
            <a:pPr marL="215900" indent="-203200">
              <a:lnSpc>
                <a:spcPct val="100000"/>
              </a:lnSpc>
              <a:spcBef>
                <a:spcPts val="8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one </a:t>
            </a:r>
            <a:r>
              <a:rPr lang="en-GB" sz="1200" spc="-15" dirty="0">
                <a:solidFill>
                  <a:srgbClr val="425563"/>
                </a:solidFill>
                <a:latin typeface="Arial"/>
                <a:cs typeface="Arial"/>
              </a:rPr>
              <a:t>lorem</a:t>
            </a:r>
            <a:r>
              <a:rPr lang="en-GB" sz="1200" spc="-3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two </a:t>
            </a:r>
            <a:r>
              <a:rPr lang="en-GB" sz="1200" spc="-15" dirty="0">
                <a:solidFill>
                  <a:srgbClr val="425563"/>
                </a:solidFill>
                <a:latin typeface="Arial"/>
                <a:cs typeface="Arial"/>
              </a:rPr>
              <a:t>lorem</a:t>
            </a:r>
            <a:r>
              <a:rPr lang="en-GB" sz="1200" spc="-3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marR="5080" indent="-203200">
              <a:lnSpc>
                <a:spcPts val="1400"/>
              </a:lnSpc>
              <a:spcBef>
                <a:spcPts val="835"/>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three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four 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Helvetica"/>
                <a:cs typeface="Helvetica"/>
              </a:rPr>
              <a:t>Bullet </a:t>
            </a:r>
            <a:r>
              <a:rPr lang="en-GB" sz="1200" spc="-5" dirty="0">
                <a:solidFill>
                  <a:srgbClr val="425563"/>
                </a:solidFill>
                <a:latin typeface="Helvetica"/>
                <a:cs typeface="Helvetica"/>
              </a:rPr>
              <a:t>point </a:t>
            </a:r>
            <a:r>
              <a:rPr lang="en-GB" sz="1200" spc="-10" dirty="0">
                <a:solidFill>
                  <a:srgbClr val="425563"/>
                </a:solidFill>
                <a:latin typeface="Helvetica"/>
                <a:cs typeface="Helvetica"/>
              </a:rPr>
              <a:t>five </a:t>
            </a:r>
            <a:r>
              <a:rPr lang="en-GB" sz="1200" spc="-15" dirty="0">
                <a:solidFill>
                  <a:srgbClr val="425563"/>
                </a:solidFill>
                <a:latin typeface="Helvetica"/>
                <a:cs typeface="Helvetica"/>
              </a:rPr>
              <a:t>lorem</a:t>
            </a:r>
            <a:r>
              <a:rPr lang="en-GB" sz="1200" spc="-30" dirty="0">
                <a:solidFill>
                  <a:srgbClr val="425563"/>
                </a:solidFill>
                <a:latin typeface="Helvetica"/>
                <a:cs typeface="Helvetica"/>
              </a:rPr>
              <a:t> </a:t>
            </a:r>
            <a:r>
              <a:rPr lang="en-GB" sz="1200" spc="-5" dirty="0">
                <a:solidFill>
                  <a:srgbClr val="425563"/>
                </a:solidFill>
                <a:latin typeface="Helvetica"/>
                <a:cs typeface="Helvetica"/>
              </a:rPr>
              <a:t>ipsum</a:t>
            </a:r>
            <a:endParaRPr lang="en-GB" sz="1200" dirty="0">
              <a:latin typeface="Helvetica"/>
              <a:cs typeface="Helvetica"/>
            </a:endParaRPr>
          </a:p>
          <a:p>
            <a:pPr marL="215900" marR="161290" indent="-203200">
              <a:lnSpc>
                <a:spcPts val="1400"/>
              </a:lnSpc>
              <a:spcBef>
                <a:spcPts val="84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six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seven </a:t>
            </a:r>
            <a:r>
              <a:rPr lang="en-GB" sz="1200" spc="-15" dirty="0">
                <a:solidFill>
                  <a:srgbClr val="425563"/>
                </a:solidFill>
                <a:latin typeface="Arial"/>
                <a:cs typeface="Arial"/>
              </a:rPr>
              <a:t>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eight </a:t>
            </a:r>
            <a:r>
              <a:rPr lang="en-GB" sz="1200" spc="-15" dirty="0">
                <a:solidFill>
                  <a:srgbClr val="425563"/>
                </a:solidFill>
                <a:latin typeface="Arial"/>
                <a:cs typeface="Arial"/>
              </a:rPr>
              <a:t>lorem</a:t>
            </a:r>
            <a:r>
              <a:rPr lang="en-GB" sz="1200" spc="2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p:txBody>
      </p:sp>
      <p:sp>
        <p:nvSpPr>
          <p:cNvPr id="22" name="Text Placeholder 3"/>
          <p:cNvSpPr>
            <a:spLocks noGrp="1"/>
          </p:cNvSpPr>
          <p:nvPr>
            <p:ph type="body" sz="quarter" idx="26" hasCustomPrompt="1"/>
          </p:nvPr>
        </p:nvSpPr>
        <p:spPr>
          <a:xfrm>
            <a:off x="9083611" y="1570887"/>
            <a:ext cx="2756535" cy="1172313"/>
          </a:xfrm>
          <a:prstGeom prst="rect">
            <a:avLst/>
          </a:prstGeom>
        </p:spPr>
        <p:txBody>
          <a:bodyPr lIns="0" tIns="0" rIns="0" bIns="0"/>
          <a:lstStyle>
            <a:lvl1pPr marL="17145" marR="5080" algn="l" defTabSz="914400" rtl="0" eaLnBrk="1" latinLnBrk="0" hangingPunct="1">
              <a:lnSpc>
                <a:spcPts val="1400"/>
              </a:lnSpc>
              <a:spcBef>
                <a:spcPts val="869"/>
              </a:spcBef>
              <a:defRPr lang="en-US" sz="1200" kern="1200" spc="-10" dirty="0" smtClean="0">
                <a:solidFill>
                  <a:srgbClr val="425563"/>
                </a:solidFill>
                <a:latin typeface="Helvetica"/>
                <a:ea typeface="+mn-ea"/>
                <a:cs typeface="Helvetica"/>
              </a:defRPr>
            </a:lvl1pPr>
          </a:lstStyle>
          <a:p>
            <a:pPr marL="17145" marR="508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3" name="Text Placeholder 3"/>
          <p:cNvSpPr>
            <a:spLocks noGrp="1"/>
          </p:cNvSpPr>
          <p:nvPr>
            <p:ph type="body" sz="quarter" idx="27" hasCustomPrompt="1"/>
          </p:nvPr>
        </p:nvSpPr>
        <p:spPr>
          <a:xfrm>
            <a:off x="9083611" y="1249980"/>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2</a:t>
            </a:r>
          </a:p>
        </p:txBody>
      </p:sp>
      <p:sp>
        <p:nvSpPr>
          <p:cNvPr id="4" name="Text Placeholder 3"/>
          <p:cNvSpPr>
            <a:spLocks noGrp="1"/>
          </p:cNvSpPr>
          <p:nvPr>
            <p:ph type="body" sz="quarter" idx="23" hasCustomPrompt="1"/>
          </p:nvPr>
        </p:nvSpPr>
        <p:spPr>
          <a:xfrm>
            <a:off x="6160099" y="1569115"/>
            <a:ext cx="2756535" cy="625594"/>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endParaRPr lang="en-GB" sz="1200" dirty="0">
              <a:latin typeface="Helvetica"/>
              <a:cs typeface="Helvetica"/>
            </a:endParaRPr>
          </a:p>
        </p:txBody>
      </p:sp>
      <p:sp>
        <p:nvSpPr>
          <p:cNvPr id="20" name="Text Placeholder 3"/>
          <p:cNvSpPr>
            <a:spLocks noGrp="1"/>
          </p:cNvSpPr>
          <p:nvPr>
            <p:ph type="body" sz="quarter" idx="25" hasCustomPrompt="1"/>
          </p:nvPr>
        </p:nvSpPr>
        <p:spPr>
          <a:xfrm>
            <a:off x="6160099" y="1248209"/>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1</a:t>
            </a:r>
          </a:p>
        </p:txBody>
      </p:sp>
      <p:sp>
        <p:nvSpPr>
          <p:cNvPr id="3" name="Text Placeholder 2"/>
          <p:cNvSpPr>
            <a:spLocks noGrp="1"/>
          </p:cNvSpPr>
          <p:nvPr>
            <p:ph type="body" sz="quarter" idx="21" hasCustomPrompt="1"/>
          </p:nvPr>
        </p:nvSpPr>
        <p:spPr>
          <a:xfrm>
            <a:off x="291814" y="1239976"/>
            <a:ext cx="3642645" cy="893624"/>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endParaRPr lang="en-GB" sz="1600" dirty="0">
              <a:latin typeface="+mn-lt"/>
              <a:cs typeface="Arial"/>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7" name="Text Placeholder 2"/>
          <p:cNvSpPr>
            <a:spLocks noGrp="1"/>
          </p:cNvSpPr>
          <p:nvPr>
            <p:ph type="body" sz="quarter" idx="22" hasCustomPrompt="1"/>
          </p:nvPr>
        </p:nvSpPr>
        <p:spPr>
          <a:xfrm>
            <a:off x="291814" y="2261443"/>
            <a:ext cx="3642645" cy="3629241"/>
          </a:xfrm>
          <a:prstGeom prst="rect">
            <a:avLst/>
          </a:prstGeom>
        </p:spPr>
        <p:txBody>
          <a:bodyPr lIns="0" tIns="0" rIns="0" bIns="0"/>
          <a:lstStyle>
            <a:lvl1pPr marL="283210" marR="212725" indent="-270510" algn="l" defTabSz="914400" rtl="0" eaLnBrk="1" latinLnBrk="0" hangingPunct="1">
              <a:lnSpc>
                <a:spcPct val="100000"/>
              </a:lnSpc>
              <a:spcBef>
                <a:spcPts val="680"/>
              </a:spcBef>
              <a:buClr>
                <a:schemeClr val="accent5"/>
              </a:buClr>
              <a:buFont typeface="Arial"/>
              <a:buChar char="•"/>
              <a:tabLst>
                <a:tab pos="283210" algn="l"/>
                <a:tab pos="283845" algn="l"/>
              </a:tabLst>
              <a:defRPr lang="en-GB" sz="1600" kern="1200" spc="-25" dirty="0">
                <a:solidFill>
                  <a:srgbClr val="425563"/>
                </a:solidFill>
                <a:latin typeface="Arial"/>
                <a:ea typeface="+mn-ea"/>
                <a:cs typeface="Arial"/>
              </a:defRPr>
            </a:lvl1pPr>
          </a:lstStyle>
          <a:p>
            <a:pPr marL="283210" indent="-270510">
              <a:lnSpc>
                <a:spcPct val="100000"/>
              </a:lnSpc>
              <a:spcBef>
                <a:spcPts val="7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15" dirty="0">
                <a:solidFill>
                  <a:srgbClr val="425563"/>
                </a:solidFill>
                <a:latin typeface="Arial"/>
                <a:cs typeface="Arial"/>
              </a:rPr>
              <a:t>one </a:t>
            </a:r>
            <a:r>
              <a:rPr lang="en-GB" sz="1600" spc="-25" dirty="0">
                <a:solidFill>
                  <a:srgbClr val="425563"/>
                </a:solidFill>
                <a:latin typeface="Arial"/>
                <a:cs typeface="Arial"/>
              </a:rPr>
              <a:t>lorem</a:t>
            </a:r>
            <a:r>
              <a:rPr lang="en-GB" sz="1600"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two </a:t>
            </a:r>
            <a:r>
              <a:rPr lang="en-GB" sz="1600" spc="-25" dirty="0">
                <a:solidFill>
                  <a:srgbClr val="425563"/>
                </a:solidFill>
                <a:latin typeface="Arial"/>
                <a:cs typeface="Arial"/>
              </a:rPr>
              <a:t>lorem</a:t>
            </a:r>
            <a:r>
              <a:rPr lang="en-GB" sz="1600" spc="-10" dirty="0">
                <a:solidFill>
                  <a:srgbClr val="425563"/>
                </a:solidFill>
                <a:latin typeface="Arial"/>
                <a:cs typeface="Arial"/>
              </a:rPr>
              <a:t> ipsum</a:t>
            </a:r>
            <a:endParaRPr lang="en-GB" sz="1600" dirty="0">
              <a:latin typeface="Arial"/>
              <a:cs typeface="Arial"/>
            </a:endParaRPr>
          </a:p>
          <a:p>
            <a:pPr marL="283210" marR="5080" indent="-270510">
              <a:lnSpc>
                <a:spcPts val="1800"/>
              </a:lnSpc>
              <a:spcBef>
                <a:spcPts val="8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5" dirty="0">
                <a:solidFill>
                  <a:srgbClr val="425563"/>
                </a:solidFill>
                <a:latin typeface="Arial"/>
                <a:cs typeface="Arial"/>
              </a:rPr>
              <a:t>three </a:t>
            </a:r>
            <a:r>
              <a:rPr lang="en-GB" sz="1600" spc="10" dirty="0">
                <a:solidFill>
                  <a:srgbClr val="425563"/>
                </a:solidFill>
                <a:latin typeface="Arial"/>
                <a:cs typeface="Arial"/>
              </a:rPr>
              <a:t>going </a:t>
            </a:r>
            <a:r>
              <a:rPr lang="en-GB" sz="1600" spc="-30" dirty="0">
                <a:solidFill>
                  <a:srgbClr val="425563"/>
                </a:solidFill>
                <a:latin typeface="Arial"/>
                <a:cs typeface="Arial"/>
              </a:rPr>
              <a:t>over </a:t>
            </a:r>
            <a:r>
              <a:rPr lang="en-GB" sz="1600" spc="-5" dirty="0">
                <a:solidFill>
                  <a:srgbClr val="425563"/>
                </a:solidFill>
                <a:latin typeface="Arial"/>
                <a:cs typeface="Arial"/>
              </a:rPr>
              <a:t>two </a:t>
            </a:r>
            <a:r>
              <a:rPr lang="en-GB" sz="1600" spc="-25" dirty="0">
                <a:solidFill>
                  <a:srgbClr val="425563"/>
                </a:solidFill>
                <a:latin typeface="Arial"/>
                <a:cs typeface="Arial"/>
              </a:rPr>
              <a:t>lines  lorem </a:t>
            </a:r>
            <a:r>
              <a:rPr lang="en-GB" sz="1600" spc="-10" dirty="0">
                <a:solidFill>
                  <a:srgbClr val="425563"/>
                </a:solidFill>
                <a:latin typeface="Arial"/>
                <a:cs typeface="Arial"/>
              </a:rPr>
              <a:t>ipsum </a:t>
            </a:r>
            <a:r>
              <a:rPr lang="en-GB" sz="1600" dirty="0" err="1">
                <a:solidFill>
                  <a:srgbClr val="425563"/>
                </a:solidFill>
                <a:latin typeface="Arial"/>
                <a:cs typeface="Arial"/>
              </a:rPr>
              <a:t>dolor</a:t>
            </a:r>
            <a:r>
              <a:rPr lang="en-GB" sz="1600" dirty="0">
                <a:solidFill>
                  <a:srgbClr val="425563"/>
                </a:solidFill>
                <a:latin typeface="Arial"/>
                <a:cs typeface="Arial"/>
              </a:rPr>
              <a:t> </a:t>
            </a:r>
            <a:r>
              <a:rPr lang="en-GB" sz="1600" spc="-20" dirty="0">
                <a:solidFill>
                  <a:srgbClr val="425563"/>
                </a:solidFill>
                <a:latin typeface="Arial"/>
                <a:cs typeface="Arial"/>
              </a:rPr>
              <a:t>sit</a:t>
            </a:r>
            <a:r>
              <a:rPr lang="en-GB" sz="1600" spc="30" dirty="0">
                <a:solidFill>
                  <a:srgbClr val="425563"/>
                </a:solidFill>
                <a:latin typeface="Arial"/>
                <a:cs typeface="Arial"/>
              </a:rPr>
              <a:t> </a:t>
            </a:r>
            <a:r>
              <a:rPr lang="en-GB" sz="1600" spc="-20" dirty="0" err="1">
                <a:solidFill>
                  <a:srgbClr val="425563"/>
                </a:solidFill>
                <a:latin typeface="Arial"/>
                <a:cs typeface="Arial"/>
              </a:rPr>
              <a:t>amet</a:t>
            </a:r>
            <a:endParaRPr lang="en-GB" sz="1600" dirty="0">
              <a:latin typeface="Arial"/>
              <a:cs typeface="Arial"/>
            </a:endParaRPr>
          </a:p>
          <a:p>
            <a:pPr marL="283210" indent="-270510">
              <a:lnSpc>
                <a:spcPct val="100000"/>
              </a:lnSpc>
              <a:spcBef>
                <a:spcPts val="6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0" dirty="0">
                <a:solidFill>
                  <a:srgbClr val="425563"/>
                </a:solidFill>
                <a:latin typeface="Arial"/>
                <a:cs typeface="Arial"/>
              </a:rPr>
              <a:t>four </a:t>
            </a:r>
            <a:r>
              <a:rPr lang="en-GB" sz="1600" spc="-25" dirty="0">
                <a:solidFill>
                  <a:srgbClr val="425563"/>
                </a:solidFill>
                <a:latin typeface="Arial"/>
                <a:cs typeface="Arial"/>
              </a:rPr>
              <a:t>lorem</a:t>
            </a:r>
            <a:r>
              <a:rPr lang="en-GB" sz="1600" spc="5"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Font typeface="Arial"/>
              <a:buChar char="•"/>
              <a:tabLst>
                <a:tab pos="283210" algn="l"/>
                <a:tab pos="283845" algn="l"/>
              </a:tabLst>
            </a:pPr>
            <a:r>
              <a:rPr lang="en-GB" sz="1600" spc="-25" dirty="0">
                <a:solidFill>
                  <a:srgbClr val="425563"/>
                </a:solidFill>
                <a:latin typeface="Helvetica"/>
                <a:cs typeface="Helvetica"/>
              </a:rPr>
              <a:t>Bullet </a:t>
            </a:r>
            <a:r>
              <a:rPr lang="en-GB" sz="1600" spc="-5" dirty="0">
                <a:solidFill>
                  <a:srgbClr val="425563"/>
                </a:solidFill>
                <a:latin typeface="Helvetica"/>
                <a:cs typeface="Helvetica"/>
              </a:rPr>
              <a:t>point </a:t>
            </a:r>
            <a:r>
              <a:rPr lang="en-GB" sz="1600" spc="-15" dirty="0">
                <a:solidFill>
                  <a:srgbClr val="425563"/>
                </a:solidFill>
                <a:latin typeface="Helvetica"/>
                <a:cs typeface="Helvetica"/>
              </a:rPr>
              <a:t>five </a:t>
            </a:r>
            <a:r>
              <a:rPr lang="en-GB" sz="1600" spc="-25" dirty="0">
                <a:solidFill>
                  <a:srgbClr val="425563"/>
                </a:solidFill>
                <a:latin typeface="Helvetica"/>
                <a:cs typeface="Helvetica"/>
              </a:rPr>
              <a:t>lorem</a:t>
            </a:r>
            <a:r>
              <a:rPr lang="en-GB" sz="1600" spc="35" dirty="0">
                <a:solidFill>
                  <a:srgbClr val="425563"/>
                </a:solidFill>
                <a:latin typeface="Helvetica"/>
                <a:cs typeface="Helvetica"/>
              </a:rPr>
              <a:t> </a:t>
            </a:r>
            <a:r>
              <a:rPr lang="en-GB" sz="1600" spc="-10" dirty="0">
                <a:solidFill>
                  <a:srgbClr val="425563"/>
                </a:solidFill>
                <a:latin typeface="Helvetica"/>
                <a:cs typeface="Helvetica"/>
              </a:rPr>
              <a:t>ipsum</a:t>
            </a:r>
            <a:endParaRPr lang="en-GB" sz="1600" dirty="0">
              <a:latin typeface="Helvetica"/>
              <a:cs typeface="Helvetica"/>
            </a:endParaRPr>
          </a:p>
          <a:p>
            <a:pPr marL="283210" marR="212725" indent="-270510">
              <a:lnSpc>
                <a:spcPts val="1800"/>
              </a:lnSpc>
              <a:spcBef>
                <a:spcPts val="8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0" dirty="0">
                <a:solidFill>
                  <a:srgbClr val="425563"/>
                </a:solidFill>
                <a:latin typeface="Arial"/>
                <a:cs typeface="Arial"/>
              </a:rPr>
              <a:t>six </a:t>
            </a:r>
            <a:r>
              <a:rPr lang="en-GB" sz="1600" spc="10" dirty="0">
                <a:solidFill>
                  <a:srgbClr val="425563"/>
                </a:solidFill>
                <a:latin typeface="Arial"/>
                <a:cs typeface="Arial"/>
              </a:rPr>
              <a:t>going </a:t>
            </a:r>
            <a:r>
              <a:rPr lang="en-GB" sz="1600" spc="-30" dirty="0">
                <a:solidFill>
                  <a:srgbClr val="425563"/>
                </a:solidFill>
                <a:latin typeface="Arial"/>
                <a:cs typeface="Arial"/>
              </a:rPr>
              <a:t>over </a:t>
            </a:r>
            <a:r>
              <a:rPr lang="en-GB" sz="1600" spc="-5" dirty="0">
                <a:solidFill>
                  <a:srgbClr val="425563"/>
                </a:solidFill>
                <a:latin typeface="Arial"/>
                <a:cs typeface="Arial"/>
              </a:rPr>
              <a:t>two </a:t>
            </a:r>
            <a:r>
              <a:rPr lang="en-GB" sz="1600" spc="-25" dirty="0">
                <a:solidFill>
                  <a:srgbClr val="425563"/>
                </a:solidFill>
                <a:latin typeface="Arial"/>
                <a:cs typeface="Arial"/>
              </a:rPr>
              <a:t>lines  lorem </a:t>
            </a:r>
            <a:r>
              <a:rPr lang="en-GB" sz="1600" spc="-10" dirty="0">
                <a:solidFill>
                  <a:srgbClr val="425563"/>
                </a:solidFill>
                <a:latin typeface="Arial"/>
                <a:cs typeface="Arial"/>
              </a:rPr>
              <a:t>ipsum </a:t>
            </a:r>
            <a:r>
              <a:rPr lang="en-GB" sz="1600" dirty="0" err="1">
                <a:solidFill>
                  <a:srgbClr val="425563"/>
                </a:solidFill>
                <a:latin typeface="Arial"/>
                <a:cs typeface="Arial"/>
              </a:rPr>
              <a:t>dolor</a:t>
            </a:r>
            <a:r>
              <a:rPr lang="en-GB" sz="1600" dirty="0">
                <a:solidFill>
                  <a:srgbClr val="425563"/>
                </a:solidFill>
                <a:latin typeface="Arial"/>
                <a:cs typeface="Arial"/>
              </a:rPr>
              <a:t> </a:t>
            </a:r>
            <a:r>
              <a:rPr lang="en-GB" sz="1600" spc="-20" dirty="0">
                <a:solidFill>
                  <a:srgbClr val="425563"/>
                </a:solidFill>
                <a:latin typeface="Arial"/>
                <a:cs typeface="Arial"/>
              </a:rPr>
              <a:t>sit</a:t>
            </a:r>
            <a:r>
              <a:rPr lang="en-GB" sz="1600" spc="30" dirty="0">
                <a:solidFill>
                  <a:srgbClr val="425563"/>
                </a:solidFill>
                <a:latin typeface="Arial"/>
                <a:cs typeface="Arial"/>
              </a:rPr>
              <a:t> </a:t>
            </a:r>
            <a:r>
              <a:rPr lang="en-GB" sz="1600" spc="-20" dirty="0" err="1">
                <a:solidFill>
                  <a:srgbClr val="425563"/>
                </a:solidFill>
                <a:latin typeface="Arial"/>
                <a:cs typeface="Arial"/>
              </a:rPr>
              <a:t>amet</a:t>
            </a:r>
            <a:endParaRPr lang="en-GB" sz="1600" dirty="0">
              <a:latin typeface="Arial"/>
              <a:cs typeface="Arial"/>
            </a:endParaRPr>
          </a:p>
          <a:p>
            <a:pPr marL="283210" indent="-270510">
              <a:lnSpc>
                <a:spcPct val="100000"/>
              </a:lnSpc>
              <a:spcBef>
                <a:spcPts val="6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30" dirty="0">
                <a:solidFill>
                  <a:srgbClr val="425563"/>
                </a:solidFill>
                <a:latin typeface="Arial"/>
                <a:cs typeface="Arial"/>
              </a:rPr>
              <a:t>seven </a:t>
            </a:r>
            <a:r>
              <a:rPr lang="en-GB" sz="1600" spc="-25" dirty="0">
                <a:solidFill>
                  <a:srgbClr val="425563"/>
                </a:solidFill>
                <a:latin typeface="Arial"/>
                <a:cs typeface="Arial"/>
              </a:rPr>
              <a:t>lorem</a:t>
            </a:r>
            <a:r>
              <a:rPr lang="en-GB" sz="1600" spc="50"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10" dirty="0">
                <a:solidFill>
                  <a:srgbClr val="425563"/>
                </a:solidFill>
                <a:latin typeface="Arial"/>
                <a:cs typeface="Arial"/>
              </a:rPr>
              <a:t>eight </a:t>
            </a:r>
            <a:r>
              <a:rPr lang="en-GB" sz="1600" spc="-25" dirty="0">
                <a:solidFill>
                  <a:srgbClr val="425563"/>
                </a:solidFill>
                <a:latin typeface="Arial"/>
                <a:cs typeface="Arial"/>
              </a:rPr>
              <a:t>lorem</a:t>
            </a:r>
            <a:r>
              <a:rPr lang="en-GB" sz="1600" spc="25"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p:txBody>
      </p:sp>
      <p:sp>
        <p:nvSpPr>
          <p:cNvPr id="16" name="object 10"/>
          <p:cNvSpPr/>
          <p:nvPr userDrawn="1"/>
        </p:nvSpPr>
        <p:spPr>
          <a:xfrm>
            <a:off x="6115080"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sp>
        <p:nvSpPr>
          <p:cNvPr id="19" name="object 11"/>
          <p:cNvSpPr/>
          <p:nvPr userDrawn="1"/>
        </p:nvSpPr>
        <p:spPr>
          <a:xfrm>
            <a:off x="9047399"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7" name="TextBox 26"/>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04343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Quote and content box">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2984786" cy="4139977"/>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lvl="0" indent="0" algn="l" defTabSz="914400" rtl="0" eaLnBrk="1" fontAlgn="auto" latinLnBrk="0" hangingPunct="1">
              <a:lnSpc>
                <a:spcPts val="1400"/>
              </a:lnSpc>
              <a:spcBef>
                <a:spcPts val="869"/>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sed</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dui.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Suspendisse</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dictum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lobortis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In semper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posuere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Etiam</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non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neque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fringilla</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ultrices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ac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vestibulum</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Etiam</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risus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sapien</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pellentesque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sodales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semper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porttitor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sollicitudin</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eros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10" normalizeH="0" baseline="0" noProof="0" dirty="0">
              <a:ln>
                <a:noFill/>
              </a:ln>
              <a:solidFill>
                <a:srgbClr val="425563"/>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1" name="Text Placeholder 2"/>
          <p:cNvSpPr>
            <a:spLocks noGrp="1"/>
          </p:cNvSpPr>
          <p:nvPr>
            <p:ph type="body" sz="quarter" idx="18" hasCustomPrompt="1"/>
          </p:nvPr>
        </p:nvSpPr>
        <p:spPr>
          <a:xfrm>
            <a:off x="291815" y="1230306"/>
            <a:ext cx="2984785"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0" name="object 11"/>
          <p:cNvSpPr txBox="1"/>
          <p:nvPr userDrawn="1"/>
        </p:nvSpPr>
        <p:spPr>
          <a:xfrm>
            <a:off x="6095300" y="969949"/>
            <a:ext cx="596900" cy="1397000"/>
          </a:xfrm>
          <a:prstGeom prst="rect">
            <a:avLst/>
          </a:prstGeom>
        </p:spPr>
        <p:txBody>
          <a:bodyPr vert="horz" wrap="square" lIns="0" tIns="12700" rIns="0" bIns="0" rtlCol="0">
            <a:spAutoFit/>
          </a:bodyPr>
          <a:lstStyle/>
          <a:p>
            <a:pPr marL="12700">
              <a:lnSpc>
                <a:spcPct val="100000"/>
              </a:lnSpc>
              <a:spcBef>
                <a:spcPts val="100"/>
              </a:spcBef>
            </a:pPr>
            <a:r>
              <a:rPr sz="9000" b="1" dirty="0">
                <a:solidFill>
                  <a:schemeClr val="accent5"/>
                </a:solidFill>
                <a:latin typeface="Helvetica"/>
                <a:cs typeface="Helvetica"/>
              </a:rPr>
              <a:t>“</a:t>
            </a:r>
            <a:endParaRPr sz="9000" dirty="0">
              <a:solidFill>
                <a:schemeClr val="accent5"/>
              </a:solidFill>
              <a:latin typeface="Helvetica"/>
              <a:cs typeface="Helvetica"/>
            </a:endParaRPr>
          </a:p>
        </p:txBody>
      </p:sp>
      <p:sp>
        <p:nvSpPr>
          <p:cNvPr id="13" name="Text Placeholder 3"/>
          <p:cNvSpPr>
            <a:spLocks noGrp="1"/>
          </p:cNvSpPr>
          <p:nvPr>
            <p:ph type="body" sz="quarter" idx="21" hasCustomPrompt="1"/>
          </p:nvPr>
        </p:nvSpPr>
        <p:spPr>
          <a:xfrm>
            <a:off x="6160057" y="4920000"/>
            <a:ext cx="5063127" cy="749845"/>
          </a:xfrm>
          <a:prstGeom prst="rect">
            <a:avLst/>
          </a:prstGeom>
        </p:spPr>
        <p:txBody>
          <a:bodyPr lIns="0" tIns="0" rIns="0" bIns="0"/>
          <a:lstStyle>
            <a:lvl1pPr marL="12700" algn="l" defTabSz="914400" rtl="0" eaLnBrk="1" latinLnBrk="0" hangingPunct="1">
              <a:lnSpc>
                <a:spcPts val="1420"/>
              </a:lnSpc>
              <a:spcBef>
                <a:spcPts val="100"/>
              </a:spcBef>
              <a:defRPr lang="en-US" sz="1200" b="1" kern="1200" dirty="0" smtClean="0">
                <a:solidFill>
                  <a:schemeClr val="accent5"/>
                </a:solidFill>
                <a:latin typeface="Helvetica"/>
                <a:ea typeface="+mn-ea"/>
                <a:cs typeface="Helvetica"/>
              </a:defRPr>
            </a:lvl1pPr>
          </a:lstStyle>
          <a:p>
            <a:pPr lvl="0"/>
            <a:r>
              <a:rPr lang="en-US" dirty="0"/>
              <a:t>Name Surname</a:t>
            </a:r>
          </a:p>
          <a:p>
            <a:pPr lvl="0"/>
            <a:r>
              <a:rPr lang="en-US" dirty="0"/>
              <a:t>Title</a:t>
            </a:r>
          </a:p>
        </p:txBody>
      </p:sp>
      <p:sp>
        <p:nvSpPr>
          <p:cNvPr id="22" name="Text Placeholder 3"/>
          <p:cNvSpPr>
            <a:spLocks noGrp="1"/>
          </p:cNvSpPr>
          <p:nvPr>
            <p:ph type="body" sz="quarter" idx="20" hasCustomPrompt="1"/>
          </p:nvPr>
        </p:nvSpPr>
        <p:spPr>
          <a:xfrm>
            <a:off x="6160058" y="1753335"/>
            <a:ext cx="5105400" cy="2465942"/>
          </a:xfrm>
          <a:prstGeom prst="rect">
            <a:avLst/>
          </a:prstGeom>
        </p:spPr>
        <p:txBody>
          <a:bodyPr lIns="0" tIns="0" rIns="0" bIns="0"/>
          <a:lstStyle>
            <a:lvl1pPr marL="12700" marR="5080">
              <a:lnSpc>
                <a:spcPts val="2400"/>
              </a:lnSpc>
              <a:spcBef>
                <a:spcPts val="380"/>
              </a:spcBef>
              <a:defRPr lang="en-US" sz="2200" b="0" i="0" spc="-25" dirty="0" smtClean="0">
                <a:solidFill>
                  <a:srgbClr val="768692"/>
                </a:solidFill>
                <a:latin typeface="Helvetica"/>
                <a:ea typeface="+mn-ea"/>
                <a:cs typeface="Helvetica"/>
              </a:defRPr>
            </a:lvl1pPr>
          </a:lstStyle>
          <a:p>
            <a:pPr marL="12700" marR="5080">
              <a:lnSpc>
                <a:spcPts val="2400"/>
              </a:lnSpc>
              <a:spcBef>
                <a:spcPts val="380"/>
              </a:spcBef>
            </a:pPr>
            <a:r>
              <a:rPr lang="en-GB" spc="-25" dirty="0"/>
              <a:t>Lorem ipsum </a:t>
            </a:r>
            <a:r>
              <a:rPr lang="en-GB" spc="-25" dirty="0" err="1"/>
              <a:t>dolor</a:t>
            </a:r>
            <a:r>
              <a:rPr lang="en-GB" spc="-25" dirty="0"/>
              <a:t> sit </a:t>
            </a:r>
            <a:r>
              <a:rPr lang="en-GB" spc="-25" dirty="0" err="1"/>
              <a:t>amet</a:t>
            </a:r>
            <a:r>
              <a:rPr lang="en-GB" spc="-25" dirty="0"/>
              <a:t>, </a:t>
            </a:r>
            <a:r>
              <a:rPr lang="en-GB" spc="-25" dirty="0" err="1"/>
              <a:t>consectetur</a:t>
            </a:r>
            <a:r>
              <a:rPr lang="en-GB" spc="-25" dirty="0"/>
              <a:t> </a:t>
            </a:r>
            <a:r>
              <a:rPr lang="en-GB" spc="-25" dirty="0" err="1"/>
              <a:t>adipiscing</a:t>
            </a:r>
            <a:r>
              <a:rPr lang="en-GB" spc="-25" dirty="0"/>
              <a:t> </a:t>
            </a:r>
            <a:r>
              <a:rPr lang="en-GB" spc="-30" dirty="0" err="1"/>
              <a:t>elit</a:t>
            </a:r>
            <a:r>
              <a:rPr lang="en-GB" spc="-30" dirty="0"/>
              <a:t>. </a:t>
            </a:r>
            <a:r>
              <a:rPr lang="en-GB" spc="-25" dirty="0" err="1"/>
              <a:t>Quisque</a:t>
            </a:r>
            <a:r>
              <a:rPr lang="en-GB" spc="-25" dirty="0"/>
              <a:t> </a:t>
            </a:r>
            <a:r>
              <a:rPr lang="en-GB" spc="-20" dirty="0" err="1"/>
              <a:t>eu</a:t>
            </a:r>
            <a:r>
              <a:rPr lang="en-GB" spc="-20" dirty="0"/>
              <a:t> </a:t>
            </a:r>
            <a:r>
              <a:rPr lang="en-GB" spc="-30" dirty="0" err="1"/>
              <a:t>hendrerit</a:t>
            </a:r>
            <a:r>
              <a:rPr lang="en-GB" spc="-30" dirty="0"/>
              <a:t> </a:t>
            </a:r>
            <a:r>
              <a:rPr lang="en-GB" spc="-45" dirty="0" err="1"/>
              <a:t>tortor</a:t>
            </a:r>
            <a:r>
              <a:rPr lang="en-GB" spc="-45" dirty="0"/>
              <a:t>,  </a:t>
            </a:r>
            <a:r>
              <a:rPr lang="en-GB" spc="-15" dirty="0" err="1"/>
              <a:t>sed</a:t>
            </a:r>
            <a:r>
              <a:rPr lang="en-GB" spc="-15" dirty="0"/>
              <a:t> </a:t>
            </a:r>
            <a:r>
              <a:rPr lang="en-GB" spc="-30" dirty="0" err="1"/>
              <a:t>consectetur</a:t>
            </a:r>
            <a:r>
              <a:rPr lang="en-GB" spc="-30" dirty="0"/>
              <a:t> </a:t>
            </a:r>
            <a:r>
              <a:rPr lang="en-GB" spc="-35" dirty="0"/>
              <a:t>dui. </a:t>
            </a:r>
            <a:r>
              <a:rPr lang="en-GB" spc="-25" dirty="0" err="1"/>
              <a:t>Suspendisse</a:t>
            </a:r>
            <a:r>
              <a:rPr lang="en-GB" spc="-25" dirty="0"/>
              <a:t> dictum  </a:t>
            </a:r>
            <a:r>
              <a:rPr lang="en-GB" spc="-15" dirty="0" err="1"/>
              <a:t>lobortis</a:t>
            </a:r>
            <a:r>
              <a:rPr lang="en-GB" spc="-15" dirty="0"/>
              <a:t> </a:t>
            </a:r>
            <a:r>
              <a:rPr lang="en-GB" spc="-35" dirty="0" err="1"/>
              <a:t>tellus</a:t>
            </a:r>
            <a:r>
              <a:rPr lang="en-GB" spc="-35" dirty="0"/>
              <a:t>. </a:t>
            </a:r>
            <a:r>
              <a:rPr lang="en-GB" spc="-20" dirty="0"/>
              <a:t>In </a:t>
            </a:r>
            <a:r>
              <a:rPr lang="en-GB" spc="-25" dirty="0"/>
              <a:t>semper </a:t>
            </a:r>
            <a:r>
              <a:rPr lang="en-GB" spc="-30" dirty="0" err="1"/>
              <a:t>posuere</a:t>
            </a:r>
            <a:r>
              <a:rPr lang="en-GB" spc="-30" dirty="0"/>
              <a:t> </a:t>
            </a:r>
            <a:r>
              <a:rPr lang="en-GB" spc="-40" dirty="0" err="1"/>
              <a:t>consectetur</a:t>
            </a:r>
            <a:r>
              <a:rPr lang="en-GB" spc="-40" dirty="0"/>
              <a:t>.  </a:t>
            </a:r>
            <a:r>
              <a:rPr lang="en-GB" spc="-35" dirty="0" err="1"/>
              <a:t>Etiam</a:t>
            </a:r>
            <a:r>
              <a:rPr lang="en-GB" spc="-35" dirty="0"/>
              <a:t> </a:t>
            </a:r>
            <a:r>
              <a:rPr lang="en-GB" spc="-20" dirty="0"/>
              <a:t>non </a:t>
            </a:r>
            <a:r>
              <a:rPr lang="en-GB" spc="-35" dirty="0" err="1"/>
              <a:t>tellus</a:t>
            </a:r>
            <a:r>
              <a:rPr lang="en-GB" spc="-35" dirty="0"/>
              <a:t> </a:t>
            </a:r>
            <a:r>
              <a:rPr lang="en-GB" spc="-30" dirty="0" err="1"/>
              <a:t>quis</a:t>
            </a:r>
            <a:r>
              <a:rPr lang="en-GB" spc="-30" dirty="0"/>
              <a:t> </a:t>
            </a:r>
            <a:r>
              <a:rPr lang="en-GB" spc="-25" dirty="0" err="1"/>
              <a:t>neque</a:t>
            </a:r>
            <a:r>
              <a:rPr lang="en-GB" spc="-25" dirty="0"/>
              <a:t> </a:t>
            </a:r>
            <a:r>
              <a:rPr lang="en-GB" spc="-30" dirty="0" err="1"/>
              <a:t>fringilla</a:t>
            </a:r>
            <a:r>
              <a:rPr lang="en-GB" spc="-30" dirty="0"/>
              <a:t> </a:t>
            </a:r>
            <a:r>
              <a:rPr lang="en-GB" spc="-25" dirty="0" err="1"/>
              <a:t>ultrices</a:t>
            </a:r>
            <a:r>
              <a:rPr lang="en-GB" spc="-25" dirty="0"/>
              <a:t>  </a:t>
            </a:r>
            <a:r>
              <a:rPr lang="en-GB" spc="-20" dirty="0"/>
              <a:t>ac </a:t>
            </a:r>
            <a:r>
              <a:rPr lang="en-GB" spc="-35" dirty="0" err="1"/>
              <a:t>vestibulum</a:t>
            </a:r>
            <a:r>
              <a:rPr lang="en-GB" spc="-35" dirty="0"/>
              <a:t> </a:t>
            </a:r>
            <a:r>
              <a:rPr lang="en-GB" spc="-35" dirty="0" err="1"/>
              <a:t>tellus</a:t>
            </a:r>
            <a:r>
              <a:rPr lang="en-GB" spc="-35" dirty="0"/>
              <a:t>. </a:t>
            </a:r>
            <a:r>
              <a:rPr lang="en-GB" spc="-35" dirty="0" err="1"/>
              <a:t>Etiam</a:t>
            </a:r>
            <a:r>
              <a:rPr lang="en-GB" spc="-35" dirty="0"/>
              <a:t> </a:t>
            </a:r>
            <a:r>
              <a:rPr lang="en-GB" spc="-25" dirty="0" err="1"/>
              <a:t>risus</a:t>
            </a:r>
            <a:r>
              <a:rPr lang="en-GB" spc="-25" dirty="0"/>
              <a:t> </a:t>
            </a:r>
            <a:r>
              <a:rPr lang="en-GB" spc="-25" dirty="0" err="1"/>
              <a:t>sapien</a:t>
            </a:r>
            <a:r>
              <a:rPr lang="en-GB" spc="-25" dirty="0"/>
              <a:t>,  </a:t>
            </a:r>
            <a:r>
              <a:rPr lang="en-GB" spc="-35" dirty="0" err="1"/>
              <a:t>pellentesque</a:t>
            </a:r>
            <a:r>
              <a:rPr lang="en-GB" spc="-35" dirty="0"/>
              <a:t> </a:t>
            </a:r>
            <a:r>
              <a:rPr lang="en-GB" spc="-25" dirty="0" err="1"/>
              <a:t>sodales</a:t>
            </a:r>
            <a:r>
              <a:rPr lang="en-GB" spc="-25" dirty="0"/>
              <a:t> semper</a:t>
            </a:r>
            <a:r>
              <a:rPr lang="en-GB" spc="-15" dirty="0"/>
              <a:t> </a:t>
            </a:r>
            <a:r>
              <a:rPr lang="en-GB" spc="-35" dirty="0" err="1"/>
              <a:t>porttitor</a:t>
            </a:r>
            <a:r>
              <a:rPr lang="en-GB" spc="-35" dirty="0"/>
              <a:t>.</a:t>
            </a:r>
          </a:p>
        </p:txBody>
      </p:sp>
      <p:sp>
        <p:nvSpPr>
          <p:cNvPr id="12" name="object 9"/>
          <p:cNvSpPr/>
          <p:nvPr userDrawn="1"/>
        </p:nvSpPr>
        <p:spPr>
          <a:xfrm>
            <a:off x="6026749"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9" name="TextBox 18"/>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465632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3x Content + 1x image box">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00200"/>
            <a:ext cx="2815559" cy="4139977"/>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1" name="Text Placeholder 2"/>
          <p:cNvSpPr>
            <a:spLocks noGrp="1"/>
          </p:cNvSpPr>
          <p:nvPr>
            <p:ph type="body" sz="quarter" idx="18" hasCustomPrompt="1"/>
          </p:nvPr>
        </p:nvSpPr>
        <p:spPr>
          <a:xfrm>
            <a:off x="291816" y="1232453"/>
            <a:ext cx="2815558"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4" name="Picture Placeholder 3"/>
          <p:cNvSpPr>
            <a:spLocks noGrp="1"/>
          </p:cNvSpPr>
          <p:nvPr>
            <p:ph type="pic" sz="quarter" idx="20" hasCustomPrompt="1"/>
          </p:nvPr>
        </p:nvSpPr>
        <p:spPr>
          <a:xfrm>
            <a:off x="9106800" y="1295400"/>
            <a:ext cx="2781987" cy="4648200"/>
          </a:xfrm>
          <a:prstGeom prst="rect">
            <a:avLst/>
          </a:prstGeom>
        </p:spPr>
        <p:txBody>
          <a:bodyPr/>
          <a:lstStyle>
            <a:lvl1pPr>
              <a:defRPr>
                <a:solidFill>
                  <a:schemeClr val="tx1"/>
                </a:solidFill>
              </a:defRPr>
            </a:lvl1pPr>
          </a:lstStyle>
          <a:p>
            <a:r>
              <a:rPr lang="en-GB" dirty="0"/>
              <a:t>Insert Image</a:t>
            </a:r>
          </a:p>
        </p:txBody>
      </p:sp>
      <p:sp>
        <p:nvSpPr>
          <p:cNvPr id="33" name="Text Placeholder 2"/>
          <p:cNvSpPr>
            <a:spLocks noGrp="1"/>
          </p:cNvSpPr>
          <p:nvPr>
            <p:ph type="body" sz="quarter" idx="21" hasCustomPrompt="1"/>
          </p:nvPr>
        </p:nvSpPr>
        <p:spPr>
          <a:xfrm>
            <a:off x="3222574" y="1600200"/>
            <a:ext cx="2721026" cy="4174451"/>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a:lnSpc>
                <a:spcPts val="1400"/>
              </a:lnSpc>
              <a:spcBef>
                <a:spcPts val="180"/>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10795">
              <a:lnSpc>
                <a:spcPts val="1400"/>
              </a:lnSpc>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10795">
              <a:lnSpc>
                <a:spcPts val="1400"/>
              </a:lnSpc>
            </a:pPr>
            <a:endParaRPr lang="en-GB" sz="1200" spc="-10" dirty="0">
              <a:solidFill>
                <a:srgbClr val="425563"/>
              </a:solidFill>
              <a:latin typeface="Helvetica"/>
              <a:cs typeface="Helvetica"/>
            </a:endParaRPr>
          </a:p>
          <a:p>
            <a:pPr marL="12700" marR="5080">
              <a:lnSpc>
                <a:spcPts val="1400"/>
              </a:lnSpc>
              <a:spcBef>
                <a:spcPts val="180"/>
              </a:spcBef>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a:t>
            </a:r>
            <a:r>
              <a:rPr lang="en-GB" sz="1200" spc="-10" dirty="0">
                <a:solidFill>
                  <a:srgbClr val="425563"/>
                </a:solidFill>
                <a:latin typeface="Helvetica"/>
                <a:cs typeface="Helvetica"/>
              </a:rPr>
              <a:t>et.</a:t>
            </a:r>
            <a:endParaRPr lang="en-GB" sz="1200" dirty="0">
              <a:latin typeface="Helvetica"/>
              <a:cs typeface="Helvetica"/>
            </a:endParaRPr>
          </a:p>
          <a:p>
            <a:pPr marL="12700" marR="10795">
              <a:lnSpc>
                <a:spcPts val="1400"/>
              </a:lnSpc>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4" name="Text Placeholder 2"/>
          <p:cNvSpPr>
            <a:spLocks noGrp="1"/>
          </p:cNvSpPr>
          <p:nvPr>
            <p:ph type="body" sz="quarter" idx="22" hasCustomPrompt="1"/>
          </p:nvPr>
        </p:nvSpPr>
        <p:spPr>
          <a:xfrm>
            <a:off x="3222575" y="1250224"/>
            <a:ext cx="2721026" cy="29832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5" name="Text Placeholder 2"/>
          <p:cNvSpPr>
            <a:spLocks noGrp="1"/>
          </p:cNvSpPr>
          <p:nvPr>
            <p:ph type="body" sz="quarter" idx="23" hasCustomPrompt="1"/>
          </p:nvPr>
        </p:nvSpPr>
        <p:spPr>
          <a:xfrm>
            <a:off x="6206109" y="1600200"/>
            <a:ext cx="2785491" cy="1066803"/>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5"/>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45" dirty="0">
                <a:solidFill>
                  <a:srgbClr val="425563"/>
                </a:solidFill>
                <a:latin typeface="Helvetica"/>
                <a:cs typeface="Helvetica"/>
              </a:rPr>
              <a:t> </a:t>
            </a:r>
            <a:r>
              <a:rPr lang="en-GB" sz="1200" spc="-15" dirty="0" err="1">
                <a:solidFill>
                  <a:srgbClr val="425563"/>
                </a:solidFill>
                <a:latin typeface="Helvetica"/>
                <a:cs typeface="Helvetica"/>
              </a:rPr>
              <a:t>neque</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6" name="Text Placeholder 2"/>
          <p:cNvSpPr>
            <a:spLocks noGrp="1"/>
          </p:cNvSpPr>
          <p:nvPr>
            <p:ph type="body" sz="quarter" idx="24" hasCustomPrompt="1"/>
          </p:nvPr>
        </p:nvSpPr>
        <p:spPr>
          <a:xfrm>
            <a:off x="6206110" y="1230306"/>
            <a:ext cx="2785489" cy="2936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37" name="Text Placeholder 2"/>
          <p:cNvSpPr>
            <a:spLocks noGrp="1"/>
          </p:cNvSpPr>
          <p:nvPr>
            <p:ph type="body" sz="quarter" idx="25" hasCustomPrompt="1"/>
          </p:nvPr>
        </p:nvSpPr>
        <p:spPr>
          <a:xfrm>
            <a:off x="6206108" y="2743200"/>
            <a:ext cx="2785491" cy="3031451"/>
          </a:xfrm>
          <a:prstGeom prst="rect">
            <a:avLst/>
          </a:prstGeom>
        </p:spPr>
        <p:txBody>
          <a:bodyPr lIns="0" tIns="0" rIns="0" bIns="0"/>
          <a:lstStyle>
            <a:lvl1pPr marL="139700" marR="5080" indent="-127635" algn="l" defTabSz="914400" rtl="0" eaLnBrk="1" fontAlgn="auto" latinLnBrk="0" hangingPunct="1">
              <a:lnSpc>
                <a:spcPts val="1400"/>
              </a:lnSpc>
              <a:spcBef>
                <a:spcPts val="600"/>
              </a:spcBef>
              <a:spcAft>
                <a:spcPts val="1200"/>
              </a:spcAft>
              <a:buClr>
                <a:schemeClr val="tx1"/>
              </a:buClr>
              <a:buSzTx/>
              <a:buFont typeface="Arial" panose="020B0604020202020204" pitchFamily="34" charset="0"/>
              <a:buChar char="•"/>
              <a:tabLst/>
              <a:defRPr lang="en-GB" sz="1200" kern="1200" spc="-15" noProof="0" dirty="0" smtClean="0">
                <a:solidFill>
                  <a:srgbClr val="425563"/>
                </a:solidFill>
                <a:latin typeface="Helvetica"/>
                <a:ea typeface="+mn-ea"/>
                <a:cs typeface="Helvetica"/>
              </a:defRPr>
            </a:lvl1pPr>
          </a:lstStyle>
          <a:p>
            <a:pPr marL="139700" marR="5080" indent="-127635">
              <a:lnSpc>
                <a:spcPts val="1400"/>
              </a:lnSpc>
              <a:spcBef>
                <a:spcPts val="180"/>
              </a:spcBef>
            </a:pPr>
            <a:r>
              <a:rPr lang="en-GB" sz="1200" spc="-15" dirty="0">
                <a:solidFill>
                  <a:srgbClr val="425563"/>
                </a:solidFill>
                <a:latin typeface="Helvetica"/>
                <a:cs typeface="Helvetica"/>
              </a:rPr>
              <a:t>Etiam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a:t>
            </a:r>
            <a:r>
              <a:rPr lang="en-GB" sz="1200" spc="-25"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6" name="object 14"/>
          <p:cNvSpPr/>
          <p:nvPr userDrawn="1"/>
        </p:nvSpPr>
        <p:spPr>
          <a:xfrm>
            <a:off x="31794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17" name="object 15"/>
          <p:cNvSpPr/>
          <p:nvPr userDrawn="1"/>
        </p:nvSpPr>
        <p:spPr>
          <a:xfrm>
            <a:off x="61134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2" name="TextBox 2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752149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6x Title and Image boxes">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1" name="Text Placeholder 2"/>
          <p:cNvSpPr>
            <a:spLocks noGrp="1"/>
          </p:cNvSpPr>
          <p:nvPr>
            <p:ph type="body" sz="quarter" idx="18" hasCustomPrompt="1"/>
          </p:nvPr>
        </p:nvSpPr>
        <p:spPr>
          <a:xfrm>
            <a:off x="291815" y="1232453"/>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34" name="Text Placeholder 2"/>
          <p:cNvSpPr>
            <a:spLocks noGrp="1"/>
          </p:cNvSpPr>
          <p:nvPr>
            <p:ph type="body" sz="quarter" idx="22" hasCustomPrompt="1"/>
          </p:nvPr>
        </p:nvSpPr>
        <p:spPr>
          <a:xfrm>
            <a:off x="4216792" y="1250224"/>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6" name="Text Placeholder 2"/>
          <p:cNvSpPr>
            <a:spLocks noGrp="1"/>
          </p:cNvSpPr>
          <p:nvPr>
            <p:ph type="body" sz="quarter" idx="24" hasCustomPrompt="1"/>
          </p:nvPr>
        </p:nvSpPr>
        <p:spPr>
          <a:xfrm>
            <a:off x="8129810" y="1230306"/>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27" name="Text Placeholder 2"/>
          <p:cNvSpPr>
            <a:spLocks noGrp="1"/>
          </p:cNvSpPr>
          <p:nvPr>
            <p:ph type="body" sz="quarter" idx="25" hasCustomPrompt="1"/>
          </p:nvPr>
        </p:nvSpPr>
        <p:spPr>
          <a:xfrm>
            <a:off x="291815" y="3735947"/>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4</a:t>
            </a:r>
          </a:p>
        </p:txBody>
      </p:sp>
      <p:sp>
        <p:nvSpPr>
          <p:cNvPr id="28" name="Text Placeholder 2"/>
          <p:cNvSpPr>
            <a:spLocks noGrp="1"/>
          </p:cNvSpPr>
          <p:nvPr>
            <p:ph type="body" sz="quarter" idx="26" hasCustomPrompt="1"/>
          </p:nvPr>
        </p:nvSpPr>
        <p:spPr>
          <a:xfrm>
            <a:off x="4216792" y="3753718"/>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5</a:t>
            </a:r>
          </a:p>
        </p:txBody>
      </p:sp>
      <p:sp>
        <p:nvSpPr>
          <p:cNvPr id="29" name="Text Placeholder 2"/>
          <p:cNvSpPr>
            <a:spLocks noGrp="1"/>
          </p:cNvSpPr>
          <p:nvPr>
            <p:ph type="body" sz="quarter" idx="27" hasCustomPrompt="1"/>
          </p:nvPr>
        </p:nvSpPr>
        <p:spPr>
          <a:xfrm>
            <a:off x="8129810" y="3733800"/>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6</a:t>
            </a:r>
          </a:p>
        </p:txBody>
      </p:sp>
      <p:sp>
        <p:nvSpPr>
          <p:cNvPr id="5" name="Picture Placeholder 4"/>
          <p:cNvSpPr>
            <a:spLocks noGrp="1"/>
          </p:cNvSpPr>
          <p:nvPr>
            <p:ph type="pic" sz="quarter" idx="28" hasCustomPrompt="1"/>
          </p:nvPr>
        </p:nvSpPr>
        <p:spPr>
          <a:xfrm>
            <a:off x="304800" y="1625600"/>
            <a:ext cx="3759200" cy="1816100"/>
          </a:xfrm>
          <a:prstGeom prst="rect">
            <a:avLst/>
          </a:prstGeom>
        </p:spPr>
        <p:txBody>
          <a:bodyPr/>
          <a:lstStyle>
            <a:lvl1pPr>
              <a:defRPr baseline="0">
                <a:solidFill>
                  <a:schemeClr val="tx1"/>
                </a:solidFill>
              </a:defRPr>
            </a:lvl1pPr>
          </a:lstStyle>
          <a:p>
            <a:r>
              <a:rPr lang="en-GB" dirty="0"/>
              <a:t>Insert image</a:t>
            </a:r>
          </a:p>
        </p:txBody>
      </p:sp>
      <p:sp>
        <p:nvSpPr>
          <p:cNvPr id="46" name="Picture Placeholder 4"/>
          <p:cNvSpPr>
            <a:spLocks noGrp="1"/>
          </p:cNvSpPr>
          <p:nvPr>
            <p:ph type="pic" sz="quarter" idx="29" hasCustomPrompt="1"/>
          </p:nvPr>
        </p:nvSpPr>
        <p:spPr>
          <a:xfrm>
            <a:off x="4216158" y="16353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47" name="Picture Placeholder 4"/>
          <p:cNvSpPr>
            <a:spLocks noGrp="1"/>
          </p:cNvSpPr>
          <p:nvPr>
            <p:ph type="pic" sz="quarter" idx="30" hasCustomPrompt="1"/>
          </p:nvPr>
        </p:nvSpPr>
        <p:spPr>
          <a:xfrm>
            <a:off x="8129434" y="16256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1" name="Picture Placeholder 4"/>
          <p:cNvSpPr>
            <a:spLocks noGrp="1"/>
          </p:cNvSpPr>
          <p:nvPr>
            <p:ph type="pic" sz="quarter" idx="31" hasCustomPrompt="1"/>
          </p:nvPr>
        </p:nvSpPr>
        <p:spPr>
          <a:xfrm>
            <a:off x="308113" y="41148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2" name="Picture Placeholder 4"/>
          <p:cNvSpPr>
            <a:spLocks noGrp="1"/>
          </p:cNvSpPr>
          <p:nvPr>
            <p:ph type="pic" sz="quarter" idx="32" hasCustomPrompt="1"/>
          </p:nvPr>
        </p:nvSpPr>
        <p:spPr>
          <a:xfrm>
            <a:off x="4219471" y="41245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3" name="Picture Placeholder 4"/>
          <p:cNvSpPr>
            <a:spLocks noGrp="1"/>
          </p:cNvSpPr>
          <p:nvPr>
            <p:ph type="pic" sz="quarter" idx="33" hasCustomPrompt="1"/>
          </p:nvPr>
        </p:nvSpPr>
        <p:spPr>
          <a:xfrm>
            <a:off x="8132747" y="41148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4" name="object 10"/>
          <p:cNvSpPr/>
          <p:nvPr userDrawn="1"/>
        </p:nvSpPr>
        <p:spPr>
          <a:xfrm>
            <a:off x="4140599" y="1295400"/>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5" name="object 11"/>
          <p:cNvSpPr/>
          <p:nvPr userDrawn="1"/>
        </p:nvSpPr>
        <p:spPr>
          <a:xfrm>
            <a:off x="4140599" y="3771901"/>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6" name="object 12"/>
          <p:cNvSpPr/>
          <p:nvPr userDrawn="1"/>
        </p:nvSpPr>
        <p:spPr>
          <a:xfrm>
            <a:off x="8052599" y="1295400"/>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7" name="object 13"/>
          <p:cNvSpPr/>
          <p:nvPr userDrawn="1"/>
        </p:nvSpPr>
        <p:spPr>
          <a:xfrm>
            <a:off x="8052599" y="3771901"/>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32" name="TextBox 3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53791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3x Content + Images sections">
    <p:spTree>
      <p:nvGrpSpPr>
        <p:cNvPr id="1" name=""/>
        <p:cNvGrpSpPr/>
        <p:nvPr/>
      </p:nvGrpSpPr>
      <p:grpSpPr>
        <a:xfrm>
          <a:off x="0" y="0"/>
          <a:ext cx="0" cy="0"/>
          <a:chOff x="0" y="0"/>
          <a:chExt cx="0" cy="0"/>
        </a:xfrm>
      </p:grpSpPr>
      <p:sp>
        <p:nvSpPr>
          <p:cNvPr id="23" name="Text Placeholder 2"/>
          <p:cNvSpPr>
            <a:spLocks noGrp="1"/>
          </p:cNvSpPr>
          <p:nvPr>
            <p:ph type="body" sz="quarter" idx="31" hasCustomPrompt="1"/>
          </p:nvPr>
        </p:nvSpPr>
        <p:spPr>
          <a:xfrm>
            <a:off x="291814" y="3589376"/>
            <a:ext cx="3771793" cy="2389316"/>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2700" marR="5080">
              <a:lnSpc>
                <a:spcPts val="1400"/>
              </a:lnSpc>
              <a:spcBef>
                <a:spcPts val="1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ultrices</a:t>
            </a:r>
            <a:r>
              <a:rPr lang="en-GB" sz="1200" spc="-10" dirty="0">
                <a:solidFill>
                  <a:srgbClr val="425563"/>
                </a:solidFill>
                <a:latin typeface="Helvetica"/>
                <a:cs typeface="Helvetica"/>
              </a:rPr>
              <a:t> </a:t>
            </a:r>
            <a:r>
              <a:rPr lang="en-GB" sz="1200" spc="-5" dirty="0">
                <a:solidFill>
                  <a:srgbClr val="425563"/>
                </a:solidFill>
                <a:latin typeface="Helvetica"/>
                <a:cs typeface="Helvetica"/>
              </a:rPr>
              <a:t>ac </a:t>
            </a:r>
            <a:r>
              <a:rPr lang="en-GB" sz="1200" spc="-10" dirty="0" err="1">
                <a:solidFill>
                  <a:srgbClr val="425563"/>
                </a:solidFill>
                <a:latin typeface="Helvetica"/>
                <a:cs typeface="Helvetica"/>
              </a:rPr>
              <a:t>vestibulum</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1" name="Text Placeholder 2"/>
          <p:cNvSpPr>
            <a:spLocks noGrp="1"/>
          </p:cNvSpPr>
          <p:nvPr>
            <p:ph type="body" sz="quarter" idx="18" hasCustomPrompt="1"/>
          </p:nvPr>
        </p:nvSpPr>
        <p:spPr>
          <a:xfrm>
            <a:off x="291815" y="1232453"/>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34" name="Text Placeholder 2"/>
          <p:cNvSpPr>
            <a:spLocks noGrp="1"/>
          </p:cNvSpPr>
          <p:nvPr>
            <p:ph type="body" sz="quarter" idx="22" hasCustomPrompt="1"/>
          </p:nvPr>
        </p:nvSpPr>
        <p:spPr>
          <a:xfrm>
            <a:off x="4216792" y="1250224"/>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6" name="Text Placeholder 2"/>
          <p:cNvSpPr>
            <a:spLocks noGrp="1"/>
          </p:cNvSpPr>
          <p:nvPr>
            <p:ph type="body" sz="quarter" idx="24" hasCustomPrompt="1"/>
          </p:nvPr>
        </p:nvSpPr>
        <p:spPr>
          <a:xfrm>
            <a:off x="8129810" y="1230306"/>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5" name="Picture Placeholder 4"/>
          <p:cNvSpPr>
            <a:spLocks noGrp="1"/>
          </p:cNvSpPr>
          <p:nvPr>
            <p:ph type="pic" sz="quarter" idx="28" hasCustomPrompt="1"/>
          </p:nvPr>
        </p:nvSpPr>
        <p:spPr>
          <a:xfrm>
            <a:off x="304800" y="1625600"/>
            <a:ext cx="3759200" cy="1816100"/>
          </a:xfrm>
          <a:prstGeom prst="rect">
            <a:avLst/>
          </a:prstGeom>
        </p:spPr>
        <p:txBody>
          <a:bodyPr/>
          <a:lstStyle>
            <a:lvl1pPr>
              <a:defRPr baseline="0">
                <a:solidFill>
                  <a:schemeClr val="tx1"/>
                </a:solidFill>
              </a:defRPr>
            </a:lvl1pPr>
          </a:lstStyle>
          <a:p>
            <a:r>
              <a:rPr lang="en-GB" dirty="0"/>
              <a:t>Insert image</a:t>
            </a:r>
          </a:p>
        </p:txBody>
      </p:sp>
      <p:sp>
        <p:nvSpPr>
          <p:cNvPr id="46" name="Picture Placeholder 4"/>
          <p:cNvSpPr>
            <a:spLocks noGrp="1"/>
          </p:cNvSpPr>
          <p:nvPr>
            <p:ph type="pic" sz="quarter" idx="29" hasCustomPrompt="1"/>
          </p:nvPr>
        </p:nvSpPr>
        <p:spPr>
          <a:xfrm>
            <a:off x="4216158" y="16353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47" name="Picture Placeholder 4"/>
          <p:cNvSpPr>
            <a:spLocks noGrp="1"/>
          </p:cNvSpPr>
          <p:nvPr>
            <p:ph type="pic" sz="quarter" idx="30" hasCustomPrompt="1"/>
          </p:nvPr>
        </p:nvSpPr>
        <p:spPr>
          <a:xfrm>
            <a:off x="8129434" y="16256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19" name="Text Placeholder 2"/>
          <p:cNvSpPr>
            <a:spLocks noGrp="1"/>
          </p:cNvSpPr>
          <p:nvPr>
            <p:ph type="body" sz="quarter" idx="23" hasCustomPrompt="1"/>
          </p:nvPr>
        </p:nvSpPr>
        <p:spPr>
          <a:xfrm>
            <a:off x="4216158" y="3572811"/>
            <a:ext cx="3759200" cy="836351"/>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5"/>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45" dirty="0">
                <a:solidFill>
                  <a:srgbClr val="425563"/>
                </a:solidFill>
                <a:latin typeface="Helvetica"/>
                <a:cs typeface="Helvetica"/>
              </a:rPr>
              <a:t> </a:t>
            </a:r>
            <a:r>
              <a:rPr lang="en-GB" sz="1200" spc="-15" dirty="0" err="1">
                <a:solidFill>
                  <a:srgbClr val="425563"/>
                </a:solidFill>
                <a:latin typeface="Helvetica"/>
                <a:cs typeface="Helvetica"/>
              </a:rPr>
              <a:t>neque</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0" name="Text Placeholder 2"/>
          <p:cNvSpPr>
            <a:spLocks noGrp="1"/>
          </p:cNvSpPr>
          <p:nvPr>
            <p:ph type="body" sz="quarter" idx="25" hasCustomPrompt="1"/>
          </p:nvPr>
        </p:nvSpPr>
        <p:spPr>
          <a:xfrm>
            <a:off x="4216157" y="4476675"/>
            <a:ext cx="3759200" cy="1502017"/>
          </a:xfrm>
          <a:prstGeom prst="rect">
            <a:avLst/>
          </a:prstGeom>
        </p:spPr>
        <p:txBody>
          <a:bodyPr lIns="0" tIns="0" rIns="0" bIns="0"/>
          <a:lstStyle>
            <a:lvl1pPr marL="139700" marR="5080" indent="-127635" algn="l" defTabSz="914400" rtl="0" eaLnBrk="1" fontAlgn="auto" latinLnBrk="0" hangingPunct="1">
              <a:lnSpc>
                <a:spcPts val="1400"/>
              </a:lnSpc>
              <a:spcBef>
                <a:spcPts val="600"/>
              </a:spcBef>
              <a:spcAft>
                <a:spcPts val="1200"/>
              </a:spcAft>
              <a:buClr>
                <a:schemeClr val="tx1"/>
              </a:buClr>
              <a:buSzTx/>
              <a:buFont typeface="Arial" panose="020B0604020202020204" pitchFamily="34" charset="0"/>
              <a:buChar char="•"/>
              <a:tabLst/>
              <a:defRPr lang="en-GB" sz="1200" kern="1200" spc="-15" noProof="0" dirty="0" smtClean="0">
                <a:solidFill>
                  <a:srgbClr val="425563"/>
                </a:solidFill>
                <a:latin typeface="Helvetica"/>
                <a:ea typeface="+mn-ea"/>
                <a:cs typeface="Helvetica"/>
              </a:defRPr>
            </a:lvl1pPr>
          </a:lstStyle>
          <a:p>
            <a:r>
              <a:rPr lang="en-GB" dirty="0" err="1"/>
              <a:t>Etiam</a:t>
            </a:r>
            <a:r>
              <a:rPr lang="en-GB" dirty="0"/>
              <a:t> </a:t>
            </a:r>
            <a:r>
              <a:rPr lang="en-GB" dirty="0" err="1"/>
              <a:t>risus</a:t>
            </a:r>
            <a:r>
              <a:rPr lang="en-GB" dirty="0"/>
              <a:t> </a:t>
            </a:r>
            <a:r>
              <a:rPr lang="en-GB" dirty="0" err="1"/>
              <a:t>sapien</a:t>
            </a:r>
            <a:r>
              <a:rPr lang="en-GB" dirty="0"/>
              <a:t>, </a:t>
            </a:r>
            <a:r>
              <a:rPr lang="en-GB" dirty="0" err="1"/>
              <a:t>pellentesque</a:t>
            </a:r>
            <a:r>
              <a:rPr lang="en-GB" dirty="0"/>
              <a:t>  </a:t>
            </a:r>
            <a:r>
              <a:rPr lang="en-GB" dirty="0" err="1"/>
              <a:t>sodales</a:t>
            </a:r>
            <a:r>
              <a:rPr lang="en-GB" dirty="0"/>
              <a:t> semper </a:t>
            </a:r>
            <a:r>
              <a:rPr lang="en-GB" dirty="0" err="1"/>
              <a:t>porttitor</a:t>
            </a:r>
            <a:r>
              <a:rPr lang="en-GB" dirty="0"/>
              <a:t>, </a:t>
            </a:r>
            <a:r>
              <a:rPr lang="en-GB" dirty="0" err="1"/>
              <a:t>sollicitudin</a:t>
            </a:r>
            <a:r>
              <a:rPr lang="en-GB" dirty="0"/>
              <a:t>.</a:t>
            </a:r>
          </a:p>
          <a:p>
            <a:r>
              <a:rPr lang="en-GB" dirty="0" err="1"/>
              <a:t>Donec</a:t>
            </a:r>
            <a:r>
              <a:rPr lang="en-GB" dirty="0"/>
              <a:t> semper </a:t>
            </a:r>
            <a:r>
              <a:rPr lang="en-GB" dirty="0" err="1"/>
              <a:t>neque</a:t>
            </a:r>
            <a:r>
              <a:rPr lang="en-GB" dirty="0"/>
              <a:t> </a:t>
            </a:r>
            <a:r>
              <a:rPr lang="en-GB" dirty="0" err="1"/>
              <a:t>vel</a:t>
            </a:r>
            <a:r>
              <a:rPr lang="en-GB" dirty="0"/>
              <a:t> </a:t>
            </a:r>
            <a:r>
              <a:rPr lang="en-GB" dirty="0" err="1"/>
              <a:t>venenatis</a:t>
            </a:r>
            <a:r>
              <a:rPr lang="en-GB" dirty="0"/>
              <a:t>.</a:t>
            </a:r>
          </a:p>
          <a:p>
            <a:r>
              <a:rPr lang="en-GB" dirty="0" err="1"/>
              <a:t>Suspendisse</a:t>
            </a:r>
            <a:r>
              <a:rPr lang="en-GB" dirty="0"/>
              <a:t> </a:t>
            </a:r>
            <a:r>
              <a:rPr lang="en-GB" dirty="0" err="1"/>
              <a:t>euismod</a:t>
            </a:r>
            <a:r>
              <a:rPr lang="en-GB" dirty="0"/>
              <a:t> </a:t>
            </a:r>
            <a:r>
              <a:rPr lang="en-GB" dirty="0" err="1"/>
              <a:t>est</a:t>
            </a:r>
            <a:r>
              <a:rPr lang="en-GB" dirty="0"/>
              <a:t> </a:t>
            </a:r>
            <a:r>
              <a:rPr lang="en-GB" dirty="0" err="1"/>
              <a:t>nec</a:t>
            </a:r>
            <a:r>
              <a:rPr lang="en-GB" dirty="0"/>
              <a:t> </a:t>
            </a:r>
            <a:r>
              <a:rPr lang="en-GB" dirty="0" err="1"/>
              <a:t>massa</a:t>
            </a:r>
            <a:r>
              <a:rPr lang="en-GB" dirty="0"/>
              <a:t>  </a:t>
            </a:r>
            <a:r>
              <a:rPr lang="en-GB" dirty="0" err="1"/>
              <a:t>tristique</a:t>
            </a:r>
            <a:r>
              <a:rPr lang="en-GB" dirty="0"/>
              <a:t>, a </a:t>
            </a:r>
            <a:r>
              <a:rPr lang="en-GB" dirty="0" err="1"/>
              <a:t>bibendum</a:t>
            </a:r>
            <a:r>
              <a:rPr lang="en-GB" dirty="0"/>
              <a:t> </a:t>
            </a:r>
            <a:r>
              <a:rPr lang="en-GB" dirty="0" err="1"/>
              <a:t>nibh</a:t>
            </a:r>
            <a:r>
              <a:rPr lang="en-GB" dirty="0"/>
              <a:t> </a:t>
            </a:r>
            <a:r>
              <a:rPr lang="en-GB" dirty="0" err="1"/>
              <a:t>varius</a:t>
            </a:r>
            <a:r>
              <a:rPr lang="en-GB" dirty="0"/>
              <a:t>.</a:t>
            </a:r>
          </a:p>
        </p:txBody>
      </p:sp>
      <p:sp>
        <p:nvSpPr>
          <p:cNvPr id="24" name="Text Placeholder 2"/>
          <p:cNvSpPr>
            <a:spLocks noGrp="1"/>
          </p:cNvSpPr>
          <p:nvPr>
            <p:ph type="body" sz="quarter" idx="32" hasCustomPrompt="1"/>
          </p:nvPr>
        </p:nvSpPr>
        <p:spPr>
          <a:xfrm>
            <a:off x="8127907" y="3572811"/>
            <a:ext cx="3771793" cy="2405881"/>
          </a:xfrm>
          <a:prstGeom prst="rect">
            <a:avLst/>
          </a:prstGeom>
        </p:spPr>
        <p:txBody>
          <a:bodyPr lIns="0" tIns="0" rIns="0" bIns="0"/>
          <a:lstStyle>
            <a:lvl1pPr marL="0" marR="5080" indent="0" algn="l" defTabSz="914400" rtl="0" eaLnBrk="1" fontAlgn="auto" latinLnBrk="0" hangingPunct="1">
              <a:lnSpc>
                <a:spcPts val="1400"/>
              </a:lnSpc>
              <a:spcBef>
                <a:spcPts val="600"/>
              </a:spcBef>
              <a:spcAft>
                <a:spcPts val="1200"/>
              </a:spcAft>
              <a:buClr>
                <a:schemeClr val="tx1"/>
              </a:buClr>
              <a:buSzTx/>
              <a:buFont typeface="Helvetica" pitchFamily="2" charset="0"/>
              <a:buNone/>
              <a:tabLst/>
              <a:defRPr lang="en-GB" sz="1200" kern="1200" spc="-15" noProof="0" dirty="0" smtClean="0">
                <a:solidFill>
                  <a:srgbClr val="425563"/>
                </a:solidFill>
                <a:latin typeface="Helvetica"/>
                <a:ea typeface="+mn-ea"/>
                <a:cs typeface="Helvetica"/>
              </a:defRPr>
            </a:lvl1pPr>
          </a:lstStyle>
          <a:p>
            <a:pPr marL="12700" marR="5080">
              <a:lnSpc>
                <a:spcPts val="1400"/>
              </a:lnSpc>
              <a:spcBef>
                <a:spcPts val="1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a:t>
            </a:r>
          </a:p>
          <a:p>
            <a:pPr marL="12700" marR="5080">
              <a:lnSpc>
                <a:spcPts val="1400"/>
              </a:lnSpc>
              <a:spcBef>
                <a:spcPts val="180"/>
              </a:spcBef>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5" name="object 6"/>
          <p:cNvSpPr/>
          <p:nvPr userDrawn="1"/>
        </p:nvSpPr>
        <p:spPr>
          <a:xfrm>
            <a:off x="4140599"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26" name="object 7"/>
          <p:cNvSpPr/>
          <p:nvPr userDrawn="1"/>
        </p:nvSpPr>
        <p:spPr>
          <a:xfrm>
            <a:off x="8052599"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8" name="TextBox 27"/>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565644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Statistics + Charts slide">
    <p:spTree>
      <p:nvGrpSpPr>
        <p:cNvPr id="1" name=""/>
        <p:cNvGrpSpPr/>
        <p:nvPr/>
      </p:nvGrpSpPr>
      <p:grpSpPr>
        <a:xfrm>
          <a:off x="0" y="0"/>
          <a:ext cx="0" cy="0"/>
          <a:chOff x="0" y="0"/>
          <a:chExt cx="0" cy="0"/>
        </a:xfrm>
      </p:grpSpPr>
      <p:sp>
        <p:nvSpPr>
          <p:cNvPr id="23" name="Text Placeholder 3"/>
          <p:cNvSpPr>
            <a:spLocks noGrp="1"/>
          </p:cNvSpPr>
          <p:nvPr>
            <p:ph type="body" sz="quarter" idx="27" hasCustomPrompt="1"/>
          </p:nvPr>
        </p:nvSpPr>
        <p:spPr>
          <a:xfrm>
            <a:off x="8116106" y="1249980"/>
            <a:ext cx="2756535" cy="28034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baseline="0" dirty="0" smtClean="0">
                <a:solidFill>
                  <a:schemeClr val="accent5"/>
                </a:solidFill>
                <a:latin typeface="Helvetica"/>
                <a:ea typeface="+mn-ea"/>
                <a:cs typeface="Helvetica"/>
              </a:defRPr>
            </a:lvl1pPr>
          </a:lstStyle>
          <a:p>
            <a:pPr marL="12700">
              <a:lnSpc>
                <a:spcPct val="100000"/>
              </a:lnSpc>
              <a:spcBef>
                <a:spcPts val="100"/>
              </a:spcBef>
            </a:pPr>
            <a:r>
              <a:rPr lang="en-GB" sz="1600" spc="-10" dirty="0">
                <a:solidFill>
                  <a:srgbClr val="00A499"/>
                </a:solidFill>
                <a:latin typeface="Helvetica"/>
                <a:cs typeface="Helvetica"/>
              </a:rPr>
              <a:t>Graph title</a:t>
            </a:r>
            <a:r>
              <a:rPr lang="en-GB" sz="1600" spc="-65" dirty="0">
                <a:solidFill>
                  <a:srgbClr val="00A499"/>
                </a:solidFill>
                <a:latin typeface="Helvetica"/>
                <a:cs typeface="Helvetica"/>
              </a:rPr>
              <a:t> </a:t>
            </a:r>
            <a:r>
              <a:rPr lang="en-GB" sz="1600" dirty="0">
                <a:solidFill>
                  <a:srgbClr val="00A499"/>
                </a:solidFill>
                <a:latin typeface="Helvetica"/>
                <a:cs typeface="Helvetica"/>
              </a:rPr>
              <a:t>2</a:t>
            </a:r>
            <a:endParaRPr lang="en-GB" sz="1600" dirty="0">
              <a:latin typeface="Helvetica"/>
              <a:cs typeface="Helvetica"/>
            </a:endParaRPr>
          </a:p>
        </p:txBody>
      </p:sp>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chemeClr val="tx1"/>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chemeClr val="tx1"/>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4" name="Text Placeholder 3"/>
          <p:cNvSpPr>
            <a:spLocks noGrp="1"/>
          </p:cNvSpPr>
          <p:nvPr>
            <p:ph type="body" sz="quarter" idx="29" hasCustomPrompt="1"/>
          </p:nvPr>
        </p:nvSpPr>
        <p:spPr>
          <a:xfrm>
            <a:off x="4204099" y="3048000"/>
            <a:ext cx="1766364" cy="36277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baseline="0" dirty="0" smtClean="0">
                <a:solidFill>
                  <a:schemeClr val="accent5"/>
                </a:solidFill>
                <a:latin typeface="Helvetica"/>
                <a:ea typeface="+mn-ea"/>
                <a:cs typeface="Helvetica"/>
              </a:defRPr>
            </a:lvl1pPr>
          </a:lstStyle>
          <a:p>
            <a:pPr marL="12700">
              <a:lnSpc>
                <a:spcPct val="100000"/>
              </a:lnSpc>
              <a:spcBef>
                <a:spcPts val="100"/>
              </a:spcBef>
            </a:pPr>
            <a:r>
              <a:rPr lang="en-GB" sz="1600" spc="-10" dirty="0">
                <a:solidFill>
                  <a:srgbClr val="00A499"/>
                </a:solidFill>
                <a:latin typeface="Helvetica"/>
                <a:cs typeface="Helvetica"/>
              </a:rPr>
              <a:t>Graph title</a:t>
            </a:r>
            <a:r>
              <a:rPr lang="en-GB" sz="1600" spc="-65" dirty="0">
                <a:solidFill>
                  <a:srgbClr val="00A499"/>
                </a:solidFill>
                <a:latin typeface="Helvetica"/>
                <a:cs typeface="Helvetica"/>
              </a:rPr>
              <a:t> </a:t>
            </a:r>
            <a:r>
              <a:rPr lang="en-GB" sz="1600" dirty="0">
                <a:solidFill>
                  <a:srgbClr val="00A499"/>
                </a:solidFill>
                <a:latin typeface="Helvetica"/>
                <a:cs typeface="Helvetica"/>
              </a:rPr>
              <a:t>1</a:t>
            </a:r>
            <a:endParaRPr lang="en-GB" sz="1600" dirty="0">
              <a:latin typeface="Helvetica"/>
              <a:cs typeface="Helvetica"/>
            </a:endParaRPr>
          </a:p>
        </p:txBody>
      </p:sp>
      <p:sp>
        <p:nvSpPr>
          <p:cNvPr id="27" name="Text Placeholder 3"/>
          <p:cNvSpPr>
            <a:spLocks noGrp="1"/>
          </p:cNvSpPr>
          <p:nvPr>
            <p:ph type="body" sz="quarter" idx="30" hasCustomPrompt="1"/>
          </p:nvPr>
        </p:nvSpPr>
        <p:spPr>
          <a:xfrm>
            <a:off x="6176664" y="2203902"/>
            <a:ext cx="1688501" cy="793085"/>
          </a:xfrm>
          <a:prstGeom prst="rect">
            <a:avLst/>
          </a:prstGeom>
        </p:spPr>
        <p:txBody>
          <a:bodyPr lIns="0" tIns="0" rIns="0" bIns="0"/>
          <a:lstStyle>
            <a:lvl1pPr marL="12700" marR="5080" indent="0" algn="l" defTabSz="914400" rtl="0" eaLnBrk="1" fontAlgn="auto" latinLnBrk="0" hangingPunct="1">
              <a:lnSpc>
                <a:spcPts val="1400"/>
              </a:lnSpc>
              <a:spcBef>
                <a:spcPts val="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168275" lvl="0" indent="0" algn="l" defTabSz="914400" rtl="0" eaLnBrk="1" fontAlgn="auto" latinLnBrk="0" hangingPunct="1">
              <a:lnSpc>
                <a:spcPts val="1400"/>
              </a:lnSpc>
              <a:spcBef>
                <a:spcPts val="180"/>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r>
              <a:rPr kumimoji="0" lang="en-GB" sz="1200" b="0" i="0" u="none" strike="noStrike" kern="1200" cap="none" spc="-4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0"/>
              </a:spcBef>
              <a:spcAft>
                <a:spcPts val="0"/>
              </a:spcAft>
              <a:buClrTx/>
              <a:buSzTx/>
              <a:buFontTx/>
              <a:buNone/>
              <a:tabLst/>
              <a:defRPr/>
            </a:pP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9" name="Text Placeholder 3"/>
          <p:cNvSpPr>
            <a:spLocks noGrp="1"/>
          </p:cNvSpPr>
          <p:nvPr>
            <p:ph type="body" sz="quarter" idx="23" hasCustomPrompt="1"/>
          </p:nvPr>
        </p:nvSpPr>
        <p:spPr>
          <a:xfrm>
            <a:off x="6160099" y="1320111"/>
            <a:ext cx="1705066" cy="793085"/>
          </a:xfrm>
          <a:prstGeom prst="rect">
            <a:avLst/>
          </a:prstGeom>
        </p:spPr>
        <p:txBody>
          <a:bodyPr lIns="0" tIns="0" rIns="0" bIns="0"/>
          <a:lstStyle>
            <a:lvl1pPr marL="12700" marR="5080" indent="0" algn="l" defTabSz="914400" rtl="0" eaLnBrk="1" fontAlgn="auto" latinLnBrk="0" hangingPunct="1">
              <a:lnSpc>
                <a:spcPts val="1400"/>
              </a:lnSpc>
              <a:spcBef>
                <a:spcPts val="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168275" lvl="0" indent="0" algn="l" defTabSz="914400" rtl="0" eaLnBrk="1" fontAlgn="auto" latinLnBrk="0" hangingPunct="1">
              <a:lnSpc>
                <a:spcPts val="1400"/>
              </a:lnSpc>
              <a:spcBef>
                <a:spcPts val="180"/>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r>
              <a:rPr kumimoji="0" lang="en-GB" sz="1200" b="0" i="0" u="none" strike="noStrike" kern="1200" cap="none" spc="-4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0"/>
              </a:spcBef>
              <a:spcAft>
                <a:spcPts val="0"/>
              </a:spcAft>
              <a:buClrTx/>
              <a:buSzTx/>
              <a:buFontTx/>
              <a:buNone/>
              <a:tabLst/>
              <a:defRPr/>
            </a:pP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5" name="Chart Placeholder 4"/>
          <p:cNvSpPr>
            <a:spLocks noGrp="1"/>
          </p:cNvSpPr>
          <p:nvPr>
            <p:ph type="chart" sz="quarter" idx="32" hasCustomPrompt="1"/>
          </p:nvPr>
        </p:nvSpPr>
        <p:spPr>
          <a:xfrm>
            <a:off x="8128000" y="1716088"/>
            <a:ext cx="3378200" cy="3617912"/>
          </a:xfrm>
          <a:prstGeom prst="rect">
            <a:avLst/>
          </a:prstGeom>
        </p:spPr>
        <p:txBody>
          <a:bodyPr/>
          <a:lstStyle>
            <a:lvl1pPr>
              <a:defRPr baseline="0">
                <a:solidFill>
                  <a:schemeClr val="tx1"/>
                </a:solidFill>
              </a:defRPr>
            </a:lvl1pPr>
          </a:lstStyle>
          <a:p>
            <a:r>
              <a:rPr lang="en-GB" dirty="0"/>
              <a:t>Insert chart</a:t>
            </a:r>
          </a:p>
        </p:txBody>
      </p:sp>
      <p:sp>
        <p:nvSpPr>
          <p:cNvPr id="35" name="Chart Placeholder 4"/>
          <p:cNvSpPr>
            <a:spLocks noGrp="1"/>
          </p:cNvSpPr>
          <p:nvPr>
            <p:ph type="chart" sz="quarter" idx="33" hasCustomPrompt="1"/>
          </p:nvPr>
        </p:nvSpPr>
        <p:spPr>
          <a:xfrm>
            <a:off x="4197294" y="3621665"/>
            <a:ext cx="2508306" cy="2314100"/>
          </a:xfrm>
          <a:prstGeom prst="rect">
            <a:avLst/>
          </a:prstGeom>
        </p:spPr>
        <p:txBody>
          <a:bodyPr/>
          <a:lstStyle>
            <a:lvl1pPr>
              <a:defRPr baseline="0">
                <a:solidFill>
                  <a:schemeClr val="tx1"/>
                </a:solidFill>
              </a:defRPr>
            </a:lvl1pPr>
          </a:lstStyle>
          <a:p>
            <a:r>
              <a:rPr lang="en-GB" dirty="0"/>
              <a:t>Insert chart</a:t>
            </a:r>
          </a:p>
        </p:txBody>
      </p:sp>
      <p:sp>
        <p:nvSpPr>
          <p:cNvPr id="36" name="Text Placeholder 6"/>
          <p:cNvSpPr>
            <a:spLocks noGrp="1"/>
          </p:cNvSpPr>
          <p:nvPr>
            <p:ph type="body" sz="quarter" idx="35" hasCustomPrompt="1"/>
          </p:nvPr>
        </p:nvSpPr>
        <p:spPr>
          <a:xfrm>
            <a:off x="282773" y="2839235"/>
            <a:ext cx="3682998" cy="3096529"/>
          </a:xfrm>
          <a:prstGeom prst="rect">
            <a:avLst/>
          </a:prstGeom>
        </p:spPr>
        <p:txBody>
          <a:bodyPr lIns="0" tIns="0" rIns="0" bIns="0"/>
          <a:lstStyle>
            <a:lvl1pPr marL="12700" marR="5080">
              <a:lnSpc>
                <a:spcPts val="1400"/>
              </a:lnSpc>
              <a:spcBef>
                <a:spcPts val="180"/>
              </a:spcBef>
              <a:defRPr lang="en-GB" sz="1200" kern="1200" spc="-10" dirty="0" smtClean="0">
                <a:solidFill>
                  <a:srgbClr val="425563"/>
                </a:solidFill>
                <a:latin typeface="+mn-lt"/>
                <a:ea typeface="+mn-ea"/>
                <a:cs typeface="Helvetica"/>
              </a:defRPr>
            </a:lvl1pPr>
          </a:lstStyle>
          <a:p>
            <a:pPr marL="12700" marR="5080">
              <a:lnSpc>
                <a:spcPts val="1400"/>
              </a:lnSpc>
              <a:spcBef>
                <a:spcPts val="180"/>
              </a:spcBef>
            </a:pPr>
            <a:r>
              <a:rPr lang="en-GB" sz="1200" spc="-10" dirty="0">
                <a:solidFill>
                  <a:srgbClr val="425563"/>
                </a:solidFill>
                <a:latin typeface="+mn-lt"/>
                <a:cs typeface="Helvetica"/>
              </a:rPr>
              <a:t>Lorem ipsum </a:t>
            </a:r>
            <a:r>
              <a:rPr lang="en-GB" sz="1200" spc="-5" dirty="0" err="1">
                <a:solidFill>
                  <a:srgbClr val="425563"/>
                </a:solidFill>
                <a:latin typeface="+mn-lt"/>
                <a:cs typeface="Helvetica"/>
              </a:rPr>
              <a:t>dolor</a:t>
            </a:r>
            <a:r>
              <a:rPr lang="en-GB" sz="1200" spc="-5" dirty="0">
                <a:solidFill>
                  <a:srgbClr val="425563"/>
                </a:solidFill>
                <a:latin typeface="+mn-lt"/>
                <a:cs typeface="Helvetica"/>
              </a:rPr>
              <a:t> sit </a:t>
            </a:r>
            <a:r>
              <a:rPr lang="en-GB" sz="1200" spc="-10" dirty="0" err="1">
                <a:solidFill>
                  <a:srgbClr val="425563"/>
                </a:solidFill>
                <a:latin typeface="+mn-lt"/>
                <a:cs typeface="Helvetica"/>
              </a:rPr>
              <a:t>amet</a:t>
            </a:r>
            <a:r>
              <a:rPr lang="en-GB" sz="1200" spc="-10" dirty="0">
                <a:solidFill>
                  <a:srgbClr val="425563"/>
                </a:solidFill>
                <a:latin typeface="+mn-lt"/>
                <a:cs typeface="Helvetica"/>
              </a:rPr>
              <a:t>, </a:t>
            </a:r>
            <a:r>
              <a:rPr lang="en-GB" sz="1200" spc="-10" dirty="0" err="1">
                <a:solidFill>
                  <a:srgbClr val="425563"/>
                </a:solidFill>
                <a:latin typeface="+mn-lt"/>
                <a:cs typeface="Helvetica"/>
              </a:rPr>
              <a:t>consectetur</a:t>
            </a:r>
            <a:r>
              <a:rPr lang="en-GB" sz="1200" spc="-10" dirty="0">
                <a:solidFill>
                  <a:srgbClr val="425563"/>
                </a:solidFill>
                <a:latin typeface="+mn-lt"/>
                <a:cs typeface="Helvetica"/>
              </a:rPr>
              <a:t> </a:t>
            </a:r>
            <a:r>
              <a:rPr lang="en-GB" sz="1200" spc="-5" dirty="0" err="1">
                <a:solidFill>
                  <a:srgbClr val="425563"/>
                </a:solidFill>
                <a:latin typeface="+mn-lt"/>
                <a:cs typeface="Helvetica"/>
              </a:rPr>
              <a:t>adipiscing</a:t>
            </a:r>
            <a:r>
              <a:rPr lang="en-GB" sz="1200" spc="-5" dirty="0">
                <a:solidFill>
                  <a:srgbClr val="425563"/>
                </a:solidFill>
                <a:latin typeface="+mn-lt"/>
                <a:cs typeface="Helvetica"/>
              </a:rPr>
              <a:t>  </a:t>
            </a:r>
            <a:r>
              <a:rPr lang="en-GB" sz="1200" spc="-10" dirty="0" err="1">
                <a:solidFill>
                  <a:srgbClr val="425563"/>
                </a:solidFill>
                <a:latin typeface="+mn-lt"/>
                <a:cs typeface="Helvetica"/>
              </a:rPr>
              <a:t>elit</a:t>
            </a:r>
            <a:r>
              <a:rPr lang="en-GB" sz="1200" spc="-10" dirty="0">
                <a:solidFill>
                  <a:srgbClr val="425563"/>
                </a:solidFill>
                <a:latin typeface="+mn-lt"/>
                <a:cs typeface="Helvetica"/>
              </a:rPr>
              <a:t>. </a:t>
            </a:r>
            <a:r>
              <a:rPr lang="en-GB" sz="1200" spc="-10" dirty="0" err="1">
                <a:solidFill>
                  <a:srgbClr val="425563"/>
                </a:solidFill>
                <a:latin typeface="+mn-lt"/>
                <a:cs typeface="Helvetica"/>
              </a:rPr>
              <a:t>Quisque</a:t>
            </a:r>
            <a:r>
              <a:rPr lang="en-GB" sz="1200" spc="-10" dirty="0">
                <a:solidFill>
                  <a:srgbClr val="425563"/>
                </a:solidFill>
                <a:latin typeface="+mn-lt"/>
                <a:cs typeface="Helvetica"/>
              </a:rPr>
              <a:t> </a:t>
            </a:r>
            <a:r>
              <a:rPr lang="en-GB" sz="1200" spc="-10" dirty="0" err="1">
                <a:solidFill>
                  <a:srgbClr val="425563"/>
                </a:solidFill>
                <a:latin typeface="+mn-lt"/>
                <a:cs typeface="Helvetica"/>
              </a:rPr>
              <a:t>eu</a:t>
            </a:r>
            <a:r>
              <a:rPr lang="en-GB" sz="1200" spc="-10" dirty="0">
                <a:solidFill>
                  <a:srgbClr val="425563"/>
                </a:solidFill>
                <a:latin typeface="+mn-lt"/>
                <a:cs typeface="Helvetica"/>
              </a:rPr>
              <a:t> </a:t>
            </a:r>
            <a:r>
              <a:rPr lang="en-GB" sz="1200" spc="-10" dirty="0" err="1">
                <a:solidFill>
                  <a:srgbClr val="425563"/>
                </a:solidFill>
                <a:latin typeface="+mn-lt"/>
                <a:cs typeface="Helvetica"/>
              </a:rPr>
              <a:t>hendrerit</a:t>
            </a:r>
            <a:r>
              <a:rPr lang="en-GB" sz="1200" spc="-10" dirty="0">
                <a:solidFill>
                  <a:srgbClr val="425563"/>
                </a:solidFill>
                <a:latin typeface="+mn-lt"/>
                <a:cs typeface="Helvetica"/>
              </a:rPr>
              <a:t> </a:t>
            </a:r>
            <a:r>
              <a:rPr lang="en-GB" sz="1200" spc="-20" dirty="0" err="1">
                <a:solidFill>
                  <a:srgbClr val="425563"/>
                </a:solidFill>
                <a:latin typeface="+mn-lt"/>
                <a:cs typeface="Helvetica"/>
              </a:rPr>
              <a:t>tortor</a:t>
            </a:r>
            <a:r>
              <a:rPr lang="en-GB" sz="1200" spc="-20" dirty="0">
                <a:solidFill>
                  <a:srgbClr val="425563"/>
                </a:solidFill>
                <a:latin typeface="+mn-lt"/>
                <a:cs typeface="Helvetica"/>
              </a:rPr>
              <a:t>, </a:t>
            </a:r>
            <a:r>
              <a:rPr lang="en-GB" sz="1200" spc="-5" dirty="0" err="1">
                <a:solidFill>
                  <a:srgbClr val="425563"/>
                </a:solidFill>
                <a:latin typeface="+mn-lt"/>
                <a:cs typeface="Helvetica"/>
              </a:rPr>
              <a:t>sed</a:t>
            </a:r>
            <a:r>
              <a:rPr lang="en-GB" sz="1200" spc="-5" dirty="0">
                <a:solidFill>
                  <a:srgbClr val="425563"/>
                </a:solidFill>
                <a:latin typeface="+mn-lt"/>
                <a:cs typeface="Helvetica"/>
              </a:rPr>
              <a:t> </a:t>
            </a:r>
            <a:r>
              <a:rPr lang="en-GB" sz="1200" spc="-10" dirty="0" err="1">
                <a:solidFill>
                  <a:srgbClr val="425563"/>
                </a:solidFill>
                <a:latin typeface="+mn-lt"/>
                <a:cs typeface="Helvetica"/>
              </a:rPr>
              <a:t>consectetur</a:t>
            </a:r>
            <a:r>
              <a:rPr lang="en-GB" sz="1200" spc="-10" dirty="0">
                <a:solidFill>
                  <a:srgbClr val="425563"/>
                </a:solidFill>
                <a:latin typeface="+mn-lt"/>
                <a:cs typeface="Helvetica"/>
              </a:rPr>
              <a:t> </a:t>
            </a:r>
            <a:r>
              <a:rPr lang="en-GB" sz="1200" spc="-15" dirty="0">
                <a:solidFill>
                  <a:srgbClr val="425563"/>
                </a:solidFill>
                <a:latin typeface="+mn-lt"/>
                <a:cs typeface="Helvetica"/>
              </a:rPr>
              <a:t>dui.  </a:t>
            </a:r>
            <a:r>
              <a:rPr lang="en-GB" sz="1200" spc="-5" dirty="0" err="1">
                <a:solidFill>
                  <a:srgbClr val="425563"/>
                </a:solidFill>
                <a:latin typeface="+mn-lt"/>
                <a:cs typeface="Helvetica"/>
              </a:rPr>
              <a:t>Suspendisse</a:t>
            </a:r>
            <a:r>
              <a:rPr lang="en-GB" sz="1200" spc="-5" dirty="0">
                <a:solidFill>
                  <a:srgbClr val="425563"/>
                </a:solidFill>
                <a:latin typeface="+mn-lt"/>
                <a:cs typeface="Helvetica"/>
              </a:rPr>
              <a:t> </a:t>
            </a:r>
            <a:r>
              <a:rPr lang="en-GB" sz="1200" spc="-10" dirty="0">
                <a:solidFill>
                  <a:srgbClr val="425563"/>
                </a:solidFill>
                <a:latin typeface="+mn-lt"/>
                <a:cs typeface="Helvetica"/>
              </a:rPr>
              <a:t>dictum </a:t>
            </a:r>
            <a:r>
              <a:rPr lang="en-GB" sz="1200" dirty="0" err="1">
                <a:solidFill>
                  <a:srgbClr val="425563"/>
                </a:solidFill>
                <a:latin typeface="+mn-lt"/>
                <a:cs typeface="Helvetica"/>
              </a:rPr>
              <a:t>lobortis</a:t>
            </a:r>
            <a:r>
              <a:rPr lang="en-GB" sz="1200" dirty="0">
                <a:solidFill>
                  <a:srgbClr val="425563"/>
                </a:solidFill>
                <a:latin typeface="+mn-lt"/>
                <a:cs typeface="Helvetica"/>
              </a:rPr>
              <a:t>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5" dirty="0">
                <a:solidFill>
                  <a:srgbClr val="425563"/>
                </a:solidFill>
                <a:latin typeface="+mn-lt"/>
                <a:cs typeface="Helvetica"/>
              </a:rPr>
              <a:t>In semper </a:t>
            </a:r>
            <a:r>
              <a:rPr lang="en-GB" sz="1200" spc="-10" dirty="0" err="1">
                <a:solidFill>
                  <a:srgbClr val="425563"/>
                </a:solidFill>
                <a:latin typeface="+mn-lt"/>
                <a:cs typeface="Helvetica"/>
              </a:rPr>
              <a:t>posuere</a:t>
            </a:r>
            <a:r>
              <a:rPr lang="en-GB" sz="1200" spc="-10" dirty="0">
                <a:solidFill>
                  <a:srgbClr val="425563"/>
                </a:solidFill>
                <a:latin typeface="+mn-lt"/>
                <a:cs typeface="Helvetica"/>
              </a:rPr>
              <a:t>  </a:t>
            </a:r>
            <a:r>
              <a:rPr lang="en-GB" sz="1200" spc="-15" dirty="0" err="1">
                <a:solidFill>
                  <a:srgbClr val="425563"/>
                </a:solidFill>
                <a:latin typeface="+mn-lt"/>
                <a:cs typeface="Helvetica"/>
              </a:rPr>
              <a:t>consectetur</a:t>
            </a:r>
            <a:r>
              <a:rPr lang="en-GB" sz="1200" spc="-15" dirty="0">
                <a:solidFill>
                  <a:srgbClr val="425563"/>
                </a:solidFill>
                <a:latin typeface="+mn-lt"/>
                <a:cs typeface="Helvetica"/>
              </a:rPr>
              <a:t>. </a:t>
            </a:r>
            <a:r>
              <a:rPr lang="en-GB" sz="1200" spc="-15" dirty="0" err="1">
                <a:solidFill>
                  <a:srgbClr val="425563"/>
                </a:solidFill>
                <a:latin typeface="+mn-lt"/>
                <a:cs typeface="Helvetica"/>
              </a:rPr>
              <a:t>Etiam</a:t>
            </a:r>
            <a:r>
              <a:rPr lang="en-GB" sz="1200" spc="-15" dirty="0">
                <a:solidFill>
                  <a:srgbClr val="425563"/>
                </a:solidFill>
                <a:latin typeface="+mn-lt"/>
                <a:cs typeface="Helvetica"/>
              </a:rPr>
              <a:t> </a:t>
            </a:r>
            <a:r>
              <a:rPr lang="en-GB" sz="1200" spc="-5" dirty="0">
                <a:solidFill>
                  <a:srgbClr val="425563"/>
                </a:solidFill>
                <a:latin typeface="+mn-lt"/>
                <a:cs typeface="Helvetica"/>
              </a:rPr>
              <a:t>non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10" dirty="0" err="1">
                <a:solidFill>
                  <a:srgbClr val="425563"/>
                </a:solidFill>
                <a:latin typeface="+mn-lt"/>
                <a:cs typeface="Helvetica"/>
              </a:rPr>
              <a:t>quis</a:t>
            </a:r>
            <a:r>
              <a:rPr lang="en-GB" sz="1200" spc="-10" dirty="0">
                <a:solidFill>
                  <a:srgbClr val="425563"/>
                </a:solidFill>
                <a:latin typeface="+mn-lt"/>
                <a:cs typeface="Helvetica"/>
              </a:rPr>
              <a:t> </a:t>
            </a:r>
            <a:r>
              <a:rPr lang="en-GB" sz="1200" spc="-10" dirty="0" err="1">
                <a:solidFill>
                  <a:srgbClr val="425563"/>
                </a:solidFill>
                <a:latin typeface="+mn-lt"/>
                <a:cs typeface="Helvetica"/>
              </a:rPr>
              <a:t>neque</a:t>
            </a:r>
            <a:r>
              <a:rPr lang="en-GB" sz="1200" spc="-10" dirty="0">
                <a:solidFill>
                  <a:srgbClr val="425563"/>
                </a:solidFill>
                <a:latin typeface="+mn-lt"/>
                <a:cs typeface="Helvetica"/>
              </a:rPr>
              <a:t> </a:t>
            </a:r>
            <a:r>
              <a:rPr lang="en-GB" sz="1200" spc="-10" dirty="0" err="1">
                <a:solidFill>
                  <a:srgbClr val="425563"/>
                </a:solidFill>
                <a:latin typeface="+mn-lt"/>
                <a:cs typeface="Helvetica"/>
              </a:rPr>
              <a:t>fringilla</a:t>
            </a:r>
            <a:r>
              <a:rPr lang="en-GB" sz="1200" spc="-10" dirty="0">
                <a:solidFill>
                  <a:srgbClr val="425563"/>
                </a:solidFill>
                <a:latin typeface="+mn-lt"/>
                <a:cs typeface="Helvetica"/>
              </a:rPr>
              <a:t>  </a:t>
            </a:r>
            <a:r>
              <a:rPr lang="en-GB" sz="1200" spc="-10" dirty="0" err="1">
                <a:solidFill>
                  <a:srgbClr val="425563"/>
                </a:solidFill>
                <a:latin typeface="+mn-lt"/>
                <a:cs typeface="Helvetica"/>
              </a:rPr>
              <a:t>ultrices</a:t>
            </a:r>
            <a:r>
              <a:rPr lang="en-GB" sz="1200" spc="-10" dirty="0">
                <a:solidFill>
                  <a:srgbClr val="425563"/>
                </a:solidFill>
                <a:latin typeface="+mn-lt"/>
                <a:cs typeface="Helvetica"/>
              </a:rPr>
              <a:t> </a:t>
            </a:r>
            <a:r>
              <a:rPr lang="en-GB" sz="1200" spc="-5" dirty="0">
                <a:solidFill>
                  <a:srgbClr val="425563"/>
                </a:solidFill>
                <a:latin typeface="+mn-lt"/>
                <a:cs typeface="Helvetica"/>
              </a:rPr>
              <a:t>ac </a:t>
            </a:r>
            <a:r>
              <a:rPr lang="en-GB" sz="1200" spc="-10" dirty="0" err="1">
                <a:solidFill>
                  <a:srgbClr val="425563"/>
                </a:solidFill>
                <a:latin typeface="+mn-lt"/>
                <a:cs typeface="Helvetica"/>
              </a:rPr>
              <a:t>vestibulum</a:t>
            </a:r>
            <a:r>
              <a:rPr lang="en-GB" sz="1200" spc="-10" dirty="0">
                <a:solidFill>
                  <a:srgbClr val="425563"/>
                </a:solidFill>
                <a:latin typeface="+mn-lt"/>
                <a:cs typeface="Helvetica"/>
              </a:rPr>
              <a:t>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15" dirty="0" err="1">
                <a:solidFill>
                  <a:srgbClr val="425563"/>
                </a:solidFill>
                <a:latin typeface="+mn-lt"/>
                <a:cs typeface="Helvetica"/>
              </a:rPr>
              <a:t>Etiam</a:t>
            </a:r>
            <a:r>
              <a:rPr lang="en-GB" sz="1200" spc="-15" dirty="0">
                <a:solidFill>
                  <a:srgbClr val="425563"/>
                </a:solidFill>
                <a:latin typeface="+mn-lt"/>
                <a:cs typeface="Helvetica"/>
              </a:rPr>
              <a:t> </a:t>
            </a:r>
            <a:r>
              <a:rPr lang="en-GB" sz="1200" spc="-10" dirty="0" err="1">
                <a:solidFill>
                  <a:srgbClr val="425563"/>
                </a:solidFill>
                <a:latin typeface="+mn-lt"/>
                <a:cs typeface="Helvetica"/>
              </a:rPr>
              <a:t>risus</a:t>
            </a:r>
            <a:r>
              <a:rPr lang="en-GB" sz="1200" spc="-10" dirty="0">
                <a:solidFill>
                  <a:srgbClr val="425563"/>
                </a:solidFill>
                <a:latin typeface="+mn-lt"/>
                <a:cs typeface="Helvetica"/>
              </a:rPr>
              <a:t> </a:t>
            </a:r>
            <a:r>
              <a:rPr lang="en-GB" sz="1200" spc="-10" dirty="0" err="1">
                <a:solidFill>
                  <a:srgbClr val="425563"/>
                </a:solidFill>
                <a:latin typeface="+mn-lt"/>
                <a:cs typeface="Helvetica"/>
              </a:rPr>
              <a:t>sapien</a:t>
            </a:r>
            <a:r>
              <a:rPr lang="en-GB" sz="1200" spc="-10" dirty="0">
                <a:solidFill>
                  <a:srgbClr val="425563"/>
                </a:solidFill>
                <a:latin typeface="+mn-lt"/>
                <a:cs typeface="Helvetica"/>
              </a:rPr>
              <a:t>,  </a:t>
            </a:r>
            <a:r>
              <a:rPr lang="en-GB" sz="1200" spc="-10" dirty="0" err="1">
                <a:solidFill>
                  <a:srgbClr val="425563"/>
                </a:solidFill>
                <a:latin typeface="+mn-lt"/>
                <a:cs typeface="Helvetica"/>
              </a:rPr>
              <a:t>pellentesque</a:t>
            </a:r>
            <a:r>
              <a:rPr lang="en-GB" sz="1200" spc="-10" dirty="0">
                <a:solidFill>
                  <a:srgbClr val="425563"/>
                </a:solidFill>
                <a:latin typeface="+mn-lt"/>
                <a:cs typeface="Helvetica"/>
              </a:rPr>
              <a:t> </a:t>
            </a:r>
            <a:r>
              <a:rPr lang="en-GB" sz="1200" spc="-5" dirty="0" err="1">
                <a:solidFill>
                  <a:srgbClr val="425563"/>
                </a:solidFill>
                <a:latin typeface="+mn-lt"/>
                <a:cs typeface="Helvetica"/>
              </a:rPr>
              <a:t>sodales</a:t>
            </a:r>
            <a:r>
              <a:rPr lang="en-GB" sz="1200" spc="-5" dirty="0">
                <a:solidFill>
                  <a:srgbClr val="425563"/>
                </a:solidFill>
                <a:latin typeface="+mn-lt"/>
                <a:cs typeface="Helvetica"/>
              </a:rPr>
              <a:t> semper </a:t>
            </a:r>
            <a:r>
              <a:rPr lang="en-GB" sz="1200" spc="-10" dirty="0" err="1">
                <a:solidFill>
                  <a:srgbClr val="425563"/>
                </a:solidFill>
                <a:latin typeface="+mn-lt"/>
                <a:cs typeface="Helvetica"/>
              </a:rPr>
              <a:t>porttitor</a:t>
            </a:r>
            <a:r>
              <a:rPr lang="en-GB" sz="1200" spc="-10" dirty="0">
                <a:solidFill>
                  <a:srgbClr val="425563"/>
                </a:solidFill>
                <a:latin typeface="+mn-lt"/>
                <a:cs typeface="Helvetica"/>
              </a:rPr>
              <a:t>,</a:t>
            </a:r>
            <a:r>
              <a:rPr lang="en-GB" sz="1200" spc="10" dirty="0">
                <a:solidFill>
                  <a:srgbClr val="425563"/>
                </a:solidFill>
                <a:latin typeface="+mn-lt"/>
                <a:cs typeface="Helvetica"/>
              </a:rPr>
              <a:t> </a:t>
            </a:r>
            <a:r>
              <a:rPr lang="en-GB" sz="1200" spc="-10" dirty="0" err="1">
                <a:solidFill>
                  <a:srgbClr val="425563"/>
                </a:solidFill>
                <a:latin typeface="+mn-lt"/>
                <a:cs typeface="Helvetica"/>
              </a:rPr>
              <a:t>sollicitudin</a:t>
            </a:r>
            <a:r>
              <a:rPr lang="en-GB" sz="1200" spc="-10" dirty="0">
                <a:solidFill>
                  <a:srgbClr val="425563"/>
                </a:solidFill>
                <a:latin typeface="+mn-lt"/>
                <a:cs typeface="Helvetica"/>
              </a:rPr>
              <a:t>.</a:t>
            </a:r>
            <a:endParaRPr lang="en-GB" sz="1200" dirty="0">
              <a:latin typeface="+mn-lt"/>
              <a:cs typeface="Helvetica"/>
            </a:endParaRPr>
          </a:p>
        </p:txBody>
      </p:sp>
      <p:sp>
        <p:nvSpPr>
          <p:cNvPr id="38" name="Text Placeholder 6"/>
          <p:cNvSpPr>
            <a:spLocks noGrp="1"/>
          </p:cNvSpPr>
          <p:nvPr>
            <p:ph type="body" sz="quarter" idx="34" hasCustomPrompt="1"/>
          </p:nvPr>
        </p:nvSpPr>
        <p:spPr>
          <a:xfrm>
            <a:off x="4306164" y="1215552"/>
            <a:ext cx="1664299" cy="797935"/>
          </a:xfrm>
          <a:prstGeom prst="rect">
            <a:avLst/>
          </a:prstGeom>
        </p:spPr>
        <p:txBody>
          <a:bodyPr lIns="0" tIns="0" rIns="0" bIns="0"/>
          <a:lstStyle>
            <a:lvl1pPr>
              <a:defRPr kumimoji="0" lang="en-GB" sz="6000" b="0" i="0" u="none" strike="noStrike" kern="1200" cap="none" spc="-75" normalizeH="0" baseline="0" dirty="0" smtClean="0">
                <a:ln>
                  <a:noFill/>
                </a:ln>
                <a:solidFill>
                  <a:schemeClr val="accent5"/>
                </a:solidFill>
                <a:effectLst/>
                <a:uLnTx/>
                <a:uFillTx/>
                <a:latin typeface="Helvetica"/>
                <a:ea typeface="+mn-ea"/>
                <a:cs typeface="Helvetica"/>
              </a:defRPr>
            </a:lvl1pPr>
          </a:lstStyle>
          <a:p>
            <a:pPr marL="19050">
              <a:lnSpc>
                <a:spcPts val="6995"/>
              </a:lnSpc>
              <a:spcBef>
                <a:spcPts val="100"/>
              </a:spcBef>
            </a:pPr>
            <a:r>
              <a:rPr lang="en-GB" sz="6000" spc="-75" dirty="0">
                <a:solidFill>
                  <a:srgbClr val="00A499"/>
                </a:solidFill>
                <a:latin typeface="Helvetica"/>
                <a:cs typeface="Helvetica"/>
              </a:rPr>
              <a:t>00%</a:t>
            </a:r>
            <a:endParaRPr lang="en-GB" sz="6000" dirty="0">
              <a:latin typeface="Helvetica"/>
              <a:cs typeface="Helvetica"/>
            </a:endParaRPr>
          </a:p>
        </p:txBody>
      </p:sp>
      <p:sp>
        <p:nvSpPr>
          <p:cNvPr id="40" name="Text Placeholder 6"/>
          <p:cNvSpPr>
            <a:spLocks noGrp="1"/>
          </p:cNvSpPr>
          <p:nvPr>
            <p:ph type="body" sz="quarter" idx="36" hasCustomPrompt="1"/>
          </p:nvPr>
        </p:nvSpPr>
        <p:spPr>
          <a:xfrm>
            <a:off x="4289021" y="2049557"/>
            <a:ext cx="1802975" cy="797935"/>
          </a:xfrm>
          <a:prstGeom prst="rect">
            <a:avLst/>
          </a:prstGeom>
        </p:spPr>
        <p:txBody>
          <a:bodyPr lIns="0" tIns="0" rIns="0" bIns="0"/>
          <a:lstStyle>
            <a:lvl1pPr>
              <a:defRPr kumimoji="0" lang="en-GB" sz="6000" b="0" i="0" u="none" strike="noStrike" kern="1200" cap="none" spc="-75" normalizeH="0" baseline="0" dirty="0" smtClean="0">
                <a:ln>
                  <a:noFill/>
                </a:ln>
                <a:solidFill>
                  <a:schemeClr val="accent5"/>
                </a:solidFill>
                <a:effectLst/>
                <a:uLnTx/>
                <a:uFillTx/>
                <a:latin typeface="Helvetica"/>
                <a:ea typeface="+mn-ea"/>
                <a:cs typeface="Helvetica"/>
              </a:defRPr>
            </a:lvl1pPr>
          </a:lstStyle>
          <a:p>
            <a:pPr marL="19050">
              <a:lnSpc>
                <a:spcPts val="6995"/>
              </a:lnSpc>
              <a:spcBef>
                <a:spcPts val="100"/>
              </a:spcBef>
            </a:pPr>
            <a:r>
              <a:rPr lang="en-GB" sz="6000" spc="-75" dirty="0">
                <a:solidFill>
                  <a:srgbClr val="00A499"/>
                </a:solidFill>
                <a:latin typeface="Helvetica"/>
                <a:cs typeface="Helvetica"/>
              </a:rPr>
              <a:t>0.0m</a:t>
            </a:r>
            <a:endParaRPr lang="en-GB" sz="6000" dirty="0">
              <a:latin typeface="Helvetica"/>
              <a:cs typeface="Helvetica"/>
            </a:endParaRPr>
          </a:p>
        </p:txBody>
      </p:sp>
      <p:sp>
        <p:nvSpPr>
          <p:cNvPr id="42" name="object 5"/>
          <p:cNvSpPr/>
          <p:nvPr userDrawn="1"/>
        </p:nvSpPr>
        <p:spPr>
          <a:xfrm>
            <a:off x="805517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43" name="object 8"/>
          <p:cNvSpPr/>
          <p:nvPr userDrawn="1"/>
        </p:nvSpPr>
        <p:spPr>
          <a:xfrm flipV="1">
            <a:off x="4109536" y="2971800"/>
            <a:ext cx="3881884" cy="45720"/>
          </a:xfrm>
          <a:custGeom>
            <a:avLst/>
            <a:gdLst/>
            <a:ahLst/>
            <a:cxnLst/>
            <a:rect l="l" t="t" r="r" b="b"/>
            <a:pathLst>
              <a:path w="3759834">
                <a:moveTo>
                  <a:pt x="0" y="0"/>
                </a:moveTo>
                <a:lnTo>
                  <a:pt x="3759593" y="0"/>
                </a:lnTo>
              </a:path>
            </a:pathLst>
          </a:custGeom>
          <a:ln w="12700">
            <a:solidFill>
              <a:srgbClr val="E8EDEE"/>
            </a:solidFill>
          </a:ln>
        </p:spPr>
        <p:txBody>
          <a:bodyPr wrap="square" lIns="0" tIns="0" rIns="0" bIns="0" rtlCol="0"/>
          <a:lstStyle/>
          <a:p>
            <a:endParaRPr dirty="0"/>
          </a:p>
        </p:txBody>
      </p:sp>
      <p:sp>
        <p:nvSpPr>
          <p:cNvPr id="45" name="object 5"/>
          <p:cNvSpPr/>
          <p:nvPr userDrawn="1"/>
        </p:nvSpPr>
        <p:spPr>
          <a:xfrm>
            <a:off x="40386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5" name="TextBox 24"/>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134288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2_Thank you_pi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23" name="object 6"/>
          <p:cNvSpPr txBox="1">
            <a:spLocks/>
          </p:cNvSpPr>
          <p:nvPr userDrawn="1"/>
        </p:nvSpPr>
        <p:spPr>
          <a:xfrm>
            <a:off x="291824" y="2038350"/>
            <a:ext cx="1302385" cy="360680"/>
          </a:xfrm>
          <a:prstGeom prst="rect">
            <a:avLst/>
          </a:prstGeom>
        </p:spPr>
        <p:txBody>
          <a:bodyPr vert="horz" wrap="square" lIns="0" tIns="12700" rIns="0" bIns="0" rtlCol="0">
            <a:spAutoFit/>
          </a:bodyPr>
          <a:lstStyle>
            <a:lvl1pPr>
              <a:defRPr sz="2200" b="0" i="0">
                <a:solidFill>
                  <a:srgbClr val="AE2573"/>
                </a:solidFill>
                <a:latin typeface="Helvetica"/>
                <a:ea typeface="+mj-ea"/>
                <a:cs typeface="Helvetica"/>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200" b="0" i="0" u="none" strike="noStrike" kern="0" cap="none" spc="-25" normalizeH="0" baseline="0" noProof="0" dirty="0">
                <a:ln>
                  <a:noFill/>
                </a:ln>
                <a:solidFill>
                  <a:schemeClr val="accent5"/>
                </a:solidFill>
                <a:effectLst/>
                <a:uLnTx/>
                <a:uFillTx/>
                <a:latin typeface="Helvetica"/>
                <a:ea typeface="+mj-ea"/>
              </a:rPr>
              <a:t>Thank</a:t>
            </a:r>
            <a:r>
              <a:rPr kumimoji="0" lang="en-GB" sz="2200" b="0" i="0" u="none" strike="noStrike" kern="0" cap="none" spc="-105" normalizeH="0" baseline="0" noProof="0" dirty="0">
                <a:ln>
                  <a:noFill/>
                </a:ln>
                <a:solidFill>
                  <a:schemeClr val="accent5"/>
                </a:solidFill>
                <a:effectLst/>
                <a:uLnTx/>
                <a:uFillTx/>
                <a:latin typeface="Helvetica"/>
                <a:ea typeface="+mj-ea"/>
              </a:rPr>
              <a:t> </a:t>
            </a:r>
            <a:r>
              <a:rPr kumimoji="0" lang="en-GB" sz="2200" b="0" i="0" u="none" strike="noStrike" kern="0" cap="none" spc="-30" normalizeH="0" baseline="0" noProof="0" dirty="0">
                <a:ln>
                  <a:noFill/>
                </a:ln>
                <a:solidFill>
                  <a:schemeClr val="accent5"/>
                </a:solidFill>
                <a:effectLst/>
                <a:uLnTx/>
                <a:uFillTx/>
                <a:latin typeface="Helvetica"/>
                <a:ea typeface="+mj-ea"/>
              </a:rPr>
              <a:t>you</a:t>
            </a:r>
          </a:p>
        </p:txBody>
      </p:sp>
      <p:sp>
        <p:nvSpPr>
          <p:cNvPr id="3" name="Text Placeholder 2"/>
          <p:cNvSpPr>
            <a:spLocks noGrp="1"/>
          </p:cNvSpPr>
          <p:nvPr>
            <p:ph type="body" sz="quarter" idx="13" hasCustomPrompt="1"/>
          </p:nvPr>
        </p:nvSpPr>
        <p:spPr>
          <a:xfrm>
            <a:off x="313854" y="3138726"/>
            <a:ext cx="6467946" cy="290274"/>
          </a:xfrm>
          <a:prstGeom prst="rect">
            <a:avLst/>
          </a:prstGeom>
        </p:spPr>
        <p:txBody>
          <a:bodyPr lIns="0" tIns="0" rIns="0" bIns="0"/>
          <a:lstStyle>
            <a:lvl1pPr marL="12700" algn="l" defTabSz="914400" rtl="0" eaLnBrk="1" latinLnBrk="0" hangingPunct="1">
              <a:lnSpc>
                <a:spcPts val="1245"/>
              </a:lnSpc>
              <a:defRPr kumimoji="0" lang="en-US" sz="1200" b="0" i="0" u="none" strike="noStrike" kern="1200" cap="none" spc="-5" normalizeH="0" baseline="0" dirty="0" smtClean="0">
                <a:ln>
                  <a:noFill/>
                </a:ln>
                <a:solidFill>
                  <a:srgbClr val="425563"/>
                </a:solidFill>
                <a:effectLst/>
                <a:uLnTx/>
                <a:uFillTx/>
                <a:latin typeface="+mn-lt"/>
                <a:ea typeface="+mn-ea"/>
                <a:cs typeface="Helvetica"/>
              </a:defRPr>
            </a:lvl1pPr>
          </a:lstStyle>
          <a:p>
            <a:r>
              <a:rPr kumimoji="0" lang="en-GB" sz="1200" b="0" i="0" u="none" strike="noStrike" kern="1200" cap="none" spc="-5" normalizeH="0" baseline="0" noProof="0" dirty="0">
                <a:ln>
                  <a:noFill/>
                </a:ln>
                <a:solidFill>
                  <a:srgbClr val="425563"/>
                </a:solidFill>
                <a:effectLst/>
                <a:uLnTx/>
                <a:uFillTx/>
                <a:latin typeface="+mn-lt"/>
                <a:ea typeface="+mn-ea"/>
                <a:cs typeface="Helvetica"/>
              </a:rPr>
              <a:t>020 </a:t>
            </a:r>
            <a:r>
              <a:rPr kumimoji="0" lang="en-GB" sz="1200" b="0" i="0" u="none" strike="noStrike" kern="1200" cap="none" spc="5" normalizeH="0" baseline="0" noProof="0" dirty="0">
                <a:ln>
                  <a:noFill/>
                </a:ln>
                <a:solidFill>
                  <a:srgbClr val="425563"/>
                </a:solidFill>
                <a:effectLst/>
                <a:uLnTx/>
                <a:uFillTx/>
                <a:latin typeface="+mn-lt"/>
                <a:ea typeface="+mn-ea"/>
                <a:cs typeface="Helvetica"/>
              </a:rPr>
              <a:t>0000 0000  |  example@stgeorges.nhs.uk</a:t>
            </a:r>
            <a:endParaRPr lang="en-GB" dirty="0"/>
          </a:p>
        </p:txBody>
      </p:sp>
      <p:sp>
        <p:nvSpPr>
          <p:cNvPr id="10" name="object 7"/>
          <p:cNvSpPr txBox="1"/>
          <p:nvPr userDrawn="1"/>
        </p:nvSpPr>
        <p:spPr>
          <a:xfrm>
            <a:off x="291824" y="2719924"/>
            <a:ext cx="402526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25563"/>
                </a:solidFill>
                <a:latin typeface="Helvetica"/>
                <a:cs typeface="Helvetica"/>
              </a:rPr>
              <a:t>St </a:t>
            </a:r>
            <a:r>
              <a:rPr sz="1200" b="1" spc="-10" dirty="0">
                <a:solidFill>
                  <a:srgbClr val="425563"/>
                </a:solidFill>
                <a:latin typeface="Helvetica"/>
                <a:cs typeface="Helvetica"/>
              </a:rPr>
              <a:t>George’s </a:t>
            </a:r>
            <a:r>
              <a:rPr sz="1200" b="1" spc="-5" dirty="0">
                <a:solidFill>
                  <a:srgbClr val="425563"/>
                </a:solidFill>
                <a:latin typeface="Helvetica"/>
                <a:cs typeface="Helvetica"/>
              </a:rPr>
              <a:t>University Hospitals </a:t>
            </a:r>
            <a:r>
              <a:rPr sz="1200" b="1" dirty="0">
                <a:solidFill>
                  <a:srgbClr val="425563"/>
                </a:solidFill>
                <a:latin typeface="Helvetica"/>
                <a:cs typeface="Helvetica"/>
              </a:rPr>
              <a:t>NHS </a:t>
            </a:r>
            <a:r>
              <a:rPr sz="1200" b="1" spc="-5" dirty="0">
                <a:solidFill>
                  <a:srgbClr val="425563"/>
                </a:solidFill>
                <a:latin typeface="Helvetica"/>
                <a:cs typeface="Helvetica"/>
              </a:rPr>
              <a:t>Foundation</a:t>
            </a:r>
            <a:r>
              <a:rPr sz="1200" b="1" spc="-30" dirty="0">
                <a:solidFill>
                  <a:srgbClr val="425563"/>
                </a:solidFill>
                <a:latin typeface="Helvetica"/>
                <a:cs typeface="Helvetica"/>
              </a:rPr>
              <a:t> </a:t>
            </a:r>
            <a:r>
              <a:rPr sz="1200" b="1" spc="-25" dirty="0">
                <a:solidFill>
                  <a:srgbClr val="425563"/>
                </a:solidFill>
                <a:latin typeface="Helvetica"/>
                <a:cs typeface="Helvetica"/>
              </a:rPr>
              <a:t>Trust</a:t>
            </a:r>
            <a:endParaRPr sz="1200" dirty="0">
              <a:latin typeface="Helvetica"/>
              <a:cs typeface="Helvetica"/>
            </a:endParaRPr>
          </a:p>
        </p:txBody>
      </p:sp>
      <p:sp>
        <p:nvSpPr>
          <p:cNvPr id="11" name="object 7"/>
          <p:cNvSpPr txBox="1"/>
          <p:nvPr userDrawn="1"/>
        </p:nvSpPr>
        <p:spPr>
          <a:xfrm>
            <a:off x="313854" y="3435626"/>
            <a:ext cx="4025265" cy="933589"/>
          </a:xfrm>
          <a:prstGeom prst="rect">
            <a:avLst/>
          </a:prstGeom>
        </p:spPr>
        <p:txBody>
          <a:bodyPr vert="horz" wrap="square" lIns="0" tIns="12700" rIns="0" bIns="0" rtlCol="0">
            <a:spAutoFit/>
          </a:bodyPr>
          <a:lstStyle/>
          <a:p>
            <a:pPr marL="12700" marR="914400">
              <a:lnSpc>
                <a:spcPct val="100000"/>
              </a:lnSpc>
            </a:pPr>
            <a:r>
              <a:rPr sz="1200" spc="-10" dirty="0">
                <a:solidFill>
                  <a:srgbClr val="425563"/>
                </a:solidFill>
                <a:latin typeface="Helvetica"/>
                <a:cs typeface="Helvetica"/>
              </a:rPr>
              <a:t>Blackshaw Road</a:t>
            </a:r>
            <a:r>
              <a:rPr lang="en-GB" sz="1200" spc="-10" dirty="0">
                <a:solidFill>
                  <a:srgbClr val="425563"/>
                </a:solidFill>
                <a:latin typeface="Helvetica"/>
                <a:cs typeface="Helvetica"/>
              </a:rPr>
              <a:t> </a:t>
            </a:r>
          </a:p>
          <a:p>
            <a:pPr marL="12700" marR="914400">
              <a:lnSpc>
                <a:spcPct val="100000"/>
              </a:lnSpc>
            </a:pPr>
            <a:r>
              <a:rPr sz="1200" spc="-25" dirty="0">
                <a:solidFill>
                  <a:srgbClr val="425563"/>
                </a:solidFill>
                <a:latin typeface="Helvetica"/>
                <a:cs typeface="Helvetica"/>
              </a:rPr>
              <a:t>Tooting</a:t>
            </a:r>
            <a:r>
              <a:rPr sz="1200" spc="-70" dirty="0">
                <a:solidFill>
                  <a:srgbClr val="425563"/>
                </a:solidFill>
                <a:latin typeface="Helvetica"/>
                <a:cs typeface="Helvetica"/>
              </a:rPr>
              <a:t> </a:t>
            </a:r>
            <a:r>
              <a:rPr sz="1200" spc="-5" dirty="0">
                <a:solidFill>
                  <a:srgbClr val="425563"/>
                </a:solidFill>
                <a:latin typeface="Helvetica"/>
                <a:cs typeface="Helvetica"/>
              </a:rPr>
              <a:t>London  </a:t>
            </a:r>
            <a:endParaRPr lang="en-GB" sz="1200" spc="-5" dirty="0">
              <a:solidFill>
                <a:srgbClr val="425563"/>
              </a:solidFill>
              <a:latin typeface="Helvetica"/>
              <a:cs typeface="Helvetica"/>
            </a:endParaRPr>
          </a:p>
          <a:p>
            <a:pPr marL="12700" marR="914400">
              <a:lnSpc>
                <a:spcPct val="100000"/>
              </a:lnSpc>
            </a:pPr>
            <a:r>
              <a:rPr sz="1200" spc="-45" dirty="0">
                <a:solidFill>
                  <a:srgbClr val="425563"/>
                </a:solidFill>
                <a:latin typeface="Helvetica"/>
                <a:cs typeface="Helvetica"/>
              </a:rPr>
              <a:t>SW17</a:t>
            </a:r>
            <a:r>
              <a:rPr sz="1200" spc="-15" dirty="0">
                <a:solidFill>
                  <a:srgbClr val="425563"/>
                </a:solidFill>
                <a:latin typeface="Helvetica"/>
                <a:cs typeface="Helvetica"/>
              </a:rPr>
              <a:t> </a:t>
            </a:r>
            <a:r>
              <a:rPr sz="1200" spc="-10" dirty="0">
                <a:solidFill>
                  <a:srgbClr val="425563"/>
                </a:solidFill>
                <a:latin typeface="Helvetica"/>
                <a:cs typeface="Helvetica"/>
              </a:rPr>
              <a:t>0QT</a:t>
            </a:r>
            <a:endParaRPr sz="1200" dirty="0">
              <a:latin typeface="Helvetica"/>
              <a:cs typeface="Helvetica"/>
            </a:endParaRPr>
          </a:p>
          <a:p>
            <a:pPr>
              <a:lnSpc>
                <a:spcPct val="100000"/>
              </a:lnSpc>
              <a:spcBef>
                <a:spcPts val="55"/>
              </a:spcBef>
            </a:pPr>
            <a:endParaRPr sz="1100" dirty="0">
              <a:solidFill>
                <a:schemeClr val="accent5"/>
              </a:solidFill>
              <a:latin typeface="Times New Roman"/>
              <a:cs typeface="Times New Roman"/>
            </a:endParaRPr>
          </a:p>
          <a:p>
            <a:pPr marL="12700">
              <a:lnSpc>
                <a:spcPct val="100000"/>
              </a:lnSpc>
            </a:pPr>
            <a:r>
              <a:rPr sz="1200" b="1" spc="-5" dirty="0">
                <a:solidFill>
                  <a:schemeClr val="accent5"/>
                </a:solidFill>
                <a:latin typeface="Helvetica"/>
                <a:cs typeface="Helvetica"/>
              </a:rPr>
              <a:t>stgeorges.nhs.uk</a:t>
            </a:r>
            <a:endParaRPr sz="1200" dirty="0">
              <a:solidFill>
                <a:schemeClr val="accent5"/>
              </a:solidFill>
              <a:latin typeface="Helvetica"/>
              <a:cs typeface="Helvetica"/>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244" y="251795"/>
            <a:ext cx="1326516" cy="687597"/>
          </a:xfrm>
          <a:prstGeom prst="rect">
            <a:avLst/>
          </a:prstGeom>
        </p:spPr>
      </p:pic>
    </p:spTree>
    <p:extLst>
      <p:ext uri="{BB962C8B-B14F-4D97-AF65-F5344CB8AC3E}">
        <p14:creationId xmlns:p14="http://schemas.microsoft.com/office/powerpoint/2010/main" val="4281027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3_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_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784" y="254557"/>
            <a:ext cx="1310113" cy="677976"/>
          </a:xfrm>
          <a:prstGeom prst="rect">
            <a:avLst/>
          </a:prstGeom>
        </p:spPr>
      </p:pic>
      <p:sp>
        <p:nvSpPr>
          <p:cNvPr id="20" name="Picture Placeholder 18"/>
          <p:cNvSpPr>
            <a:spLocks noGrp="1"/>
          </p:cNvSpPr>
          <p:nvPr>
            <p:ph type="pic" sz="quarter" idx="10" hasCustomPrompt="1"/>
          </p:nvPr>
        </p:nvSpPr>
        <p:spPr>
          <a:xfrm>
            <a:off x="5040313" y="2121230"/>
            <a:ext cx="6848081" cy="4736770"/>
          </a:xfrm>
          <a:prstGeom prst="rect">
            <a:avLst/>
          </a:prstGeom>
        </p:spPr>
        <p:txBody>
          <a:bodyPr/>
          <a:lstStyle>
            <a:lvl1pPr>
              <a:defRPr>
                <a:solidFill>
                  <a:schemeClr val="tx1"/>
                </a:solidFill>
              </a:defRPr>
            </a:lvl1pPr>
          </a:lstStyle>
          <a:p>
            <a:r>
              <a:rPr lang="en-GB" dirty="0"/>
              <a:t>Insert Image</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34" name="Holder 2"/>
          <p:cNvSpPr>
            <a:spLocks noGrp="1"/>
          </p:cNvSpPr>
          <p:nvPr>
            <p:ph type="ctrTitle" hasCustomPrompt="1"/>
          </p:nvPr>
        </p:nvSpPr>
        <p:spPr>
          <a:xfrm>
            <a:off x="291820" y="2104658"/>
            <a:ext cx="4443692" cy="3610342"/>
          </a:xfrm>
          <a:prstGeom prst="rect">
            <a:avLst/>
          </a:prstGeom>
        </p:spPr>
        <p:txBody>
          <a:bodyPr wrap="square" lIns="0" tIns="0" rIns="0" bIns="0">
            <a:noAutofit/>
          </a:bodyPr>
          <a:lstStyle>
            <a:lvl1pPr marL="12700" marR="0" indent="0" algn="l" defTabSz="914400" rtl="0" eaLnBrk="1" fontAlgn="auto" latinLnBrk="0" hangingPunct="1">
              <a:lnSpc>
                <a:spcPct val="100000"/>
              </a:lnSpc>
              <a:spcBef>
                <a:spcPts val="100"/>
              </a:spcBef>
              <a:spcAft>
                <a:spcPts val="0"/>
              </a:spcAft>
              <a:buClrTx/>
              <a:buSzTx/>
              <a:buFontTx/>
              <a:buNone/>
              <a:tabLst/>
              <a:defRPr sz="1200" kern="1200" spc="-5" dirty="0">
                <a:noFill/>
                <a:latin typeface="+mn-lt"/>
                <a:ea typeface="+mn-ea"/>
                <a:cs typeface="Helvetica"/>
              </a:defRPr>
            </a:lvl1pPr>
          </a:lstStyle>
          <a:p>
            <a:pPr marL="12700">
              <a:spcBef>
                <a:spcPts val="100"/>
              </a:spcBef>
            </a:pPr>
            <a:r>
              <a:rPr lang="en-GB" sz="1200" spc="-5">
                <a:solidFill>
                  <a:srgbClr val="425563"/>
                </a:solidFill>
                <a:cs typeface="Helvetica"/>
              </a:rPr>
              <a:t>Supporting</a:t>
            </a:r>
            <a:r>
              <a:rPr lang="en-GB" sz="1200" spc="-50">
                <a:solidFill>
                  <a:srgbClr val="425563"/>
                </a:solidFill>
                <a:cs typeface="Helvetica"/>
              </a:rPr>
              <a:t> </a:t>
            </a:r>
            <a:r>
              <a:rPr lang="en-GB" sz="1200" spc="-10">
                <a:solidFill>
                  <a:srgbClr val="425563"/>
                </a:solidFill>
                <a:cs typeface="Helvetica"/>
              </a:rPr>
              <a:t>text</a:t>
            </a:r>
            <a:br>
              <a:rPr lang="en-GB" sz="1200">
                <a:solidFill>
                  <a:prstClr val="black"/>
                </a:solidFill>
                <a:cs typeface="Helvetica"/>
              </a:rPr>
            </a:br>
            <a:endParaRPr/>
          </a:p>
        </p:txBody>
      </p:sp>
      <p:sp>
        <p:nvSpPr>
          <p:cNvPr id="38" name="Text Placeholder 32"/>
          <p:cNvSpPr>
            <a:spLocks noGrp="1"/>
          </p:cNvSpPr>
          <p:nvPr>
            <p:ph type="body" sz="quarter" idx="11" hasCustomPrompt="1"/>
          </p:nvPr>
        </p:nvSpPr>
        <p:spPr>
          <a:xfrm>
            <a:off x="291819" y="6418560"/>
            <a:ext cx="2685351" cy="287039"/>
          </a:xfrm>
          <a:prstGeom prst="rect">
            <a:avLst/>
          </a:prstGeom>
        </p:spPr>
        <p:txBody>
          <a:bodyPr lIns="0" tIns="0" rIns="0" bIns="0"/>
          <a:lstStyle>
            <a:lvl1pPr marL="12700" algn="l" defTabSz="914400" rtl="0" eaLnBrk="1" latinLnBrk="0" hangingPunct="1">
              <a:lnSpc>
                <a:spcPts val="1265"/>
              </a:lnSpc>
              <a:defRPr lang="en-GB" sz="1200" kern="1200" spc="-20" dirty="0">
                <a:solidFill>
                  <a:schemeClr val="tx1"/>
                </a:solidFill>
                <a:latin typeface="+mn-lt"/>
                <a:ea typeface="+mn-ea"/>
                <a:cs typeface="Helvetica"/>
              </a:defRPr>
            </a:lvl1pPr>
          </a:lstStyle>
          <a:p>
            <a:pPr marL="12700">
              <a:lnSpc>
                <a:spcPts val="1265"/>
              </a:lnSpc>
            </a:pPr>
            <a:r>
              <a:rPr lang="en-GB" sz="1200" spc="-20">
                <a:solidFill>
                  <a:srgbClr val="425563"/>
                </a:solidFill>
                <a:cs typeface="Helvetica"/>
              </a:rPr>
              <a:t>Dat</a:t>
            </a:r>
            <a:r>
              <a:rPr lang="en-GB" sz="1200">
                <a:solidFill>
                  <a:srgbClr val="425563"/>
                </a:solidFill>
                <a:cs typeface="Helvetica"/>
              </a:rPr>
              <a:t>e</a:t>
            </a:r>
            <a:endParaRPr lang="en-GB" sz="1200">
              <a:solidFill>
                <a:prstClr val="black"/>
              </a:solidFill>
              <a:cs typeface="Helvetica"/>
            </a:endParaRPr>
          </a:p>
        </p:txBody>
      </p:sp>
      <p:sp>
        <p:nvSpPr>
          <p:cNvPr id="43" name="Text Placeholder 39"/>
          <p:cNvSpPr>
            <a:spLocks noGrp="1"/>
          </p:cNvSpPr>
          <p:nvPr>
            <p:ph type="body" sz="quarter" idx="12" hasCustomPrompt="1"/>
          </p:nvPr>
        </p:nvSpPr>
        <p:spPr>
          <a:xfrm>
            <a:off x="291815" y="5885008"/>
            <a:ext cx="4443695" cy="163661"/>
          </a:xfrm>
          <a:prstGeom prst="rect">
            <a:avLst/>
          </a:prstGeom>
        </p:spPr>
        <p:txBody>
          <a:bodyPr lIns="0" tIns="0" rIns="0" bIns="0"/>
          <a:lstStyle>
            <a:lvl1pPr marL="12700" algn="l" defTabSz="914400" rtl="0" eaLnBrk="1" latinLnBrk="0" hangingPunct="1">
              <a:lnSpc>
                <a:spcPts val="1245"/>
              </a:lnSpc>
              <a:defRPr lang="en-US" sz="1200" b="1" kern="1200" spc="-5" dirty="0" smtClean="0">
                <a:solidFill>
                  <a:schemeClr val="tx1"/>
                </a:solidFill>
                <a:latin typeface="+mn-lt"/>
                <a:ea typeface="+mn-ea"/>
                <a:cs typeface="Helvetica"/>
              </a:defRPr>
            </a:lvl1pPr>
          </a:lstStyle>
          <a:p>
            <a:r>
              <a:rPr lang="en-GB" err="1"/>
              <a:t>Firstname</a:t>
            </a:r>
            <a:r>
              <a:rPr lang="en-GB" spc="-50"/>
              <a:t> </a:t>
            </a:r>
            <a:r>
              <a:rPr lang="en-GB"/>
              <a:t>Surname</a:t>
            </a:r>
          </a:p>
        </p:txBody>
      </p:sp>
      <p:sp>
        <p:nvSpPr>
          <p:cNvPr id="44" name="Text Placeholder 41"/>
          <p:cNvSpPr>
            <a:spLocks noGrp="1"/>
          </p:cNvSpPr>
          <p:nvPr>
            <p:ph type="body" sz="quarter" idx="13" hasCustomPrompt="1"/>
          </p:nvPr>
        </p:nvSpPr>
        <p:spPr>
          <a:xfrm>
            <a:off x="291818" y="6050227"/>
            <a:ext cx="4443693" cy="366775"/>
          </a:xfrm>
          <a:prstGeom prst="rect">
            <a:avLst/>
          </a:prstGeom>
        </p:spPr>
        <p:txBody>
          <a:bodyPr lIns="0" tIns="0" rIns="0" bIns="0"/>
          <a:lstStyle>
            <a:lvl1pPr>
              <a:defRPr lang="en-US" sz="1200" kern="1200" spc="-5" dirty="0" smtClean="0">
                <a:solidFill>
                  <a:schemeClr val="tx1"/>
                </a:solidFill>
                <a:latin typeface="+mn-lt"/>
                <a:ea typeface="+mn-ea"/>
                <a:cs typeface="Helvetica"/>
              </a:defRPr>
            </a:lvl1pPr>
          </a:lstStyle>
          <a:p>
            <a:r>
              <a:rPr lang="en-GB"/>
              <a:t>Job title</a:t>
            </a:r>
          </a:p>
        </p:txBody>
      </p:sp>
      <p:sp>
        <p:nvSpPr>
          <p:cNvPr id="11" name="object 8"/>
          <p:cNvSpPr/>
          <p:nvPr userDrawn="1"/>
        </p:nvSpPr>
        <p:spPr>
          <a:xfrm>
            <a:off x="11891631" y="2121065"/>
            <a:ext cx="301561" cy="4736769"/>
          </a:xfrm>
          <a:prstGeom prst="rect">
            <a:avLst/>
          </a:prstGeom>
          <a:blipFill>
            <a:blip r:embed="rId4" cstate="print"/>
            <a:stretch>
              <a:fillRect/>
            </a:stretch>
          </a:blipFill>
        </p:spPr>
        <p:txBody>
          <a:bodyPr wrap="square" lIns="0" tIns="0" rIns="0" bIns="0" rtlCol="0"/>
          <a:lstStyle/>
          <a:p>
            <a:endParaRPr dirty="0"/>
          </a:p>
        </p:txBody>
      </p:sp>
      <p:sp>
        <p:nvSpPr>
          <p:cNvPr id="14" name="Text Placeholder 2"/>
          <p:cNvSpPr>
            <a:spLocks noGrp="1"/>
          </p:cNvSpPr>
          <p:nvPr>
            <p:ph type="body" sz="quarter" idx="14" hasCustomPrompt="1"/>
          </p:nvPr>
        </p:nvSpPr>
        <p:spPr>
          <a:xfrm>
            <a:off x="280572" y="1251761"/>
            <a:ext cx="3962400" cy="625957"/>
          </a:xfrm>
          <a:prstGeom prst="rect">
            <a:avLst/>
          </a:prstGeom>
        </p:spPr>
        <p:txBody>
          <a:bodyPr lIns="0" tIns="0" rIns="0" bIns="0"/>
          <a:lstStyle>
            <a:lvl1pPr marL="12700" marR="5080">
              <a:lnSpc>
                <a:spcPts val="2400"/>
              </a:lnSpc>
              <a:spcBef>
                <a:spcPts val="380"/>
              </a:spcBef>
              <a:defRPr lang="en-US" sz="2200" b="0" i="0" spc="-20" dirty="0" smtClean="0">
                <a:solidFill>
                  <a:schemeClr val="accent3"/>
                </a:solidFill>
                <a:latin typeface="Helvetica"/>
                <a:ea typeface="+mj-ea"/>
                <a:cs typeface="Helvetica"/>
              </a:defRPr>
            </a:lvl1pPr>
          </a:lstStyle>
          <a:p>
            <a:pPr lvl="0"/>
            <a:r>
              <a:rPr lang="en-GB" spc="-20">
                <a:solidFill>
                  <a:srgbClr val="ED8B00"/>
                </a:solidFill>
              </a:rPr>
              <a:t>Secondary </a:t>
            </a:r>
            <a:r>
              <a:rPr lang="en-GB" spc="-25">
                <a:solidFill>
                  <a:srgbClr val="ED8B00"/>
                </a:solidFill>
              </a:rPr>
              <a:t>Orange </a:t>
            </a:r>
            <a:r>
              <a:rPr lang="en-GB" spc="-30">
                <a:solidFill>
                  <a:srgbClr val="ED8B00"/>
                </a:solidFill>
              </a:rPr>
              <a:t>presentation  </a:t>
            </a:r>
            <a:r>
              <a:rPr lang="en-GB" spc="-25">
                <a:solidFill>
                  <a:srgbClr val="ED8B00"/>
                </a:solidFill>
              </a:rPr>
              <a:t>title</a:t>
            </a:r>
            <a:r>
              <a:rPr lang="en-GB" spc="-30">
                <a:solidFill>
                  <a:srgbClr val="ED8B00"/>
                </a:solidFill>
              </a:rPr>
              <a:t> </a:t>
            </a:r>
            <a:r>
              <a:rPr lang="en-GB" spc="-25">
                <a:solidFill>
                  <a:srgbClr val="ED8B00"/>
                </a:solidFill>
              </a:rPr>
              <a:t>slide</a:t>
            </a:r>
            <a:endParaRPr lang="en-US"/>
          </a:p>
        </p:txBody>
      </p:sp>
    </p:spTree>
    <p:extLst>
      <p:ext uri="{BB962C8B-B14F-4D97-AF65-F5344CB8AC3E}">
        <p14:creationId xmlns:p14="http://schemas.microsoft.com/office/powerpoint/2010/main" val="1191230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_Pi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244" y="251795"/>
            <a:ext cx="1326516" cy="687597"/>
          </a:xfrm>
          <a:prstGeom prst="rect">
            <a:avLst/>
          </a:prstGeom>
        </p:spPr>
      </p:pic>
      <p:sp>
        <p:nvSpPr>
          <p:cNvPr id="20" name="Picture Placeholder 18"/>
          <p:cNvSpPr>
            <a:spLocks noGrp="1"/>
          </p:cNvSpPr>
          <p:nvPr>
            <p:ph type="pic" sz="quarter" idx="10" hasCustomPrompt="1"/>
          </p:nvPr>
        </p:nvSpPr>
        <p:spPr>
          <a:xfrm>
            <a:off x="5040313" y="2121230"/>
            <a:ext cx="6851316" cy="4736770"/>
          </a:xfrm>
          <a:prstGeom prst="rect">
            <a:avLst/>
          </a:prstGeom>
        </p:spPr>
        <p:txBody>
          <a:bodyPr/>
          <a:lstStyle>
            <a:lvl1pPr>
              <a:defRPr>
                <a:solidFill>
                  <a:schemeClr val="tx1"/>
                </a:solidFill>
              </a:defRPr>
            </a:lvl1pPr>
          </a:lstStyle>
          <a:p>
            <a:r>
              <a:rPr lang="en-GB" dirty="0"/>
              <a:t>Insert Image</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34" name="Holder 2"/>
          <p:cNvSpPr>
            <a:spLocks noGrp="1"/>
          </p:cNvSpPr>
          <p:nvPr>
            <p:ph type="ctrTitle" hasCustomPrompt="1"/>
          </p:nvPr>
        </p:nvSpPr>
        <p:spPr>
          <a:xfrm>
            <a:off x="291820" y="2104658"/>
            <a:ext cx="4443692" cy="3610342"/>
          </a:xfrm>
          <a:prstGeom prst="rect">
            <a:avLst/>
          </a:prstGeom>
        </p:spPr>
        <p:txBody>
          <a:bodyPr wrap="square" lIns="0" tIns="0" rIns="0" bIns="0">
            <a:noAutofit/>
          </a:bodyPr>
          <a:lstStyle>
            <a:lvl1pPr marL="12700" marR="0" indent="0" algn="l" defTabSz="914400" rtl="0" eaLnBrk="1" fontAlgn="auto" latinLnBrk="0" hangingPunct="1">
              <a:lnSpc>
                <a:spcPct val="100000"/>
              </a:lnSpc>
              <a:spcBef>
                <a:spcPts val="100"/>
              </a:spcBef>
              <a:spcAft>
                <a:spcPts val="0"/>
              </a:spcAft>
              <a:buClrTx/>
              <a:buSzTx/>
              <a:buFontTx/>
              <a:buNone/>
              <a:tabLst/>
              <a:defRPr sz="1200" kern="1200" spc="-5" dirty="0">
                <a:solidFill>
                  <a:schemeClr val="tx1"/>
                </a:solidFill>
                <a:latin typeface="+mn-lt"/>
                <a:ea typeface="+mn-ea"/>
                <a:cs typeface="Helvetica"/>
              </a:defRPr>
            </a:lvl1pPr>
          </a:lstStyle>
          <a:p>
            <a:pPr marL="12700">
              <a:spcBef>
                <a:spcPts val="100"/>
              </a:spcBef>
            </a:pPr>
            <a:r>
              <a:rPr lang="en-GB" sz="1200" spc="-5" dirty="0">
                <a:solidFill>
                  <a:srgbClr val="425563"/>
                </a:solidFill>
                <a:cs typeface="Helvetica"/>
              </a:rPr>
              <a:t>Supporting</a:t>
            </a:r>
            <a:r>
              <a:rPr lang="en-GB" sz="1200" spc="-50" dirty="0">
                <a:solidFill>
                  <a:srgbClr val="425563"/>
                </a:solidFill>
                <a:cs typeface="Helvetica"/>
              </a:rPr>
              <a:t> </a:t>
            </a:r>
            <a:r>
              <a:rPr lang="en-GB" sz="1200" spc="-10" dirty="0">
                <a:solidFill>
                  <a:srgbClr val="425563"/>
                </a:solidFill>
                <a:cs typeface="Helvetica"/>
              </a:rPr>
              <a:t>text</a:t>
            </a:r>
            <a:br>
              <a:rPr lang="en-GB" sz="1200" dirty="0">
                <a:solidFill>
                  <a:prstClr val="black"/>
                </a:solidFill>
                <a:cs typeface="Helvetica"/>
              </a:rPr>
            </a:br>
            <a:endParaRPr dirty="0"/>
          </a:p>
        </p:txBody>
      </p:sp>
      <p:sp>
        <p:nvSpPr>
          <p:cNvPr id="38" name="Text Placeholder 32"/>
          <p:cNvSpPr>
            <a:spLocks noGrp="1"/>
          </p:cNvSpPr>
          <p:nvPr>
            <p:ph type="body" sz="quarter" idx="11" hasCustomPrompt="1"/>
          </p:nvPr>
        </p:nvSpPr>
        <p:spPr>
          <a:xfrm>
            <a:off x="291819" y="6418560"/>
            <a:ext cx="2685351" cy="287039"/>
          </a:xfrm>
          <a:prstGeom prst="rect">
            <a:avLst/>
          </a:prstGeom>
        </p:spPr>
        <p:txBody>
          <a:bodyPr lIns="0" tIns="0" rIns="0" bIns="0"/>
          <a:lstStyle>
            <a:lvl1pPr marL="12700" algn="l" defTabSz="914400" rtl="0" eaLnBrk="1" latinLnBrk="0" hangingPunct="1">
              <a:lnSpc>
                <a:spcPts val="1265"/>
              </a:lnSpc>
              <a:defRPr lang="en-GB" sz="1200" kern="1200" spc="-20" dirty="0">
                <a:solidFill>
                  <a:schemeClr val="tx1"/>
                </a:solidFill>
                <a:latin typeface="+mn-lt"/>
                <a:ea typeface="+mn-ea"/>
                <a:cs typeface="Helvetica"/>
              </a:defRPr>
            </a:lvl1pPr>
          </a:lstStyle>
          <a:p>
            <a:pPr marL="12700">
              <a:lnSpc>
                <a:spcPts val="1265"/>
              </a:lnSpc>
            </a:pPr>
            <a:r>
              <a:rPr lang="en-GB" sz="1200" spc="-20" dirty="0">
                <a:solidFill>
                  <a:srgbClr val="425563"/>
                </a:solidFill>
                <a:cs typeface="Helvetica"/>
              </a:rPr>
              <a:t>Dat</a:t>
            </a:r>
            <a:r>
              <a:rPr lang="en-GB" sz="1200" dirty="0">
                <a:solidFill>
                  <a:srgbClr val="425563"/>
                </a:solidFill>
                <a:cs typeface="Helvetica"/>
              </a:rPr>
              <a:t>e</a:t>
            </a:r>
            <a:endParaRPr lang="en-GB" sz="1200" dirty="0">
              <a:solidFill>
                <a:prstClr val="black"/>
              </a:solidFill>
              <a:cs typeface="Helvetica"/>
            </a:endParaRPr>
          </a:p>
        </p:txBody>
      </p:sp>
      <p:sp>
        <p:nvSpPr>
          <p:cNvPr id="43" name="Text Placeholder 39"/>
          <p:cNvSpPr>
            <a:spLocks noGrp="1"/>
          </p:cNvSpPr>
          <p:nvPr>
            <p:ph type="body" sz="quarter" idx="12" hasCustomPrompt="1"/>
          </p:nvPr>
        </p:nvSpPr>
        <p:spPr>
          <a:xfrm>
            <a:off x="291815" y="5885008"/>
            <a:ext cx="4443695" cy="163661"/>
          </a:xfrm>
          <a:prstGeom prst="rect">
            <a:avLst/>
          </a:prstGeom>
        </p:spPr>
        <p:txBody>
          <a:bodyPr lIns="0" tIns="0" rIns="0" bIns="0"/>
          <a:lstStyle>
            <a:lvl1pPr marL="12700" algn="l" defTabSz="914400" rtl="0" eaLnBrk="1" latinLnBrk="0" hangingPunct="1">
              <a:lnSpc>
                <a:spcPts val="1245"/>
              </a:lnSpc>
              <a:defRPr lang="en-US" sz="1200" b="1" kern="1200" spc="-5" dirty="0" smtClean="0">
                <a:solidFill>
                  <a:schemeClr val="tx1"/>
                </a:solidFill>
                <a:latin typeface="+mn-lt"/>
                <a:ea typeface="+mn-ea"/>
                <a:cs typeface="Helvetica"/>
              </a:defRPr>
            </a:lvl1pPr>
          </a:lstStyle>
          <a:p>
            <a:r>
              <a:rPr lang="en-GB" dirty="0" err="1"/>
              <a:t>Firstname</a:t>
            </a:r>
            <a:r>
              <a:rPr lang="en-GB" spc="-50" dirty="0"/>
              <a:t> </a:t>
            </a:r>
            <a:r>
              <a:rPr lang="en-GB" dirty="0"/>
              <a:t>Surname</a:t>
            </a:r>
          </a:p>
        </p:txBody>
      </p:sp>
      <p:sp>
        <p:nvSpPr>
          <p:cNvPr id="44" name="Text Placeholder 41"/>
          <p:cNvSpPr>
            <a:spLocks noGrp="1"/>
          </p:cNvSpPr>
          <p:nvPr>
            <p:ph type="body" sz="quarter" idx="13" hasCustomPrompt="1"/>
          </p:nvPr>
        </p:nvSpPr>
        <p:spPr>
          <a:xfrm>
            <a:off x="291818" y="6050227"/>
            <a:ext cx="4443693" cy="366775"/>
          </a:xfrm>
          <a:prstGeom prst="rect">
            <a:avLst/>
          </a:prstGeom>
        </p:spPr>
        <p:txBody>
          <a:bodyPr lIns="0" tIns="0" rIns="0" bIns="0"/>
          <a:lstStyle>
            <a:lvl1pPr>
              <a:defRPr lang="en-US" sz="1200" kern="1200" spc="-5" dirty="0" smtClean="0">
                <a:solidFill>
                  <a:schemeClr val="tx1"/>
                </a:solidFill>
                <a:latin typeface="+mn-lt"/>
                <a:ea typeface="+mn-ea"/>
                <a:cs typeface="Helvetica"/>
              </a:defRPr>
            </a:lvl1pPr>
          </a:lstStyle>
          <a:p>
            <a:r>
              <a:rPr lang="en-GB" dirty="0"/>
              <a:t>Job title</a:t>
            </a:r>
          </a:p>
        </p:txBody>
      </p:sp>
      <p:sp>
        <p:nvSpPr>
          <p:cNvPr id="23" name="Text Placeholder 3"/>
          <p:cNvSpPr>
            <a:spLocks noGrp="1"/>
          </p:cNvSpPr>
          <p:nvPr>
            <p:ph type="body" sz="quarter" idx="15" hasCustomPrompt="1"/>
          </p:nvPr>
        </p:nvSpPr>
        <p:spPr>
          <a:xfrm>
            <a:off x="286193" y="1251761"/>
            <a:ext cx="3951157" cy="658518"/>
          </a:xfrm>
          <a:prstGeom prst="rect">
            <a:avLst/>
          </a:prstGeom>
        </p:spPr>
        <p:txBody>
          <a:bodyPr lIns="0" tIns="0" rIns="0" bIns="0"/>
          <a:lstStyle>
            <a:lvl1pPr marL="12700" marR="5080">
              <a:lnSpc>
                <a:spcPts val="2400"/>
              </a:lnSpc>
              <a:spcBef>
                <a:spcPts val="380"/>
              </a:spcBef>
              <a:defRPr lang="en-US" sz="2200" b="0" i="0" spc="-20" dirty="0" smtClean="0">
                <a:solidFill>
                  <a:schemeClr val="accent5"/>
                </a:solidFill>
                <a:latin typeface="Helvetica"/>
                <a:ea typeface="+mj-ea"/>
                <a:cs typeface="Helvetica"/>
              </a:defRPr>
            </a:lvl1pPr>
          </a:lstStyle>
          <a:p>
            <a:pPr lvl="0"/>
            <a:r>
              <a:rPr kumimoji="0" lang="en-GB" sz="2200" b="0" i="0" u="none" strike="noStrike" kern="0" cap="none" spc="-20" normalizeH="0" baseline="0" noProof="0" dirty="0">
                <a:ln>
                  <a:noFill/>
                </a:ln>
                <a:solidFill>
                  <a:srgbClr val="AE2573"/>
                </a:solidFill>
                <a:effectLst/>
                <a:uLnTx/>
                <a:uFillTx/>
                <a:latin typeface="Helvetica"/>
                <a:ea typeface="+mj-ea"/>
              </a:rPr>
              <a:t>Secondary </a:t>
            </a:r>
            <a:r>
              <a:rPr kumimoji="0" lang="en-GB" sz="2200" b="0" i="0" u="none" strike="noStrike" kern="0" cap="none" spc="-30" normalizeH="0" baseline="0" noProof="0" dirty="0">
                <a:ln>
                  <a:noFill/>
                </a:ln>
                <a:solidFill>
                  <a:srgbClr val="AE2573"/>
                </a:solidFill>
                <a:effectLst/>
                <a:uLnTx/>
                <a:uFillTx/>
                <a:latin typeface="Helvetica"/>
                <a:ea typeface="+mj-ea"/>
              </a:rPr>
              <a:t>Pink presentation  </a:t>
            </a:r>
            <a:r>
              <a:rPr kumimoji="0" lang="en-GB" sz="2200" b="0" i="0" u="none" strike="noStrike" kern="0" cap="none" spc="-25" normalizeH="0" baseline="0" noProof="0" dirty="0">
                <a:ln>
                  <a:noFill/>
                </a:ln>
                <a:solidFill>
                  <a:srgbClr val="AE2573"/>
                </a:solidFill>
                <a:effectLst/>
                <a:uLnTx/>
                <a:uFillTx/>
                <a:latin typeface="Helvetica"/>
                <a:ea typeface="+mj-ea"/>
              </a:rPr>
              <a:t>title</a:t>
            </a:r>
            <a:r>
              <a:rPr kumimoji="0" lang="en-GB" sz="2200" b="0" i="0" u="none" strike="noStrike" kern="0" cap="none" spc="-30" normalizeH="0" baseline="0" noProof="0" dirty="0">
                <a:ln>
                  <a:noFill/>
                </a:ln>
                <a:solidFill>
                  <a:srgbClr val="AE2573"/>
                </a:solidFill>
                <a:effectLst/>
                <a:uLnTx/>
                <a:uFillTx/>
                <a:latin typeface="Helvetica"/>
                <a:ea typeface="+mj-ea"/>
              </a:rPr>
              <a:t> </a:t>
            </a:r>
            <a:r>
              <a:rPr kumimoji="0" lang="en-GB" sz="2200" b="0" i="0" u="none" strike="noStrike" kern="0" cap="none" spc="-25" normalizeH="0" baseline="0" noProof="0" dirty="0">
                <a:ln>
                  <a:noFill/>
                </a:ln>
                <a:solidFill>
                  <a:srgbClr val="AE2573"/>
                </a:solidFill>
                <a:effectLst/>
                <a:uLnTx/>
                <a:uFillTx/>
                <a:latin typeface="Helvetica"/>
                <a:ea typeface="+mj-ea"/>
              </a:rPr>
              <a:t>slide</a:t>
            </a:r>
            <a:endParaRPr lang="en-US" dirty="0"/>
          </a:p>
        </p:txBody>
      </p:sp>
      <p:sp>
        <p:nvSpPr>
          <p:cNvPr id="11" name="object 8"/>
          <p:cNvSpPr/>
          <p:nvPr userDrawn="1"/>
        </p:nvSpPr>
        <p:spPr>
          <a:xfrm>
            <a:off x="11891631" y="2121230"/>
            <a:ext cx="304799" cy="4736770"/>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165871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_Pink">
    <p:spTree>
      <p:nvGrpSpPr>
        <p:cNvPr id="1" name=""/>
        <p:cNvGrpSpPr/>
        <p:nvPr/>
      </p:nvGrpSpPr>
      <p:grpSpPr>
        <a:xfrm>
          <a:off x="0" y="0"/>
          <a:ext cx="0" cy="0"/>
          <a:chOff x="0" y="0"/>
          <a:chExt cx="0" cy="0"/>
        </a:xfrm>
      </p:grpSpPr>
      <p:sp>
        <p:nvSpPr>
          <p:cNvPr id="20" name="Picture Placeholder 18"/>
          <p:cNvSpPr>
            <a:spLocks noGrp="1"/>
          </p:cNvSpPr>
          <p:nvPr>
            <p:ph type="pic" sz="quarter" idx="10" hasCustomPrompt="1"/>
          </p:nvPr>
        </p:nvSpPr>
        <p:spPr>
          <a:xfrm>
            <a:off x="5040313" y="2121230"/>
            <a:ext cx="6851316" cy="4736770"/>
          </a:xfrm>
          <a:prstGeom prst="rect">
            <a:avLst/>
          </a:prstGeom>
        </p:spPr>
        <p:txBody>
          <a:bodyPr/>
          <a:lstStyle>
            <a:lvl1pPr>
              <a:defRPr>
                <a:solidFill>
                  <a:schemeClr val="tx1"/>
                </a:solidFill>
              </a:defRPr>
            </a:lvl1pPr>
          </a:lstStyle>
          <a:p>
            <a:r>
              <a:rPr lang="en-GB" dirty="0"/>
              <a:t>Insert Image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34" name="Holder 2"/>
          <p:cNvSpPr>
            <a:spLocks noGrp="1"/>
          </p:cNvSpPr>
          <p:nvPr>
            <p:ph type="ctrTitle" hasCustomPrompt="1"/>
          </p:nvPr>
        </p:nvSpPr>
        <p:spPr>
          <a:xfrm>
            <a:off x="291820" y="2104658"/>
            <a:ext cx="4443692" cy="3610342"/>
          </a:xfrm>
          <a:prstGeom prst="rect">
            <a:avLst/>
          </a:prstGeom>
        </p:spPr>
        <p:txBody>
          <a:bodyPr wrap="square" lIns="0" tIns="0" rIns="0" bIns="0">
            <a:noAutofit/>
          </a:bodyPr>
          <a:lstStyle>
            <a:lvl1pPr marL="12700" marR="0" indent="0" algn="l" defTabSz="914400" rtl="0" eaLnBrk="1" fontAlgn="auto" latinLnBrk="0" hangingPunct="1">
              <a:lnSpc>
                <a:spcPct val="100000"/>
              </a:lnSpc>
              <a:spcBef>
                <a:spcPts val="100"/>
              </a:spcBef>
              <a:spcAft>
                <a:spcPts val="0"/>
              </a:spcAft>
              <a:buClrTx/>
              <a:buSzTx/>
              <a:buFontTx/>
              <a:buNone/>
              <a:tabLst/>
              <a:defRPr sz="1200" kern="1200" spc="-5" dirty="0">
                <a:solidFill>
                  <a:schemeClr val="tx1"/>
                </a:solidFill>
                <a:latin typeface="+mn-lt"/>
                <a:ea typeface="+mn-ea"/>
                <a:cs typeface="Helvetica"/>
              </a:defRPr>
            </a:lvl1pPr>
          </a:lstStyle>
          <a:p>
            <a:pPr marL="12700">
              <a:spcBef>
                <a:spcPts val="100"/>
              </a:spcBef>
            </a:pPr>
            <a:r>
              <a:rPr lang="en-GB" sz="1200" spc="-5" dirty="0">
                <a:solidFill>
                  <a:srgbClr val="425563"/>
                </a:solidFill>
                <a:cs typeface="Helvetica"/>
              </a:rPr>
              <a:t>Supporting</a:t>
            </a:r>
            <a:r>
              <a:rPr lang="en-GB" sz="1200" spc="-50" dirty="0">
                <a:solidFill>
                  <a:srgbClr val="425563"/>
                </a:solidFill>
                <a:cs typeface="Helvetica"/>
              </a:rPr>
              <a:t> </a:t>
            </a:r>
            <a:r>
              <a:rPr lang="en-GB" sz="1200" spc="-10" dirty="0">
                <a:solidFill>
                  <a:srgbClr val="425563"/>
                </a:solidFill>
                <a:cs typeface="Helvetica"/>
              </a:rPr>
              <a:t>text</a:t>
            </a:r>
            <a:br>
              <a:rPr lang="en-GB" sz="1200" dirty="0">
                <a:solidFill>
                  <a:prstClr val="black"/>
                </a:solidFill>
                <a:cs typeface="Helvetica"/>
              </a:rPr>
            </a:br>
            <a:endParaRPr dirty="0"/>
          </a:p>
        </p:txBody>
      </p:sp>
      <p:sp>
        <p:nvSpPr>
          <p:cNvPr id="38" name="Text Placeholder 32"/>
          <p:cNvSpPr>
            <a:spLocks noGrp="1"/>
          </p:cNvSpPr>
          <p:nvPr>
            <p:ph type="body" sz="quarter" idx="11" hasCustomPrompt="1"/>
          </p:nvPr>
        </p:nvSpPr>
        <p:spPr>
          <a:xfrm>
            <a:off x="291819" y="6418560"/>
            <a:ext cx="2685351" cy="287039"/>
          </a:xfrm>
          <a:prstGeom prst="rect">
            <a:avLst/>
          </a:prstGeom>
        </p:spPr>
        <p:txBody>
          <a:bodyPr lIns="0" tIns="0" rIns="0" bIns="0"/>
          <a:lstStyle>
            <a:lvl1pPr marL="12700" algn="l" defTabSz="914400" rtl="0" eaLnBrk="1" latinLnBrk="0" hangingPunct="1">
              <a:lnSpc>
                <a:spcPts val="1265"/>
              </a:lnSpc>
              <a:defRPr lang="en-GB" sz="1200" kern="1200" spc="-20" dirty="0">
                <a:solidFill>
                  <a:schemeClr val="tx1"/>
                </a:solidFill>
                <a:latin typeface="+mn-lt"/>
                <a:ea typeface="+mn-ea"/>
                <a:cs typeface="Helvetica"/>
              </a:defRPr>
            </a:lvl1pPr>
          </a:lstStyle>
          <a:p>
            <a:pPr marL="12700">
              <a:lnSpc>
                <a:spcPts val="1265"/>
              </a:lnSpc>
            </a:pPr>
            <a:r>
              <a:rPr lang="en-GB" sz="1200" spc="-20" dirty="0">
                <a:solidFill>
                  <a:srgbClr val="425563"/>
                </a:solidFill>
                <a:cs typeface="Helvetica"/>
              </a:rPr>
              <a:t>Dat</a:t>
            </a:r>
            <a:r>
              <a:rPr lang="en-GB" sz="1200" dirty="0">
                <a:solidFill>
                  <a:srgbClr val="425563"/>
                </a:solidFill>
                <a:cs typeface="Helvetica"/>
              </a:rPr>
              <a:t>e</a:t>
            </a:r>
            <a:endParaRPr lang="en-GB" sz="1200" dirty="0">
              <a:solidFill>
                <a:prstClr val="black"/>
              </a:solidFill>
              <a:cs typeface="Helvetica"/>
            </a:endParaRPr>
          </a:p>
        </p:txBody>
      </p:sp>
      <p:sp>
        <p:nvSpPr>
          <p:cNvPr id="43" name="Text Placeholder 39"/>
          <p:cNvSpPr>
            <a:spLocks noGrp="1"/>
          </p:cNvSpPr>
          <p:nvPr>
            <p:ph type="body" sz="quarter" idx="12" hasCustomPrompt="1"/>
          </p:nvPr>
        </p:nvSpPr>
        <p:spPr>
          <a:xfrm>
            <a:off x="291815" y="5885008"/>
            <a:ext cx="4443695" cy="163661"/>
          </a:xfrm>
          <a:prstGeom prst="rect">
            <a:avLst/>
          </a:prstGeom>
        </p:spPr>
        <p:txBody>
          <a:bodyPr lIns="0" tIns="0" rIns="0" bIns="0"/>
          <a:lstStyle>
            <a:lvl1pPr marL="12700" algn="l" defTabSz="914400" rtl="0" eaLnBrk="1" latinLnBrk="0" hangingPunct="1">
              <a:lnSpc>
                <a:spcPts val="1245"/>
              </a:lnSpc>
              <a:defRPr lang="en-US" sz="1200" b="1" kern="1200" spc="-5" dirty="0" smtClean="0">
                <a:solidFill>
                  <a:schemeClr val="tx1"/>
                </a:solidFill>
                <a:latin typeface="+mn-lt"/>
                <a:ea typeface="+mn-ea"/>
                <a:cs typeface="Helvetica"/>
              </a:defRPr>
            </a:lvl1pPr>
          </a:lstStyle>
          <a:p>
            <a:r>
              <a:rPr lang="en-GB" dirty="0" err="1"/>
              <a:t>Firstname</a:t>
            </a:r>
            <a:r>
              <a:rPr lang="en-GB" spc="-50" dirty="0"/>
              <a:t> </a:t>
            </a:r>
            <a:r>
              <a:rPr lang="en-GB" dirty="0"/>
              <a:t>Surname</a:t>
            </a:r>
          </a:p>
        </p:txBody>
      </p:sp>
      <p:sp>
        <p:nvSpPr>
          <p:cNvPr id="44" name="Text Placeholder 41"/>
          <p:cNvSpPr>
            <a:spLocks noGrp="1"/>
          </p:cNvSpPr>
          <p:nvPr>
            <p:ph type="body" sz="quarter" idx="13" hasCustomPrompt="1"/>
          </p:nvPr>
        </p:nvSpPr>
        <p:spPr>
          <a:xfrm>
            <a:off x="291818" y="6050227"/>
            <a:ext cx="4443693" cy="366775"/>
          </a:xfrm>
          <a:prstGeom prst="rect">
            <a:avLst/>
          </a:prstGeom>
        </p:spPr>
        <p:txBody>
          <a:bodyPr lIns="0" tIns="0" rIns="0" bIns="0"/>
          <a:lstStyle>
            <a:lvl1pPr>
              <a:defRPr lang="en-US" sz="1200" kern="1200" spc="-5" dirty="0" smtClean="0">
                <a:solidFill>
                  <a:schemeClr val="tx1"/>
                </a:solidFill>
                <a:latin typeface="+mn-lt"/>
                <a:ea typeface="+mn-ea"/>
                <a:cs typeface="Helvetica"/>
              </a:defRPr>
            </a:lvl1pPr>
          </a:lstStyle>
          <a:p>
            <a:r>
              <a:rPr lang="en-GB" dirty="0"/>
              <a:t>Job title</a:t>
            </a:r>
          </a:p>
        </p:txBody>
      </p:sp>
      <p:sp>
        <p:nvSpPr>
          <p:cNvPr id="23" name="Text Placeholder 3"/>
          <p:cNvSpPr>
            <a:spLocks noGrp="1"/>
          </p:cNvSpPr>
          <p:nvPr>
            <p:ph type="body" sz="quarter" idx="15" hasCustomPrompt="1"/>
          </p:nvPr>
        </p:nvSpPr>
        <p:spPr>
          <a:xfrm>
            <a:off x="286193" y="1251761"/>
            <a:ext cx="3951157" cy="658518"/>
          </a:xfrm>
          <a:prstGeom prst="rect">
            <a:avLst/>
          </a:prstGeom>
        </p:spPr>
        <p:txBody>
          <a:bodyPr lIns="0" tIns="0" rIns="0" bIns="0"/>
          <a:lstStyle>
            <a:lvl1pPr marL="12700" marR="5080">
              <a:lnSpc>
                <a:spcPts val="2400"/>
              </a:lnSpc>
              <a:spcBef>
                <a:spcPts val="380"/>
              </a:spcBef>
              <a:defRPr lang="en-US" sz="2200" b="0" i="0" spc="-20" dirty="0" smtClean="0">
                <a:solidFill>
                  <a:srgbClr val="0070C0"/>
                </a:solidFill>
                <a:latin typeface="Helvetica"/>
                <a:ea typeface="+mj-ea"/>
                <a:cs typeface="Helvetica"/>
              </a:defRPr>
            </a:lvl1pPr>
          </a:lstStyle>
          <a:p>
            <a:pPr lvl="0"/>
            <a:r>
              <a:rPr kumimoji="0" lang="en-GB" sz="2200" b="0" i="0" u="none" strike="noStrike" kern="0" cap="none" spc="-20" normalizeH="0" baseline="0" noProof="0" dirty="0">
                <a:ln>
                  <a:noFill/>
                </a:ln>
                <a:solidFill>
                  <a:srgbClr val="AE2573"/>
                </a:solidFill>
                <a:effectLst/>
                <a:uLnTx/>
                <a:uFillTx/>
                <a:latin typeface="Helvetica"/>
                <a:ea typeface="+mj-ea"/>
              </a:rPr>
              <a:t>Secondary </a:t>
            </a:r>
            <a:r>
              <a:rPr kumimoji="0" lang="en-GB" sz="2200" b="0" i="0" u="none" strike="noStrike" kern="0" cap="none" spc="-30" normalizeH="0" baseline="0" noProof="0" dirty="0">
                <a:ln>
                  <a:noFill/>
                </a:ln>
                <a:solidFill>
                  <a:srgbClr val="AE2573"/>
                </a:solidFill>
                <a:effectLst/>
                <a:uLnTx/>
                <a:uFillTx/>
                <a:latin typeface="Helvetica"/>
                <a:ea typeface="+mj-ea"/>
              </a:rPr>
              <a:t>Pink presentation  </a:t>
            </a:r>
            <a:r>
              <a:rPr kumimoji="0" lang="en-GB" sz="2200" b="0" i="0" u="none" strike="noStrike" kern="0" cap="none" spc="-25" normalizeH="0" baseline="0" noProof="0" dirty="0">
                <a:ln>
                  <a:noFill/>
                </a:ln>
                <a:solidFill>
                  <a:srgbClr val="AE2573"/>
                </a:solidFill>
                <a:effectLst/>
                <a:uLnTx/>
                <a:uFillTx/>
                <a:latin typeface="Helvetica"/>
                <a:ea typeface="+mj-ea"/>
              </a:rPr>
              <a:t>title</a:t>
            </a:r>
            <a:r>
              <a:rPr kumimoji="0" lang="en-GB" sz="2200" b="0" i="0" u="none" strike="noStrike" kern="0" cap="none" spc="-30" normalizeH="0" baseline="0" noProof="0" dirty="0">
                <a:ln>
                  <a:noFill/>
                </a:ln>
                <a:solidFill>
                  <a:srgbClr val="AE2573"/>
                </a:solidFill>
                <a:effectLst/>
                <a:uLnTx/>
                <a:uFillTx/>
                <a:latin typeface="Helvetica"/>
                <a:ea typeface="+mj-ea"/>
              </a:rPr>
              <a:t> </a:t>
            </a:r>
            <a:r>
              <a:rPr kumimoji="0" lang="en-GB" sz="2200" b="0" i="0" u="none" strike="noStrike" kern="0" cap="none" spc="-25" normalizeH="0" baseline="0" noProof="0" dirty="0">
                <a:ln>
                  <a:noFill/>
                </a:ln>
                <a:solidFill>
                  <a:srgbClr val="AE2573"/>
                </a:solidFill>
                <a:effectLst/>
                <a:uLnTx/>
                <a:uFillTx/>
                <a:latin typeface="Helvetica"/>
                <a:ea typeface="+mj-ea"/>
              </a:rPr>
              <a:t>slide</a:t>
            </a:r>
            <a:endParaRPr lang="en-US" dirty="0"/>
          </a:p>
        </p:txBody>
      </p:sp>
      <p:sp>
        <p:nvSpPr>
          <p:cNvPr id="11" name="object 8"/>
          <p:cNvSpPr/>
          <p:nvPr userDrawn="1"/>
        </p:nvSpPr>
        <p:spPr>
          <a:xfrm>
            <a:off x="11891631" y="2121230"/>
            <a:ext cx="304799" cy="4736770"/>
          </a:xfrm>
          <a:prstGeom prst="rect">
            <a:avLst/>
          </a:prstGeom>
          <a:blipFill>
            <a:blip r:embed="rId3" cstate="print">
              <a:duotone>
                <a:prstClr val="black"/>
                <a:schemeClr val="accent1">
                  <a:tint val="45000"/>
                  <a:satMod val="400000"/>
                </a:schemeClr>
              </a:duotone>
            </a:blip>
            <a:stretch>
              <a:fillRect/>
            </a:stretch>
          </a:blipFill>
        </p:spPr>
        <p:txBody>
          <a:bodyPr wrap="square" lIns="0" tIns="0" rIns="0" bIns="0" rtlCol="0"/>
          <a:lstStyle/>
          <a:p>
            <a:endParaRPr dirty="0"/>
          </a:p>
        </p:txBody>
      </p:sp>
      <p:pic>
        <p:nvPicPr>
          <p:cNvPr id="12" name="Picture 2" descr="See the source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174191"/>
            <a:ext cx="1295400" cy="67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120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Master slide_pi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8" name="Text Placeholder 2"/>
          <p:cNvSpPr>
            <a:spLocks noGrp="1"/>
          </p:cNvSpPr>
          <p:nvPr>
            <p:ph type="body" sz="quarter" idx="14" hasCustomPrompt="1"/>
          </p:nvPr>
        </p:nvSpPr>
        <p:spPr>
          <a:xfrm>
            <a:off x="291817" y="563690"/>
            <a:ext cx="6870983" cy="378804"/>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Slide title </a:t>
            </a:r>
            <a:r>
              <a:rPr kumimoji="0" lang="en-GB" sz="2200" b="0" i="0" u="none" strike="noStrike" kern="0" cap="none" spc="-20" normalizeH="0" baseline="0" noProof="0" dirty="0">
                <a:ln>
                  <a:noFill/>
                </a:ln>
                <a:solidFill>
                  <a:srgbClr val="768692"/>
                </a:solidFill>
                <a:effectLst/>
                <a:uLnTx/>
                <a:uFillTx/>
                <a:latin typeface="Helvetica"/>
                <a:ea typeface="+mj-ea"/>
              </a:rPr>
              <a:t>second</a:t>
            </a:r>
            <a:r>
              <a:rPr kumimoji="0" lang="en-GB" sz="2200" b="0" i="0" u="none" strike="noStrike" kern="0" cap="none" spc="-75" normalizeH="0" baseline="0" noProof="0" dirty="0">
                <a:ln>
                  <a:noFill/>
                </a:ln>
                <a:solidFill>
                  <a:srgbClr val="768692"/>
                </a:solidFill>
                <a:effectLst/>
                <a:uLnTx/>
                <a:uFillTx/>
                <a:latin typeface="Helvetica"/>
                <a:ea typeface="+mj-ea"/>
              </a:rPr>
              <a:t> </a:t>
            </a:r>
            <a:r>
              <a:rPr kumimoji="0" lang="en-GB" sz="2200" b="0" i="0" u="none" strike="noStrike" kern="0" cap="none" spc="-25" normalizeH="0" baseline="0" noProof="0" dirty="0">
                <a:ln>
                  <a:noFill/>
                </a:ln>
                <a:solidFill>
                  <a:srgbClr val="768692"/>
                </a:solidFill>
                <a:effectLst/>
                <a:uLnTx/>
                <a:uFillTx/>
                <a:latin typeface="Helvetica"/>
                <a:ea typeface="+mj-ea"/>
              </a:rPr>
              <a:t>line</a:t>
            </a:r>
          </a:p>
        </p:txBody>
      </p:sp>
      <p:sp>
        <p:nvSpPr>
          <p:cNvPr id="10" name="Text Placeholder 2"/>
          <p:cNvSpPr>
            <a:spLocks noGrp="1"/>
          </p:cNvSpPr>
          <p:nvPr>
            <p:ph type="body" sz="quarter" idx="15" hasCustomPrompt="1"/>
          </p:nvPr>
        </p:nvSpPr>
        <p:spPr>
          <a:xfrm>
            <a:off x="291817" y="271730"/>
            <a:ext cx="6870983" cy="337870"/>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US" dirty="0"/>
              <a:t>Master slide pink</a:t>
            </a:r>
            <a:endParaRPr lang="en-GB" dirty="0"/>
          </a:p>
        </p:txBody>
      </p:sp>
      <p:sp>
        <p:nvSpPr>
          <p:cNvPr id="11" name="Text Placeholder 5"/>
          <p:cNvSpPr>
            <a:spLocks noGrp="1"/>
          </p:cNvSpPr>
          <p:nvPr>
            <p:ph type="body" sz="quarter" idx="16"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12" name="Text Placeholder 5"/>
          <p:cNvSpPr>
            <a:spLocks noGrp="1"/>
          </p:cNvSpPr>
          <p:nvPr>
            <p:ph type="body" sz="quarter" idx="17"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8" name="TextBox 7"/>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80150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Pattern divider_pink_1">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0646" y="1300364"/>
            <a:ext cx="7958344" cy="4611633"/>
          </a:xfrm>
          <a:prstGeom prst="rect">
            <a:avLst/>
          </a:prstGeom>
        </p:spPr>
      </p:pic>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chemeClr val="accent5"/>
                </a:solidFill>
                <a:latin typeface="Helvetica"/>
                <a:ea typeface="+mj-ea"/>
                <a:cs typeface="Helvetica"/>
              </a:defRPr>
            </a:lvl1pPr>
          </a:lstStyle>
          <a:p>
            <a:pPr lvl="0"/>
            <a:r>
              <a:rPr lang="en-US" dirty="0"/>
              <a:t>Section title</a:t>
            </a:r>
            <a:endParaRPr lang="en-GB"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80627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Pattern divider_pink_2">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chemeClr val="accent5"/>
                </a:solidFill>
                <a:latin typeface="Helvetica"/>
                <a:ea typeface="+mj-ea"/>
                <a:cs typeface="Helvetica"/>
              </a:defRPr>
            </a:lvl1pPr>
          </a:lstStyle>
          <a:p>
            <a:pPr lvl="0"/>
            <a:r>
              <a:rPr lang="en-US" dirty="0"/>
              <a:t>Section title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7598" y="1286607"/>
            <a:ext cx="7961392" cy="461163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1808434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attern divider_pink_3">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chemeClr val="accent5"/>
                </a:solidFill>
                <a:latin typeface="Helvetica"/>
                <a:ea typeface="+mj-ea"/>
                <a:cs typeface="Helvetica"/>
              </a:defRPr>
            </a:lvl1pPr>
          </a:lstStyle>
          <a:p>
            <a:pPr lvl="0"/>
            <a:r>
              <a:rPr lang="en-US" dirty="0"/>
              <a:t>Section title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0655" y="1290820"/>
            <a:ext cx="7958344" cy="461163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984158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Master slide_blue">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Image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US" dirty="0"/>
              <a:t>Section title</a:t>
            </a:r>
            <a:endParaRPr lang="en-GB" dirty="0"/>
          </a:p>
        </p:txBody>
      </p:sp>
      <p:sp>
        <p:nvSpPr>
          <p:cNvPr id="13" name="Picture Placeholder 3"/>
          <p:cNvSpPr>
            <a:spLocks noGrp="1"/>
          </p:cNvSpPr>
          <p:nvPr>
            <p:ph type="pic" sz="quarter" idx="20" hasCustomPrompt="1"/>
          </p:nvPr>
        </p:nvSpPr>
        <p:spPr>
          <a:xfrm>
            <a:off x="304800" y="1295400"/>
            <a:ext cx="11584190" cy="4595285"/>
          </a:xfrm>
          <a:prstGeom prst="rect">
            <a:avLst/>
          </a:prstGeom>
        </p:spPr>
        <p:txBody>
          <a:bodyPr/>
          <a:lstStyle>
            <a:lvl1pPr>
              <a:defRPr baseline="0">
                <a:solidFill>
                  <a:schemeClr val="tx1"/>
                </a:solidFill>
              </a:defRPr>
            </a:lvl1pPr>
          </a:lstStyle>
          <a:p>
            <a:r>
              <a:rPr lang="en-GB" dirty="0"/>
              <a:t>Insert Image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2" name="TextBox 1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561099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Content + right image box">
    <p:spTree>
      <p:nvGrpSpPr>
        <p:cNvPr id="1" name=""/>
        <p:cNvGrpSpPr/>
        <p:nvPr/>
      </p:nvGrpSpPr>
      <p:grpSpPr>
        <a:xfrm>
          <a:off x="0" y="0"/>
          <a:ext cx="0" cy="0"/>
          <a:chOff x="0" y="0"/>
          <a:chExt cx="0" cy="0"/>
        </a:xfrm>
      </p:grpSpPr>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6" name="Text Placeholder 2"/>
          <p:cNvSpPr>
            <a:spLocks noGrp="1"/>
          </p:cNvSpPr>
          <p:nvPr>
            <p:ph type="body" sz="quarter" idx="22" hasCustomPrompt="1"/>
          </p:nvPr>
        </p:nvSpPr>
        <p:spPr>
          <a:xfrm>
            <a:off x="291814" y="2856919"/>
            <a:ext cx="3642645" cy="3033766"/>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pellentesque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sodales</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porttitor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sollicitudin</a:t>
            </a:r>
            <a:r>
              <a:rPr lang="en-GB" sz="1600" kern="1200" spc="-25" dirty="0">
                <a:solidFill>
                  <a:srgbClr val="425563"/>
                </a:solidFill>
                <a:latin typeface="+mn-lt"/>
                <a:ea typeface="+mn-ea"/>
                <a:cs typeface="Arial"/>
              </a:rPr>
              <a:t> at </a:t>
            </a:r>
            <a:r>
              <a:rPr lang="en-GB" sz="1600" kern="1200" spc="-25" dirty="0" err="1">
                <a:solidFill>
                  <a:srgbClr val="425563"/>
                </a:solidFill>
                <a:latin typeface="+mn-lt"/>
                <a:ea typeface="+mn-ea"/>
                <a:cs typeface="Arial"/>
              </a:rPr>
              <a:t>eros</a:t>
            </a:r>
            <a:r>
              <a:rPr lang="en-GB" sz="1600" kern="1200" spc="-25" dirty="0">
                <a:solidFill>
                  <a:srgbClr val="425563"/>
                </a:solidFill>
                <a:latin typeface="+mn-lt"/>
                <a:ea typeface="+mn-ea"/>
                <a:cs typeface="Arial"/>
              </a:rPr>
              <a:t>.</a:t>
            </a:r>
          </a:p>
          <a:p>
            <a:pPr marL="12700" marR="15240">
              <a:lnSpc>
                <a:spcPts val="1800"/>
              </a:lnSpc>
            </a:pPr>
            <a:r>
              <a:rPr lang="en-GB" sz="1600" kern="1200" spc="-25" dirty="0" err="1">
                <a:solidFill>
                  <a:srgbClr val="425563"/>
                </a:solidFill>
                <a:latin typeface="+mn-lt"/>
                <a:ea typeface="+mn-ea"/>
                <a:cs typeface="Arial"/>
              </a:rPr>
              <a:t>Donec</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neque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venenatis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pulvinar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euismod</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est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nec</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massa</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tristique</a:t>
            </a:r>
            <a:r>
              <a:rPr lang="en-GB" sz="1600" kern="1200" spc="-25" dirty="0">
                <a:solidFill>
                  <a:srgbClr val="425563"/>
                </a:solidFill>
                <a:latin typeface="+mn-lt"/>
                <a:ea typeface="+mn-ea"/>
                <a:cs typeface="Arial"/>
              </a:rPr>
              <a:t>, a </a:t>
            </a:r>
            <a:r>
              <a:rPr lang="en-GB" sz="1600" kern="1200" spc="-25" dirty="0" err="1">
                <a:solidFill>
                  <a:srgbClr val="425563"/>
                </a:solidFill>
                <a:latin typeface="+mn-lt"/>
                <a:ea typeface="+mn-ea"/>
                <a:cs typeface="Arial"/>
              </a:rPr>
              <a:t>bibendum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varius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finibus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efficitur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laoreet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tincidunt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tempor</a:t>
            </a:r>
            <a:r>
              <a:rPr lang="en-GB" sz="1600" kern="1200" spc="-25" dirty="0">
                <a:solidFill>
                  <a:srgbClr val="425563"/>
                </a:solidFill>
                <a:latin typeface="+mn-lt"/>
                <a:ea typeface="+mn-ea"/>
                <a:cs typeface="Arial"/>
              </a:rPr>
              <a:t> et. </a:t>
            </a: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gravida </a:t>
            </a:r>
            <a:r>
              <a:rPr lang="en-GB" sz="1600" kern="1200" spc="-25" dirty="0" err="1">
                <a:solidFill>
                  <a:srgbClr val="425563"/>
                </a:solidFill>
                <a:latin typeface="+mn-lt"/>
                <a:ea typeface="+mn-ea"/>
                <a:cs typeface="Arial"/>
              </a:rPr>
              <a:t>eget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sem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iaculis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viverra</a:t>
            </a:r>
            <a:r>
              <a:rPr lang="en-GB" sz="1600" kern="1200" spc="-25" dirty="0">
                <a:solidFill>
                  <a:srgbClr val="425563"/>
                </a:solidFill>
                <a:latin typeface="+mn-lt"/>
                <a:ea typeface="+mn-ea"/>
                <a:cs typeface="Arial"/>
              </a:rPr>
              <a:t> ipsum.</a:t>
            </a: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9" name="Picture Placeholder 3"/>
          <p:cNvSpPr>
            <a:spLocks noGrp="1"/>
          </p:cNvSpPr>
          <p:nvPr>
            <p:ph type="pic" sz="quarter" idx="20" hasCustomPrompt="1"/>
          </p:nvPr>
        </p:nvSpPr>
        <p:spPr>
          <a:xfrm>
            <a:off x="5039601" y="1295400"/>
            <a:ext cx="6849389" cy="4595285"/>
          </a:xfrm>
          <a:prstGeom prst="rect">
            <a:avLst/>
          </a:prstGeom>
        </p:spPr>
        <p:txBody>
          <a:bodyPr/>
          <a:lstStyle>
            <a:lvl1pPr>
              <a:defRPr baseline="0">
                <a:solidFill>
                  <a:schemeClr val="tx1"/>
                </a:solidFill>
              </a:defRPr>
            </a:lvl1pPr>
          </a:lstStyle>
          <a:p>
            <a:r>
              <a:rPr lang="en-GB" dirty="0"/>
              <a:t>Insert Image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4" name="TextBox 13"/>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241152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Content_multiple text box">
    <p:spTree>
      <p:nvGrpSpPr>
        <p:cNvPr id="1" name=""/>
        <p:cNvGrpSpPr/>
        <p:nvPr/>
      </p:nvGrpSpPr>
      <p:grpSpPr>
        <a:xfrm>
          <a:off x="0" y="0"/>
          <a:ext cx="0" cy="0"/>
          <a:chOff x="0" y="0"/>
          <a:chExt cx="0" cy="0"/>
        </a:xfrm>
      </p:grpSpPr>
      <p:sp>
        <p:nvSpPr>
          <p:cNvPr id="22" name="Text Placeholder 3"/>
          <p:cNvSpPr>
            <a:spLocks noGrp="1"/>
          </p:cNvSpPr>
          <p:nvPr>
            <p:ph type="body" sz="quarter" idx="26" hasCustomPrompt="1"/>
          </p:nvPr>
        </p:nvSpPr>
        <p:spPr>
          <a:xfrm>
            <a:off x="9083611" y="1570886"/>
            <a:ext cx="2756535" cy="4319799"/>
          </a:xfrm>
          <a:prstGeom prst="rect">
            <a:avLst/>
          </a:prstGeom>
        </p:spPr>
        <p:txBody>
          <a:bodyPr lIns="0" tIns="0" rIns="0" bIns="0"/>
          <a:lstStyle>
            <a:lvl1pPr marL="12700" marR="10795" algn="l" defTabSz="914400" rtl="0" eaLnBrk="1" latinLnBrk="0" hangingPunct="1">
              <a:lnSpc>
                <a:spcPts val="1400"/>
              </a:lnSpc>
              <a:spcBef>
                <a:spcPts val="180"/>
              </a:spcBef>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180"/>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10795">
              <a:lnSpc>
                <a:spcPts val="1400"/>
              </a:lnSpc>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a:t>
            </a:r>
            <a:r>
              <a:rPr lang="en-GB" sz="1200" spc="-10" dirty="0">
                <a:solidFill>
                  <a:srgbClr val="425563"/>
                </a:solidFill>
                <a:latin typeface="Helvetica"/>
                <a:cs typeface="Helvetica"/>
              </a:rPr>
              <a:t>et.</a:t>
            </a:r>
            <a:endParaRPr lang="en-GB" sz="1200" dirty="0">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3" name="Text Placeholder 3"/>
          <p:cNvSpPr>
            <a:spLocks noGrp="1"/>
          </p:cNvSpPr>
          <p:nvPr>
            <p:ph type="body" sz="quarter" idx="27" hasCustomPrompt="1"/>
          </p:nvPr>
        </p:nvSpPr>
        <p:spPr>
          <a:xfrm>
            <a:off x="9083611" y="1249980"/>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2</a:t>
            </a:r>
          </a:p>
        </p:txBody>
      </p:sp>
      <p:sp>
        <p:nvSpPr>
          <p:cNvPr id="4" name="Text Placeholder 3"/>
          <p:cNvSpPr>
            <a:spLocks noGrp="1"/>
          </p:cNvSpPr>
          <p:nvPr>
            <p:ph type="body" sz="quarter" idx="23" hasCustomPrompt="1"/>
          </p:nvPr>
        </p:nvSpPr>
        <p:spPr>
          <a:xfrm>
            <a:off x="6160099" y="1569115"/>
            <a:ext cx="2756535" cy="4321570"/>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180"/>
              </a:spcBef>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0" name="Text Placeholder 3"/>
          <p:cNvSpPr>
            <a:spLocks noGrp="1"/>
          </p:cNvSpPr>
          <p:nvPr>
            <p:ph type="body" sz="quarter" idx="25" hasCustomPrompt="1"/>
          </p:nvPr>
        </p:nvSpPr>
        <p:spPr>
          <a:xfrm>
            <a:off x="6160099" y="1248209"/>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1</a:t>
            </a:r>
          </a:p>
        </p:txBody>
      </p:sp>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6" name="Text Placeholder 2"/>
          <p:cNvSpPr>
            <a:spLocks noGrp="1"/>
          </p:cNvSpPr>
          <p:nvPr>
            <p:ph type="body" sz="quarter" idx="22" hasCustomPrompt="1"/>
          </p:nvPr>
        </p:nvSpPr>
        <p:spPr>
          <a:xfrm>
            <a:off x="291814" y="2856919"/>
            <a:ext cx="3642645" cy="3033766"/>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pellentesque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sodales</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porttitor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sollicitudin</a:t>
            </a:r>
            <a:r>
              <a:rPr lang="en-GB" sz="1600" kern="1200" spc="-25" dirty="0">
                <a:solidFill>
                  <a:srgbClr val="425563"/>
                </a:solidFill>
                <a:latin typeface="+mn-lt"/>
                <a:ea typeface="+mn-ea"/>
                <a:cs typeface="Arial"/>
              </a:rPr>
              <a:t> at </a:t>
            </a:r>
            <a:r>
              <a:rPr lang="en-GB" sz="1600" kern="1200" spc="-25" dirty="0" err="1">
                <a:solidFill>
                  <a:srgbClr val="425563"/>
                </a:solidFill>
                <a:latin typeface="+mn-lt"/>
                <a:ea typeface="+mn-ea"/>
                <a:cs typeface="Arial"/>
              </a:rPr>
              <a:t>eros</a:t>
            </a:r>
            <a:r>
              <a:rPr lang="en-GB" sz="1600" kern="1200" spc="-25" dirty="0">
                <a:solidFill>
                  <a:srgbClr val="425563"/>
                </a:solidFill>
                <a:latin typeface="+mn-lt"/>
                <a:ea typeface="+mn-ea"/>
                <a:cs typeface="Arial"/>
              </a:rPr>
              <a:t>.</a:t>
            </a:r>
          </a:p>
          <a:p>
            <a:pPr marL="12700" marR="15240">
              <a:lnSpc>
                <a:spcPts val="1800"/>
              </a:lnSpc>
            </a:pPr>
            <a:r>
              <a:rPr lang="en-GB" sz="1600" kern="1200" spc="-25" dirty="0" err="1">
                <a:solidFill>
                  <a:srgbClr val="425563"/>
                </a:solidFill>
                <a:latin typeface="+mn-lt"/>
                <a:ea typeface="+mn-ea"/>
                <a:cs typeface="Arial"/>
              </a:rPr>
              <a:t>Donec</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neque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venenatis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pulvinar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euismod</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est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nec</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massa</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tristique</a:t>
            </a:r>
            <a:r>
              <a:rPr lang="en-GB" sz="1600" kern="1200" spc="-25" dirty="0">
                <a:solidFill>
                  <a:srgbClr val="425563"/>
                </a:solidFill>
                <a:latin typeface="+mn-lt"/>
                <a:ea typeface="+mn-ea"/>
                <a:cs typeface="Arial"/>
              </a:rPr>
              <a:t>, a </a:t>
            </a:r>
            <a:r>
              <a:rPr lang="en-GB" sz="1600" kern="1200" spc="-25" dirty="0" err="1">
                <a:solidFill>
                  <a:srgbClr val="425563"/>
                </a:solidFill>
                <a:latin typeface="+mn-lt"/>
                <a:ea typeface="+mn-ea"/>
                <a:cs typeface="Arial"/>
              </a:rPr>
              <a:t>bibendum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varius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finibus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efficitur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laoreet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tincidunt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tempor</a:t>
            </a:r>
            <a:r>
              <a:rPr lang="en-GB" sz="1600" kern="1200" spc="-25" dirty="0">
                <a:solidFill>
                  <a:srgbClr val="425563"/>
                </a:solidFill>
                <a:latin typeface="+mn-lt"/>
                <a:ea typeface="+mn-ea"/>
                <a:cs typeface="Arial"/>
              </a:rPr>
              <a:t> et. </a:t>
            </a: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gravida </a:t>
            </a:r>
            <a:r>
              <a:rPr lang="en-GB" sz="1600" kern="1200" spc="-25" dirty="0" err="1">
                <a:solidFill>
                  <a:srgbClr val="425563"/>
                </a:solidFill>
                <a:latin typeface="+mn-lt"/>
                <a:ea typeface="+mn-ea"/>
                <a:cs typeface="Arial"/>
              </a:rPr>
              <a:t>eget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sem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iaculis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viverra</a:t>
            </a:r>
            <a:r>
              <a:rPr lang="en-GB" sz="1600" kern="1200" spc="-25" dirty="0">
                <a:solidFill>
                  <a:srgbClr val="425563"/>
                </a:solidFill>
                <a:latin typeface="+mn-lt"/>
                <a:ea typeface="+mn-ea"/>
                <a:cs typeface="Arial"/>
              </a:rPr>
              <a:t> ipsum.</a:t>
            </a: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3" name="object 10"/>
          <p:cNvSpPr/>
          <p:nvPr userDrawn="1"/>
        </p:nvSpPr>
        <p:spPr>
          <a:xfrm>
            <a:off x="6115080" y="1295400"/>
            <a:ext cx="0" cy="3632200"/>
          </a:xfrm>
          <a:custGeom>
            <a:avLst/>
            <a:gdLst/>
            <a:ahLst/>
            <a:cxnLst/>
            <a:rect l="l" t="t" r="r" b="b"/>
            <a:pathLst>
              <a:path h="3632200">
                <a:moveTo>
                  <a:pt x="0" y="3632200"/>
                </a:moveTo>
                <a:lnTo>
                  <a:pt x="0" y="0"/>
                </a:lnTo>
              </a:path>
            </a:pathLst>
          </a:custGeom>
          <a:ln w="12700">
            <a:solidFill>
              <a:srgbClr val="E8EDEE"/>
            </a:solidFill>
          </a:ln>
        </p:spPr>
        <p:txBody>
          <a:bodyPr wrap="square" lIns="0" tIns="0" rIns="0" bIns="0" rtlCol="0"/>
          <a:lstStyle/>
          <a:p>
            <a:endParaRPr dirty="0"/>
          </a:p>
        </p:txBody>
      </p:sp>
      <p:sp>
        <p:nvSpPr>
          <p:cNvPr id="14" name="object 11"/>
          <p:cNvSpPr/>
          <p:nvPr userDrawn="1"/>
        </p:nvSpPr>
        <p:spPr>
          <a:xfrm>
            <a:off x="9047399" y="1295400"/>
            <a:ext cx="0" cy="3632200"/>
          </a:xfrm>
          <a:custGeom>
            <a:avLst/>
            <a:gdLst/>
            <a:ahLst/>
            <a:cxnLst/>
            <a:rect l="l" t="t" r="r" b="b"/>
            <a:pathLst>
              <a:path h="3632200">
                <a:moveTo>
                  <a:pt x="0" y="3632200"/>
                </a:moveTo>
                <a:lnTo>
                  <a:pt x="0" y="0"/>
                </a:lnTo>
              </a:path>
            </a:pathLst>
          </a:custGeom>
          <a:ln w="12700">
            <a:solidFill>
              <a:srgbClr val="E8EDEE"/>
            </a:solidFill>
          </a:ln>
        </p:spPr>
        <p:txBody>
          <a:bodyPr wrap="square" lIns="0" tIns="0" rIns="0" bIns="0" rtlCol="0"/>
          <a:lstStyle/>
          <a:p>
            <a:endParaRPr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4" name="TextBox 23"/>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744610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Content_bulleted boxes">
    <p:spTree>
      <p:nvGrpSpPr>
        <p:cNvPr id="1" name=""/>
        <p:cNvGrpSpPr/>
        <p:nvPr/>
      </p:nvGrpSpPr>
      <p:grpSpPr>
        <a:xfrm>
          <a:off x="0" y="0"/>
          <a:ext cx="0" cy="0"/>
          <a:chOff x="0" y="0"/>
          <a:chExt cx="0" cy="0"/>
        </a:xfrm>
      </p:grpSpPr>
      <p:sp>
        <p:nvSpPr>
          <p:cNvPr id="28" name="Text Placeholder 3"/>
          <p:cNvSpPr>
            <a:spLocks noGrp="1"/>
          </p:cNvSpPr>
          <p:nvPr>
            <p:ph type="body" sz="quarter" idx="29" hasCustomPrompt="1"/>
          </p:nvPr>
        </p:nvSpPr>
        <p:spPr>
          <a:xfrm>
            <a:off x="9094105" y="2783758"/>
            <a:ext cx="2746042" cy="2438400"/>
          </a:xfrm>
          <a:prstGeom prst="rect">
            <a:avLst/>
          </a:prstGeom>
        </p:spPr>
        <p:txBody>
          <a:bodyPr lIns="0" tIns="0" rIns="0" bIns="0"/>
          <a:lstStyle>
            <a:lvl1pPr marL="215900" marR="5080" indent="-203200" algn="l" defTabSz="914400" rtl="0" eaLnBrk="1" fontAlgn="auto" latinLnBrk="0" hangingPunct="1">
              <a:lnSpc>
                <a:spcPct val="100000"/>
              </a:lnSpc>
              <a:spcBef>
                <a:spcPts val="760"/>
              </a:spcBef>
              <a:spcAft>
                <a:spcPts val="0"/>
              </a:spcAft>
              <a:buClrTx/>
              <a:buSzTx/>
              <a:buFontTx/>
              <a:buChar char="•"/>
              <a:tabLst>
                <a:tab pos="215900" algn="l"/>
                <a:tab pos="216535" algn="l"/>
              </a:tabLst>
              <a:defRPr lang="en-US" sz="1200" kern="1200" spc="-10" dirty="0" smtClean="0">
                <a:solidFill>
                  <a:srgbClr val="425563"/>
                </a:solidFill>
                <a:latin typeface="Helvetica"/>
                <a:ea typeface="+mn-ea"/>
                <a:cs typeface="Helvetica"/>
              </a:defRPr>
            </a:lvl1pPr>
          </a:lstStyle>
          <a:p>
            <a:pPr marL="215900" indent="-203200">
              <a:lnSpc>
                <a:spcPct val="100000"/>
              </a:lnSpc>
              <a:spcBef>
                <a:spcPts val="8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one </a:t>
            </a:r>
            <a:r>
              <a:rPr lang="en-GB" sz="1200" spc="-15" dirty="0">
                <a:solidFill>
                  <a:srgbClr val="425563"/>
                </a:solidFill>
                <a:latin typeface="Arial"/>
                <a:cs typeface="Arial"/>
              </a:rPr>
              <a:t>lorem</a:t>
            </a:r>
            <a:r>
              <a:rPr lang="en-GB" sz="1200" spc="-3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two </a:t>
            </a:r>
            <a:r>
              <a:rPr lang="en-GB" sz="1200" spc="-15" dirty="0">
                <a:solidFill>
                  <a:srgbClr val="425563"/>
                </a:solidFill>
                <a:latin typeface="Arial"/>
                <a:cs typeface="Arial"/>
              </a:rPr>
              <a:t>lorem</a:t>
            </a:r>
            <a:r>
              <a:rPr lang="en-GB" sz="1200" spc="-3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marR="5080" indent="-203200">
              <a:lnSpc>
                <a:spcPts val="1400"/>
              </a:lnSpc>
              <a:spcBef>
                <a:spcPts val="835"/>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three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four 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Helvetica"/>
                <a:cs typeface="Helvetica"/>
              </a:rPr>
              <a:t>Bullet </a:t>
            </a:r>
            <a:r>
              <a:rPr lang="en-GB" sz="1200" spc="-5" dirty="0">
                <a:solidFill>
                  <a:srgbClr val="425563"/>
                </a:solidFill>
                <a:latin typeface="Helvetica"/>
                <a:cs typeface="Helvetica"/>
              </a:rPr>
              <a:t>point </a:t>
            </a:r>
            <a:r>
              <a:rPr lang="en-GB" sz="1200" spc="-10" dirty="0">
                <a:solidFill>
                  <a:srgbClr val="425563"/>
                </a:solidFill>
                <a:latin typeface="Helvetica"/>
                <a:cs typeface="Helvetica"/>
              </a:rPr>
              <a:t>five </a:t>
            </a:r>
            <a:r>
              <a:rPr lang="en-GB" sz="1200" spc="-15" dirty="0">
                <a:solidFill>
                  <a:srgbClr val="425563"/>
                </a:solidFill>
                <a:latin typeface="Helvetica"/>
                <a:cs typeface="Helvetica"/>
              </a:rPr>
              <a:t>lorem</a:t>
            </a:r>
            <a:r>
              <a:rPr lang="en-GB" sz="1200" spc="-30" dirty="0">
                <a:solidFill>
                  <a:srgbClr val="425563"/>
                </a:solidFill>
                <a:latin typeface="Helvetica"/>
                <a:cs typeface="Helvetica"/>
              </a:rPr>
              <a:t> </a:t>
            </a:r>
            <a:r>
              <a:rPr lang="en-GB" sz="1200" spc="-5" dirty="0">
                <a:solidFill>
                  <a:srgbClr val="425563"/>
                </a:solidFill>
                <a:latin typeface="Helvetica"/>
                <a:cs typeface="Helvetica"/>
              </a:rPr>
              <a:t>ipsum</a:t>
            </a:r>
            <a:endParaRPr lang="en-GB" sz="1200" dirty="0">
              <a:latin typeface="Helvetica"/>
              <a:cs typeface="Helvetica"/>
            </a:endParaRPr>
          </a:p>
        </p:txBody>
      </p:sp>
      <p:sp>
        <p:nvSpPr>
          <p:cNvPr id="25" name="Text Placeholder 3"/>
          <p:cNvSpPr>
            <a:spLocks noGrp="1"/>
          </p:cNvSpPr>
          <p:nvPr>
            <p:ph type="body" sz="quarter" idx="28" hasCustomPrompt="1"/>
          </p:nvPr>
        </p:nvSpPr>
        <p:spPr>
          <a:xfrm>
            <a:off x="6159313" y="2235266"/>
            <a:ext cx="2756535" cy="3022534"/>
          </a:xfrm>
          <a:prstGeom prst="rect">
            <a:avLst/>
          </a:prstGeom>
        </p:spPr>
        <p:txBody>
          <a:bodyPr lIns="0" tIns="0" rIns="0" bIns="0"/>
          <a:lstStyle>
            <a:lvl1pPr marL="215900" marR="161290" indent="-203200" algn="l" defTabSz="914400" rtl="0" eaLnBrk="1" fontAlgn="auto" latinLnBrk="0" hangingPunct="1">
              <a:lnSpc>
                <a:spcPct val="100000"/>
              </a:lnSpc>
              <a:spcBef>
                <a:spcPts val="760"/>
              </a:spcBef>
              <a:spcAft>
                <a:spcPts val="0"/>
              </a:spcAft>
              <a:buClrTx/>
              <a:buSzTx/>
              <a:buFontTx/>
              <a:buChar char="•"/>
              <a:tabLst>
                <a:tab pos="215900" algn="l"/>
                <a:tab pos="216535" algn="l"/>
              </a:tabLst>
              <a:defRPr lang="en-US" sz="1200" kern="1200" spc="-10" dirty="0" smtClean="0">
                <a:solidFill>
                  <a:srgbClr val="425563"/>
                </a:solidFill>
                <a:latin typeface="Helvetica"/>
                <a:ea typeface="+mn-ea"/>
                <a:cs typeface="Helvetica"/>
              </a:defRPr>
            </a:lvl1pPr>
          </a:lstStyle>
          <a:p>
            <a:pPr marL="215900" indent="-203200">
              <a:lnSpc>
                <a:spcPct val="100000"/>
              </a:lnSpc>
              <a:spcBef>
                <a:spcPts val="8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one </a:t>
            </a:r>
            <a:r>
              <a:rPr lang="en-GB" sz="1200" spc="-15" dirty="0">
                <a:solidFill>
                  <a:srgbClr val="425563"/>
                </a:solidFill>
                <a:latin typeface="Arial"/>
                <a:cs typeface="Arial"/>
              </a:rPr>
              <a:t>lorem</a:t>
            </a:r>
            <a:r>
              <a:rPr lang="en-GB" sz="1200" spc="-3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two </a:t>
            </a:r>
            <a:r>
              <a:rPr lang="en-GB" sz="1200" spc="-15" dirty="0">
                <a:solidFill>
                  <a:srgbClr val="425563"/>
                </a:solidFill>
                <a:latin typeface="Arial"/>
                <a:cs typeface="Arial"/>
              </a:rPr>
              <a:t>lorem</a:t>
            </a:r>
            <a:r>
              <a:rPr lang="en-GB" sz="1200" spc="-3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marR="5080" indent="-203200">
              <a:lnSpc>
                <a:spcPts val="1400"/>
              </a:lnSpc>
              <a:spcBef>
                <a:spcPts val="835"/>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three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four 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Helvetica"/>
                <a:cs typeface="Helvetica"/>
              </a:rPr>
              <a:t>Bullet </a:t>
            </a:r>
            <a:r>
              <a:rPr lang="en-GB" sz="1200" spc="-5" dirty="0">
                <a:solidFill>
                  <a:srgbClr val="425563"/>
                </a:solidFill>
                <a:latin typeface="Helvetica"/>
                <a:cs typeface="Helvetica"/>
              </a:rPr>
              <a:t>point </a:t>
            </a:r>
            <a:r>
              <a:rPr lang="en-GB" sz="1200" spc="-10" dirty="0">
                <a:solidFill>
                  <a:srgbClr val="425563"/>
                </a:solidFill>
                <a:latin typeface="Helvetica"/>
                <a:cs typeface="Helvetica"/>
              </a:rPr>
              <a:t>five </a:t>
            </a:r>
            <a:r>
              <a:rPr lang="en-GB" sz="1200" spc="-15" dirty="0">
                <a:solidFill>
                  <a:srgbClr val="425563"/>
                </a:solidFill>
                <a:latin typeface="Helvetica"/>
                <a:cs typeface="Helvetica"/>
              </a:rPr>
              <a:t>lorem</a:t>
            </a:r>
            <a:r>
              <a:rPr lang="en-GB" sz="1200" spc="-30" dirty="0">
                <a:solidFill>
                  <a:srgbClr val="425563"/>
                </a:solidFill>
                <a:latin typeface="Helvetica"/>
                <a:cs typeface="Helvetica"/>
              </a:rPr>
              <a:t> </a:t>
            </a:r>
            <a:r>
              <a:rPr lang="en-GB" sz="1200" spc="-5" dirty="0">
                <a:solidFill>
                  <a:srgbClr val="425563"/>
                </a:solidFill>
                <a:latin typeface="Helvetica"/>
                <a:cs typeface="Helvetica"/>
              </a:rPr>
              <a:t>ipsum</a:t>
            </a:r>
            <a:endParaRPr lang="en-GB" sz="1200" dirty="0">
              <a:latin typeface="Helvetica"/>
              <a:cs typeface="Helvetica"/>
            </a:endParaRPr>
          </a:p>
          <a:p>
            <a:pPr marL="215900" marR="161290" indent="-203200">
              <a:lnSpc>
                <a:spcPts val="1400"/>
              </a:lnSpc>
              <a:spcBef>
                <a:spcPts val="84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six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seven </a:t>
            </a:r>
            <a:r>
              <a:rPr lang="en-GB" sz="1200" spc="-15" dirty="0">
                <a:solidFill>
                  <a:srgbClr val="425563"/>
                </a:solidFill>
                <a:latin typeface="Arial"/>
                <a:cs typeface="Arial"/>
              </a:rPr>
              <a:t>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eight </a:t>
            </a:r>
            <a:r>
              <a:rPr lang="en-GB" sz="1200" spc="-15" dirty="0">
                <a:solidFill>
                  <a:srgbClr val="425563"/>
                </a:solidFill>
                <a:latin typeface="Arial"/>
                <a:cs typeface="Arial"/>
              </a:rPr>
              <a:t>lorem</a:t>
            </a:r>
            <a:r>
              <a:rPr lang="en-GB" sz="1200" spc="2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p:txBody>
      </p:sp>
      <p:sp>
        <p:nvSpPr>
          <p:cNvPr id="22" name="Text Placeholder 3"/>
          <p:cNvSpPr>
            <a:spLocks noGrp="1"/>
          </p:cNvSpPr>
          <p:nvPr>
            <p:ph type="body" sz="quarter" idx="26" hasCustomPrompt="1"/>
          </p:nvPr>
        </p:nvSpPr>
        <p:spPr>
          <a:xfrm>
            <a:off x="9083611" y="1570887"/>
            <a:ext cx="2756535" cy="1172313"/>
          </a:xfrm>
          <a:prstGeom prst="rect">
            <a:avLst/>
          </a:prstGeom>
        </p:spPr>
        <p:txBody>
          <a:bodyPr lIns="0" tIns="0" rIns="0" bIns="0"/>
          <a:lstStyle>
            <a:lvl1pPr marL="17145" marR="5080" algn="l" defTabSz="914400" rtl="0" eaLnBrk="1" latinLnBrk="0" hangingPunct="1">
              <a:lnSpc>
                <a:spcPts val="1400"/>
              </a:lnSpc>
              <a:spcBef>
                <a:spcPts val="869"/>
              </a:spcBef>
              <a:defRPr lang="en-US" sz="1200" kern="1200" spc="-10" dirty="0" smtClean="0">
                <a:solidFill>
                  <a:srgbClr val="425563"/>
                </a:solidFill>
                <a:latin typeface="Helvetica"/>
                <a:ea typeface="+mn-ea"/>
                <a:cs typeface="Helvetica"/>
              </a:defRPr>
            </a:lvl1pPr>
          </a:lstStyle>
          <a:p>
            <a:pPr marL="17145" marR="508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3" name="Text Placeholder 3"/>
          <p:cNvSpPr>
            <a:spLocks noGrp="1"/>
          </p:cNvSpPr>
          <p:nvPr>
            <p:ph type="body" sz="quarter" idx="27" hasCustomPrompt="1"/>
          </p:nvPr>
        </p:nvSpPr>
        <p:spPr>
          <a:xfrm>
            <a:off x="9083611" y="1249980"/>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2</a:t>
            </a:r>
          </a:p>
        </p:txBody>
      </p:sp>
      <p:sp>
        <p:nvSpPr>
          <p:cNvPr id="4" name="Text Placeholder 3"/>
          <p:cNvSpPr>
            <a:spLocks noGrp="1"/>
          </p:cNvSpPr>
          <p:nvPr>
            <p:ph type="body" sz="quarter" idx="23" hasCustomPrompt="1"/>
          </p:nvPr>
        </p:nvSpPr>
        <p:spPr>
          <a:xfrm>
            <a:off x="6160099" y="1569115"/>
            <a:ext cx="2756535" cy="625594"/>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endParaRPr lang="en-GB" sz="1200" dirty="0">
              <a:latin typeface="Helvetica"/>
              <a:cs typeface="Helvetica"/>
            </a:endParaRPr>
          </a:p>
        </p:txBody>
      </p:sp>
      <p:sp>
        <p:nvSpPr>
          <p:cNvPr id="20" name="Text Placeholder 3"/>
          <p:cNvSpPr>
            <a:spLocks noGrp="1"/>
          </p:cNvSpPr>
          <p:nvPr>
            <p:ph type="body" sz="quarter" idx="25" hasCustomPrompt="1"/>
          </p:nvPr>
        </p:nvSpPr>
        <p:spPr>
          <a:xfrm>
            <a:off x="6160099" y="1248209"/>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1</a:t>
            </a:r>
          </a:p>
        </p:txBody>
      </p:sp>
      <p:sp>
        <p:nvSpPr>
          <p:cNvPr id="3" name="Text Placeholder 2"/>
          <p:cNvSpPr>
            <a:spLocks noGrp="1"/>
          </p:cNvSpPr>
          <p:nvPr>
            <p:ph type="body" sz="quarter" idx="21" hasCustomPrompt="1"/>
          </p:nvPr>
        </p:nvSpPr>
        <p:spPr>
          <a:xfrm>
            <a:off x="291814" y="1239976"/>
            <a:ext cx="3642645" cy="893624"/>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endParaRPr lang="en-GB" sz="1600" dirty="0">
              <a:latin typeface="+mn-lt"/>
              <a:cs typeface="Arial"/>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7" name="Text Placeholder 2"/>
          <p:cNvSpPr>
            <a:spLocks noGrp="1"/>
          </p:cNvSpPr>
          <p:nvPr>
            <p:ph type="body" sz="quarter" idx="22" hasCustomPrompt="1"/>
          </p:nvPr>
        </p:nvSpPr>
        <p:spPr>
          <a:xfrm>
            <a:off x="291814" y="2261443"/>
            <a:ext cx="3642645" cy="3629241"/>
          </a:xfrm>
          <a:prstGeom prst="rect">
            <a:avLst/>
          </a:prstGeom>
        </p:spPr>
        <p:txBody>
          <a:bodyPr lIns="0" tIns="0" rIns="0" bIns="0"/>
          <a:lstStyle>
            <a:lvl1pPr marL="283210" marR="212725" indent="-270510" algn="l" defTabSz="914400" rtl="0" eaLnBrk="1" latinLnBrk="0" hangingPunct="1">
              <a:lnSpc>
                <a:spcPct val="100000"/>
              </a:lnSpc>
              <a:spcBef>
                <a:spcPts val="680"/>
              </a:spcBef>
              <a:buClr>
                <a:schemeClr val="accent5"/>
              </a:buClr>
              <a:buFont typeface="Arial"/>
              <a:buChar char="•"/>
              <a:tabLst>
                <a:tab pos="283210" algn="l"/>
                <a:tab pos="283845" algn="l"/>
              </a:tabLst>
              <a:defRPr lang="en-GB" sz="1600" kern="1200" spc="-25" dirty="0">
                <a:solidFill>
                  <a:srgbClr val="425563"/>
                </a:solidFill>
                <a:latin typeface="Arial"/>
                <a:ea typeface="+mn-ea"/>
                <a:cs typeface="Arial"/>
              </a:defRPr>
            </a:lvl1pPr>
          </a:lstStyle>
          <a:p>
            <a:pPr marL="283210" indent="-270510">
              <a:lnSpc>
                <a:spcPct val="100000"/>
              </a:lnSpc>
              <a:spcBef>
                <a:spcPts val="7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15" dirty="0">
                <a:solidFill>
                  <a:srgbClr val="425563"/>
                </a:solidFill>
                <a:latin typeface="Arial"/>
                <a:cs typeface="Arial"/>
              </a:rPr>
              <a:t>one </a:t>
            </a:r>
            <a:r>
              <a:rPr lang="en-GB" sz="1600" spc="-25" dirty="0">
                <a:solidFill>
                  <a:srgbClr val="425563"/>
                </a:solidFill>
                <a:latin typeface="Arial"/>
                <a:cs typeface="Arial"/>
              </a:rPr>
              <a:t>lorem</a:t>
            </a:r>
            <a:r>
              <a:rPr lang="en-GB" sz="1600"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two </a:t>
            </a:r>
            <a:r>
              <a:rPr lang="en-GB" sz="1600" spc="-25" dirty="0">
                <a:solidFill>
                  <a:srgbClr val="425563"/>
                </a:solidFill>
                <a:latin typeface="Arial"/>
                <a:cs typeface="Arial"/>
              </a:rPr>
              <a:t>lorem</a:t>
            </a:r>
            <a:r>
              <a:rPr lang="en-GB" sz="1600" spc="-10" dirty="0">
                <a:solidFill>
                  <a:srgbClr val="425563"/>
                </a:solidFill>
                <a:latin typeface="Arial"/>
                <a:cs typeface="Arial"/>
              </a:rPr>
              <a:t> ipsum</a:t>
            </a:r>
            <a:endParaRPr lang="en-GB" sz="1600" dirty="0">
              <a:latin typeface="Arial"/>
              <a:cs typeface="Arial"/>
            </a:endParaRPr>
          </a:p>
          <a:p>
            <a:pPr marL="283210" marR="5080" indent="-270510">
              <a:lnSpc>
                <a:spcPts val="1800"/>
              </a:lnSpc>
              <a:spcBef>
                <a:spcPts val="8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5" dirty="0">
                <a:solidFill>
                  <a:srgbClr val="425563"/>
                </a:solidFill>
                <a:latin typeface="Arial"/>
                <a:cs typeface="Arial"/>
              </a:rPr>
              <a:t>three </a:t>
            </a:r>
            <a:r>
              <a:rPr lang="en-GB" sz="1600" spc="10" dirty="0">
                <a:solidFill>
                  <a:srgbClr val="425563"/>
                </a:solidFill>
                <a:latin typeface="Arial"/>
                <a:cs typeface="Arial"/>
              </a:rPr>
              <a:t>going </a:t>
            </a:r>
            <a:r>
              <a:rPr lang="en-GB" sz="1600" spc="-30" dirty="0">
                <a:solidFill>
                  <a:srgbClr val="425563"/>
                </a:solidFill>
                <a:latin typeface="Arial"/>
                <a:cs typeface="Arial"/>
              </a:rPr>
              <a:t>over </a:t>
            </a:r>
            <a:r>
              <a:rPr lang="en-GB" sz="1600" spc="-5" dirty="0">
                <a:solidFill>
                  <a:srgbClr val="425563"/>
                </a:solidFill>
                <a:latin typeface="Arial"/>
                <a:cs typeface="Arial"/>
              </a:rPr>
              <a:t>two </a:t>
            </a:r>
            <a:r>
              <a:rPr lang="en-GB" sz="1600" spc="-25" dirty="0">
                <a:solidFill>
                  <a:srgbClr val="425563"/>
                </a:solidFill>
                <a:latin typeface="Arial"/>
                <a:cs typeface="Arial"/>
              </a:rPr>
              <a:t>lines  lorem </a:t>
            </a:r>
            <a:r>
              <a:rPr lang="en-GB" sz="1600" spc="-10" dirty="0">
                <a:solidFill>
                  <a:srgbClr val="425563"/>
                </a:solidFill>
                <a:latin typeface="Arial"/>
                <a:cs typeface="Arial"/>
              </a:rPr>
              <a:t>ipsum </a:t>
            </a:r>
            <a:r>
              <a:rPr lang="en-GB" sz="1600" dirty="0" err="1">
                <a:solidFill>
                  <a:srgbClr val="425563"/>
                </a:solidFill>
                <a:latin typeface="Arial"/>
                <a:cs typeface="Arial"/>
              </a:rPr>
              <a:t>dolor</a:t>
            </a:r>
            <a:r>
              <a:rPr lang="en-GB" sz="1600" dirty="0">
                <a:solidFill>
                  <a:srgbClr val="425563"/>
                </a:solidFill>
                <a:latin typeface="Arial"/>
                <a:cs typeface="Arial"/>
              </a:rPr>
              <a:t> </a:t>
            </a:r>
            <a:r>
              <a:rPr lang="en-GB" sz="1600" spc="-20" dirty="0">
                <a:solidFill>
                  <a:srgbClr val="425563"/>
                </a:solidFill>
                <a:latin typeface="Arial"/>
                <a:cs typeface="Arial"/>
              </a:rPr>
              <a:t>sit</a:t>
            </a:r>
            <a:r>
              <a:rPr lang="en-GB" sz="1600" spc="30" dirty="0">
                <a:solidFill>
                  <a:srgbClr val="425563"/>
                </a:solidFill>
                <a:latin typeface="Arial"/>
                <a:cs typeface="Arial"/>
              </a:rPr>
              <a:t> </a:t>
            </a:r>
            <a:r>
              <a:rPr lang="en-GB" sz="1600" spc="-20" dirty="0" err="1">
                <a:solidFill>
                  <a:srgbClr val="425563"/>
                </a:solidFill>
                <a:latin typeface="Arial"/>
                <a:cs typeface="Arial"/>
              </a:rPr>
              <a:t>amet</a:t>
            </a:r>
            <a:endParaRPr lang="en-GB" sz="1600" dirty="0">
              <a:latin typeface="Arial"/>
              <a:cs typeface="Arial"/>
            </a:endParaRPr>
          </a:p>
          <a:p>
            <a:pPr marL="283210" indent="-270510">
              <a:lnSpc>
                <a:spcPct val="100000"/>
              </a:lnSpc>
              <a:spcBef>
                <a:spcPts val="6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0" dirty="0">
                <a:solidFill>
                  <a:srgbClr val="425563"/>
                </a:solidFill>
                <a:latin typeface="Arial"/>
                <a:cs typeface="Arial"/>
              </a:rPr>
              <a:t>four </a:t>
            </a:r>
            <a:r>
              <a:rPr lang="en-GB" sz="1600" spc="-25" dirty="0">
                <a:solidFill>
                  <a:srgbClr val="425563"/>
                </a:solidFill>
                <a:latin typeface="Arial"/>
                <a:cs typeface="Arial"/>
              </a:rPr>
              <a:t>lorem</a:t>
            </a:r>
            <a:r>
              <a:rPr lang="en-GB" sz="1600" spc="5"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Font typeface="Arial"/>
              <a:buChar char="•"/>
              <a:tabLst>
                <a:tab pos="283210" algn="l"/>
                <a:tab pos="283845" algn="l"/>
              </a:tabLst>
            </a:pPr>
            <a:r>
              <a:rPr lang="en-GB" sz="1600" spc="-25" dirty="0">
                <a:solidFill>
                  <a:srgbClr val="425563"/>
                </a:solidFill>
                <a:latin typeface="Helvetica"/>
                <a:cs typeface="Helvetica"/>
              </a:rPr>
              <a:t>Bullet </a:t>
            </a:r>
            <a:r>
              <a:rPr lang="en-GB" sz="1600" spc="-5" dirty="0">
                <a:solidFill>
                  <a:srgbClr val="425563"/>
                </a:solidFill>
                <a:latin typeface="Helvetica"/>
                <a:cs typeface="Helvetica"/>
              </a:rPr>
              <a:t>point </a:t>
            </a:r>
            <a:r>
              <a:rPr lang="en-GB" sz="1600" spc="-15" dirty="0">
                <a:solidFill>
                  <a:srgbClr val="425563"/>
                </a:solidFill>
                <a:latin typeface="Helvetica"/>
                <a:cs typeface="Helvetica"/>
              </a:rPr>
              <a:t>five </a:t>
            </a:r>
            <a:r>
              <a:rPr lang="en-GB" sz="1600" spc="-25" dirty="0">
                <a:solidFill>
                  <a:srgbClr val="425563"/>
                </a:solidFill>
                <a:latin typeface="Helvetica"/>
                <a:cs typeface="Helvetica"/>
              </a:rPr>
              <a:t>lorem</a:t>
            </a:r>
            <a:r>
              <a:rPr lang="en-GB" sz="1600" spc="35" dirty="0">
                <a:solidFill>
                  <a:srgbClr val="425563"/>
                </a:solidFill>
                <a:latin typeface="Helvetica"/>
                <a:cs typeface="Helvetica"/>
              </a:rPr>
              <a:t> </a:t>
            </a:r>
            <a:r>
              <a:rPr lang="en-GB" sz="1600" spc="-10" dirty="0">
                <a:solidFill>
                  <a:srgbClr val="425563"/>
                </a:solidFill>
                <a:latin typeface="Helvetica"/>
                <a:cs typeface="Helvetica"/>
              </a:rPr>
              <a:t>ipsum</a:t>
            </a:r>
            <a:endParaRPr lang="en-GB" sz="1600" dirty="0">
              <a:latin typeface="Helvetica"/>
              <a:cs typeface="Helvetica"/>
            </a:endParaRPr>
          </a:p>
          <a:p>
            <a:pPr marL="283210" marR="212725" indent="-270510">
              <a:lnSpc>
                <a:spcPts val="1800"/>
              </a:lnSpc>
              <a:spcBef>
                <a:spcPts val="8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0" dirty="0">
                <a:solidFill>
                  <a:srgbClr val="425563"/>
                </a:solidFill>
                <a:latin typeface="Arial"/>
                <a:cs typeface="Arial"/>
              </a:rPr>
              <a:t>six </a:t>
            </a:r>
            <a:r>
              <a:rPr lang="en-GB" sz="1600" spc="10" dirty="0">
                <a:solidFill>
                  <a:srgbClr val="425563"/>
                </a:solidFill>
                <a:latin typeface="Arial"/>
                <a:cs typeface="Arial"/>
              </a:rPr>
              <a:t>going </a:t>
            </a:r>
            <a:r>
              <a:rPr lang="en-GB" sz="1600" spc="-30" dirty="0">
                <a:solidFill>
                  <a:srgbClr val="425563"/>
                </a:solidFill>
                <a:latin typeface="Arial"/>
                <a:cs typeface="Arial"/>
              </a:rPr>
              <a:t>over </a:t>
            </a:r>
            <a:r>
              <a:rPr lang="en-GB" sz="1600" spc="-5" dirty="0">
                <a:solidFill>
                  <a:srgbClr val="425563"/>
                </a:solidFill>
                <a:latin typeface="Arial"/>
                <a:cs typeface="Arial"/>
              </a:rPr>
              <a:t>two </a:t>
            </a:r>
            <a:r>
              <a:rPr lang="en-GB" sz="1600" spc="-25" dirty="0">
                <a:solidFill>
                  <a:srgbClr val="425563"/>
                </a:solidFill>
                <a:latin typeface="Arial"/>
                <a:cs typeface="Arial"/>
              </a:rPr>
              <a:t>lines  lorem </a:t>
            </a:r>
            <a:r>
              <a:rPr lang="en-GB" sz="1600" spc="-10" dirty="0">
                <a:solidFill>
                  <a:srgbClr val="425563"/>
                </a:solidFill>
                <a:latin typeface="Arial"/>
                <a:cs typeface="Arial"/>
              </a:rPr>
              <a:t>ipsum </a:t>
            </a:r>
            <a:r>
              <a:rPr lang="en-GB" sz="1600" dirty="0" err="1">
                <a:solidFill>
                  <a:srgbClr val="425563"/>
                </a:solidFill>
                <a:latin typeface="Arial"/>
                <a:cs typeface="Arial"/>
              </a:rPr>
              <a:t>dolor</a:t>
            </a:r>
            <a:r>
              <a:rPr lang="en-GB" sz="1600" dirty="0">
                <a:solidFill>
                  <a:srgbClr val="425563"/>
                </a:solidFill>
                <a:latin typeface="Arial"/>
                <a:cs typeface="Arial"/>
              </a:rPr>
              <a:t> </a:t>
            </a:r>
            <a:r>
              <a:rPr lang="en-GB" sz="1600" spc="-20" dirty="0">
                <a:solidFill>
                  <a:srgbClr val="425563"/>
                </a:solidFill>
                <a:latin typeface="Arial"/>
                <a:cs typeface="Arial"/>
              </a:rPr>
              <a:t>sit</a:t>
            </a:r>
            <a:r>
              <a:rPr lang="en-GB" sz="1600" spc="30" dirty="0">
                <a:solidFill>
                  <a:srgbClr val="425563"/>
                </a:solidFill>
                <a:latin typeface="Arial"/>
                <a:cs typeface="Arial"/>
              </a:rPr>
              <a:t> </a:t>
            </a:r>
            <a:r>
              <a:rPr lang="en-GB" sz="1600" spc="-20" dirty="0" err="1">
                <a:solidFill>
                  <a:srgbClr val="425563"/>
                </a:solidFill>
                <a:latin typeface="Arial"/>
                <a:cs typeface="Arial"/>
              </a:rPr>
              <a:t>amet</a:t>
            </a:r>
            <a:endParaRPr lang="en-GB" sz="1600" dirty="0">
              <a:latin typeface="Arial"/>
              <a:cs typeface="Arial"/>
            </a:endParaRPr>
          </a:p>
          <a:p>
            <a:pPr marL="283210" indent="-270510">
              <a:lnSpc>
                <a:spcPct val="100000"/>
              </a:lnSpc>
              <a:spcBef>
                <a:spcPts val="6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30" dirty="0">
                <a:solidFill>
                  <a:srgbClr val="425563"/>
                </a:solidFill>
                <a:latin typeface="Arial"/>
                <a:cs typeface="Arial"/>
              </a:rPr>
              <a:t>seven </a:t>
            </a:r>
            <a:r>
              <a:rPr lang="en-GB" sz="1600" spc="-25" dirty="0">
                <a:solidFill>
                  <a:srgbClr val="425563"/>
                </a:solidFill>
                <a:latin typeface="Arial"/>
                <a:cs typeface="Arial"/>
              </a:rPr>
              <a:t>lorem</a:t>
            </a:r>
            <a:r>
              <a:rPr lang="en-GB" sz="1600" spc="50"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10" dirty="0">
                <a:solidFill>
                  <a:srgbClr val="425563"/>
                </a:solidFill>
                <a:latin typeface="Arial"/>
                <a:cs typeface="Arial"/>
              </a:rPr>
              <a:t>eight </a:t>
            </a:r>
            <a:r>
              <a:rPr lang="en-GB" sz="1600" spc="-25" dirty="0">
                <a:solidFill>
                  <a:srgbClr val="425563"/>
                </a:solidFill>
                <a:latin typeface="Arial"/>
                <a:cs typeface="Arial"/>
              </a:rPr>
              <a:t>lorem</a:t>
            </a:r>
            <a:r>
              <a:rPr lang="en-GB" sz="1600" spc="25"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p:txBody>
      </p:sp>
      <p:sp>
        <p:nvSpPr>
          <p:cNvPr id="16" name="object 10"/>
          <p:cNvSpPr/>
          <p:nvPr userDrawn="1"/>
        </p:nvSpPr>
        <p:spPr>
          <a:xfrm>
            <a:off x="6115080"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sp>
        <p:nvSpPr>
          <p:cNvPr id="19" name="object 11"/>
          <p:cNvSpPr/>
          <p:nvPr userDrawn="1"/>
        </p:nvSpPr>
        <p:spPr>
          <a:xfrm>
            <a:off x="9047399"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7" name="TextBox 26"/>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155186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Quote and content box">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2984786" cy="4139977"/>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lvl="0" indent="0" algn="l" defTabSz="914400" rtl="0" eaLnBrk="1" fontAlgn="auto" latinLnBrk="0" hangingPunct="1">
              <a:lnSpc>
                <a:spcPts val="1400"/>
              </a:lnSpc>
              <a:spcBef>
                <a:spcPts val="869"/>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sed</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dui.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Suspendisse</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dictum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lobortis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In semper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posuere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Etiam</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non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neque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fringilla</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ultrices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ac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vestibulum</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Etiam</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risus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sapien</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pellentesque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sodales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semper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porttitor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sollicitudin</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eros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10" normalizeH="0" baseline="0" noProof="0" dirty="0">
              <a:ln>
                <a:noFill/>
              </a:ln>
              <a:solidFill>
                <a:srgbClr val="425563"/>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1" name="Text Placeholder 2"/>
          <p:cNvSpPr>
            <a:spLocks noGrp="1"/>
          </p:cNvSpPr>
          <p:nvPr>
            <p:ph type="body" sz="quarter" idx="18" hasCustomPrompt="1"/>
          </p:nvPr>
        </p:nvSpPr>
        <p:spPr>
          <a:xfrm>
            <a:off x="291815" y="1230306"/>
            <a:ext cx="2984785"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0" name="object 11"/>
          <p:cNvSpPr txBox="1"/>
          <p:nvPr userDrawn="1"/>
        </p:nvSpPr>
        <p:spPr>
          <a:xfrm>
            <a:off x="6095300" y="969949"/>
            <a:ext cx="596900" cy="1397000"/>
          </a:xfrm>
          <a:prstGeom prst="rect">
            <a:avLst/>
          </a:prstGeom>
        </p:spPr>
        <p:txBody>
          <a:bodyPr vert="horz" wrap="square" lIns="0" tIns="12700" rIns="0" bIns="0" rtlCol="0">
            <a:spAutoFit/>
          </a:bodyPr>
          <a:lstStyle/>
          <a:p>
            <a:pPr marL="12700">
              <a:lnSpc>
                <a:spcPct val="100000"/>
              </a:lnSpc>
              <a:spcBef>
                <a:spcPts val="100"/>
              </a:spcBef>
            </a:pPr>
            <a:r>
              <a:rPr sz="9000" b="1" dirty="0">
                <a:solidFill>
                  <a:schemeClr val="accent5"/>
                </a:solidFill>
                <a:latin typeface="Helvetica"/>
                <a:cs typeface="Helvetica"/>
              </a:rPr>
              <a:t>“</a:t>
            </a:r>
            <a:endParaRPr sz="9000" dirty="0">
              <a:solidFill>
                <a:schemeClr val="accent5"/>
              </a:solidFill>
              <a:latin typeface="Helvetica"/>
              <a:cs typeface="Helvetica"/>
            </a:endParaRPr>
          </a:p>
        </p:txBody>
      </p:sp>
      <p:sp>
        <p:nvSpPr>
          <p:cNvPr id="13" name="Text Placeholder 3"/>
          <p:cNvSpPr>
            <a:spLocks noGrp="1"/>
          </p:cNvSpPr>
          <p:nvPr>
            <p:ph type="body" sz="quarter" idx="21" hasCustomPrompt="1"/>
          </p:nvPr>
        </p:nvSpPr>
        <p:spPr>
          <a:xfrm>
            <a:off x="6160057" y="4920000"/>
            <a:ext cx="5063127" cy="749845"/>
          </a:xfrm>
          <a:prstGeom prst="rect">
            <a:avLst/>
          </a:prstGeom>
        </p:spPr>
        <p:txBody>
          <a:bodyPr lIns="0" tIns="0" rIns="0" bIns="0"/>
          <a:lstStyle>
            <a:lvl1pPr marL="12700" algn="l" defTabSz="914400" rtl="0" eaLnBrk="1" latinLnBrk="0" hangingPunct="1">
              <a:lnSpc>
                <a:spcPts val="1420"/>
              </a:lnSpc>
              <a:spcBef>
                <a:spcPts val="100"/>
              </a:spcBef>
              <a:defRPr lang="en-US" sz="1200" b="1" kern="1200" dirty="0" smtClean="0">
                <a:solidFill>
                  <a:schemeClr val="accent5"/>
                </a:solidFill>
                <a:latin typeface="Helvetica"/>
                <a:ea typeface="+mn-ea"/>
                <a:cs typeface="Helvetica"/>
              </a:defRPr>
            </a:lvl1pPr>
          </a:lstStyle>
          <a:p>
            <a:pPr lvl="0"/>
            <a:r>
              <a:rPr lang="en-US" dirty="0"/>
              <a:t>Name Surname</a:t>
            </a:r>
          </a:p>
          <a:p>
            <a:pPr lvl="0"/>
            <a:r>
              <a:rPr lang="en-US" dirty="0"/>
              <a:t>Title</a:t>
            </a:r>
          </a:p>
        </p:txBody>
      </p:sp>
      <p:sp>
        <p:nvSpPr>
          <p:cNvPr id="22" name="Text Placeholder 3"/>
          <p:cNvSpPr>
            <a:spLocks noGrp="1"/>
          </p:cNvSpPr>
          <p:nvPr>
            <p:ph type="body" sz="quarter" idx="20" hasCustomPrompt="1"/>
          </p:nvPr>
        </p:nvSpPr>
        <p:spPr>
          <a:xfrm>
            <a:off x="6160058" y="1753335"/>
            <a:ext cx="5105400" cy="2465942"/>
          </a:xfrm>
          <a:prstGeom prst="rect">
            <a:avLst/>
          </a:prstGeom>
        </p:spPr>
        <p:txBody>
          <a:bodyPr lIns="0" tIns="0" rIns="0" bIns="0"/>
          <a:lstStyle>
            <a:lvl1pPr marL="12700" marR="5080">
              <a:lnSpc>
                <a:spcPts val="2400"/>
              </a:lnSpc>
              <a:spcBef>
                <a:spcPts val="380"/>
              </a:spcBef>
              <a:defRPr lang="en-US" sz="2200" b="0" i="0" spc="-25" dirty="0" smtClean="0">
                <a:solidFill>
                  <a:srgbClr val="768692"/>
                </a:solidFill>
                <a:latin typeface="Helvetica"/>
                <a:ea typeface="+mn-ea"/>
                <a:cs typeface="Helvetica"/>
              </a:defRPr>
            </a:lvl1pPr>
          </a:lstStyle>
          <a:p>
            <a:pPr marL="12700" marR="5080">
              <a:lnSpc>
                <a:spcPts val="2400"/>
              </a:lnSpc>
              <a:spcBef>
                <a:spcPts val="380"/>
              </a:spcBef>
            </a:pPr>
            <a:r>
              <a:rPr lang="en-GB" spc="-25" dirty="0"/>
              <a:t>Lorem ipsum </a:t>
            </a:r>
            <a:r>
              <a:rPr lang="en-GB" spc="-25" dirty="0" err="1"/>
              <a:t>dolor</a:t>
            </a:r>
            <a:r>
              <a:rPr lang="en-GB" spc="-25" dirty="0"/>
              <a:t> sit </a:t>
            </a:r>
            <a:r>
              <a:rPr lang="en-GB" spc="-25" dirty="0" err="1"/>
              <a:t>amet</a:t>
            </a:r>
            <a:r>
              <a:rPr lang="en-GB" spc="-25" dirty="0"/>
              <a:t>, </a:t>
            </a:r>
            <a:r>
              <a:rPr lang="en-GB" spc="-25" dirty="0" err="1"/>
              <a:t>consectetur</a:t>
            </a:r>
            <a:r>
              <a:rPr lang="en-GB" spc="-25" dirty="0"/>
              <a:t> </a:t>
            </a:r>
            <a:r>
              <a:rPr lang="en-GB" spc="-25" dirty="0" err="1"/>
              <a:t>adipiscing</a:t>
            </a:r>
            <a:r>
              <a:rPr lang="en-GB" spc="-25" dirty="0"/>
              <a:t> </a:t>
            </a:r>
            <a:r>
              <a:rPr lang="en-GB" spc="-30" dirty="0" err="1"/>
              <a:t>elit</a:t>
            </a:r>
            <a:r>
              <a:rPr lang="en-GB" spc="-30" dirty="0"/>
              <a:t>. </a:t>
            </a:r>
            <a:r>
              <a:rPr lang="en-GB" spc="-25" dirty="0" err="1"/>
              <a:t>Quisque</a:t>
            </a:r>
            <a:r>
              <a:rPr lang="en-GB" spc="-25" dirty="0"/>
              <a:t> </a:t>
            </a:r>
            <a:r>
              <a:rPr lang="en-GB" spc="-20" dirty="0" err="1"/>
              <a:t>eu</a:t>
            </a:r>
            <a:r>
              <a:rPr lang="en-GB" spc="-20" dirty="0"/>
              <a:t> </a:t>
            </a:r>
            <a:r>
              <a:rPr lang="en-GB" spc="-30" dirty="0" err="1"/>
              <a:t>hendrerit</a:t>
            </a:r>
            <a:r>
              <a:rPr lang="en-GB" spc="-30" dirty="0"/>
              <a:t> </a:t>
            </a:r>
            <a:r>
              <a:rPr lang="en-GB" spc="-45" dirty="0" err="1"/>
              <a:t>tortor</a:t>
            </a:r>
            <a:r>
              <a:rPr lang="en-GB" spc="-45" dirty="0"/>
              <a:t>,  </a:t>
            </a:r>
            <a:r>
              <a:rPr lang="en-GB" spc="-15" dirty="0" err="1"/>
              <a:t>sed</a:t>
            </a:r>
            <a:r>
              <a:rPr lang="en-GB" spc="-15" dirty="0"/>
              <a:t> </a:t>
            </a:r>
            <a:r>
              <a:rPr lang="en-GB" spc="-30" dirty="0" err="1"/>
              <a:t>consectetur</a:t>
            </a:r>
            <a:r>
              <a:rPr lang="en-GB" spc="-30" dirty="0"/>
              <a:t> </a:t>
            </a:r>
            <a:r>
              <a:rPr lang="en-GB" spc="-35" dirty="0"/>
              <a:t>dui. </a:t>
            </a:r>
            <a:r>
              <a:rPr lang="en-GB" spc="-25" dirty="0" err="1"/>
              <a:t>Suspendisse</a:t>
            </a:r>
            <a:r>
              <a:rPr lang="en-GB" spc="-25" dirty="0"/>
              <a:t> dictum  </a:t>
            </a:r>
            <a:r>
              <a:rPr lang="en-GB" spc="-15" dirty="0" err="1"/>
              <a:t>lobortis</a:t>
            </a:r>
            <a:r>
              <a:rPr lang="en-GB" spc="-15" dirty="0"/>
              <a:t> </a:t>
            </a:r>
            <a:r>
              <a:rPr lang="en-GB" spc="-35" dirty="0" err="1"/>
              <a:t>tellus</a:t>
            </a:r>
            <a:r>
              <a:rPr lang="en-GB" spc="-35" dirty="0"/>
              <a:t>. </a:t>
            </a:r>
            <a:r>
              <a:rPr lang="en-GB" spc="-20" dirty="0"/>
              <a:t>In </a:t>
            </a:r>
            <a:r>
              <a:rPr lang="en-GB" spc="-25" dirty="0"/>
              <a:t>semper </a:t>
            </a:r>
            <a:r>
              <a:rPr lang="en-GB" spc="-30" dirty="0" err="1"/>
              <a:t>posuere</a:t>
            </a:r>
            <a:r>
              <a:rPr lang="en-GB" spc="-30" dirty="0"/>
              <a:t> </a:t>
            </a:r>
            <a:r>
              <a:rPr lang="en-GB" spc="-40" dirty="0" err="1"/>
              <a:t>consectetur</a:t>
            </a:r>
            <a:r>
              <a:rPr lang="en-GB" spc="-40" dirty="0"/>
              <a:t>.  </a:t>
            </a:r>
            <a:r>
              <a:rPr lang="en-GB" spc="-35" dirty="0" err="1"/>
              <a:t>Etiam</a:t>
            </a:r>
            <a:r>
              <a:rPr lang="en-GB" spc="-35" dirty="0"/>
              <a:t> </a:t>
            </a:r>
            <a:r>
              <a:rPr lang="en-GB" spc="-20" dirty="0"/>
              <a:t>non </a:t>
            </a:r>
            <a:r>
              <a:rPr lang="en-GB" spc="-35" dirty="0" err="1"/>
              <a:t>tellus</a:t>
            </a:r>
            <a:r>
              <a:rPr lang="en-GB" spc="-35" dirty="0"/>
              <a:t> </a:t>
            </a:r>
            <a:r>
              <a:rPr lang="en-GB" spc="-30" dirty="0" err="1"/>
              <a:t>quis</a:t>
            </a:r>
            <a:r>
              <a:rPr lang="en-GB" spc="-30" dirty="0"/>
              <a:t> </a:t>
            </a:r>
            <a:r>
              <a:rPr lang="en-GB" spc="-25" dirty="0" err="1"/>
              <a:t>neque</a:t>
            </a:r>
            <a:r>
              <a:rPr lang="en-GB" spc="-25" dirty="0"/>
              <a:t> </a:t>
            </a:r>
            <a:r>
              <a:rPr lang="en-GB" spc="-30" dirty="0" err="1"/>
              <a:t>fringilla</a:t>
            </a:r>
            <a:r>
              <a:rPr lang="en-GB" spc="-30" dirty="0"/>
              <a:t> </a:t>
            </a:r>
            <a:r>
              <a:rPr lang="en-GB" spc="-25" dirty="0" err="1"/>
              <a:t>ultrices</a:t>
            </a:r>
            <a:r>
              <a:rPr lang="en-GB" spc="-25" dirty="0"/>
              <a:t>  </a:t>
            </a:r>
            <a:r>
              <a:rPr lang="en-GB" spc="-20" dirty="0"/>
              <a:t>ac </a:t>
            </a:r>
            <a:r>
              <a:rPr lang="en-GB" spc="-35" dirty="0" err="1"/>
              <a:t>vestibulum</a:t>
            </a:r>
            <a:r>
              <a:rPr lang="en-GB" spc="-35" dirty="0"/>
              <a:t> </a:t>
            </a:r>
            <a:r>
              <a:rPr lang="en-GB" spc="-35" dirty="0" err="1"/>
              <a:t>tellus</a:t>
            </a:r>
            <a:r>
              <a:rPr lang="en-GB" spc="-35" dirty="0"/>
              <a:t>. </a:t>
            </a:r>
            <a:r>
              <a:rPr lang="en-GB" spc="-35" dirty="0" err="1"/>
              <a:t>Etiam</a:t>
            </a:r>
            <a:r>
              <a:rPr lang="en-GB" spc="-35" dirty="0"/>
              <a:t> </a:t>
            </a:r>
            <a:r>
              <a:rPr lang="en-GB" spc="-25" dirty="0" err="1"/>
              <a:t>risus</a:t>
            </a:r>
            <a:r>
              <a:rPr lang="en-GB" spc="-25" dirty="0"/>
              <a:t> </a:t>
            </a:r>
            <a:r>
              <a:rPr lang="en-GB" spc="-25" dirty="0" err="1"/>
              <a:t>sapien</a:t>
            </a:r>
            <a:r>
              <a:rPr lang="en-GB" spc="-25" dirty="0"/>
              <a:t>,  </a:t>
            </a:r>
            <a:r>
              <a:rPr lang="en-GB" spc="-35" dirty="0" err="1"/>
              <a:t>pellentesque</a:t>
            </a:r>
            <a:r>
              <a:rPr lang="en-GB" spc="-35" dirty="0"/>
              <a:t> </a:t>
            </a:r>
            <a:r>
              <a:rPr lang="en-GB" spc="-25" dirty="0" err="1"/>
              <a:t>sodales</a:t>
            </a:r>
            <a:r>
              <a:rPr lang="en-GB" spc="-25" dirty="0"/>
              <a:t> semper</a:t>
            </a:r>
            <a:r>
              <a:rPr lang="en-GB" spc="-15" dirty="0"/>
              <a:t> </a:t>
            </a:r>
            <a:r>
              <a:rPr lang="en-GB" spc="-35" dirty="0" err="1"/>
              <a:t>porttitor</a:t>
            </a:r>
            <a:r>
              <a:rPr lang="en-GB" spc="-35" dirty="0"/>
              <a:t>.</a:t>
            </a:r>
          </a:p>
        </p:txBody>
      </p:sp>
      <p:sp>
        <p:nvSpPr>
          <p:cNvPr id="12" name="object 9"/>
          <p:cNvSpPr/>
          <p:nvPr userDrawn="1"/>
        </p:nvSpPr>
        <p:spPr>
          <a:xfrm>
            <a:off x="6026749"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9" name="TextBox 18"/>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4179707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3x Content + 1x image box">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00200"/>
            <a:ext cx="2815559" cy="4139977"/>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1" name="Text Placeholder 2"/>
          <p:cNvSpPr>
            <a:spLocks noGrp="1"/>
          </p:cNvSpPr>
          <p:nvPr>
            <p:ph type="body" sz="quarter" idx="18" hasCustomPrompt="1"/>
          </p:nvPr>
        </p:nvSpPr>
        <p:spPr>
          <a:xfrm>
            <a:off x="291816" y="1232453"/>
            <a:ext cx="2815558"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4" name="Picture Placeholder 3"/>
          <p:cNvSpPr>
            <a:spLocks noGrp="1"/>
          </p:cNvSpPr>
          <p:nvPr>
            <p:ph type="pic" sz="quarter" idx="20" hasCustomPrompt="1"/>
          </p:nvPr>
        </p:nvSpPr>
        <p:spPr>
          <a:xfrm>
            <a:off x="9106800" y="1295400"/>
            <a:ext cx="2781987" cy="4648200"/>
          </a:xfrm>
          <a:prstGeom prst="rect">
            <a:avLst/>
          </a:prstGeom>
        </p:spPr>
        <p:txBody>
          <a:bodyPr/>
          <a:lstStyle>
            <a:lvl1pPr>
              <a:defRPr>
                <a:solidFill>
                  <a:schemeClr val="tx1"/>
                </a:solidFill>
              </a:defRPr>
            </a:lvl1pPr>
          </a:lstStyle>
          <a:p>
            <a:r>
              <a:rPr lang="en-GB" dirty="0"/>
              <a:t>Insert Image</a:t>
            </a:r>
          </a:p>
        </p:txBody>
      </p:sp>
      <p:sp>
        <p:nvSpPr>
          <p:cNvPr id="33" name="Text Placeholder 2"/>
          <p:cNvSpPr>
            <a:spLocks noGrp="1"/>
          </p:cNvSpPr>
          <p:nvPr>
            <p:ph type="body" sz="quarter" idx="21" hasCustomPrompt="1"/>
          </p:nvPr>
        </p:nvSpPr>
        <p:spPr>
          <a:xfrm>
            <a:off x="3222574" y="1600200"/>
            <a:ext cx="2721026" cy="4174451"/>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a:lnSpc>
                <a:spcPts val="1400"/>
              </a:lnSpc>
              <a:spcBef>
                <a:spcPts val="180"/>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10795">
              <a:lnSpc>
                <a:spcPts val="1400"/>
              </a:lnSpc>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10795">
              <a:lnSpc>
                <a:spcPts val="1400"/>
              </a:lnSpc>
            </a:pPr>
            <a:endParaRPr lang="en-GB" sz="1200" spc="-10" dirty="0">
              <a:solidFill>
                <a:srgbClr val="425563"/>
              </a:solidFill>
              <a:latin typeface="Helvetica"/>
              <a:cs typeface="Helvetica"/>
            </a:endParaRPr>
          </a:p>
          <a:p>
            <a:pPr marL="12700" marR="5080">
              <a:lnSpc>
                <a:spcPts val="1400"/>
              </a:lnSpc>
              <a:spcBef>
                <a:spcPts val="180"/>
              </a:spcBef>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a:t>
            </a:r>
            <a:r>
              <a:rPr lang="en-GB" sz="1200" spc="-10" dirty="0">
                <a:solidFill>
                  <a:srgbClr val="425563"/>
                </a:solidFill>
                <a:latin typeface="Helvetica"/>
                <a:cs typeface="Helvetica"/>
              </a:rPr>
              <a:t>et.</a:t>
            </a:r>
            <a:endParaRPr lang="en-GB" sz="1200" dirty="0">
              <a:latin typeface="Helvetica"/>
              <a:cs typeface="Helvetica"/>
            </a:endParaRPr>
          </a:p>
          <a:p>
            <a:pPr marL="12700" marR="10795">
              <a:lnSpc>
                <a:spcPts val="1400"/>
              </a:lnSpc>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4" name="Text Placeholder 2"/>
          <p:cNvSpPr>
            <a:spLocks noGrp="1"/>
          </p:cNvSpPr>
          <p:nvPr>
            <p:ph type="body" sz="quarter" idx="22" hasCustomPrompt="1"/>
          </p:nvPr>
        </p:nvSpPr>
        <p:spPr>
          <a:xfrm>
            <a:off x="3222575" y="1250224"/>
            <a:ext cx="2721026" cy="29832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5" name="Text Placeholder 2"/>
          <p:cNvSpPr>
            <a:spLocks noGrp="1"/>
          </p:cNvSpPr>
          <p:nvPr>
            <p:ph type="body" sz="quarter" idx="23" hasCustomPrompt="1"/>
          </p:nvPr>
        </p:nvSpPr>
        <p:spPr>
          <a:xfrm>
            <a:off x="6206109" y="1600200"/>
            <a:ext cx="2785491" cy="1066803"/>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5"/>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45" dirty="0">
                <a:solidFill>
                  <a:srgbClr val="425563"/>
                </a:solidFill>
                <a:latin typeface="Helvetica"/>
                <a:cs typeface="Helvetica"/>
              </a:rPr>
              <a:t> </a:t>
            </a:r>
            <a:r>
              <a:rPr lang="en-GB" sz="1200" spc="-15" dirty="0" err="1">
                <a:solidFill>
                  <a:srgbClr val="425563"/>
                </a:solidFill>
                <a:latin typeface="Helvetica"/>
                <a:cs typeface="Helvetica"/>
              </a:rPr>
              <a:t>neque</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6" name="Text Placeholder 2"/>
          <p:cNvSpPr>
            <a:spLocks noGrp="1"/>
          </p:cNvSpPr>
          <p:nvPr>
            <p:ph type="body" sz="quarter" idx="24" hasCustomPrompt="1"/>
          </p:nvPr>
        </p:nvSpPr>
        <p:spPr>
          <a:xfrm>
            <a:off x="6206110" y="1230306"/>
            <a:ext cx="2785489" cy="2936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37" name="Text Placeholder 2"/>
          <p:cNvSpPr>
            <a:spLocks noGrp="1"/>
          </p:cNvSpPr>
          <p:nvPr>
            <p:ph type="body" sz="quarter" idx="25" hasCustomPrompt="1"/>
          </p:nvPr>
        </p:nvSpPr>
        <p:spPr>
          <a:xfrm>
            <a:off x="6206108" y="2743200"/>
            <a:ext cx="2785491" cy="3031451"/>
          </a:xfrm>
          <a:prstGeom prst="rect">
            <a:avLst/>
          </a:prstGeom>
        </p:spPr>
        <p:txBody>
          <a:bodyPr lIns="0" tIns="0" rIns="0" bIns="0"/>
          <a:lstStyle>
            <a:lvl1pPr marL="139700" marR="5080" indent="-127635" algn="l" defTabSz="914400" rtl="0" eaLnBrk="1" fontAlgn="auto" latinLnBrk="0" hangingPunct="1">
              <a:lnSpc>
                <a:spcPts val="1400"/>
              </a:lnSpc>
              <a:spcBef>
                <a:spcPts val="600"/>
              </a:spcBef>
              <a:spcAft>
                <a:spcPts val="1200"/>
              </a:spcAft>
              <a:buClr>
                <a:schemeClr val="tx1"/>
              </a:buClr>
              <a:buSzTx/>
              <a:buFont typeface="Arial" panose="020B0604020202020204" pitchFamily="34" charset="0"/>
              <a:buChar char="•"/>
              <a:tabLst/>
              <a:defRPr lang="en-GB" sz="1200" kern="1200" spc="-15" noProof="0" dirty="0" smtClean="0">
                <a:solidFill>
                  <a:srgbClr val="425563"/>
                </a:solidFill>
                <a:latin typeface="Helvetica"/>
                <a:ea typeface="+mn-ea"/>
                <a:cs typeface="Helvetica"/>
              </a:defRPr>
            </a:lvl1pPr>
          </a:lstStyle>
          <a:p>
            <a:pPr marL="139700" marR="5080" indent="-127635">
              <a:lnSpc>
                <a:spcPts val="1400"/>
              </a:lnSpc>
              <a:spcBef>
                <a:spcPts val="180"/>
              </a:spcBef>
            </a:pPr>
            <a:r>
              <a:rPr lang="en-GB" sz="1200" spc="-15" dirty="0">
                <a:solidFill>
                  <a:srgbClr val="425563"/>
                </a:solidFill>
                <a:latin typeface="Helvetica"/>
                <a:cs typeface="Helvetica"/>
              </a:rPr>
              <a:t>Etiam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a:t>
            </a:r>
            <a:r>
              <a:rPr lang="en-GB" sz="1200" spc="-25"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6" name="object 14"/>
          <p:cNvSpPr/>
          <p:nvPr userDrawn="1"/>
        </p:nvSpPr>
        <p:spPr>
          <a:xfrm>
            <a:off x="31794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17" name="object 15"/>
          <p:cNvSpPr/>
          <p:nvPr userDrawn="1"/>
        </p:nvSpPr>
        <p:spPr>
          <a:xfrm>
            <a:off x="61134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2" name="TextBox 2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1193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Master slide_pink">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7" y="563690"/>
            <a:ext cx="6870983" cy="378804"/>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Slide title </a:t>
            </a:r>
            <a:r>
              <a:rPr kumimoji="0" lang="en-GB" sz="2200" b="0" i="0" u="none" strike="noStrike" kern="0" cap="none" spc="-20" normalizeH="0" baseline="0" noProof="0" dirty="0">
                <a:ln>
                  <a:noFill/>
                </a:ln>
                <a:solidFill>
                  <a:srgbClr val="768692"/>
                </a:solidFill>
                <a:effectLst/>
                <a:uLnTx/>
                <a:uFillTx/>
                <a:latin typeface="Helvetica"/>
                <a:ea typeface="+mj-ea"/>
              </a:rPr>
              <a:t>second</a:t>
            </a:r>
            <a:r>
              <a:rPr kumimoji="0" lang="en-GB" sz="2200" b="0" i="0" u="none" strike="noStrike" kern="0" cap="none" spc="-75" normalizeH="0" baseline="0" noProof="0" dirty="0">
                <a:ln>
                  <a:noFill/>
                </a:ln>
                <a:solidFill>
                  <a:srgbClr val="768692"/>
                </a:solidFill>
                <a:effectLst/>
                <a:uLnTx/>
                <a:uFillTx/>
                <a:latin typeface="Helvetica"/>
                <a:ea typeface="+mj-ea"/>
              </a:rPr>
              <a:t> </a:t>
            </a:r>
            <a:r>
              <a:rPr kumimoji="0" lang="en-GB" sz="2200" b="0" i="0" u="none" strike="noStrike" kern="0" cap="none" spc="-25" normalizeH="0" baseline="0" noProof="0" dirty="0">
                <a:ln>
                  <a:noFill/>
                </a:ln>
                <a:solidFill>
                  <a:srgbClr val="768692"/>
                </a:solidFill>
                <a:effectLst/>
                <a:uLnTx/>
                <a:uFillTx/>
                <a:latin typeface="Helvetica"/>
                <a:ea typeface="+mj-ea"/>
              </a:rPr>
              <a:t>line</a:t>
            </a:r>
          </a:p>
        </p:txBody>
      </p:sp>
      <p:sp>
        <p:nvSpPr>
          <p:cNvPr id="10" name="Text Placeholder 2"/>
          <p:cNvSpPr>
            <a:spLocks noGrp="1"/>
          </p:cNvSpPr>
          <p:nvPr>
            <p:ph type="body" sz="quarter" idx="15" hasCustomPrompt="1"/>
          </p:nvPr>
        </p:nvSpPr>
        <p:spPr>
          <a:xfrm>
            <a:off x="291817" y="271730"/>
            <a:ext cx="6870983" cy="337870"/>
          </a:xfrm>
          <a:prstGeom prst="rect">
            <a:avLst/>
          </a:prstGeom>
        </p:spPr>
        <p:txBody>
          <a:bodyPr lIns="0" tIns="0" rIns="0" bIns="0"/>
          <a:lstStyle>
            <a:lvl1pPr>
              <a:defRPr lang="en-GB" sz="2200" b="0" i="0" spc="-30" dirty="0">
                <a:solidFill>
                  <a:srgbClr val="0070C0"/>
                </a:solidFill>
                <a:latin typeface="Helvetica"/>
                <a:ea typeface="+mj-ea"/>
                <a:cs typeface="Helvetica"/>
              </a:defRPr>
            </a:lvl1pPr>
          </a:lstStyle>
          <a:p>
            <a:pPr lvl="0"/>
            <a:r>
              <a:rPr lang="en-US" dirty="0"/>
              <a:t>Master slide pink</a:t>
            </a:r>
            <a:endParaRPr lang="en-GB" dirty="0"/>
          </a:p>
        </p:txBody>
      </p:sp>
      <p:sp>
        <p:nvSpPr>
          <p:cNvPr id="11" name="Text Placeholder 5"/>
          <p:cNvSpPr>
            <a:spLocks noGrp="1"/>
          </p:cNvSpPr>
          <p:nvPr>
            <p:ph type="body" sz="quarter" idx="16"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12" name="Text Placeholder 5"/>
          <p:cNvSpPr>
            <a:spLocks noGrp="1"/>
          </p:cNvSpPr>
          <p:nvPr>
            <p:ph type="body" sz="quarter" idx="17"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8" name="TextBox 7"/>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pic>
        <p:nvPicPr>
          <p:cNvPr id="1026" name="Picture 2" descr="See the source imag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01350" y="6019800"/>
            <a:ext cx="1085850" cy="56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779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6x Title and Image boxes">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1" name="Text Placeholder 2"/>
          <p:cNvSpPr>
            <a:spLocks noGrp="1"/>
          </p:cNvSpPr>
          <p:nvPr>
            <p:ph type="body" sz="quarter" idx="18" hasCustomPrompt="1"/>
          </p:nvPr>
        </p:nvSpPr>
        <p:spPr>
          <a:xfrm>
            <a:off x="291815" y="1232453"/>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34" name="Text Placeholder 2"/>
          <p:cNvSpPr>
            <a:spLocks noGrp="1"/>
          </p:cNvSpPr>
          <p:nvPr>
            <p:ph type="body" sz="quarter" idx="22" hasCustomPrompt="1"/>
          </p:nvPr>
        </p:nvSpPr>
        <p:spPr>
          <a:xfrm>
            <a:off x="4216792" y="1250224"/>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6" name="Text Placeholder 2"/>
          <p:cNvSpPr>
            <a:spLocks noGrp="1"/>
          </p:cNvSpPr>
          <p:nvPr>
            <p:ph type="body" sz="quarter" idx="24" hasCustomPrompt="1"/>
          </p:nvPr>
        </p:nvSpPr>
        <p:spPr>
          <a:xfrm>
            <a:off x="8129810" y="1230306"/>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27" name="Text Placeholder 2"/>
          <p:cNvSpPr>
            <a:spLocks noGrp="1"/>
          </p:cNvSpPr>
          <p:nvPr>
            <p:ph type="body" sz="quarter" idx="25" hasCustomPrompt="1"/>
          </p:nvPr>
        </p:nvSpPr>
        <p:spPr>
          <a:xfrm>
            <a:off x="291815" y="3735947"/>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4</a:t>
            </a:r>
          </a:p>
        </p:txBody>
      </p:sp>
      <p:sp>
        <p:nvSpPr>
          <p:cNvPr id="28" name="Text Placeholder 2"/>
          <p:cNvSpPr>
            <a:spLocks noGrp="1"/>
          </p:cNvSpPr>
          <p:nvPr>
            <p:ph type="body" sz="quarter" idx="26" hasCustomPrompt="1"/>
          </p:nvPr>
        </p:nvSpPr>
        <p:spPr>
          <a:xfrm>
            <a:off x="4216792" y="3753718"/>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5</a:t>
            </a:r>
          </a:p>
        </p:txBody>
      </p:sp>
      <p:sp>
        <p:nvSpPr>
          <p:cNvPr id="29" name="Text Placeholder 2"/>
          <p:cNvSpPr>
            <a:spLocks noGrp="1"/>
          </p:cNvSpPr>
          <p:nvPr>
            <p:ph type="body" sz="quarter" idx="27" hasCustomPrompt="1"/>
          </p:nvPr>
        </p:nvSpPr>
        <p:spPr>
          <a:xfrm>
            <a:off x="8129810" y="3733800"/>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6</a:t>
            </a:r>
          </a:p>
        </p:txBody>
      </p:sp>
      <p:sp>
        <p:nvSpPr>
          <p:cNvPr id="5" name="Picture Placeholder 4"/>
          <p:cNvSpPr>
            <a:spLocks noGrp="1"/>
          </p:cNvSpPr>
          <p:nvPr>
            <p:ph type="pic" sz="quarter" idx="28" hasCustomPrompt="1"/>
          </p:nvPr>
        </p:nvSpPr>
        <p:spPr>
          <a:xfrm>
            <a:off x="304800" y="1625600"/>
            <a:ext cx="3759200" cy="1816100"/>
          </a:xfrm>
          <a:prstGeom prst="rect">
            <a:avLst/>
          </a:prstGeom>
        </p:spPr>
        <p:txBody>
          <a:bodyPr/>
          <a:lstStyle>
            <a:lvl1pPr>
              <a:defRPr baseline="0">
                <a:solidFill>
                  <a:schemeClr val="tx1"/>
                </a:solidFill>
              </a:defRPr>
            </a:lvl1pPr>
          </a:lstStyle>
          <a:p>
            <a:r>
              <a:rPr lang="en-GB" dirty="0"/>
              <a:t>Insert image</a:t>
            </a:r>
          </a:p>
        </p:txBody>
      </p:sp>
      <p:sp>
        <p:nvSpPr>
          <p:cNvPr id="46" name="Picture Placeholder 4"/>
          <p:cNvSpPr>
            <a:spLocks noGrp="1"/>
          </p:cNvSpPr>
          <p:nvPr>
            <p:ph type="pic" sz="quarter" idx="29" hasCustomPrompt="1"/>
          </p:nvPr>
        </p:nvSpPr>
        <p:spPr>
          <a:xfrm>
            <a:off x="4216158" y="16353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47" name="Picture Placeholder 4"/>
          <p:cNvSpPr>
            <a:spLocks noGrp="1"/>
          </p:cNvSpPr>
          <p:nvPr>
            <p:ph type="pic" sz="quarter" idx="30" hasCustomPrompt="1"/>
          </p:nvPr>
        </p:nvSpPr>
        <p:spPr>
          <a:xfrm>
            <a:off x="8129434" y="16256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1" name="Picture Placeholder 4"/>
          <p:cNvSpPr>
            <a:spLocks noGrp="1"/>
          </p:cNvSpPr>
          <p:nvPr>
            <p:ph type="pic" sz="quarter" idx="31" hasCustomPrompt="1"/>
          </p:nvPr>
        </p:nvSpPr>
        <p:spPr>
          <a:xfrm>
            <a:off x="308113" y="41148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2" name="Picture Placeholder 4"/>
          <p:cNvSpPr>
            <a:spLocks noGrp="1"/>
          </p:cNvSpPr>
          <p:nvPr>
            <p:ph type="pic" sz="quarter" idx="32" hasCustomPrompt="1"/>
          </p:nvPr>
        </p:nvSpPr>
        <p:spPr>
          <a:xfrm>
            <a:off x="4219471" y="41245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3" name="Picture Placeholder 4"/>
          <p:cNvSpPr>
            <a:spLocks noGrp="1"/>
          </p:cNvSpPr>
          <p:nvPr>
            <p:ph type="pic" sz="quarter" idx="33" hasCustomPrompt="1"/>
          </p:nvPr>
        </p:nvSpPr>
        <p:spPr>
          <a:xfrm>
            <a:off x="8132747" y="41148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4" name="object 10"/>
          <p:cNvSpPr/>
          <p:nvPr userDrawn="1"/>
        </p:nvSpPr>
        <p:spPr>
          <a:xfrm>
            <a:off x="4140599" y="1295400"/>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5" name="object 11"/>
          <p:cNvSpPr/>
          <p:nvPr userDrawn="1"/>
        </p:nvSpPr>
        <p:spPr>
          <a:xfrm>
            <a:off x="4140599" y="3771901"/>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6" name="object 12"/>
          <p:cNvSpPr/>
          <p:nvPr userDrawn="1"/>
        </p:nvSpPr>
        <p:spPr>
          <a:xfrm>
            <a:off x="8052599" y="1295400"/>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7" name="object 13"/>
          <p:cNvSpPr/>
          <p:nvPr userDrawn="1"/>
        </p:nvSpPr>
        <p:spPr>
          <a:xfrm>
            <a:off x="8052599" y="3771901"/>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32" name="TextBox 3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465812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3x Content + Images sections">
    <p:spTree>
      <p:nvGrpSpPr>
        <p:cNvPr id="1" name=""/>
        <p:cNvGrpSpPr/>
        <p:nvPr/>
      </p:nvGrpSpPr>
      <p:grpSpPr>
        <a:xfrm>
          <a:off x="0" y="0"/>
          <a:ext cx="0" cy="0"/>
          <a:chOff x="0" y="0"/>
          <a:chExt cx="0" cy="0"/>
        </a:xfrm>
      </p:grpSpPr>
      <p:sp>
        <p:nvSpPr>
          <p:cNvPr id="23" name="Text Placeholder 2"/>
          <p:cNvSpPr>
            <a:spLocks noGrp="1"/>
          </p:cNvSpPr>
          <p:nvPr>
            <p:ph type="body" sz="quarter" idx="31" hasCustomPrompt="1"/>
          </p:nvPr>
        </p:nvSpPr>
        <p:spPr>
          <a:xfrm>
            <a:off x="291814" y="3589376"/>
            <a:ext cx="3771793" cy="2389316"/>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2700" marR="5080">
              <a:lnSpc>
                <a:spcPts val="1400"/>
              </a:lnSpc>
              <a:spcBef>
                <a:spcPts val="1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ultrices</a:t>
            </a:r>
            <a:r>
              <a:rPr lang="en-GB" sz="1200" spc="-10" dirty="0">
                <a:solidFill>
                  <a:srgbClr val="425563"/>
                </a:solidFill>
                <a:latin typeface="Helvetica"/>
                <a:cs typeface="Helvetica"/>
              </a:rPr>
              <a:t> </a:t>
            </a:r>
            <a:r>
              <a:rPr lang="en-GB" sz="1200" spc="-5" dirty="0">
                <a:solidFill>
                  <a:srgbClr val="425563"/>
                </a:solidFill>
                <a:latin typeface="Helvetica"/>
                <a:cs typeface="Helvetica"/>
              </a:rPr>
              <a:t>ac </a:t>
            </a:r>
            <a:r>
              <a:rPr lang="en-GB" sz="1200" spc="-10" dirty="0" err="1">
                <a:solidFill>
                  <a:srgbClr val="425563"/>
                </a:solidFill>
                <a:latin typeface="Helvetica"/>
                <a:cs typeface="Helvetica"/>
              </a:rPr>
              <a:t>vestibulum</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1" name="Text Placeholder 2"/>
          <p:cNvSpPr>
            <a:spLocks noGrp="1"/>
          </p:cNvSpPr>
          <p:nvPr>
            <p:ph type="body" sz="quarter" idx="18" hasCustomPrompt="1"/>
          </p:nvPr>
        </p:nvSpPr>
        <p:spPr>
          <a:xfrm>
            <a:off x="291815" y="1232453"/>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34" name="Text Placeholder 2"/>
          <p:cNvSpPr>
            <a:spLocks noGrp="1"/>
          </p:cNvSpPr>
          <p:nvPr>
            <p:ph type="body" sz="quarter" idx="22" hasCustomPrompt="1"/>
          </p:nvPr>
        </p:nvSpPr>
        <p:spPr>
          <a:xfrm>
            <a:off x="4216792" y="1250224"/>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6" name="Text Placeholder 2"/>
          <p:cNvSpPr>
            <a:spLocks noGrp="1"/>
          </p:cNvSpPr>
          <p:nvPr>
            <p:ph type="body" sz="quarter" idx="24" hasCustomPrompt="1"/>
          </p:nvPr>
        </p:nvSpPr>
        <p:spPr>
          <a:xfrm>
            <a:off x="8129810" y="1230306"/>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5" name="Picture Placeholder 4"/>
          <p:cNvSpPr>
            <a:spLocks noGrp="1"/>
          </p:cNvSpPr>
          <p:nvPr>
            <p:ph type="pic" sz="quarter" idx="28" hasCustomPrompt="1"/>
          </p:nvPr>
        </p:nvSpPr>
        <p:spPr>
          <a:xfrm>
            <a:off x="304800" y="1625600"/>
            <a:ext cx="3759200" cy="1816100"/>
          </a:xfrm>
          <a:prstGeom prst="rect">
            <a:avLst/>
          </a:prstGeom>
        </p:spPr>
        <p:txBody>
          <a:bodyPr/>
          <a:lstStyle>
            <a:lvl1pPr>
              <a:defRPr baseline="0">
                <a:solidFill>
                  <a:schemeClr val="tx1"/>
                </a:solidFill>
              </a:defRPr>
            </a:lvl1pPr>
          </a:lstStyle>
          <a:p>
            <a:r>
              <a:rPr lang="en-GB" dirty="0"/>
              <a:t>Insert image</a:t>
            </a:r>
          </a:p>
        </p:txBody>
      </p:sp>
      <p:sp>
        <p:nvSpPr>
          <p:cNvPr id="46" name="Picture Placeholder 4"/>
          <p:cNvSpPr>
            <a:spLocks noGrp="1"/>
          </p:cNvSpPr>
          <p:nvPr>
            <p:ph type="pic" sz="quarter" idx="29" hasCustomPrompt="1"/>
          </p:nvPr>
        </p:nvSpPr>
        <p:spPr>
          <a:xfrm>
            <a:off x="4216158" y="16353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47" name="Picture Placeholder 4"/>
          <p:cNvSpPr>
            <a:spLocks noGrp="1"/>
          </p:cNvSpPr>
          <p:nvPr>
            <p:ph type="pic" sz="quarter" idx="30" hasCustomPrompt="1"/>
          </p:nvPr>
        </p:nvSpPr>
        <p:spPr>
          <a:xfrm>
            <a:off x="8129434" y="16256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19" name="Text Placeholder 2"/>
          <p:cNvSpPr>
            <a:spLocks noGrp="1"/>
          </p:cNvSpPr>
          <p:nvPr>
            <p:ph type="body" sz="quarter" idx="23" hasCustomPrompt="1"/>
          </p:nvPr>
        </p:nvSpPr>
        <p:spPr>
          <a:xfrm>
            <a:off x="4216158" y="3572811"/>
            <a:ext cx="3759200" cy="836351"/>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5"/>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45" dirty="0">
                <a:solidFill>
                  <a:srgbClr val="425563"/>
                </a:solidFill>
                <a:latin typeface="Helvetica"/>
                <a:cs typeface="Helvetica"/>
              </a:rPr>
              <a:t> </a:t>
            </a:r>
            <a:r>
              <a:rPr lang="en-GB" sz="1200" spc="-15" dirty="0" err="1">
                <a:solidFill>
                  <a:srgbClr val="425563"/>
                </a:solidFill>
                <a:latin typeface="Helvetica"/>
                <a:cs typeface="Helvetica"/>
              </a:rPr>
              <a:t>neque</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0" name="Text Placeholder 2"/>
          <p:cNvSpPr>
            <a:spLocks noGrp="1"/>
          </p:cNvSpPr>
          <p:nvPr>
            <p:ph type="body" sz="quarter" idx="25" hasCustomPrompt="1"/>
          </p:nvPr>
        </p:nvSpPr>
        <p:spPr>
          <a:xfrm>
            <a:off x="4216157" y="4476675"/>
            <a:ext cx="3759200" cy="1502017"/>
          </a:xfrm>
          <a:prstGeom prst="rect">
            <a:avLst/>
          </a:prstGeom>
        </p:spPr>
        <p:txBody>
          <a:bodyPr lIns="0" tIns="0" rIns="0" bIns="0"/>
          <a:lstStyle>
            <a:lvl1pPr marL="139700" marR="5080" indent="-127635" algn="l" defTabSz="914400" rtl="0" eaLnBrk="1" fontAlgn="auto" latinLnBrk="0" hangingPunct="1">
              <a:lnSpc>
                <a:spcPts val="1400"/>
              </a:lnSpc>
              <a:spcBef>
                <a:spcPts val="600"/>
              </a:spcBef>
              <a:spcAft>
                <a:spcPts val="1200"/>
              </a:spcAft>
              <a:buClr>
                <a:schemeClr val="tx1"/>
              </a:buClr>
              <a:buSzTx/>
              <a:buFont typeface="Arial" panose="020B0604020202020204" pitchFamily="34" charset="0"/>
              <a:buChar char="•"/>
              <a:tabLst/>
              <a:defRPr lang="en-GB" sz="1200" kern="1200" spc="-15" noProof="0" dirty="0" smtClean="0">
                <a:solidFill>
                  <a:srgbClr val="425563"/>
                </a:solidFill>
                <a:latin typeface="Helvetica"/>
                <a:ea typeface="+mn-ea"/>
                <a:cs typeface="Helvetica"/>
              </a:defRPr>
            </a:lvl1pPr>
          </a:lstStyle>
          <a:p>
            <a:r>
              <a:rPr lang="en-GB" dirty="0" err="1"/>
              <a:t>Etiam</a:t>
            </a:r>
            <a:r>
              <a:rPr lang="en-GB" dirty="0"/>
              <a:t> </a:t>
            </a:r>
            <a:r>
              <a:rPr lang="en-GB" dirty="0" err="1"/>
              <a:t>risus</a:t>
            </a:r>
            <a:r>
              <a:rPr lang="en-GB" dirty="0"/>
              <a:t> </a:t>
            </a:r>
            <a:r>
              <a:rPr lang="en-GB" dirty="0" err="1"/>
              <a:t>sapien</a:t>
            </a:r>
            <a:r>
              <a:rPr lang="en-GB" dirty="0"/>
              <a:t>, </a:t>
            </a:r>
            <a:r>
              <a:rPr lang="en-GB" dirty="0" err="1"/>
              <a:t>pellentesque</a:t>
            </a:r>
            <a:r>
              <a:rPr lang="en-GB" dirty="0"/>
              <a:t>  </a:t>
            </a:r>
            <a:r>
              <a:rPr lang="en-GB" dirty="0" err="1"/>
              <a:t>sodales</a:t>
            </a:r>
            <a:r>
              <a:rPr lang="en-GB" dirty="0"/>
              <a:t> semper </a:t>
            </a:r>
            <a:r>
              <a:rPr lang="en-GB" dirty="0" err="1"/>
              <a:t>porttitor</a:t>
            </a:r>
            <a:r>
              <a:rPr lang="en-GB" dirty="0"/>
              <a:t>, </a:t>
            </a:r>
            <a:r>
              <a:rPr lang="en-GB" dirty="0" err="1"/>
              <a:t>sollicitudin</a:t>
            </a:r>
            <a:r>
              <a:rPr lang="en-GB" dirty="0"/>
              <a:t>.</a:t>
            </a:r>
          </a:p>
          <a:p>
            <a:r>
              <a:rPr lang="en-GB" dirty="0" err="1"/>
              <a:t>Donec</a:t>
            </a:r>
            <a:r>
              <a:rPr lang="en-GB" dirty="0"/>
              <a:t> semper </a:t>
            </a:r>
            <a:r>
              <a:rPr lang="en-GB" dirty="0" err="1"/>
              <a:t>neque</a:t>
            </a:r>
            <a:r>
              <a:rPr lang="en-GB" dirty="0"/>
              <a:t> </a:t>
            </a:r>
            <a:r>
              <a:rPr lang="en-GB" dirty="0" err="1"/>
              <a:t>vel</a:t>
            </a:r>
            <a:r>
              <a:rPr lang="en-GB" dirty="0"/>
              <a:t> </a:t>
            </a:r>
            <a:r>
              <a:rPr lang="en-GB" dirty="0" err="1"/>
              <a:t>venenatis</a:t>
            </a:r>
            <a:r>
              <a:rPr lang="en-GB" dirty="0"/>
              <a:t>.</a:t>
            </a:r>
          </a:p>
          <a:p>
            <a:r>
              <a:rPr lang="en-GB" dirty="0" err="1"/>
              <a:t>Suspendisse</a:t>
            </a:r>
            <a:r>
              <a:rPr lang="en-GB" dirty="0"/>
              <a:t> </a:t>
            </a:r>
            <a:r>
              <a:rPr lang="en-GB" dirty="0" err="1"/>
              <a:t>euismod</a:t>
            </a:r>
            <a:r>
              <a:rPr lang="en-GB" dirty="0"/>
              <a:t> </a:t>
            </a:r>
            <a:r>
              <a:rPr lang="en-GB" dirty="0" err="1"/>
              <a:t>est</a:t>
            </a:r>
            <a:r>
              <a:rPr lang="en-GB" dirty="0"/>
              <a:t> </a:t>
            </a:r>
            <a:r>
              <a:rPr lang="en-GB" dirty="0" err="1"/>
              <a:t>nec</a:t>
            </a:r>
            <a:r>
              <a:rPr lang="en-GB" dirty="0"/>
              <a:t> </a:t>
            </a:r>
            <a:r>
              <a:rPr lang="en-GB" dirty="0" err="1"/>
              <a:t>massa</a:t>
            </a:r>
            <a:r>
              <a:rPr lang="en-GB" dirty="0"/>
              <a:t>  </a:t>
            </a:r>
            <a:r>
              <a:rPr lang="en-GB" dirty="0" err="1"/>
              <a:t>tristique</a:t>
            </a:r>
            <a:r>
              <a:rPr lang="en-GB" dirty="0"/>
              <a:t>, a </a:t>
            </a:r>
            <a:r>
              <a:rPr lang="en-GB" dirty="0" err="1"/>
              <a:t>bibendum</a:t>
            </a:r>
            <a:r>
              <a:rPr lang="en-GB" dirty="0"/>
              <a:t> </a:t>
            </a:r>
            <a:r>
              <a:rPr lang="en-GB" dirty="0" err="1"/>
              <a:t>nibh</a:t>
            </a:r>
            <a:r>
              <a:rPr lang="en-GB" dirty="0"/>
              <a:t> </a:t>
            </a:r>
            <a:r>
              <a:rPr lang="en-GB" dirty="0" err="1"/>
              <a:t>varius</a:t>
            </a:r>
            <a:r>
              <a:rPr lang="en-GB" dirty="0"/>
              <a:t>.</a:t>
            </a:r>
          </a:p>
        </p:txBody>
      </p:sp>
      <p:sp>
        <p:nvSpPr>
          <p:cNvPr id="24" name="Text Placeholder 2"/>
          <p:cNvSpPr>
            <a:spLocks noGrp="1"/>
          </p:cNvSpPr>
          <p:nvPr>
            <p:ph type="body" sz="quarter" idx="32" hasCustomPrompt="1"/>
          </p:nvPr>
        </p:nvSpPr>
        <p:spPr>
          <a:xfrm>
            <a:off x="8127907" y="3572811"/>
            <a:ext cx="3771793" cy="2405881"/>
          </a:xfrm>
          <a:prstGeom prst="rect">
            <a:avLst/>
          </a:prstGeom>
        </p:spPr>
        <p:txBody>
          <a:bodyPr lIns="0" tIns="0" rIns="0" bIns="0"/>
          <a:lstStyle>
            <a:lvl1pPr marL="0" marR="5080" indent="0" algn="l" defTabSz="914400" rtl="0" eaLnBrk="1" fontAlgn="auto" latinLnBrk="0" hangingPunct="1">
              <a:lnSpc>
                <a:spcPts val="1400"/>
              </a:lnSpc>
              <a:spcBef>
                <a:spcPts val="600"/>
              </a:spcBef>
              <a:spcAft>
                <a:spcPts val="1200"/>
              </a:spcAft>
              <a:buClr>
                <a:schemeClr val="tx1"/>
              </a:buClr>
              <a:buSzTx/>
              <a:buFont typeface="Helvetica" pitchFamily="2" charset="0"/>
              <a:buNone/>
              <a:tabLst/>
              <a:defRPr lang="en-GB" sz="1200" kern="1200" spc="-15" noProof="0" dirty="0" smtClean="0">
                <a:solidFill>
                  <a:srgbClr val="425563"/>
                </a:solidFill>
                <a:latin typeface="Helvetica"/>
                <a:ea typeface="+mn-ea"/>
                <a:cs typeface="Helvetica"/>
              </a:defRPr>
            </a:lvl1pPr>
          </a:lstStyle>
          <a:p>
            <a:pPr marL="12700" marR="5080">
              <a:lnSpc>
                <a:spcPts val="1400"/>
              </a:lnSpc>
              <a:spcBef>
                <a:spcPts val="1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a:t>
            </a:r>
          </a:p>
          <a:p>
            <a:pPr marL="12700" marR="5080">
              <a:lnSpc>
                <a:spcPts val="1400"/>
              </a:lnSpc>
              <a:spcBef>
                <a:spcPts val="180"/>
              </a:spcBef>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5" name="object 6"/>
          <p:cNvSpPr/>
          <p:nvPr userDrawn="1"/>
        </p:nvSpPr>
        <p:spPr>
          <a:xfrm>
            <a:off x="4140599"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26" name="object 7"/>
          <p:cNvSpPr/>
          <p:nvPr userDrawn="1"/>
        </p:nvSpPr>
        <p:spPr>
          <a:xfrm>
            <a:off x="8052599"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8" name="TextBox 27"/>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227455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Statistics + Charts slide">
    <p:spTree>
      <p:nvGrpSpPr>
        <p:cNvPr id="1" name=""/>
        <p:cNvGrpSpPr/>
        <p:nvPr/>
      </p:nvGrpSpPr>
      <p:grpSpPr>
        <a:xfrm>
          <a:off x="0" y="0"/>
          <a:ext cx="0" cy="0"/>
          <a:chOff x="0" y="0"/>
          <a:chExt cx="0" cy="0"/>
        </a:xfrm>
      </p:grpSpPr>
      <p:sp>
        <p:nvSpPr>
          <p:cNvPr id="23" name="Text Placeholder 3"/>
          <p:cNvSpPr>
            <a:spLocks noGrp="1"/>
          </p:cNvSpPr>
          <p:nvPr>
            <p:ph type="body" sz="quarter" idx="27" hasCustomPrompt="1"/>
          </p:nvPr>
        </p:nvSpPr>
        <p:spPr>
          <a:xfrm>
            <a:off x="8116106" y="1249980"/>
            <a:ext cx="2756535" cy="28034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baseline="0" dirty="0" smtClean="0">
                <a:solidFill>
                  <a:schemeClr val="accent5"/>
                </a:solidFill>
                <a:latin typeface="Helvetica"/>
                <a:ea typeface="+mn-ea"/>
                <a:cs typeface="Helvetica"/>
              </a:defRPr>
            </a:lvl1pPr>
          </a:lstStyle>
          <a:p>
            <a:pPr marL="12700">
              <a:lnSpc>
                <a:spcPct val="100000"/>
              </a:lnSpc>
              <a:spcBef>
                <a:spcPts val="100"/>
              </a:spcBef>
            </a:pPr>
            <a:r>
              <a:rPr lang="en-GB" sz="1600" spc="-10" dirty="0">
                <a:solidFill>
                  <a:srgbClr val="00A499"/>
                </a:solidFill>
                <a:latin typeface="Helvetica"/>
                <a:cs typeface="Helvetica"/>
              </a:rPr>
              <a:t>Graph title</a:t>
            </a:r>
            <a:r>
              <a:rPr lang="en-GB" sz="1600" spc="-65" dirty="0">
                <a:solidFill>
                  <a:srgbClr val="00A499"/>
                </a:solidFill>
                <a:latin typeface="Helvetica"/>
                <a:cs typeface="Helvetica"/>
              </a:rPr>
              <a:t> </a:t>
            </a:r>
            <a:r>
              <a:rPr lang="en-GB" sz="1600" dirty="0">
                <a:solidFill>
                  <a:srgbClr val="00A499"/>
                </a:solidFill>
                <a:latin typeface="Helvetica"/>
                <a:cs typeface="Helvetica"/>
              </a:rPr>
              <a:t>2</a:t>
            </a:r>
            <a:endParaRPr lang="en-GB" sz="1600" dirty="0">
              <a:latin typeface="Helvetica"/>
              <a:cs typeface="Helvetica"/>
            </a:endParaRPr>
          </a:p>
        </p:txBody>
      </p:sp>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chemeClr val="tx1"/>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chemeClr val="tx1"/>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4" name="Text Placeholder 3"/>
          <p:cNvSpPr>
            <a:spLocks noGrp="1"/>
          </p:cNvSpPr>
          <p:nvPr>
            <p:ph type="body" sz="quarter" idx="29" hasCustomPrompt="1"/>
          </p:nvPr>
        </p:nvSpPr>
        <p:spPr>
          <a:xfrm>
            <a:off x="4204099" y="3048000"/>
            <a:ext cx="1766364" cy="36277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baseline="0" dirty="0" smtClean="0">
                <a:solidFill>
                  <a:schemeClr val="accent5"/>
                </a:solidFill>
                <a:latin typeface="Helvetica"/>
                <a:ea typeface="+mn-ea"/>
                <a:cs typeface="Helvetica"/>
              </a:defRPr>
            </a:lvl1pPr>
          </a:lstStyle>
          <a:p>
            <a:pPr marL="12700">
              <a:lnSpc>
                <a:spcPct val="100000"/>
              </a:lnSpc>
              <a:spcBef>
                <a:spcPts val="100"/>
              </a:spcBef>
            </a:pPr>
            <a:r>
              <a:rPr lang="en-GB" sz="1600" spc="-10" dirty="0">
                <a:solidFill>
                  <a:srgbClr val="00A499"/>
                </a:solidFill>
                <a:latin typeface="Helvetica"/>
                <a:cs typeface="Helvetica"/>
              </a:rPr>
              <a:t>Graph title</a:t>
            </a:r>
            <a:r>
              <a:rPr lang="en-GB" sz="1600" spc="-65" dirty="0">
                <a:solidFill>
                  <a:srgbClr val="00A499"/>
                </a:solidFill>
                <a:latin typeface="Helvetica"/>
                <a:cs typeface="Helvetica"/>
              </a:rPr>
              <a:t> </a:t>
            </a:r>
            <a:r>
              <a:rPr lang="en-GB" sz="1600" dirty="0">
                <a:solidFill>
                  <a:srgbClr val="00A499"/>
                </a:solidFill>
                <a:latin typeface="Helvetica"/>
                <a:cs typeface="Helvetica"/>
              </a:rPr>
              <a:t>1</a:t>
            </a:r>
            <a:endParaRPr lang="en-GB" sz="1600" dirty="0">
              <a:latin typeface="Helvetica"/>
              <a:cs typeface="Helvetica"/>
            </a:endParaRPr>
          </a:p>
        </p:txBody>
      </p:sp>
      <p:sp>
        <p:nvSpPr>
          <p:cNvPr id="27" name="Text Placeholder 3"/>
          <p:cNvSpPr>
            <a:spLocks noGrp="1"/>
          </p:cNvSpPr>
          <p:nvPr>
            <p:ph type="body" sz="quarter" idx="30" hasCustomPrompt="1"/>
          </p:nvPr>
        </p:nvSpPr>
        <p:spPr>
          <a:xfrm>
            <a:off x="6176664" y="2203902"/>
            <a:ext cx="1688501" cy="793085"/>
          </a:xfrm>
          <a:prstGeom prst="rect">
            <a:avLst/>
          </a:prstGeom>
        </p:spPr>
        <p:txBody>
          <a:bodyPr lIns="0" tIns="0" rIns="0" bIns="0"/>
          <a:lstStyle>
            <a:lvl1pPr marL="12700" marR="5080" indent="0" algn="l" defTabSz="914400" rtl="0" eaLnBrk="1" fontAlgn="auto" latinLnBrk="0" hangingPunct="1">
              <a:lnSpc>
                <a:spcPts val="1400"/>
              </a:lnSpc>
              <a:spcBef>
                <a:spcPts val="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168275" lvl="0" indent="0" algn="l" defTabSz="914400" rtl="0" eaLnBrk="1" fontAlgn="auto" latinLnBrk="0" hangingPunct="1">
              <a:lnSpc>
                <a:spcPts val="1400"/>
              </a:lnSpc>
              <a:spcBef>
                <a:spcPts val="180"/>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r>
              <a:rPr kumimoji="0" lang="en-GB" sz="1200" b="0" i="0" u="none" strike="noStrike" kern="1200" cap="none" spc="-4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0"/>
              </a:spcBef>
              <a:spcAft>
                <a:spcPts val="0"/>
              </a:spcAft>
              <a:buClrTx/>
              <a:buSzTx/>
              <a:buFontTx/>
              <a:buNone/>
              <a:tabLst/>
              <a:defRPr/>
            </a:pP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9" name="Text Placeholder 3"/>
          <p:cNvSpPr>
            <a:spLocks noGrp="1"/>
          </p:cNvSpPr>
          <p:nvPr>
            <p:ph type="body" sz="quarter" idx="23" hasCustomPrompt="1"/>
          </p:nvPr>
        </p:nvSpPr>
        <p:spPr>
          <a:xfrm>
            <a:off x="6160099" y="1320111"/>
            <a:ext cx="1705066" cy="793085"/>
          </a:xfrm>
          <a:prstGeom prst="rect">
            <a:avLst/>
          </a:prstGeom>
        </p:spPr>
        <p:txBody>
          <a:bodyPr lIns="0" tIns="0" rIns="0" bIns="0"/>
          <a:lstStyle>
            <a:lvl1pPr marL="12700" marR="5080" indent="0" algn="l" defTabSz="914400" rtl="0" eaLnBrk="1" fontAlgn="auto" latinLnBrk="0" hangingPunct="1">
              <a:lnSpc>
                <a:spcPts val="1400"/>
              </a:lnSpc>
              <a:spcBef>
                <a:spcPts val="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168275" lvl="0" indent="0" algn="l" defTabSz="914400" rtl="0" eaLnBrk="1" fontAlgn="auto" latinLnBrk="0" hangingPunct="1">
              <a:lnSpc>
                <a:spcPts val="1400"/>
              </a:lnSpc>
              <a:spcBef>
                <a:spcPts val="180"/>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r>
              <a:rPr kumimoji="0" lang="en-GB" sz="1200" b="0" i="0" u="none" strike="noStrike" kern="1200" cap="none" spc="-4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0"/>
              </a:spcBef>
              <a:spcAft>
                <a:spcPts val="0"/>
              </a:spcAft>
              <a:buClrTx/>
              <a:buSzTx/>
              <a:buFontTx/>
              <a:buNone/>
              <a:tabLst/>
              <a:defRPr/>
            </a:pP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5" name="Chart Placeholder 4"/>
          <p:cNvSpPr>
            <a:spLocks noGrp="1"/>
          </p:cNvSpPr>
          <p:nvPr>
            <p:ph type="chart" sz="quarter" idx="32" hasCustomPrompt="1"/>
          </p:nvPr>
        </p:nvSpPr>
        <p:spPr>
          <a:xfrm>
            <a:off x="8128000" y="1716088"/>
            <a:ext cx="3378200" cy="3617912"/>
          </a:xfrm>
          <a:prstGeom prst="rect">
            <a:avLst/>
          </a:prstGeom>
        </p:spPr>
        <p:txBody>
          <a:bodyPr/>
          <a:lstStyle>
            <a:lvl1pPr>
              <a:defRPr baseline="0">
                <a:solidFill>
                  <a:schemeClr val="tx1"/>
                </a:solidFill>
              </a:defRPr>
            </a:lvl1pPr>
          </a:lstStyle>
          <a:p>
            <a:r>
              <a:rPr lang="en-GB" dirty="0"/>
              <a:t>Insert chart</a:t>
            </a:r>
          </a:p>
        </p:txBody>
      </p:sp>
      <p:sp>
        <p:nvSpPr>
          <p:cNvPr id="35" name="Chart Placeholder 4"/>
          <p:cNvSpPr>
            <a:spLocks noGrp="1"/>
          </p:cNvSpPr>
          <p:nvPr>
            <p:ph type="chart" sz="quarter" idx="33" hasCustomPrompt="1"/>
          </p:nvPr>
        </p:nvSpPr>
        <p:spPr>
          <a:xfrm>
            <a:off x="4197294" y="3621665"/>
            <a:ext cx="2508306" cy="2314100"/>
          </a:xfrm>
          <a:prstGeom prst="rect">
            <a:avLst/>
          </a:prstGeom>
        </p:spPr>
        <p:txBody>
          <a:bodyPr/>
          <a:lstStyle>
            <a:lvl1pPr>
              <a:defRPr baseline="0">
                <a:solidFill>
                  <a:schemeClr val="tx1"/>
                </a:solidFill>
              </a:defRPr>
            </a:lvl1pPr>
          </a:lstStyle>
          <a:p>
            <a:r>
              <a:rPr lang="en-GB" dirty="0"/>
              <a:t>Insert chart</a:t>
            </a:r>
          </a:p>
        </p:txBody>
      </p:sp>
      <p:sp>
        <p:nvSpPr>
          <p:cNvPr id="36" name="Text Placeholder 6"/>
          <p:cNvSpPr>
            <a:spLocks noGrp="1"/>
          </p:cNvSpPr>
          <p:nvPr>
            <p:ph type="body" sz="quarter" idx="35" hasCustomPrompt="1"/>
          </p:nvPr>
        </p:nvSpPr>
        <p:spPr>
          <a:xfrm>
            <a:off x="282773" y="2839235"/>
            <a:ext cx="3682998" cy="3096529"/>
          </a:xfrm>
          <a:prstGeom prst="rect">
            <a:avLst/>
          </a:prstGeom>
        </p:spPr>
        <p:txBody>
          <a:bodyPr lIns="0" tIns="0" rIns="0" bIns="0"/>
          <a:lstStyle>
            <a:lvl1pPr marL="12700" marR="5080">
              <a:lnSpc>
                <a:spcPts val="1400"/>
              </a:lnSpc>
              <a:spcBef>
                <a:spcPts val="180"/>
              </a:spcBef>
              <a:defRPr lang="en-GB" sz="1200" kern="1200" spc="-10" dirty="0" smtClean="0">
                <a:solidFill>
                  <a:srgbClr val="425563"/>
                </a:solidFill>
                <a:latin typeface="+mn-lt"/>
                <a:ea typeface="+mn-ea"/>
                <a:cs typeface="Helvetica"/>
              </a:defRPr>
            </a:lvl1pPr>
          </a:lstStyle>
          <a:p>
            <a:pPr marL="12700" marR="5080">
              <a:lnSpc>
                <a:spcPts val="1400"/>
              </a:lnSpc>
              <a:spcBef>
                <a:spcPts val="180"/>
              </a:spcBef>
            </a:pPr>
            <a:r>
              <a:rPr lang="en-GB" sz="1200" spc="-10" dirty="0">
                <a:solidFill>
                  <a:srgbClr val="425563"/>
                </a:solidFill>
                <a:latin typeface="+mn-lt"/>
                <a:cs typeface="Helvetica"/>
              </a:rPr>
              <a:t>Lorem ipsum </a:t>
            </a:r>
            <a:r>
              <a:rPr lang="en-GB" sz="1200" spc="-5" dirty="0" err="1">
                <a:solidFill>
                  <a:srgbClr val="425563"/>
                </a:solidFill>
                <a:latin typeface="+mn-lt"/>
                <a:cs typeface="Helvetica"/>
              </a:rPr>
              <a:t>dolor</a:t>
            </a:r>
            <a:r>
              <a:rPr lang="en-GB" sz="1200" spc="-5" dirty="0">
                <a:solidFill>
                  <a:srgbClr val="425563"/>
                </a:solidFill>
                <a:latin typeface="+mn-lt"/>
                <a:cs typeface="Helvetica"/>
              </a:rPr>
              <a:t> sit </a:t>
            </a:r>
            <a:r>
              <a:rPr lang="en-GB" sz="1200" spc="-10" dirty="0" err="1">
                <a:solidFill>
                  <a:srgbClr val="425563"/>
                </a:solidFill>
                <a:latin typeface="+mn-lt"/>
                <a:cs typeface="Helvetica"/>
              </a:rPr>
              <a:t>amet</a:t>
            </a:r>
            <a:r>
              <a:rPr lang="en-GB" sz="1200" spc="-10" dirty="0">
                <a:solidFill>
                  <a:srgbClr val="425563"/>
                </a:solidFill>
                <a:latin typeface="+mn-lt"/>
                <a:cs typeface="Helvetica"/>
              </a:rPr>
              <a:t>, </a:t>
            </a:r>
            <a:r>
              <a:rPr lang="en-GB" sz="1200" spc="-10" dirty="0" err="1">
                <a:solidFill>
                  <a:srgbClr val="425563"/>
                </a:solidFill>
                <a:latin typeface="+mn-lt"/>
                <a:cs typeface="Helvetica"/>
              </a:rPr>
              <a:t>consectetur</a:t>
            </a:r>
            <a:r>
              <a:rPr lang="en-GB" sz="1200" spc="-10" dirty="0">
                <a:solidFill>
                  <a:srgbClr val="425563"/>
                </a:solidFill>
                <a:latin typeface="+mn-lt"/>
                <a:cs typeface="Helvetica"/>
              </a:rPr>
              <a:t> </a:t>
            </a:r>
            <a:r>
              <a:rPr lang="en-GB" sz="1200" spc="-5" dirty="0" err="1">
                <a:solidFill>
                  <a:srgbClr val="425563"/>
                </a:solidFill>
                <a:latin typeface="+mn-lt"/>
                <a:cs typeface="Helvetica"/>
              </a:rPr>
              <a:t>adipiscing</a:t>
            </a:r>
            <a:r>
              <a:rPr lang="en-GB" sz="1200" spc="-5" dirty="0">
                <a:solidFill>
                  <a:srgbClr val="425563"/>
                </a:solidFill>
                <a:latin typeface="+mn-lt"/>
                <a:cs typeface="Helvetica"/>
              </a:rPr>
              <a:t>  </a:t>
            </a:r>
            <a:r>
              <a:rPr lang="en-GB" sz="1200" spc="-10" dirty="0" err="1">
                <a:solidFill>
                  <a:srgbClr val="425563"/>
                </a:solidFill>
                <a:latin typeface="+mn-lt"/>
                <a:cs typeface="Helvetica"/>
              </a:rPr>
              <a:t>elit</a:t>
            </a:r>
            <a:r>
              <a:rPr lang="en-GB" sz="1200" spc="-10" dirty="0">
                <a:solidFill>
                  <a:srgbClr val="425563"/>
                </a:solidFill>
                <a:latin typeface="+mn-lt"/>
                <a:cs typeface="Helvetica"/>
              </a:rPr>
              <a:t>. </a:t>
            </a:r>
            <a:r>
              <a:rPr lang="en-GB" sz="1200" spc="-10" dirty="0" err="1">
                <a:solidFill>
                  <a:srgbClr val="425563"/>
                </a:solidFill>
                <a:latin typeface="+mn-lt"/>
                <a:cs typeface="Helvetica"/>
              </a:rPr>
              <a:t>Quisque</a:t>
            </a:r>
            <a:r>
              <a:rPr lang="en-GB" sz="1200" spc="-10" dirty="0">
                <a:solidFill>
                  <a:srgbClr val="425563"/>
                </a:solidFill>
                <a:latin typeface="+mn-lt"/>
                <a:cs typeface="Helvetica"/>
              </a:rPr>
              <a:t> </a:t>
            </a:r>
            <a:r>
              <a:rPr lang="en-GB" sz="1200" spc="-10" dirty="0" err="1">
                <a:solidFill>
                  <a:srgbClr val="425563"/>
                </a:solidFill>
                <a:latin typeface="+mn-lt"/>
                <a:cs typeface="Helvetica"/>
              </a:rPr>
              <a:t>eu</a:t>
            </a:r>
            <a:r>
              <a:rPr lang="en-GB" sz="1200" spc="-10" dirty="0">
                <a:solidFill>
                  <a:srgbClr val="425563"/>
                </a:solidFill>
                <a:latin typeface="+mn-lt"/>
                <a:cs typeface="Helvetica"/>
              </a:rPr>
              <a:t> </a:t>
            </a:r>
            <a:r>
              <a:rPr lang="en-GB" sz="1200" spc="-10" dirty="0" err="1">
                <a:solidFill>
                  <a:srgbClr val="425563"/>
                </a:solidFill>
                <a:latin typeface="+mn-lt"/>
                <a:cs typeface="Helvetica"/>
              </a:rPr>
              <a:t>hendrerit</a:t>
            </a:r>
            <a:r>
              <a:rPr lang="en-GB" sz="1200" spc="-10" dirty="0">
                <a:solidFill>
                  <a:srgbClr val="425563"/>
                </a:solidFill>
                <a:latin typeface="+mn-lt"/>
                <a:cs typeface="Helvetica"/>
              </a:rPr>
              <a:t> </a:t>
            </a:r>
            <a:r>
              <a:rPr lang="en-GB" sz="1200" spc="-20" dirty="0" err="1">
                <a:solidFill>
                  <a:srgbClr val="425563"/>
                </a:solidFill>
                <a:latin typeface="+mn-lt"/>
                <a:cs typeface="Helvetica"/>
              </a:rPr>
              <a:t>tortor</a:t>
            </a:r>
            <a:r>
              <a:rPr lang="en-GB" sz="1200" spc="-20" dirty="0">
                <a:solidFill>
                  <a:srgbClr val="425563"/>
                </a:solidFill>
                <a:latin typeface="+mn-lt"/>
                <a:cs typeface="Helvetica"/>
              </a:rPr>
              <a:t>, </a:t>
            </a:r>
            <a:r>
              <a:rPr lang="en-GB" sz="1200" spc="-5" dirty="0" err="1">
                <a:solidFill>
                  <a:srgbClr val="425563"/>
                </a:solidFill>
                <a:latin typeface="+mn-lt"/>
                <a:cs typeface="Helvetica"/>
              </a:rPr>
              <a:t>sed</a:t>
            </a:r>
            <a:r>
              <a:rPr lang="en-GB" sz="1200" spc="-5" dirty="0">
                <a:solidFill>
                  <a:srgbClr val="425563"/>
                </a:solidFill>
                <a:latin typeface="+mn-lt"/>
                <a:cs typeface="Helvetica"/>
              </a:rPr>
              <a:t> </a:t>
            </a:r>
            <a:r>
              <a:rPr lang="en-GB" sz="1200" spc="-10" dirty="0" err="1">
                <a:solidFill>
                  <a:srgbClr val="425563"/>
                </a:solidFill>
                <a:latin typeface="+mn-lt"/>
                <a:cs typeface="Helvetica"/>
              </a:rPr>
              <a:t>consectetur</a:t>
            </a:r>
            <a:r>
              <a:rPr lang="en-GB" sz="1200" spc="-10" dirty="0">
                <a:solidFill>
                  <a:srgbClr val="425563"/>
                </a:solidFill>
                <a:latin typeface="+mn-lt"/>
                <a:cs typeface="Helvetica"/>
              </a:rPr>
              <a:t> </a:t>
            </a:r>
            <a:r>
              <a:rPr lang="en-GB" sz="1200" spc="-15" dirty="0">
                <a:solidFill>
                  <a:srgbClr val="425563"/>
                </a:solidFill>
                <a:latin typeface="+mn-lt"/>
                <a:cs typeface="Helvetica"/>
              </a:rPr>
              <a:t>dui.  </a:t>
            </a:r>
            <a:r>
              <a:rPr lang="en-GB" sz="1200" spc="-5" dirty="0" err="1">
                <a:solidFill>
                  <a:srgbClr val="425563"/>
                </a:solidFill>
                <a:latin typeface="+mn-lt"/>
                <a:cs typeface="Helvetica"/>
              </a:rPr>
              <a:t>Suspendisse</a:t>
            </a:r>
            <a:r>
              <a:rPr lang="en-GB" sz="1200" spc="-5" dirty="0">
                <a:solidFill>
                  <a:srgbClr val="425563"/>
                </a:solidFill>
                <a:latin typeface="+mn-lt"/>
                <a:cs typeface="Helvetica"/>
              </a:rPr>
              <a:t> </a:t>
            </a:r>
            <a:r>
              <a:rPr lang="en-GB" sz="1200" spc="-10" dirty="0">
                <a:solidFill>
                  <a:srgbClr val="425563"/>
                </a:solidFill>
                <a:latin typeface="+mn-lt"/>
                <a:cs typeface="Helvetica"/>
              </a:rPr>
              <a:t>dictum </a:t>
            </a:r>
            <a:r>
              <a:rPr lang="en-GB" sz="1200" dirty="0" err="1">
                <a:solidFill>
                  <a:srgbClr val="425563"/>
                </a:solidFill>
                <a:latin typeface="+mn-lt"/>
                <a:cs typeface="Helvetica"/>
              </a:rPr>
              <a:t>lobortis</a:t>
            </a:r>
            <a:r>
              <a:rPr lang="en-GB" sz="1200" dirty="0">
                <a:solidFill>
                  <a:srgbClr val="425563"/>
                </a:solidFill>
                <a:latin typeface="+mn-lt"/>
                <a:cs typeface="Helvetica"/>
              </a:rPr>
              <a:t>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5" dirty="0">
                <a:solidFill>
                  <a:srgbClr val="425563"/>
                </a:solidFill>
                <a:latin typeface="+mn-lt"/>
                <a:cs typeface="Helvetica"/>
              </a:rPr>
              <a:t>In semper </a:t>
            </a:r>
            <a:r>
              <a:rPr lang="en-GB" sz="1200" spc="-10" dirty="0" err="1">
                <a:solidFill>
                  <a:srgbClr val="425563"/>
                </a:solidFill>
                <a:latin typeface="+mn-lt"/>
                <a:cs typeface="Helvetica"/>
              </a:rPr>
              <a:t>posuere</a:t>
            </a:r>
            <a:r>
              <a:rPr lang="en-GB" sz="1200" spc="-10" dirty="0">
                <a:solidFill>
                  <a:srgbClr val="425563"/>
                </a:solidFill>
                <a:latin typeface="+mn-lt"/>
                <a:cs typeface="Helvetica"/>
              </a:rPr>
              <a:t>  </a:t>
            </a:r>
            <a:r>
              <a:rPr lang="en-GB" sz="1200" spc="-15" dirty="0" err="1">
                <a:solidFill>
                  <a:srgbClr val="425563"/>
                </a:solidFill>
                <a:latin typeface="+mn-lt"/>
                <a:cs typeface="Helvetica"/>
              </a:rPr>
              <a:t>consectetur</a:t>
            </a:r>
            <a:r>
              <a:rPr lang="en-GB" sz="1200" spc="-15" dirty="0">
                <a:solidFill>
                  <a:srgbClr val="425563"/>
                </a:solidFill>
                <a:latin typeface="+mn-lt"/>
                <a:cs typeface="Helvetica"/>
              </a:rPr>
              <a:t>. </a:t>
            </a:r>
            <a:r>
              <a:rPr lang="en-GB" sz="1200" spc="-15" dirty="0" err="1">
                <a:solidFill>
                  <a:srgbClr val="425563"/>
                </a:solidFill>
                <a:latin typeface="+mn-lt"/>
                <a:cs typeface="Helvetica"/>
              </a:rPr>
              <a:t>Etiam</a:t>
            </a:r>
            <a:r>
              <a:rPr lang="en-GB" sz="1200" spc="-15" dirty="0">
                <a:solidFill>
                  <a:srgbClr val="425563"/>
                </a:solidFill>
                <a:latin typeface="+mn-lt"/>
                <a:cs typeface="Helvetica"/>
              </a:rPr>
              <a:t> </a:t>
            </a:r>
            <a:r>
              <a:rPr lang="en-GB" sz="1200" spc="-5" dirty="0">
                <a:solidFill>
                  <a:srgbClr val="425563"/>
                </a:solidFill>
                <a:latin typeface="+mn-lt"/>
                <a:cs typeface="Helvetica"/>
              </a:rPr>
              <a:t>non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10" dirty="0" err="1">
                <a:solidFill>
                  <a:srgbClr val="425563"/>
                </a:solidFill>
                <a:latin typeface="+mn-lt"/>
                <a:cs typeface="Helvetica"/>
              </a:rPr>
              <a:t>quis</a:t>
            </a:r>
            <a:r>
              <a:rPr lang="en-GB" sz="1200" spc="-10" dirty="0">
                <a:solidFill>
                  <a:srgbClr val="425563"/>
                </a:solidFill>
                <a:latin typeface="+mn-lt"/>
                <a:cs typeface="Helvetica"/>
              </a:rPr>
              <a:t> </a:t>
            </a:r>
            <a:r>
              <a:rPr lang="en-GB" sz="1200" spc="-10" dirty="0" err="1">
                <a:solidFill>
                  <a:srgbClr val="425563"/>
                </a:solidFill>
                <a:latin typeface="+mn-lt"/>
                <a:cs typeface="Helvetica"/>
              </a:rPr>
              <a:t>neque</a:t>
            </a:r>
            <a:r>
              <a:rPr lang="en-GB" sz="1200" spc="-10" dirty="0">
                <a:solidFill>
                  <a:srgbClr val="425563"/>
                </a:solidFill>
                <a:latin typeface="+mn-lt"/>
                <a:cs typeface="Helvetica"/>
              </a:rPr>
              <a:t> </a:t>
            </a:r>
            <a:r>
              <a:rPr lang="en-GB" sz="1200" spc="-10" dirty="0" err="1">
                <a:solidFill>
                  <a:srgbClr val="425563"/>
                </a:solidFill>
                <a:latin typeface="+mn-lt"/>
                <a:cs typeface="Helvetica"/>
              </a:rPr>
              <a:t>fringilla</a:t>
            </a:r>
            <a:r>
              <a:rPr lang="en-GB" sz="1200" spc="-10" dirty="0">
                <a:solidFill>
                  <a:srgbClr val="425563"/>
                </a:solidFill>
                <a:latin typeface="+mn-lt"/>
                <a:cs typeface="Helvetica"/>
              </a:rPr>
              <a:t>  </a:t>
            </a:r>
            <a:r>
              <a:rPr lang="en-GB" sz="1200" spc="-10" dirty="0" err="1">
                <a:solidFill>
                  <a:srgbClr val="425563"/>
                </a:solidFill>
                <a:latin typeface="+mn-lt"/>
                <a:cs typeface="Helvetica"/>
              </a:rPr>
              <a:t>ultrices</a:t>
            </a:r>
            <a:r>
              <a:rPr lang="en-GB" sz="1200" spc="-10" dirty="0">
                <a:solidFill>
                  <a:srgbClr val="425563"/>
                </a:solidFill>
                <a:latin typeface="+mn-lt"/>
                <a:cs typeface="Helvetica"/>
              </a:rPr>
              <a:t> </a:t>
            </a:r>
            <a:r>
              <a:rPr lang="en-GB" sz="1200" spc="-5" dirty="0">
                <a:solidFill>
                  <a:srgbClr val="425563"/>
                </a:solidFill>
                <a:latin typeface="+mn-lt"/>
                <a:cs typeface="Helvetica"/>
              </a:rPr>
              <a:t>ac </a:t>
            </a:r>
            <a:r>
              <a:rPr lang="en-GB" sz="1200" spc="-10" dirty="0" err="1">
                <a:solidFill>
                  <a:srgbClr val="425563"/>
                </a:solidFill>
                <a:latin typeface="+mn-lt"/>
                <a:cs typeface="Helvetica"/>
              </a:rPr>
              <a:t>vestibulum</a:t>
            </a:r>
            <a:r>
              <a:rPr lang="en-GB" sz="1200" spc="-10" dirty="0">
                <a:solidFill>
                  <a:srgbClr val="425563"/>
                </a:solidFill>
                <a:latin typeface="+mn-lt"/>
                <a:cs typeface="Helvetica"/>
              </a:rPr>
              <a:t>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15" dirty="0" err="1">
                <a:solidFill>
                  <a:srgbClr val="425563"/>
                </a:solidFill>
                <a:latin typeface="+mn-lt"/>
                <a:cs typeface="Helvetica"/>
              </a:rPr>
              <a:t>Etiam</a:t>
            </a:r>
            <a:r>
              <a:rPr lang="en-GB" sz="1200" spc="-15" dirty="0">
                <a:solidFill>
                  <a:srgbClr val="425563"/>
                </a:solidFill>
                <a:latin typeface="+mn-lt"/>
                <a:cs typeface="Helvetica"/>
              </a:rPr>
              <a:t> </a:t>
            </a:r>
            <a:r>
              <a:rPr lang="en-GB" sz="1200" spc="-10" dirty="0" err="1">
                <a:solidFill>
                  <a:srgbClr val="425563"/>
                </a:solidFill>
                <a:latin typeface="+mn-lt"/>
                <a:cs typeface="Helvetica"/>
              </a:rPr>
              <a:t>risus</a:t>
            </a:r>
            <a:r>
              <a:rPr lang="en-GB" sz="1200" spc="-10" dirty="0">
                <a:solidFill>
                  <a:srgbClr val="425563"/>
                </a:solidFill>
                <a:latin typeface="+mn-lt"/>
                <a:cs typeface="Helvetica"/>
              </a:rPr>
              <a:t> </a:t>
            </a:r>
            <a:r>
              <a:rPr lang="en-GB" sz="1200" spc="-10" dirty="0" err="1">
                <a:solidFill>
                  <a:srgbClr val="425563"/>
                </a:solidFill>
                <a:latin typeface="+mn-lt"/>
                <a:cs typeface="Helvetica"/>
              </a:rPr>
              <a:t>sapien</a:t>
            </a:r>
            <a:r>
              <a:rPr lang="en-GB" sz="1200" spc="-10" dirty="0">
                <a:solidFill>
                  <a:srgbClr val="425563"/>
                </a:solidFill>
                <a:latin typeface="+mn-lt"/>
                <a:cs typeface="Helvetica"/>
              </a:rPr>
              <a:t>,  </a:t>
            </a:r>
            <a:r>
              <a:rPr lang="en-GB" sz="1200" spc="-10" dirty="0" err="1">
                <a:solidFill>
                  <a:srgbClr val="425563"/>
                </a:solidFill>
                <a:latin typeface="+mn-lt"/>
                <a:cs typeface="Helvetica"/>
              </a:rPr>
              <a:t>pellentesque</a:t>
            </a:r>
            <a:r>
              <a:rPr lang="en-GB" sz="1200" spc="-10" dirty="0">
                <a:solidFill>
                  <a:srgbClr val="425563"/>
                </a:solidFill>
                <a:latin typeface="+mn-lt"/>
                <a:cs typeface="Helvetica"/>
              </a:rPr>
              <a:t> </a:t>
            </a:r>
            <a:r>
              <a:rPr lang="en-GB" sz="1200" spc="-5" dirty="0" err="1">
                <a:solidFill>
                  <a:srgbClr val="425563"/>
                </a:solidFill>
                <a:latin typeface="+mn-lt"/>
                <a:cs typeface="Helvetica"/>
              </a:rPr>
              <a:t>sodales</a:t>
            </a:r>
            <a:r>
              <a:rPr lang="en-GB" sz="1200" spc="-5" dirty="0">
                <a:solidFill>
                  <a:srgbClr val="425563"/>
                </a:solidFill>
                <a:latin typeface="+mn-lt"/>
                <a:cs typeface="Helvetica"/>
              </a:rPr>
              <a:t> semper </a:t>
            </a:r>
            <a:r>
              <a:rPr lang="en-GB" sz="1200" spc="-10" dirty="0" err="1">
                <a:solidFill>
                  <a:srgbClr val="425563"/>
                </a:solidFill>
                <a:latin typeface="+mn-lt"/>
                <a:cs typeface="Helvetica"/>
              </a:rPr>
              <a:t>porttitor</a:t>
            </a:r>
            <a:r>
              <a:rPr lang="en-GB" sz="1200" spc="-10" dirty="0">
                <a:solidFill>
                  <a:srgbClr val="425563"/>
                </a:solidFill>
                <a:latin typeface="+mn-lt"/>
                <a:cs typeface="Helvetica"/>
              </a:rPr>
              <a:t>,</a:t>
            </a:r>
            <a:r>
              <a:rPr lang="en-GB" sz="1200" spc="10" dirty="0">
                <a:solidFill>
                  <a:srgbClr val="425563"/>
                </a:solidFill>
                <a:latin typeface="+mn-lt"/>
                <a:cs typeface="Helvetica"/>
              </a:rPr>
              <a:t> </a:t>
            </a:r>
            <a:r>
              <a:rPr lang="en-GB" sz="1200" spc="-10" dirty="0" err="1">
                <a:solidFill>
                  <a:srgbClr val="425563"/>
                </a:solidFill>
                <a:latin typeface="+mn-lt"/>
                <a:cs typeface="Helvetica"/>
              </a:rPr>
              <a:t>sollicitudin</a:t>
            </a:r>
            <a:r>
              <a:rPr lang="en-GB" sz="1200" spc="-10" dirty="0">
                <a:solidFill>
                  <a:srgbClr val="425563"/>
                </a:solidFill>
                <a:latin typeface="+mn-lt"/>
                <a:cs typeface="Helvetica"/>
              </a:rPr>
              <a:t>.</a:t>
            </a:r>
            <a:endParaRPr lang="en-GB" sz="1200" dirty="0">
              <a:latin typeface="+mn-lt"/>
              <a:cs typeface="Helvetica"/>
            </a:endParaRPr>
          </a:p>
        </p:txBody>
      </p:sp>
      <p:sp>
        <p:nvSpPr>
          <p:cNvPr id="38" name="Text Placeholder 6"/>
          <p:cNvSpPr>
            <a:spLocks noGrp="1"/>
          </p:cNvSpPr>
          <p:nvPr>
            <p:ph type="body" sz="quarter" idx="34" hasCustomPrompt="1"/>
          </p:nvPr>
        </p:nvSpPr>
        <p:spPr>
          <a:xfrm>
            <a:off x="4306164" y="1215552"/>
            <a:ext cx="1664299" cy="797935"/>
          </a:xfrm>
          <a:prstGeom prst="rect">
            <a:avLst/>
          </a:prstGeom>
        </p:spPr>
        <p:txBody>
          <a:bodyPr lIns="0" tIns="0" rIns="0" bIns="0"/>
          <a:lstStyle>
            <a:lvl1pPr>
              <a:defRPr kumimoji="0" lang="en-GB" sz="6000" b="0" i="0" u="none" strike="noStrike" kern="1200" cap="none" spc="-75" normalizeH="0" baseline="0" dirty="0" smtClean="0">
                <a:ln>
                  <a:noFill/>
                </a:ln>
                <a:solidFill>
                  <a:schemeClr val="accent5"/>
                </a:solidFill>
                <a:effectLst/>
                <a:uLnTx/>
                <a:uFillTx/>
                <a:latin typeface="Helvetica"/>
                <a:ea typeface="+mn-ea"/>
                <a:cs typeface="Helvetica"/>
              </a:defRPr>
            </a:lvl1pPr>
          </a:lstStyle>
          <a:p>
            <a:pPr marL="19050">
              <a:lnSpc>
                <a:spcPts val="6995"/>
              </a:lnSpc>
              <a:spcBef>
                <a:spcPts val="100"/>
              </a:spcBef>
            </a:pPr>
            <a:r>
              <a:rPr lang="en-GB" sz="6000" spc="-75" dirty="0">
                <a:solidFill>
                  <a:srgbClr val="00A499"/>
                </a:solidFill>
                <a:latin typeface="Helvetica"/>
                <a:cs typeface="Helvetica"/>
              </a:rPr>
              <a:t>00%</a:t>
            </a:r>
            <a:endParaRPr lang="en-GB" sz="6000" dirty="0">
              <a:latin typeface="Helvetica"/>
              <a:cs typeface="Helvetica"/>
            </a:endParaRPr>
          </a:p>
        </p:txBody>
      </p:sp>
      <p:sp>
        <p:nvSpPr>
          <p:cNvPr id="40" name="Text Placeholder 6"/>
          <p:cNvSpPr>
            <a:spLocks noGrp="1"/>
          </p:cNvSpPr>
          <p:nvPr>
            <p:ph type="body" sz="quarter" idx="36" hasCustomPrompt="1"/>
          </p:nvPr>
        </p:nvSpPr>
        <p:spPr>
          <a:xfrm>
            <a:off x="4289021" y="2049557"/>
            <a:ext cx="1802975" cy="797935"/>
          </a:xfrm>
          <a:prstGeom prst="rect">
            <a:avLst/>
          </a:prstGeom>
        </p:spPr>
        <p:txBody>
          <a:bodyPr lIns="0" tIns="0" rIns="0" bIns="0"/>
          <a:lstStyle>
            <a:lvl1pPr>
              <a:defRPr kumimoji="0" lang="en-GB" sz="6000" b="0" i="0" u="none" strike="noStrike" kern="1200" cap="none" spc="-75" normalizeH="0" baseline="0" dirty="0" smtClean="0">
                <a:ln>
                  <a:noFill/>
                </a:ln>
                <a:solidFill>
                  <a:schemeClr val="accent5"/>
                </a:solidFill>
                <a:effectLst/>
                <a:uLnTx/>
                <a:uFillTx/>
                <a:latin typeface="Helvetica"/>
                <a:ea typeface="+mn-ea"/>
                <a:cs typeface="Helvetica"/>
              </a:defRPr>
            </a:lvl1pPr>
          </a:lstStyle>
          <a:p>
            <a:pPr marL="19050">
              <a:lnSpc>
                <a:spcPts val="6995"/>
              </a:lnSpc>
              <a:spcBef>
                <a:spcPts val="100"/>
              </a:spcBef>
            </a:pPr>
            <a:r>
              <a:rPr lang="en-GB" sz="6000" spc="-75" dirty="0">
                <a:solidFill>
                  <a:srgbClr val="00A499"/>
                </a:solidFill>
                <a:latin typeface="Helvetica"/>
                <a:cs typeface="Helvetica"/>
              </a:rPr>
              <a:t>0.0m</a:t>
            </a:r>
            <a:endParaRPr lang="en-GB" sz="6000" dirty="0">
              <a:latin typeface="Helvetica"/>
              <a:cs typeface="Helvetica"/>
            </a:endParaRPr>
          </a:p>
        </p:txBody>
      </p:sp>
      <p:sp>
        <p:nvSpPr>
          <p:cNvPr id="42" name="object 5"/>
          <p:cNvSpPr/>
          <p:nvPr userDrawn="1"/>
        </p:nvSpPr>
        <p:spPr>
          <a:xfrm>
            <a:off x="805517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43" name="object 8"/>
          <p:cNvSpPr/>
          <p:nvPr userDrawn="1"/>
        </p:nvSpPr>
        <p:spPr>
          <a:xfrm flipV="1">
            <a:off x="4109536" y="2971800"/>
            <a:ext cx="3881884" cy="45720"/>
          </a:xfrm>
          <a:custGeom>
            <a:avLst/>
            <a:gdLst/>
            <a:ahLst/>
            <a:cxnLst/>
            <a:rect l="l" t="t" r="r" b="b"/>
            <a:pathLst>
              <a:path w="3759834">
                <a:moveTo>
                  <a:pt x="0" y="0"/>
                </a:moveTo>
                <a:lnTo>
                  <a:pt x="3759593" y="0"/>
                </a:lnTo>
              </a:path>
            </a:pathLst>
          </a:custGeom>
          <a:ln w="12700">
            <a:solidFill>
              <a:srgbClr val="E8EDEE"/>
            </a:solidFill>
          </a:ln>
        </p:spPr>
        <p:txBody>
          <a:bodyPr wrap="square" lIns="0" tIns="0" rIns="0" bIns="0" rtlCol="0"/>
          <a:lstStyle/>
          <a:p>
            <a:endParaRPr dirty="0"/>
          </a:p>
        </p:txBody>
      </p:sp>
      <p:sp>
        <p:nvSpPr>
          <p:cNvPr id="45" name="object 5"/>
          <p:cNvSpPr/>
          <p:nvPr userDrawn="1"/>
        </p:nvSpPr>
        <p:spPr>
          <a:xfrm>
            <a:off x="40386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5" name="TextBox 24"/>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022531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_Thank you_pi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23" name="object 6"/>
          <p:cNvSpPr txBox="1">
            <a:spLocks/>
          </p:cNvSpPr>
          <p:nvPr userDrawn="1"/>
        </p:nvSpPr>
        <p:spPr>
          <a:xfrm>
            <a:off x="291824" y="2038350"/>
            <a:ext cx="1302385" cy="360680"/>
          </a:xfrm>
          <a:prstGeom prst="rect">
            <a:avLst/>
          </a:prstGeom>
        </p:spPr>
        <p:txBody>
          <a:bodyPr vert="horz" wrap="square" lIns="0" tIns="12700" rIns="0" bIns="0" rtlCol="0">
            <a:spAutoFit/>
          </a:bodyPr>
          <a:lstStyle>
            <a:lvl1pPr>
              <a:defRPr sz="2200" b="0" i="0">
                <a:solidFill>
                  <a:srgbClr val="AE2573"/>
                </a:solidFill>
                <a:latin typeface="Helvetica"/>
                <a:ea typeface="+mj-ea"/>
                <a:cs typeface="Helvetica"/>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200" b="0" i="0" u="none" strike="noStrike" kern="0" cap="none" spc="-25" normalizeH="0" baseline="0" noProof="0" dirty="0">
                <a:ln>
                  <a:noFill/>
                </a:ln>
                <a:solidFill>
                  <a:schemeClr val="accent5"/>
                </a:solidFill>
                <a:effectLst/>
                <a:uLnTx/>
                <a:uFillTx/>
                <a:latin typeface="Helvetica"/>
                <a:ea typeface="+mj-ea"/>
              </a:rPr>
              <a:t>Thank</a:t>
            </a:r>
            <a:r>
              <a:rPr kumimoji="0" lang="en-GB" sz="2200" b="0" i="0" u="none" strike="noStrike" kern="0" cap="none" spc="-105" normalizeH="0" baseline="0" noProof="0" dirty="0">
                <a:ln>
                  <a:noFill/>
                </a:ln>
                <a:solidFill>
                  <a:schemeClr val="accent5"/>
                </a:solidFill>
                <a:effectLst/>
                <a:uLnTx/>
                <a:uFillTx/>
                <a:latin typeface="Helvetica"/>
                <a:ea typeface="+mj-ea"/>
              </a:rPr>
              <a:t> </a:t>
            </a:r>
            <a:r>
              <a:rPr kumimoji="0" lang="en-GB" sz="2200" b="0" i="0" u="none" strike="noStrike" kern="0" cap="none" spc="-30" normalizeH="0" baseline="0" noProof="0" dirty="0">
                <a:ln>
                  <a:noFill/>
                </a:ln>
                <a:solidFill>
                  <a:schemeClr val="accent5"/>
                </a:solidFill>
                <a:effectLst/>
                <a:uLnTx/>
                <a:uFillTx/>
                <a:latin typeface="Helvetica"/>
                <a:ea typeface="+mj-ea"/>
              </a:rPr>
              <a:t>you</a:t>
            </a:r>
          </a:p>
        </p:txBody>
      </p:sp>
      <p:sp>
        <p:nvSpPr>
          <p:cNvPr id="3" name="Text Placeholder 2"/>
          <p:cNvSpPr>
            <a:spLocks noGrp="1"/>
          </p:cNvSpPr>
          <p:nvPr>
            <p:ph type="body" sz="quarter" idx="13" hasCustomPrompt="1"/>
          </p:nvPr>
        </p:nvSpPr>
        <p:spPr>
          <a:xfrm>
            <a:off x="313854" y="3138726"/>
            <a:ext cx="6467946" cy="290274"/>
          </a:xfrm>
          <a:prstGeom prst="rect">
            <a:avLst/>
          </a:prstGeom>
        </p:spPr>
        <p:txBody>
          <a:bodyPr lIns="0" tIns="0" rIns="0" bIns="0"/>
          <a:lstStyle>
            <a:lvl1pPr marL="12700" algn="l" defTabSz="914400" rtl="0" eaLnBrk="1" latinLnBrk="0" hangingPunct="1">
              <a:lnSpc>
                <a:spcPts val="1245"/>
              </a:lnSpc>
              <a:defRPr kumimoji="0" lang="en-US" sz="1200" b="0" i="0" u="none" strike="noStrike" kern="1200" cap="none" spc="-5" normalizeH="0" baseline="0" dirty="0" smtClean="0">
                <a:ln>
                  <a:noFill/>
                </a:ln>
                <a:solidFill>
                  <a:srgbClr val="425563"/>
                </a:solidFill>
                <a:effectLst/>
                <a:uLnTx/>
                <a:uFillTx/>
                <a:latin typeface="+mn-lt"/>
                <a:ea typeface="+mn-ea"/>
                <a:cs typeface="Helvetica"/>
              </a:defRPr>
            </a:lvl1pPr>
          </a:lstStyle>
          <a:p>
            <a:r>
              <a:rPr kumimoji="0" lang="en-GB" sz="1200" b="0" i="0" u="none" strike="noStrike" kern="1200" cap="none" spc="-5" normalizeH="0" baseline="0" noProof="0" dirty="0">
                <a:ln>
                  <a:noFill/>
                </a:ln>
                <a:solidFill>
                  <a:srgbClr val="425563"/>
                </a:solidFill>
                <a:effectLst/>
                <a:uLnTx/>
                <a:uFillTx/>
                <a:latin typeface="+mn-lt"/>
                <a:ea typeface="+mn-ea"/>
                <a:cs typeface="Helvetica"/>
              </a:rPr>
              <a:t>020 </a:t>
            </a:r>
            <a:r>
              <a:rPr kumimoji="0" lang="en-GB" sz="1200" b="0" i="0" u="none" strike="noStrike" kern="1200" cap="none" spc="5" normalizeH="0" baseline="0" noProof="0" dirty="0">
                <a:ln>
                  <a:noFill/>
                </a:ln>
                <a:solidFill>
                  <a:srgbClr val="425563"/>
                </a:solidFill>
                <a:effectLst/>
                <a:uLnTx/>
                <a:uFillTx/>
                <a:latin typeface="+mn-lt"/>
                <a:ea typeface="+mn-ea"/>
                <a:cs typeface="Helvetica"/>
              </a:rPr>
              <a:t>0000 0000  |  example@stgeorges.nhs.uk</a:t>
            </a:r>
            <a:endParaRPr lang="en-GB" dirty="0"/>
          </a:p>
        </p:txBody>
      </p:sp>
      <p:sp>
        <p:nvSpPr>
          <p:cNvPr id="10" name="object 7"/>
          <p:cNvSpPr txBox="1"/>
          <p:nvPr userDrawn="1"/>
        </p:nvSpPr>
        <p:spPr>
          <a:xfrm>
            <a:off x="291824" y="2719924"/>
            <a:ext cx="402526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25563"/>
                </a:solidFill>
                <a:latin typeface="Helvetica"/>
                <a:cs typeface="Helvetica"/>
              </a:rPr>
              <a:t>St </a:t>
            </a:r>
            <a:r>
              <a:rPr sz="1200" b="1" spc="-10" dirty="0">
                <a:solidFill>
                  <a:srgbClr val="425563"/>
                </a:solidFill>
                <a:latin typeface="Helvetica"/>
                <a:cs typeface="Helvetica"/>
              </a:rPr>
              <a:t>George’s </a:t>
            </a:r>
            <a:r>
              <a:rPr sz="1200" b="1" spc="-5" dirty="0">
                <a:solidFill>
                  <a:srgbClr val="425563"/>
                </a:solidFill>
                <a:latin typeface="Helvetica"/>
                <a:cs typeface="Helvetica"/>
              </a:rPr>
              <a:t>University Hospitals </a:t>
            </a:r>
            <a:r>
              <a:rPr sz="1200" b="1" dirty="0">
                <a:solidFill>
                  <a:srgbClr val="425563"/>
                </a:solidFill>
                <a:latin typeface="Helvetica"/>
                <a:cs typeface="Helvetica"/>
              </a:rPr>
              <a:t>NHS </a:t>
            </a:r>
            <a:r>
              <a:rPr sz="1200" b="1" spc="-5" dirty="0">
                <a:solidFill>
                  <a:srgbClr val="425563"/>
                </a:solidFill>
                <a:latin typeface="Helvetica"/>
                <a:cs typeface="Helvetica"/>
              </a:rPr>
              <a:t>Foundation</a:t>
            </a:r>
            <a:r>
              <a:rPr sz="1200" b="1" spc="-30" dirty="0">
                <a:solidFill>
                  <a:srgbClr val="425563"/>
                </a:solidFill>
                <a:latin typeface="Helvetica"/>
                <a:cs typeface="Helvetica"/>
              </a:rPr>
              <a:t> </a:t>
            </a:r>
            <a:r>
              <a:rPr sz="1200" b="1" spc="-25" dirty="0">
                <a:solidFill>
                  <a:srgbClr val="425563"/>
                </a:solidFill>
                <a:latin typeface="Helvetica"/>
                <a:cs typeface="Helvetica"/>
              </a:rPr>
              <a:t>Trust</a:t>
            </a:r>
            <a:endParaRPr sz="1200" dirty="0">
              <a:latin typeface="Helvetica"/>
              <a:cs typeface="Helvetica"/>
            </a:endParaRPr>
          </a:p>
        </p:txBody>
      </p:sp>
      <p:sp>
        <p:nvSpPr>
          <p:cNvPr id="11" name="object 7"/>
          <p:cNvSpPr txBox="1"/>
          <p:nvPr userDrawn="1"/>
        </p:nvSpPr>
        <p:spPr>
          <a:xfrm>
            <a:off x="313854" y="3435626"/>
            <a:ext cx="4025265" cy="933589"/>
          </a:xfrm>
          <a:prstGeom prst="rect">
            <a:avLst/>
          </a:prstGeom>
        </p:spPr>
        <p:txBody>
          <a:bodyPr vert="horz" wrap="square" lIns="0" tIns="12700" rIns="0" bIns="0" rtlCol="0">
            <a:spAutoFit/>
          </a:bodyPr>
          <a:lstStyle/>
          <a:p>
            <a:pPr marL="12700" marR="914400">
              <a:lnSpc>
                <a:spcPct val="100000"/>
              </a:lnSpc>
            </a:pPr>
            <a:r>
              <a:rPr sz="1200" spc="-10" dirty="0">
                <a:solidFill>
                  <a:srgbClr val="425563"/>
                </a:solidFill>
                <a:latin typeface="Helvetica"/>
                <a:cs typeface="Helvetica"/>
              </a:rPr>
              <a:t>Blackshaw Road</a:t>
            </a:r>
            <a:r>
              <a:rPr lang="en-GB" sz="1200" spc="-10" dirty="0">
                <a:solidFill>
                  <a:srgbClr val="425563"/>
                </a:solidFill>
                <a:latin typeface="Helvetica"/>
                <a:cs typeface="Helvetica"/>
              </a:rPr>
              <a:t> </a:t>
            </a:r>
          </a:p>
          <a:p>
            <a:pPr marL="12700" marR="914400">
              <a:lnSpc>
                <a:spcPct val="100000"/>
              </a:lnSpc>
            </a:pPr>
            <a:r>
              <a:rPr sz="1200" spc="-25" dirty="0">
                <a:solidFill>
                  <a:srgbClr val="425563"/>
                </a:solidFill>
                <a:latin typeface="Helvetica"/>
                <a:cs typeface="Helvetica"/>
              </a:rPr>
              <a:t>Tooting</a:t>
            </a:r>
            <a:r>
              <a:rPr sz="1200" spc="-70" dirty="0">
                <a:solidFill>
                  <a:srgbClr val="425563"/>
                </a:solidFill>
                <a:latin typeface="Helvetica"/>
                <a:cs typeface="Helvetica"/>
              </a:rPr>
              <a:t> </a:t>
            </a:r>
            <a:r>
              <a:rPr sz="1200" spc="-5" dirty="0">
                <a:solidFill>
                  <a:srgbClr val="425563"/>
                </a:solidFill>
                <a:latin typeface="Helvetica"/>
                <a:cs typeface="Helvetica"/>
              </a:rPr>
              <a:t>London  </a:t>
            </a:r>
            <a:endParaRPr lang="en-GB" sz="1200" spc="-5" dirty="0">
              <a:solidFill>
                <a:srgbClr val="425563"/>
              </a:solidFill>
              <a:latin typeface="Helvetica"/>
              <a:cs typeface="Helvetica"/>
            </a:endParaRPr>
          </a:p>
          <a:p>
            <a:pPr marL="12700" marR="914400">
              <a:lnSpc>
                <a:spcPct val="100000"/>
              </a:lnSpc>
            </a:pPr>
            <a:r>
              <a:rPr sz="1200" spc="-45" dirty="0">
                <a:solidFill>
                  <a:srgbClr val="425563"/>
                </a:solidFill>
                <a:latin typeface="Helvetica"/>
                <a:cs typeface="Helvetica"/>
              </a:rPr>
              <a:t>SW17</a:t>
            </a:r>
            <a:r>
              <a:rPr sz="1200" spc="-15" dirty="0">
                <a:solidFill>
                  <a:srgbClr val="425563"/>
                </a:solidFill>
                <a:latin typeface="Helvetica"/>
                <a:cs typeface="Helvetica"/>
              </a:rPr>
              <a:t> </a:t>
            </a:r>
            <a:r>
              <a:rPr sz="1200" spc="-10" dirty="0">
                <a:solidFill>
                  <a:srgbClr val="425563"/>
                </a:solidFill>
                <a:latin typeface="Helvetica"/>
                <a:cs typeface="Helvetica"/>
              </a:rPr>
              <a:t>0QT</a:t>
            </a:r>
            <a:endParaRPr sz="1200" dirty="0">
              <a:latin typeface="Helvetica"/>
              <a:cs typeface="Helvetica"/>
            </a:endParaRPr>
          </a:p>
          <a:p>
            <a:pPr>
              <a:lnSpc>
                <a:spcPct val="100000"/>
              </a:lnSpc>
              <a:spcBef>
                <a:spcPts val="55"/>
              </a:spcBef>
            </a:pPr>
            <a:endParaRPr sz="1100" dirty="0">
              <a:solidFill>
                <a:schemeClr val="accent5"/>
              </a:solidFill>
              <a:latin typeface="Times New Roman"/>
              <a:cs typeface="Times New Roman"/>
            </a:endParaRPr>
          </a:p>
          <a:p>
            <a:pPr marL="12700">
              <a:lnSpc>
                <a:spcPct val="100000"/>
              </a:lnSpc>
            </a:pPr>
            <a:r>
              <a:rPr sz="1200" b="1" spc="-5" dirty="0">
                <a:solidFill>
                  <a:schemeClr val="accent5"/>
                </a:solidFill>
                <a:latin typeface="Helvetica"/>
                <a:cs typeface="Helvetica"/>
              </a:rPr>
              <a:t>stgeorges.nhs.uk</a:t>
            </a:r>
            <a:endParaRPr sz="1200" dirty="0">
              <a:solidFill>
                <a:schemeClr val="accent5"/>
              </a:solidFill>
              <a:latin typeface="Helvetica"/>
              <a:cs typeface="Helvetica"/>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244" y="251795"/>
            <a:ext cx="1326516" cy="687597"/>
          </a:xfrm>
          <a:prstGeom prst="rect">
            <a:avLst/>
          </a:prstGeom>
        </p:spPr>
      </p:pic>
    </p:spTree>
    <p:extLst>
      <p:ext uri="{BB962C8B-B14F-4D97-AF65-F5344CB8AC3E}">
        <p14:creationId xmlns:p14="http://schemas.microsoft.com/office/powerpoint/2010/main" val="2513212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541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016D6BC-21CE-9D46-BC9F-EF95D3A20907}"/>
              </a:ext>
            </a:extLst>
          </p:cNvPr>
          <p:cNvSpPr>
            <a:spLocks noGrp="1"/>
          </p:cNvSpPr>
          <p:nvPr>
            <p:ph type="sldNum" sz="quarter" idx="4"/>
          </p:nvPr>
        </p:nvSpPr>
        <p:spPr>
          <a:xfrm>
            <a:off x="8719125" y="5982112"/>
            <a:ext cx="28448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Tree>
    <p:extLst>
      <p:ext uri="{BB962C8B-B14F-4D97-AF65-F5344CB8AC3E}">
        <p14:creationId xmlns:p14="http://schemas.microsoft.com/office/powerpoint/2010/main" val="364007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Pattern divider_pink_1">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pic>
        <p:nvPicPr>
          <p:cNvPr id="13" name="Picture 12"/>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30646" y="1300364"/>
            <a:ext cx="7958344" cy="4611633"/>
          </a:xfrm>
          <a:prstGeom prst="rect">
            <a:avLst/>
          </a:prstGeom>
        </p:spPr>
      </p:pic>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rgbClr val="0070C0"/>
                </a:solidFill>
                <a:latin typeface="Helvetica"/>
                <a:ea typeface="+mj-ea"/>
                <a:cs typeface="Helvetica"/>
              </a:defRPr>
            </a:lvl1pPr>
          </a:lstStyle>
          <a:p>
            <a:pPr lvl="0"/>
            <a:r>
              <a:rPr lang="en-US" dirty="0"/>
              <a:t>Section title</a:t>
            </a:r>
            <a:endParaRPr lang="en-GB" dirty="0"/>
          </a:p>
        </p:txBody>
      </p:sp>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pic>
        <p:nvPicPr>
          <p:cNvPr id="2050" name="Picture 2" descr="See the source imag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68001" y="6172200"/>
            <a:ext cx="1052513" cy="5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13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Pattern divider_pink_2">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rgbClr val="0070C0"/>
                </a:solidFill>
                <a:latin typeface="Helvetica"/>
                <a:ea typeface="+mj-ea"/>
                <a:cs typeface="Helvetica"/>
              </a:defRPr>
            </a:lvl1pPr>
          </a:lstStyle>
          <a:p>
            <a:pPr lvl="0"/>
            <a:r>
              <a:rPr lang="en-US" dirty="0"/>
              <a:t>Section title</a:t>
            </a:r>
            <a:endParaRPr lang="en-GB" dirty="0"/>
          </a:p>
        </p:txBody>
      </p:sp>
      <p:pic>
        <p:nvPicPr>
          <p:cNvPr id="12" name="Picture 11"/>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27598" y="1286607"/>
            <a:ext cx="7961392" cy="461163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pic>
        <p:nvPicPr>
          <p:cNvPr id="13" name="Picture 2" descr="See the source imag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68001" y="6172200"/>
            <a:ext cx="1052513" cy="5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Pattern divider_pink_3">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rgbClr val="0070C0"/>
                </a:solidFill>
                <a:latin typeface="Helvetica"/>
                <a:ea typeface="+mj-ea"/>
                <a:cs typeface="Helvetica"/>
              </a:defRPr>
            </a:lvl1pPr>
          </a:lstStyle>
          <a:p>
            <a:pPr lvl="0"/>
            <a:r>
              <a:rPr lang="en-US" dirty="0"/>
              <a:t>Section title</a:t>
            </a:r>
            <a:endParaRPr lang="en-GB" dirty="0"/>
          </a:p>
        </p:txBody>
      </p:sp>
      <p:pic>
        <p:nvPicPr>
          <p:cNvPr id="12" name="Picture 11"/>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30655" y="1290820"/>
            <a:ext cx="7958344" cy="461163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pic>
        <p:nvPicPr>
          <p:cNvPr id="13" name="Picture 2" descr="See the source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68001" y="6172200"/>
            <a:ext cx="1052513" cy="5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96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Master slide_blue">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Image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rgbClr val="0070C0"/>
                </a:solidFill>
                <a:latin typeface="Helvetica"/>
                <a:ea typeface="+mj-ea"/>
                <a:cs typeface="Helvetica"/>
              </a:defRPr>
            </a:lvl1pPr>
          </a:lstStyle>
          <a:p>
            <a:pPr lvl="0"/>
            <a:r>
              <a:rPr lang="en-US" dirty="0"/>
              <a:t>Section title</a:t>
            </a:r>
            <a:endParaRPr lang="en-GB" dirty="0"/>
          </a:p>
        </p:txBody>
      </p:sp>
      <p:sp>
        <p:nvSpPr>
          <p:cNvPr id="13" name="Picture Placeholder 3"/>
          <p:cNvSpPr>
            <a:spLocks noGrp="1"/>
          </p:cNvSpPr>
          <p:nvPr>
            <p:ph type="pic" sz="quarter" idx="20" hasCustomPrompt="1"/>
          </p:nvPr>
        </p:nvSpPr>
        <p:spPr>
          <a:xfrm>
            <a:off x="304800" y="1295400"/>
            <a:ext cx="11584190" cy="4595285"/>
          </a:xfrm>
          <a:prstGeom prst="rect">
            <a:avLst/>
          </a:prstGeom>
        </p:spPr>
        <p:txBody>
          <a:bodyPr/>
          <a:lstStyle>
            <a:lvl1pPr>
              <a:defRPr baseline="0">
                <a:solidFill>
                  <a:schemeClr val="tx1"/>
                </a:solidFill>
              </a:defRPr>
            </a:lvl1pPr>
          </a:lstStyle>
          <a:p>
            <a:r>
              <a:rPr lang="en-GB" dirty="0"/>
              <a:t>Insert Image</a:t>
            </a:r>
          </a:p>
        </p:txBody>
      </p:sp>
      <p:sp>
        <p:nvSpPr>
          <p:cNvPr id="12" name="TextBox 1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pic>
        <p:nvPicPr>
          <p:cNvPr id="9" name="Picture 2" descr="See the source imag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68001" y="6172200"/>
            <a:ext cx="1052513" cy="5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53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Content + right image box">
    <p:spTree>
      <p:nvGrpSpPr>
        <p:cNvPr id="1" name=""/>
        <p:cNvGrpSpPr/>
        <p:nvPr/>
      </p:nvGrpSpPr>
      <p:grpSpPr>
        <a:xfrm>
          <a:off x="0" y="0"/>
          <a:ext cx="0" cy="0"/>
          <a:chOff x="0" y="0"/>
          <a:chExt cx="0" cy="0"/>
        </a:xfrm>
      </p:grpSpPr>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6" name="Text Placeholder 2"/>
          <p:cNvSpPr>
            <a:spLocks noGrp="1"/>
          </p:cNvSpPr>
          <p:nvPr>
            <p:ph type="body" sz="quarter" idx="22" hasCustomPrompt="1"/>
          </p:nvPr>
        </p:nvSpPr>
        <p:spPr>
          <a:xfrm>
            <a:off x="291814" y="2856919"/>
            <a:ext cx="3642645" cy="3033766"/>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pellentesque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sodales</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porttitor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sollicitudin</a:t>
            </a:r>
            <a:r>
              <a:rPr lang="en-GB" sz="1600" kern="1200" spc="-25" dirty="0">
                <a:solidFill>
                  <a:srgbClr val="425563"/>
                </a:solidFill>
                <a:latin typeface="+mn-lt"/>
                <a:ea typeface="+mn-ea"/>
                <a:cs typeface="Arial"/>
              </a:rPr>
              <a:t> at </a:t>
            </a:r>
            <a:r>
              <a:rPr lang="en-GB" sz="1600" kern="1200" spc="-25" dirty="0" err="1">
                <a:solidFill>
                  <a:srgbClr val="425563"/>
                </a:solidFill>
                <a:latin typeface="+mn-lt"/>
                <a:ea typeface="+mn-ea"/>
                <a:cs typeface="Arial"/>
              </a:rPr>
              <a:t>eros</a:t>
            </a:r>
            <a:r>
              <a:rPr lang="en-GB" sz="1600" kern="1200" spc="-25" dirty="0">
                <a:solidFill>
                  <a:srgbClr val="425563"/>
                </a:solidFill>
                <a:latin typeface="+mn-lt"/>
                <a:ea typeface="+mn-ea"/>
                <a:cs typeface="Arial"/>
              </a:rPr>
              <a:t>.</a:t>
            </a:r>
          </a:p>
          <a:p>
            <a:pPr marL="12700" marR="15240">
              <a:lnSpc>
                <a:spcPts val="1800"/>
              </a:lnSpc>
            </a:pPr>
            <a:r>
              <a:rPr lang="en-GB" sz="1600" kern="1200" spc="-25" dirty="0" err="1">
                <a:solidFill>
                  <a:srgbClr val="425563"/>
                </a:solidFill>
                <a:latin typeface="+mn-lt"/>
                <a:ea typeface="+mn-ea"/>
                <a:cs typeface="Arial"/>
              </a:rPr>
              <a:t>Donec</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neque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venenatis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pulvinar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euismod</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est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nec</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massa</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tristique</a:t>
            </a:r>
            <a:r>
              <a:rPr lang="en-GB" sz="1600" kern="1200" spc="-25" dirty="0">
                <a:solidFill>
                  <a:srgbClr val="425563"/>
                </a:solidFill>
                <a:latin typeface="+mn-lt"/>
                <a:ea typeface="+mn-ea"/>
                <a:cs typeface="Arial"/>
              </a:rPr>
              <a:t>, a </a:t>
            </a:r>
            <a:r>
              <a:rPr lang="en-GB" sz="1600" kern="1200" spc="-25" dirty="0" err="1">
                <a:solidFill>
                  <a:srgbClr val="425563"/>
                </a:solidFill>
                <a:latin typeface="+mn-lt"/>
                <a:ea typeface="+mn-ea"/>
                <a:cs typeface="Arial"/>
              </a:rPr>
              <a:t>bibendum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varius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finibus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efficitur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laoreet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tincidunt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tempor</a:t>
            </a:r>
            <a:r>
              <a:rPr lang="en-GB" sz="1600" kern="1200" spc="-25" dirty="0">
                <a:solidFill>
                  <a:srgbClr val="425563"/>
                </a:solidFill>
                <a:latin typeface="+mn-lt"/>
                <a:ea typeface="+mn-ea"/>
                <a:cs typeface="Arial"/>
              </a:rPr>
              <a:t> et. </a:t>
            </a: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gravida </a:t>
            </a:r>
            <a:r>
              <a:rPr lang="en-GB" sz="1600" kern="1200" spc="-25" dirty="0" err="1">
                <a:solidFill>
                  <a:srgbClr val="425563"/>
                </a:solidFill>
                <a:latin typeface="+mn-lt"/>
                <a:ea typeface="+mn-ea"/>
                <a:cs typeface="Arial"/>
              </a:rPr>
              <a:t>eget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sem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iaculis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viverra</a:t>
            </a:r>
            <a:r>
              <a:rPr lang="en-GB" sz="1600" kern="1200" spc="-25" dirty="0">
                <a:solidFill>
                  <a:srgbClr val="425563"/>
                </a:solidFill>
                <a:latin typeface="+mn-lt"/>
                <a:ea typeface="+mn-ea"/>
                <a:cs typeface="Arial"/>
              </a:rPr>
              <a:t> ipsum.</a:t>
            </a: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9" name="Picture Placeholder 3"/>
          <p:cNvSpPr>
            <a:spLocks noGrp="1"/>
          </p:cNvSpPr>
          <p:nvPr>
            <p:ph type="pic" sz="quarter" idx="20" hasCustomPrompt="1"/>
          </p:nvPr>
        </p:nvSpPr>
        <p:spPr>
          <a:xfrm>
            <a:off x="5039601" y="1295400"/>
            <a:ext cx="6849389" cy="4595285"/>
          </a:xfrm>
          <a:prstGeom prst="rect">
            <a:avLst/>
          </a:prstGeom>
        </p:spPr>
        <p:txBody>
          <a:bodyPr/>
          <a:lstStyle>
            <a:lvl1pPr>
              <a:defRPr baseline="0">
                <a:solidFill>
                  <a:schemeClr val="tx1"/>
                </a:solidFill>
              </a:defRPr>
            </a:lvl1pPr>
          </a:lstStyle>
          <a:p>
            <a:r>
              <a:rPr lang="en-GB" dirty="0"/>
              <a:t>Insert Image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4" name="TextBox 13"/>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49417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Content_multiple text box">
    <p:spTree>
      <p:nvGrpSpPr>
        <p:cNvPr id="1" name=""/>
        <p:cNvGrpSpPr/>
        <p:nvPr/>
      </p:nvGrpSpPr>
      <p:grpSpPr>
        <a:xfrm>
          <a:off x="0" y="0"/>
          <a:ext cx="0" cy="0"/>
          <a:chOff x="0" y="0"/>
          <a:chExt cx="0" cy="0"/>
        </a:xfrm>
      </p:grpSpPr>
      <p:sp>
        <p:nvSpPr>
          <p:cNvPr id="22" name="Text Placeholder 3"/>
          <p:cNvSpPr>
            <a:spLocks noGrp="1"/>
          </p:cNvSpPr>
          <p:nvPr>
            <p:ph type="body" sz="quarter" idx="26" hasCustomPrompt="1"/>
          </p:nvPr>
        </p:nvSpPr>
        <p:spPr>
          <a:xfrm>
            <a:off x="9083611" y="1570886"/>
            <a:ext cx="2756535" cy="4319799"/>
          </a:xfrm>
          <a:prstGeom prst="rect">
            <a:avLst/>
          </a:prstGeom>
        </p:spPr>
        <p:txBody>
          <a:bodyPr lIns="0" tIns="0" rIns="0" bIns="0"/>
          <a:lstStyle>
            <a:lvl1pPr marL="12700" marR="10795" algn="l" defTabSz="914400" rtl="0" eaLnBrk="1" latinLnBrk="0" hangingPunct="1">
              <a:lnSpc>
                <a:spcPts val="1400"/>
              </a:lnSpc>
              <a:spcBef>
                <a:spcPts val="180"/>
              </a:spcBef>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180"/>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10795">
              <a:lnSpc>
                <a:spcPts val="1400"/>
              </a:lnSpc>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a:t>
            </a:r>
            <a:r>
              <a:rPr lang="en-GB" sz="1200" spc="-10" dirty="0">
                <a:solidFill>
                  <a:srgbClr val="425563"/>
                </a:solidFill>
                <a:latin typeface="Helvetica"/>
                <a:cs typeface="Helvetica"/>
              </a:rPr>
              <a:t>et.</a:t>
            </a:r>
            <a:endParaRPr lang="en-GB" sz="1200" dirty="0">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3" name="Text Placeholder 3"/>
          <p:cNvSpPr>
            <a:spLocks noGrp="1"/>
          </p:cNvSpPr>
          <p:nvPr>
            <p:ph type="body" sz="quarter" idx="27" hasCustomPrompt="1"/>
          </p:nvPr>
        </p:nvSpPr>
        <p:spPr>
          <a:xfrm>
            <a:off x="9083611" y="1249980"/>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2</a:t>
            </a:r>
          </a:p>
        </p:txBody>
      </p:sp>
      <p:sp>
        <p:nvSpPr>
          <p:cNvPr id="4" name="Text Placeholder 3"/>
          <p:cNvSpPr>
            <a:spLocks noGrp="1"/>
          </p:cNvSpPr>
          <p:nvPr>
            <p:ph type="body" sz="quarter" idx="23" hasCustomPrompt="1"/>
          </p:nvPr>
        </p:nvSpPr>
        <p:spPr>
          <a:xfrm>
            <a:off x="6160099" y="1569115"/>
            <a:ext cx="2756535" cy="4321570"/>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180"/>
              </a:spcBef>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0" name="Text Placeholder 3"/>
          <p:cNvSpPr>
            <a:spLocks noGrp="1"/>
          </p:cNvSpPr>
          <p:nvPr>
            <p:ph type="body" sz="quarter" idx="25" hasCustomPrompt="1"/>
          </p:nvPr>
        </p:nvSpPr>
        <p:spPr>
          <a:xfrm>
            <a:off x="6160099" y="1248209"/>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1</a:t>
            </a:r>
          </a:p>
        </p:txBody>
      </p:sp>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6" name="Text Placeholder 2"/>
          <p:cNvSpPr>
            <a:spLocks noGrp="1"/>
          </p:cNvSpPr>
          <p:nvPr>
            <p:ph type="body" sz="quarter" idx="22" hasCustomPrompt="1"/>
          </p:nvPr>
        </p:nvSpPr>
        <p:spPr>
          <a:xfrm>
            <a:off x="291814" y="2856919"/>
            <a:ext cx="3642645" cy="3033766"/>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pellentesque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sodales</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porttitor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sollicitudin</a:t>
            </a:r>
            <a:r>
              <a:rPr lang="en-GB" sz="1600" kern="1200" spc="-25" dirty="0">
                <a:solidFill>
                  <a:srgbClr val="425563"/>
                </a:solidFill>
                <a:latin typeface="+mn-lt"/>
                <a:ea typeface="+mn-ea"/>
                <a:cs typeface="Arial"/>
              </a:rPr>
              <a:t> at </a:t>
            </a:r>
            <a:r>
              <a:rPr lang="en-GB" sz="1600" kern="1200" spc="-25" dirty="0" err="1">
                <a:solidFill>
                  <a:srgbClr val="425563"/>
                </a:solidFill>
                <a:latin typeface="+mn-lt"/>
                <a:ea typeface="+mn-ea"/>
                <a:cs typeface="Arial"/>
              </a:rPr>
              <a:t>eros</a:t>
            </a:r>
            <a:r>
              <a:rPr lang="en-GB" sz="1600" kern="1200" spc="-25" dirty="0">
                <a:solidFill>
                  <a:srgbClr val="425563"/>
                </a:solidFill>
                <a:latin typeface="+mn-lt"/>
                <a:ea typeface="+mn-ea"/>
                <a:cs typeface="Arial"/>
              </a:rPr>
              <a:t>.</a:t>
            </a:r>
          </a:p>
          <a:p>
            <a:pPr marL="12700" marR="15240">
              <a:lnSpc>
                <a:spcPts val="1800"/>
              </a:lnSpc>
            </a:pPr>
            <a:r>
              <a:rPr lang="en-GB" sz="1600" kern="1200" spc="-25" dirty="0" err="1">
                <a:solidFill>
                  <a:srgbClr val="425563"/>
                </a:solidFill>
                <a:latin typeface="+mn-lt"/>
                <a:ea typeface="+mn-ea"/>
                <a:cs typeface="Arial"/>
              </a:rPr>
              <a:t>Donec</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neque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venenatis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pulvinar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euismod</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est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nec</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massa</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tristique</a:t>
            </a:r>
            <a:r>
              <a:rPr lang="en-GB" sz="1600" kern="1200" spc="-25" dirty="0">
                <a:solidFill>
                  <a:srgbClr val="425563"/>
                </a:solidFill>
                <a:latin typeface="+mn-lt"/>
                <a:ea typeface="+mn-ea"/>
                <a:cs typeface="Arial"/>
              </a:rPr>
              <a:t>, a </a:t>
            </a:r>
            <a:r>
              <a:rPr lang="en-GB" sz="1600" kern="1200" spc="-25" dirty="0" err="1">
                <a:solidFill>
                  <a:srgbClr val="425563"/>
                </a:solidFill>
                <a:latin typeface="+mn-lt"/>
                <a:ea typeface="+mn-ea"/>
                <a:cs typeface="Arial"/>
              </a:rPr>
              <a:t>bibendum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varius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finibus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efficitur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laoreet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tincidunt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tempor</a:t>
            </a:r>
            <a:r>
              <a:rPr lang="en-GB" sz="1600" kern="1200" spc="-25" dirty="0">
                <a:solidFill>
                  <a:srgbClr val="425563"/>
                </a:solidFill>
                <a:latin typeface="+mn-lt"/>
                <a:ea typeface="+mn-ea"/>
                <a:cs typeface="Arial"/>
              </a:rPr>
              <a:t> et. </a:t>
            </a: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gravida </a:t>
            </a:r>
            <a:r>
              <a:rPr lang="en-GB" sz="1600" kern="1200" spc="-25" dirty="0" err="1">
                <a:solidFill>
                  <a:srgbClr val="425563"/>
                </a:solidFill>
                <a:latin typeface="+mn-lt"/>
                <a:ea typeface="+mn-ea"/>
                <a:cs typeface="Arial"/>
              </a:rPr>
              <a:t>eget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sem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iaculis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viverra</a:t>
            </a:r>
            <a:r>
              <a:rPr lang="en-GB" sz="1600" kern="1200" spc="-25" dirty="0">
                <a:solidFill>
                  <a:srgbClr val="425563"/>
                </a:solidFill>
                <a:latin typeface="+mn-lt"/>
                <a:ea typeface="+mn-ea"/>
                <a:cs typeface="Arial"/>
              </a:rPr>
              <a:t> ipsum.</a:t>
            </a: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3" name="object 10"/>
          <p:cNvSpPr/>
          <p:nvPr userDrawn="1"/>
        </p:nvSpPr>
        <p:spPr>
          <a:xfrm>
            <a:off x="6115080" y="1295400"/>
            <a:ext cx="0" cy="3632200"/>
          </a:xfrm>
          <a:custGeom>
            <a:avLst/>
            <a:gdLst/>
            <a:ahLst/>
            <a:cxnLst/>
            <a:rect l="l" t="t" r="r" b="b"/>
            <a:pathLst>
              <a:path h="3632200">
                <a:moveTo>
                  <a:pt x="0" y="3632200"/>
                </a:moveTo>
                <a:lnTo>
                  <a:pt x="0" y="0"/>
                </a:lnTo>
              </a:path>
            </a:pathLst>
          </a:custGeom>
          <a:ln w="12700">
            <a:solidFill>
              <a:srgbClr val="E8EDEE"/>
            </a:solidFill>
          </a:ln>
        </p:spPr>
        <p:txBody>
          <a:bodyPr wrap="square" lIns="0" tIns="0" rIns="0" bIns="0" rtlCol="0"/>
          <a:lstStyle/>
          <a:p>
            <a:endParaRPr dirty="0"/>
          </a:p>
        </p:txBody>
      </p:sp>
      <p:sp>
        <p:nvSpPr>
          <p:cNvPr id="14" name="object 11"/>
          <p:cNvSpPr/>
          <p:nvPr userDrawn="1"/>
        </p:nvSpPr>
        <p:spPr>
          <a:xfrm>
            <a:off x="9047399" y="1295400"/>
            <a:ext cx="0" cy="3632200"/>
          </a:xfrm>
          <a:custGeom>
            <a:avLst/>
            <a:gdLst/>
            <a:ahLst/>
            <a:cxnLst/>
            <a:rect l="l" t="t" r="r" b="b"/>
            <a:pathLst>
              <a:path h="3632200">
                <a:moveTo>
                  <a:pt x="0" y="3632200"/>
                </a:moveTo>
                <a:lnTo>
                  <a:pt x="0" y="0"/>
                </a:lnTo>
              </a:path>
            </a:pathLst>
          </a:custGeom>
          <a:ln w="12700">
            <a:solidFill>
              <a:srgbClr val="E8EDEE"/>
            </a:solidFill>
          </a:ln>
        </p:spPr>
        <p:txBody>
          <a:bodyPr wrap="square" lIns="0" tIns="0" rIns="0" bIns="0" rtlCol="0"/>
          <a:lstStyle/>
          <a:p>
            <a:endParaRPr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4" name="TextBox 23"/>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83716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668" r:id="rId2"/>
    <p:sldLayoutId id="2147483671" r:id="rId3"/>
    <p:sldLayoutId id="2147483676" r:id="rId4"/>
    <p:sldLayoutId id="2147483680"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7" r:id="rId16"/>
    <p:sldLayoutId id="2147483665" r:id="rId17"/>
    <p:sldLayoutId id="2147483700" r:id="rId1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31433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15.jpg"/><Relationship Id="rId4" Type="http://schemas.openxmlformats.org/officeDocument/2006/relationships/image" Target="../media/image14.emf"/></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hyperlink" Target="https://www.ons.gov.uk/methodology/classificationsandstandards/measuringequality/ethnicgroupnationalidentityandreligion"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 bubble chart&#10;&#10;Description automatically generated">
            <a:extLst>
              <a:ext uri="{FF2B5EF4-FFF2-40B4-BE49-F238E27FC236}">
                <a16:creationId xmlns:a16="http://schemas.microsoft.com/office/drawing/2014/main" id="{FCD8EF0D-9A5D-75CF-7DBD-C0573AA17468}"/>
              </a:ext>
            </a:extLst>
          </p:cNvPr>
          <p:cNvPicPr>
            <a:picLocks noChangeAspect="1"/>
          </p:cNvPicPr>
          <p:nvPr/>
        </p:nvPicPr>
        <p:blipFill>
          <a:blip r:embed="rId3"/>
          <a:stretch>
            <a:fillRect/>
          </a:stretch>
        </p:blipFill>
        <p:spPr>
          <a:xfrm>
            <a:off x="2667000" y="0"/>
            <a:ext cx="6858000" cy="6858000"/>
          </a:xfrm>
          <a:prstGeom prst="rect">
            <a:avLst/>
          </a:prstGeom>
        </p:spPr>
      </p:pic>
      <p:pic>
        <p:nvPicPr>
          <p:cNvPr id="2" name="Picture 1">
            <a:extLst>
              <a:ext uri="{FF2B5EF4-FFF2-40B4-BE49-F238E27FC236}">
                <a16:creationId xmlns:a16="http://schemas.microsoft.com/office/drawing/2014/main" id="{694535A2-CCA5-ED4A-8AF6-72C30A47E79A}"/>
              </a:ext>
            </a:extLst>
          </p:cNvPr>
          <p:cNvPicPr>
            <a:picLocks noChangeAspect="1"/>
          </p:cNvPicPr>
          <p:nvPr/>
        </p:nvPicPr>
        <p:blipFill>
          <a:blip r:embed="rId4"/>
          <a:stretch>
            <a:fillRect/>
          </a:stretch>
        </p:blipFill>
        <p:spPr>
          <a:xfrm>
            <a:off x="480243" y="379434"/>
            <a:ext cx="2587903" cy="981287"/>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E0AAB278-E43C-B9FC-B941-88238D022EDE}"/>
              </a:ext>
            </a:extLst>
          </p:cNvPr>
          <p:cNvPicPr>
            <a:picLocks noChangeAspect="1"/>
          </p:cNvPicPr>
          <p:nvPr/>
        </p:nvPicPr>
        <p:blipFill>
          <a:blip r:embed="rId5"/>
          <a:stretch>
            <a:fillRect/>
          </a:stretch>
        </p:blipFill>
        <p:spPr>
          <a:xfrm>
            <a:off x="8651031" y="573931"/>
            <a:ext cx="2849204" cy="786789"/>
          </a:xfrm>
          <a:prstGeom prst="rect">
            <a:avLst/>
          </a:prstGeom>
        </p:spPr>
      </p:pic>
      <p:sp>
        <p:nvSpPr>
          <p:cNvPr id="5" name="TextBox 4">
            <a:extLst>
              <a:ext uri="{FF2B5EF4-FFF2-40B4-BE49-F238E27FC236}">
                <a16:creationId xmlns:a16="http://schemas.microsoft.com/office/drawing/2014/main" id="{F71DCBA4-1FC3-DFAE-7156-293BE77F4CA5}"/>
              </a:ext>
            </a:extLst>
          </p:cNvPr>
          <p:cNvSpPr txBox="1"/>
          <p:nvPr/>
        </p:nvSpPr>
        <p:spPr>
          <a:xfrm>
            <a:off x="480243" y="3976245"/>
            <a:ext cx="80772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accent1">
                    <a:lumMod val="10000"/>
                  </a:schemeClr>
                </a:solidFill>
                <a:effectLst/>
                <a:uLnTx/>
                <a:uFillTx/>
                <a:latin typeface="Helvetica"/>
                <a:ea typeface="+mn-ea"/>
                <a:cs typeface="+mn-cs"/>
              </a:rPr>
              <a:t>St</a:t>
            </a:r>
            <a:r>
              <a:rPr lang="en-GB" sz="1600" dirty="0">
                <a:solidFill>
                  <a:schemeClr val="accent1">
                    <a:lumMod val="10000"/>
                  </a:schemeClr>
                </a:solidFill>
                <a:latin typeface="Helvetica"/>
              </a:rPr>
              <a:t> </a:t>
            </a:r>
            <a:r>
              <a:rPr kumimoji="0" lang="en-GB" sz="1600" b="0" i="0" u="none" strike="noStrike" kern="1200" cap="none" spc="0" normalizeH="0" baseline="0" noProof="0" dirty="0">
                <a:ln>
                  <a:noFill/>
                </a:ln>
                <a:solidFill>
                  <a:schemeClr val="accent1">
                    <a:lumMod val="10000"/>
                  </a:schemeClr>
                </a:solidFill>
                <a:effectLst/>
                <a:uLnTx/>
                <a:uFillTx/>
                <a:latin typeface="Helvetica"/>
                <a:ea typeface="+mn-ea"/>
                <a:cs typeface="+mn-cs"/>
              </a:rPr>
              <a:t>George’s University Hospitals NHS Foundation Trust</a:t>
            </a:r>
          </a:p>
        </p:txBody>
      </p:sp>
      <p:sp>
        <p:nvSpPr>
          <p:cNvPr id="4" name="Text Placeholder 10">
            <a:extLst>
              <a:ext uri="{FF2B5EF4-FFF2-40B4-BE49-F238E27FC236}">
                <a16:creationId xmlns:a16="http://schemas.microsoft.com/office/drawing/2014/main" id="{9C0475F3-AB98-5DB5-8BD0-BBAC3781D4C5}"/>
              </a:ext>
            </a:extLst>
          </p:cNvPr>
          <p:cNvSpPr txBox="1">
            <a:spLocks/>
          </p:cNvSpPr>
          <p:nvPr/>
        </p:nvSpPr>
        <p:spPr>
          <a:xfrm>
            <a:off x="459528" y="2933414"/>
            <a:ext cx="9753600" cy="11430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200" b="1" kern="0" dirty="0">
                <a:solidFill>
                  <a:schemeClr val="accent1">
                    <a:lumMod val="10000"/>
                  </a:schemeClr>
                </a:solidFill>
              </a:rPr>
              <a:t>Workforce Race Equality Standard (WRES)</a:t>
            </a:r>
          </a:p>
          <a:p>
            <a:r>
              <a:rPr lang="en-GB" sz="3200" b="1" kern="0" dirty="0">
                <a:solidFill>
                  <a:schemeClr val="accent1">
                    <a:lumMod val="10000"/>
                  </a:schemeClr>
                </a:solidFill>
              </a:rPr>
              <a:t>2023/2024 Report </a:t>
            </a:r>
          </a:p>
        </p:txBody>
      </p:sp>
      <p:sp>
        <p:nvSpPr>
          <p:cNvPr id="6" name="TextBox 5">
            <a:extLst>
              <a:ext uri="{FF2B5EF4-FFF2-40B4-BE49-F238E27FC236}">
                <a16:creationId xmlns:a16="http://schemas.microsoft.com/office/drawing/2014/main" id="{801AE3A8-9A55-6D80-C1AC-FF5C76680B6D}"/>
              </a:ext>
            </a:extLst>
          </p:cNvPr>
          <p:cNvSpPr txBox="1"/>
          <p:nvPr/>
        </p:nvSpPr>
        <p:spPr>
          <a:xfrm>
            <a:off x="440659" y="6008683"/>
            <a:ext cx="80772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5563"/>
                </a:solidFill>
                <a:effectLst/>
                <a:uLnTx/>
                <a:uFillTx/>
                <a:latin typeface="Helvetica"/>
                <a:ea typeface="+mn-ea"/>
                <a:cs typeface="+mn-cs"/>
              </a:rPr>
              <a:t>Published: </a:t>
            </a:r>
            <a:r>
              <a:rPr lang="en-GB" sz="1000" dirty="0">
                <a:solidFill>
                  <a:srgbClr val="425563"/>
                </a:solidFill>
                <a:latin typeface="Helvetica"/>
              </a:rPr>
              <a:t>00</a:t>
            </a:r>
            <a:r>
              <a:rPr kumimoji="0" lang="en-GB" sz="1000" b="0" i="0" u="none" strike="noStrike" kern="1200" cap="none" spc="0" normalizeH="0" baseline="0" noProof="0" dirty="0">
                <a:ln>
                  <a:noFill/>
                </a:ln>
                <a:solidFill>
                  <a:srgbClr val="425563"/>
                </a:solidFill>
                <a:effectLst/>
                <a:uLnTx/>
                <a:uFillTx/>
                <a:latin typeface="Helvetica"/>
                <a:ea typeface="+mn-ea"/>
                <a:cs typeface="+mn-cs"/>
              </a:rPr>
              <a:t>/00/2024</a:t>
            </a:r>
          </a:p>
        </p:txBody>
      </p:sp>
    </p:spTree>
    <p:extLst>
      <p:ext uri="{BB962C8B-B14F-4D97-AF65-F5344CB8AC3E}">
        <p14:creationId xmlns:p14="http://schemas.microsoft.com/office/powerpoint/2010/main" val="1031601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(WRES)</a:t>
            </a:r>
          </a:p>
          <a:p>
            <a:endParaRPr lang="en-GB" b="1" dirty="0">
              <a:solidFill>
                <a:schemeClr val="tx1"/>
              </a:solidFill>
            </a:endParaRPr>
          </a:p>
        </p:txBody>
      </p:sp>
      <p:sp>
        <p:nvSpPr>
          <p:cNvPr id="16" name="Text Placeholder 1">
            <a:extLst>
              <a:ext uri="{FF2B5EF4-FFF2-40B4-BE49-F238E27FC236}">
                <a16:creationId xmlns:a16="http://schemas.microsoft.com/office/drawing/2014/main" id="{B962E7FA-4E95-82B5-9218-C99196EAA70D}"/>
              </a:ext>
            </a:extLst>
          </p:cNvPr>
          <p:cNvSpPr txBox="1">
            <a:spLocks/>
          </p:cNvSpPr>
          <p:nvPr/>
        </p:nvSpPr>
        <p:spPr>
          <a:xfrm>
            <a:off x="295020" y="585032"/>
            <a:ext cx="7934580" cy="692058"/>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t>Indicator 3 </a:t>
            </a:r>
          </a:p>
          <a:p>
            <a:r>
              <a:rPr lang="en-GB" sz="1200" i="1" dirty="0">
                <a:solidFill>
                  <a:srgbClr val="0070C0"/>
                </a:solidFill>
              </a:rPr>
              <a:t>Relative likelihood of BME staff entering the formal disciplinary process compared to white staff</a:t>
            </a:r>
            <a:endParaRPr lang="en-GB" sz="1200" b="1" dirty="0"/>
          </a:p>
          <a:p>
            <a:endParaRPr lang="en-GB" sz="1400" b="1" dirty="0"/>
          </a:p>
        </p:txBody>
      </p:sp>
      <p:sp>
        <p:nvSpPr>
          <p:cNvPr id="17" name="TextBox 16">
            <a:extLst>
              <a:ext uri="{FF2B5EF4-FFF2-40B4-BE49-F238E27FC236}">
                <a16:creationId xmlns:a16="http://schemas.microsoft.com/office/drawing/2014/main" id="{79B57EC6-C3CC-E672-6E58-6B9E03488909}"/>
              </a:ext>
            </a:extLst>
          </p:cNvPr>
          <p:cNvSpPr txBox="1"/>
          <p:nvPr/>
        </p:nvSpPr>
        <p:spPr>
          <a:xfrm>
            <a:off x="281757" y="2153008"/>
            <a:ext cx="4368690" cy="3452676"/>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Our 2024 figures </a:t>
            </a:r>
            <a:r>
              <a:rPr lang="en-GB" sz="1200" dirty="0">
                <a:latin typeface="Arial" panose="020B0604020202020204" pitchFamily="34" charset="0"/>
                <a:ea typeface="Calibri" panose="020F0502020204030204" pitchFamily="34" charset="0"/>
                <a:cs typeface="Arial" panose="020B0604020202020204" pitchFamily="34" charset="0"/>
              </a:rPr>
              <a:t>show that BME staff</a:t>
            </a:r>
            <a:r>
              <a:rPr lang="en-GB" sz="1200" dirty="0">
                <a:effectLst/>
                <a:latin typeface="Arial" panose="020B0604020202020204" pitchFamily="34" charset="0"/>
                <a:ea typeface="Calibri" panose="020F0502020204030204" pitchFamily="34" charset="0"/>
                <a:cs typeface="Arial" panose="020B0604020202020204" pitchFamily="34" charset="0"/>
              </a:rPr>
              <a:t> at St George</a:t>
            </a:r>
            <a:r>
              <a:rPr lang="en-GB" sz="1200" dirty="0">
                <a:latin typeface="Arial" panose="020B0604020202020204" pitchFamily="34" charset="0"/>
                <a:ea typeface="Calibri" panose="020F0502020204030204" pitchFamily="34" charset="0"/>
                <a:cs typeface="Arial" panose="020B0604020202020204" pitchFamily="34" charset="0"/>
              </a:rPr>
              <a:t>’s </a:t>
            </a:r>
            <a:r>
              <a:rPr lang="en-GB" sz="1200" dirty="0">
                <a:effectLst/>
                <a:latin typeface="Arial" panose="020B0604020202020204" pitchFamily="34" charset="0"/>
                <a:ea typeface="Calibri" panose="020F0502020204030204" pitchFamily="34" charset="0"/>
                <a:cs typeface="Arial" panose="020B0604020202020204" pitchFamily="34" charset="0"/>
              </a:rPr>
              <a:t>are more likely to enter the disciplinary process compared to white </a:t>
            </a:r>
            <a:r>
              <a:rPr lang="en-GB" sz="1200" dirty="0">
                <a:latin typeface="Arial" panose="020B0604020202020204" pitchFamily="34" charset="0"/>
                <a:ea typeface="Calibri" panose="020F0502020204030204" pitchFamily="34" charset="0"/>
                <a:cs typeface="Arial" panose="020B0604020202020204" pitchFamily="34" charset="0"/>
              </a:rPr>
              <a:t>s</a:t>
            </a:r>
            <a:r>
              <a:rPr lang="en-GB" sz="1200" dirty="0">
                <a:effectLst/>
                <a:latin typeface="Arial" panose="020B0604020202020204" pitchFamily="34" charset="0"/>
                <a:ea typeface="Calibri" panose="020F0502020204030204" pitchFamily="34" charset="0"/>
                <a:cs typeface="Arial" panose="020B0604020202020204" pitchFamily="34" charset="0"/>
              </a:rPr>
              <a:t>taff.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Over the last five years we have seen a significant reduction in the relative likelihood of BME entering the disciplinary process, from 2.38 times more likely in 2020, to 1.48 in 2024.</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T</a:t>
            </a:r>
            <a:r>
              <a:rPr lang="en-GB" sz="1200" dirty="0">
                <a:effectLst/>
                <a:latin typeface="Arial" panose="020B0604020202020204" pitchFamily="34" charset="0"/>
                <a:ea typeface="Calibri" panose="020F0502020204030204" pitchFamily="34" charset="0"/>
                <a:cs typeface="Arial" panose="020B0604020202020204" pitchFamily="34" charset="0"/>
              </a:rPr>
              <a:t>he number of BME</a:t>
            </a:r>
            <a:r>
              <a:rPr lang="en-GB" sz="1200" i="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staff entering the disciplinary process </a:t>
            </a:r>
            <a:r>
              <a:rPr lang="en-GB" sz="1200" dirty="0">
                <a:latin typeface="Arial" panose="020B0604020202020204" pitchFamily="34" charset="0"/>
                <a:ea typeface="Calibri" panose="020F0502020204030204" pitchFamily="34" charset="0"/>
                <a:cs typeface="Arial" panose="020B0604020202020204" pitchFamily="34" charset="0"/>
              </a:rPr>
              <a:t>has increase compared to last year - from 21 in 2023 to 33 BME staff members in 2024</a:t>
            </a:r>
            <a:r>
              <a:rPr lang="en-GB" sz="1200" dirty="0">
                <a:effectLst/>
                <a:latin typeface="Arial" panose="020B0604020202020204" pitchFamily="34" charset="0"/>
                <a:ea typeface="Calibri" panose="020F0502020204030204" pitchFamily="34" charset="0"/>
                <a:cs typeface="Arial" panose="020B0604020202020204" pitchFamily="34" charset="0"/>
              </a:rPr>
              <a:t>. This is an increase of 57% on the previous year. </a:t>
            </a:r>
          </a:p>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The number of white staff entering the disciplinary process has also increased, from 11 in 2023 to 18 in 2024. This is an increase of 64% on the previous year.</a:t>
            </a:r>
          </a:p>
          <a:p>
            <a:pPr marL="228600" algn="just">
              <a:lnSpc>
                <a:spcPct val="107000"/>
              </a:lnSpc>
              <a:spcAft>
                <a:spcPts val="800"/>
              </a:spcAft>
            </a:pPr>
            <a:endParaRPr lang="en-GB"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01F726D1-0C33-1E3A-EEEE-4E2AF4A7318D}"/>
              </a:ext>
            </a:extLst>
          </p:cNvPr>
          <p:cNvGraphicFramePr>
            <a:graphicFrameLocks/>
          </p:cNvGraphicFramePr>
          <p:nvPr>
            <p:extLst>
              <p:ext uri="{D42A27DB-BD31-4B8C-83A1-F6EECF244321}">
                <p14:modId xmlns:p14="http://schemas.microsoft.com/office/powerpoint/2010/main" val="2802461176"/>
              </p:ext>
            </p:extLst>
          </p:nvPr>
        </p:nvGraphicFramePr>
        <p:xfrm>
          <a:off x="5105401" y="1443769"/>
          <a:ext cx="6477000" cy="388030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AA06A06-DD4C-A61E-D9C7-567B5087281B}"/>
              </a:ext>
            </a:extLst>
          </p:cNvPr>
          <p:cNvSpPr txBox="1"/>
          <p:nvPr/>
        </p:nvSpPr>
        <p:spPr>
          <a:xfrm>
            <a:off x="6127804" y="5109431"/>
            <a:ext cx="4508389" cy="265457"/>
          </a:xfrm>
          <a:prstGeom prst="rect">
            <a:avLst/>
          </a:prstGeom>
          <a:noFill/>
        </p:spPr>
        <p:txBody>
          <a:bodyPr wrap="square">
            <a:spAutoFit/>
          </a:bodyPr>
          <a:lstStyle/>
          <a:p>
            <a:pPr algn="ctr">
              <a:lnSpc>
                <a:spcPct val="107000"/>
              </a:lnSpc>
              <a:spcAft>
                <a:spcPts val="8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Note: The solid green line indicates the target relative likelihood of 1.0</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6" name="Straight Connector 5">
            <a:extLst>
              <a:ext uri="{FF2B5EF4-FFF2-40B4-BE49-F238E27FC236}">
                <a16:creationId xmlns:a16="http://schemas.microsoft.com/office/drawing/2014/main" id="{112E2A66-2137-8D12-DAB8-ED59FDDB825D}"/>
              </a:ext>
            </a:extLst>
          </p:cNvPr>
          <p:cNvCxnSpPr>
            <a:cxnSpLocks/>
          </p:cNvCxnSpPr>
          <p:nvPr/>
        </p:nvCxnSpPr>
        <p:spPr>
          <a:xfrm>
            <a:off x="5596655" y="3657600"/>
            <a:ext cx="5833345"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7" name="Table 6">
            <a:extLst>
              <a:ext uri="{FF2B5EF4-FFF2-40B4-BE49-F238E27FC236}">
                <a16:creationId xmlns:a16="http://schemas.microsoft.com/office/drawing/2014/main" id="{E739AD63-8DAD-FC1D-7598-C2E6CDF53CDC}"/>
              </a:ext>
            </a:extLst>
          </p:cNvPr>
          <p:cNvGraphicFramePr>
            <a:graphicFrameLocks noGrp="1"/>
          </p:cNvGraphicFramePr>
          <p:nvPr>
            <p:extLst>
              <p:ext uri="{D42A27DB-BD31-4B8C-83A1-F6EECF244321}">
                <p14:modId xmlns:p14="http://schemas.microsoft.com/office/powerpoint/2010/main" val="2769641587"/>
              </p:ext>
            </p:extLst>
          </p:nvPr>
        </p:nvGraphicFramePr>
        <p:xfrm>
          <a:off x="6067425" y="5605684"/>
          <a:ext cx="4645724" cy="531495"/>
        </p:xfrm>
        <a:graphic>
          <a:graphicData uri="http://schemas.openxmlformats.org/drawingml/2006/table">
            <a:tbl>
              <a:tblPr firstRow="1" firstCol="1" bandRow="1"/>
              <a:tblGrid>
                <a:gridCol w="869218">
                  <a:extLst>
                    <a:ext uri="{9D8B030D-6E8A-4147-A177-3AD203B41FA5}">
                      <a16:colId xmlns:a16="http://schemas.microsoft.com/office/drawing/2014/main" val="3347121114"/>
                    </a:ext>
                  </a:extLst>
                </a:gridCol>
                <a:gridCol w="1019035">
                  <a:extLst>
                    <a:ext uri="{9D8B030D-6E8A-4147-A177-3AD203B41FA5}">
                      <a16:colId xmlns:a16="http://schemas.microsoft.com/office/drawing/2014/main" val="2967055177"/>
                    </a:ext>
                  </a:extLst>
                </a:gridCol>
                <a:gridCol w="919157">
                  <a:extLst>
                    <a:ext uri="{9D8B030D-6E8A-4147-A177-3AD203B41FA5}">
                      <a16:colId xmlns:a16="http://schemas.microsoft.com/office/drawing/2014/main" val="2226201725"/>
                    </a:ext>
                  </a:extLst>
                </a:gridCol>
                <a:gridCol w="919157">
                  <a:extLst>
                    <a:ext uri="{9D8B030D-6E8A-4147-A177-3AD203B41FA5}">
                      <a16:colId xmlns:a16="http://schemas.microsoft.com/office/drawing/2014/main" val="1531155039"/>
                    </a:ext>
                  </a:extLst>
                </a:gridCol>
                <a:gridCol w="919157">
                  <a:extLst>
                    <a:ext uri="{9D8B030D-6E8A-4147-A177-3AD203B41FA5}">
                      <a16:colId xmlns:a16="http://schemas.microsoft.com/office/drawing/2014/main" val="2100973509"/>
                    </a:ext>
                  </a:extLst>
                </a:gridCol>
              </a:tblGrid>
              <a:tr h="273050">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2020</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2021</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2022</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2023</a:t>
                      </a: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2024</a:t>
                      </a: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extLst>
                  <a:ext uri="{0D108BD9-81ED-4DB2-BD59-A6C34878D82A}">
                    <a16:rowId xmlns:a16="http://schemas.microsoft.com/office/drawing/2014/main" val="1946115325"/>
                  </a:ext>
                </a:extLst>
              </a:tr>
              <a:tr h="258445">
                <a:tc>
                  <a:txBody>
                    <a:bodyPr/>
                    <a:lstStyle/>
                    <a:p>
                      <a:pPr algn="ctr">
                        <a:lnSpc>
                          <a:spcPct val="107000"/>
                        </a:lnSpc>
                        <a:spcAft>
                          <a:spcPts val="800"/>
                        </a:spcAft>
                      </a:pPr>
                      <a:r>
                        <a:rPr lang="en-GB" sz="1050" dirty="0">
                          <a:solidFill>
                            <a:srgbClr val="000000"/>
                          </a:solidFill>
                          <a:effectLst/>
                          <a:latin typeface="+mn-lt"/>
                          <a:ea typeface="Calibri" panose="020F0502020204030204" pitchFamily="34" charset="0"/>
                          <a:cs typeface="Times New Roman" panose="02020603050405020304" pitchFamily="18" charset="0"/>
                        </a:rPr>
                        <a:t>2.38</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rgbClr val="000000"/>
                          </a:solidFill>
                          <a:effectLst/>
                          <a:latin typeface="+mn-lt"/>
                          <a:ea typeface="Calibri" panose="020F0502020204030204" pitchFamily="34" charset="0"/>
                          <a:cs typeface="Times New Roman" panose="02020603050405020304" pitchFamily="18" charset="0"/>
                        </a:rPr>
                        <a:t>1.82</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rgbClr val="000000"/>
                          </a:solidFill>
                          <a:effectLst/>
                          <a:latin typeface="+mn-lt"/>
                          <a:ea typeface="Calibri" panose="020F0502020204030204" pitchFamily="34" charset="0"/>
                          <a:cs typeface="Times New Roman" panose="02020603050405020304" pitchFamily="18" charset="0"/>
                        </a:rPr>
                        <a:t>1.65</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1" dirty="0">
                          <a:effectLst/>
                          <a:latin typeface="+mn-lt"/>
                          <a:ea typeface="Calibri" panose="020F0502020204030204" pitchFamily="34" charset="0"/>
                          <a:cs typeface="Times New Roman" panose="02020603050405020304" pitchFamily="18" charset="0"/>
                        </a:rPr>
                        <a:t>1.67</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1" dirty="0">
                          <a:effectLst/>
                          <a:latin typeface="+mn-lt"/>
                          <a:ea typeface="Calibri" panose="020F0502020204030204" pitchFamily="34" charset="0"/>
                          <a:cs typeface="Times New Roman" panose="02020603050405020304" pitchFamily="18" charset="0"/>
                        </a:rPr>
                        <a:t>1.48</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241411216"/>
                  </a:ext>
                </a:extLst>
              </a:tr>
            </a:tbl>
          </a:graphicData>
        </a:graphic>
      </p:graphicFrame>
      <p:pic>
        <p:nvPicPr>
          <p:cNvPr id="3" name="Picture 2" descr="A white background with black dots&#10;&#10;Description automatically generated">
            <a:extLst>
              <a:ext uri="{FF2B5EF4-FFF2-40B4-BE49-F238E27FC236}">
                <a16:creationId xmlns:a16="http://schemas.microsoft.com/office/drawing/2014/main" id="{0D1C8E0F-B681-DCA0-F5CD-3B8CB64E046F}"/>
              </a:ext>
            </a:extLst>
          </p:cNvPr>
          <p:cNvPicPr>
            <a:picLocks noChangeAspect="1"/>
          </p:cNvPicPr>
          <p:nvPr/>
        </p:nvPicPr>
        <p:blipFill>
          <a:blip r:embed="rId4"/>
          <a:stretch>
            <a:fillRect/>
          </a:stretch>
        </p:blipFill>
        <p:spPr>
          <a:xfrm>
            <a:off x="10858500" y="6072409"/>
            <a:ext cx="1143000" cy="772732"/>
          </a:xfrm>
          <a:prstGeom prst="rect">
            <a:avLst/>
          </a:prstGeom>
        </p:spPr>
      </p:pic>
    </p:spTree>
    <p:extLst>
      <p:ext uri="{BB962C8B-B14F-4D97-AF65-F5344CB8AC3E}">
        <p14:creationId xmlns:p14="http://schemas.microsoft.com/office/powerpoint/2010/main" val="1244770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3882"/>
            <a:ext cx="6413500" cy="311150"/>
          </a:xfrm>
        </p:spPr>
        <p:txBody>
          <a:bodyPr/>
          <a:lstStyle/>
          <a:p>
            <a:r>
              <a:rPr lang="en-GB" b="1" dirty="0">
                <a:solidFill>
                  <a:schemeClr val="tx1"/>
                </a:solidFill>
              </a:rPr>
              <a:t>Workforce Race Equality Standard (WRES)</a:t>
            </a:r>
          </a:p>
        </p:txBody>
      </p:sp>
      <p:sp>
        <p:nvSpPr>
          <p:cNvPr id="14" name="Text Placeholder 1">
            <a:extLst>
              <a:ext uri="{FF2B5EF4-FFF2-40B4-BE49-F238E27FC236}">
                <a16:creationId xmlns:a16="http://schemas.microsoft.com/office/drawing/2014/main" id="{781EF391-3FA6-6F1A-C7B7-E134C1A44725}"/>
              </a:ext>
            </a:extLst>
          </p:cNvPr>
          <p:cNvSpPr>
            <a:spLocks noGrp="1"/>
          </p:cNvSpPr>
          <p:nvPr>
            <p:ph type="body" sz="quarter" idx="14"/>
          </p:nvPr>
        </p:nvSpPr>
        <p:spPr>
          <a:xfrm>
            <a:off x="295020" y="585032"/>
            <a:ext cx="7934580" cy="692058"/>
          </a:xfrm>
        </p:spPr>
        <p:txBody>
          <a:bodyPr/>
          <a:lstStyle/>
          <a:p>
            <a:r>
              <a:rPr lang="en-GB" dirty="0"/>
              <a:t>Indicator 4 </a:t>
            </a:r>
          </a:p>
          <a:p>
            <a:r>
              <a:rPr lang="en-GB" sz="1200" i="1" dirty="0">
                <a:solidFill>
                  <a:srgbClr val="0070C0"/>
                </a:solidFill>
              </a:rPr>
              <a:t>Relative likelihood of white staff accessing non–mandatory training and CPD compared to BME staff </a:t>
            </a:r>
            <a:endParaRPr lang="en-GB" sz="1400" b="1" dirty="0"/>
          </a:p>
        </p:txBody>
      </p:sp>
      <p:graphicFrame>
        <p:nvGraphicFramePr>
          <p:cNvPr id="2" name="Table 1">
            <a:extLst>
              <a:ext uri="{FF2B5EF4-FFF2-40B4-BE49-F238E27FC236}">
                <a16:creationId xmlns:a16="http://schemas.microsoft.com/office/drawing/2014/main" id="{0EEC0F77-2A3D-0701-A8BD-BE7F3F1C3FE8}"/>
              </a:ext>
            </a:extLst>
          </p:cNvPr>
          <p:cNvGraphicFramePr>
            <a:graphicFrameLocks noGrp="1"/>
          </p:cNvGraphicFramePr>
          <p:nvPr>
            <p:extLst>
              <p:ext uri="{D42A27DB-BD31-4B8C-83A1-F6EECF244321}">
                <p14:modId xmlns:p14="http://schemas.microsoft.com/office/powerpoint/2010/main" val="646475993"/>
              </p:ext>
            </p:extLst>
          </p:nvPr>
        </p:nvGraphicFramePr>
        <p:xfrm>
          <a:off x="294558" y="3055097"/>
          <a:ext cx="10331451" cy="2918396"/>
        </p:xfrm>
        <a:graphic>
          <a:graphicData uri="http://schemas.openxmlformats.org/drawingml/2006/table">
            <a:tbl>
              <a:tblPr firstRow="1" firstCol="1" bandRow="1">
                <a:tableStyleId>{073A0DAA-6AF3-43AB-8588-CEC1D06C72B9}</a:tableStyleId>
              </a:tblPr>
              <a:tblGrid>
                <a:gridCol w="2198212">
                  <a:extLst>
                    <a:ext uri="{9D8B030D-6E8A-4147-A177-3AD203B41FA5}">
                      <a16:colId xmlns:a16="http://schemas.microsoft.com/office/drawing/2014/main" val="4132316420"/>
                    </a:ext>
                  </a:extLst>
                </a:gridCol>
                <a:gridCol w="689175">
                  <a:extLst>
                    <a:ext uri="{9D8B030D-6E8A-4147-A177-3AD203B41FA5}">
                      <a16:colId xmlns:a16="http://schemas.microsoft.com/office/drawing/2014/main" val="3782705403"/>
                    </a:ext>
                  </a:extLst>
                </a:gridCol>
                <a:gridCol w="689175">
                  <a:extLst>
                    <a:ext uri="{9D8B030D-6E8A-4147-A177-3AD203B41FA5}">
                      <a16:colId xmlns:a16="http://schemas.microsoft.com/office/drawing/2014/main" val="345539201"/>
                    </a:ext>
                  </a:extLst>
                </a:gridCol>
                <a:gridCol w="689175">
                  <a:extLst>
                    <a:ext uri="{9D8B030D-6E8A-4147-A177-3AD203B41FA5}">
                      <a16:colId xmlns:a16="http://schemas.microsoft.com/office/drawing/2014/main" val="2114622459"/>
                    </a:ext>
                  </a:extLst>
                </a:gridCol>
                <a:gridCol w="689175">
                  <a:extLst>
                    <a:ext uri="{9D8B030D-6E8A-4147-A177-3AD203B41FA5}">
                      <a16:colId xmlns:a16="http://schemas.microsoft.com/office/drawing/2014/main" val="46650178"/>
                    </a:ext>
                  </a:extLst>
                </a:gridCol>
                <a:gridCol w="684985">
                  <a:extLst>
                    <a:ext uri="{9D8B030D-6E8A-4147-A177-3AD203B41FA5}">
                      <a16:colId xmlns:a16="http://schemas.microsoft.com/office/drawing/2014/main" val="1456806704"/>
                    </a:ext>
                  </a:extLst>
                </a:gridCol>
                <a:gridCol w="670222">
                  <a:extLst>
                    <a:ext uri="{9D8B030D-6E8A-4147-A177-3AD203B41FA5}">
                      <a16:colId xmlns:a16="http://schemas.microsoft.com/office/drawing/2014/main" val="3024026313"/>
                    </a:ext>
                  </a:extLst>
                </a:gridCol>
                <a:gridCol w="670222">
                  <a:extLst>
                    <a:ext uri="{9D8B030D-6E8A-4147-A177-3AD203B41FA5}">
                      <a16:colId xmlns:a16="http://schemas.microsoft.com/office/drawing/2014/main" val="454884913"/>
                    </a:ext>
                  </a:extLst>
                </a:gridCol>
                <a:gridCol w="670222">
                  <a:extLst>
                    <a:ext uri="{9D8B030D-6E8A-4147-A177-3AD203B41FA5}">
                      <a16:colId xmlns:a16="http://schemas.microsoft.com/office/drawing/2014/main" val="2774166716"/>
                    </a:ext>
                  </a:extLst>
                </a:gridCol>
                <a:gridCol w="670222">
                  <a:extLst>
                    <a:ext uri="{9D8B030D-6E8A-4147-A177-3AD203B41FA5}">
                      <a16:colId xmlns:a16="http://schemas.microsoft.com/office/drawing/2014/main" val="3199436331"/>
                    </a:ext>
                  </a:extLst>
                </a:gridCol>
                <a:gridCol w="670222">
                  <a:extLst>
                    <a:ext uri="{9D8B030D-6E8A-4147-A177-3AD203B41FA5}">
                      <a16:colId xmlns:a16="http://schemas.microsoft.com/office/drawing/2014/main" val="17374217"/>
                    </a:ext>
                  </a:extLst>
                </a:gridCol>
                <a:gridCol w="670222">
                  <a:extLst>
                    <a:ext uri="{9D8B030D-6E8A-4147-A177-3AD203B41FA5}">
                      <a16:colId xmlns:a16="http://schemas.microsoft.com/office/drawing/2014/main" val="537843567"/>
                    </a:ext>
                  </a:extLst>
                </a:gridCol>
                <a:gridCol w="670222">
                  <a:extLst>
                    <a:ext uri="{9D8B030D-6E8A-4147-A177-3AD203B41FA5}">
                      <a16:colId xmlns:a16="http://schemas.microsoft.com/office/drawing/2014/main" val="3080864670"/>
                    </a:ext>
                  </a:extLst>
                </a:gridCol>
              </a:tblGrid>
              <a:tr h="263546">
                <a:tc rowSpan="2">
                  <a:txBody>
                    <a:bodyPr/>
                    <a:lstStyle/>
                    <a:p>
                      <a:pPr>
                        <a:lnSpc>
                          <a:spcPct val="107000"/>
                        </a:lnSpc>
                        <a:spcAft>
                          <a:spcPts val="80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2021</a:t>
                      </a:r>
                    </a:p>
                  </a:txBody>
                  <a:tcPr marL="68580" marR="68580" marT="0" marB="0" anchor="ct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800"/>
                        </a:spcAft>
                      </a:pPr>
                      <a:r>
                        <a:rPr lang="en-GB" sz="1000" dirty="0">
                          <a:effectLst/>
                          <a:latin typeface="+mn-lt"/>
                        </a:rPr>
                        <a:t>2022</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3">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2023</a:t>
                      </a:r>
                    </a:p>
                  </a:txBody>
                  <a:tcPr marL="68580" marR="68580" marT="0" marB="0" anchor="ctr"/>
                </a:tc>
                <a:tc hMerge="1">
                  <a:txBody>
                    <a:bodyPr/>
                    <a:lstStyle/>
                    <a:p>
                      <a:pPr algn="ctr">
                        <a:lnSpc>
                          <a:spcPct val="107000"/>
                        </a:lnSpc>
                        <a:spcAft>
                          <a:spcPts val="800"/>
                        </a:spcAft>
                      </a:pP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2024</a:t>
                      </a:r>
                    </a:p>
                  </a:txBody>
                  <a:tcPr marL="68580" marR="68580" marT="0" marB="0" anchor="ctr"/>
                </a:tc>
                <a:tc hMerge="1">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777856"/>
                  </a:ext>
                </a:extLst>
              </a:tr>
              <a:tr h="460830">
                <a:tc vMerge="1">
                  <a:txBody>
                    <a:bodyPr/>
                    <a:lstStyle/>
                    <a:p>
                      <a:endParaRPr lang="en-GB"/>
                    </a:p>
                  </a:txBody>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White</a:t>
                      </a: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BME</a:t>
                      </a:r>
                    </a:p>
                  </a:txBody>
                  <a:tcPr marL="68580" marR="68580" marT="0" marB="0" anchor="ctr">
                    <a:solidFill>
                      <a:schemeClr val="tx1"/>
                    </a:solidFill>
                  </a:tcPr>
                </a:tc>
                <a:tc>
                  <a:txBody>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mn-lt"/>
                          <a:ea typeface="+mn-ea"/>
                          <a:cs typeface="+mn-cs"/>
                        </a:rPr>
                        <a:t>Unknown</a:t>
                      </a:r>
                      <a:endParaRPr kumimoji="0" lang="en-GB" sz="1000" b="0" i="0" u="none" strike="noStrike" kern="0" cap="none" spc="0" normalizeH="0" baseline="0" noProof="0" dirty="0">
                        <a:ln>
                          <a:noFill/>
                        </a:ln>
                        <a:solidFill>
                          <a:prstClr val="white"/>
                        </a:solidFill>
                        <a:effectLst/>
                        <a:uLnTx/>
                        <a:uFillTx/>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White</a:t>
                      </a: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rPr>
                        <a:t>BME</a:t>
                      </a:r>
                      <a:endParaRPr lang="en-GB" sz="10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rPr>
                        <a:t>Unknown</a:t>
                      </a:r>
                      <a:endParaRPr lang="en-GB" sz="10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White </a:t>
                      </a: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BME</a:t>
                      </a: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Unknown</a:t>
                      </a: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White</a:t>
                      </a: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BME</a:t>
                      </a: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Unknown </a:t>
                      </a:r>
                    </a:p>
                  </a:txBody>
                  <a:tcPr marL="68580" marR="68580" marT="0" marB="0" anchor="ctr">
                    <a:solidFill>
                      <a:schemeClr val="tx1"/>
                    </a:solidFill>
                  </a:tcPr>
                </a:tc>
                <a:extLst>
                  <a:ext uri="{0D108BD9-81ED-4DB2-BD59-A6C34878D82A}">
                    <a16:rowId xmlns:a16="http://schemas.microsoft.com/office/drawing/2014/main" val="2846831410"/>
                  </a:ext>
                </a:extLst>
              </a:tr>
              <a:tr h="476895">
                <a:tc>
                  <a:txBody>
                    <a:bodyPr/>
                    <a:lstStyle/>
                    <a:p>
                      <a:pPr>
                        <a:lnSpc>
                          <a:spcPct val="107000"/>
                        </a:lnSpc>
                        <a:spcAft>
                          <a:spcPts val="800"/>
                        </a:spcAft>
                      </a:pPr>
                      <a:r>
                        <a:rPr lang="en-GB" sz="1000" dirty="0">
                          <a:effectLst/>
                        </a:rPr>
                        <a:t>Number of staff in workforce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latin typeface="+mn-lt"/>
                        </a:rPr>
                        <a:t>4464</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latin typeface="+mn-lt"/>
                        </a:rPr>
                        <a:t>4336</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latin typeface="+mn-lt"/>
                        </a:rPr>
                        <a:t>354</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4495</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4817</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296</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4486</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5141</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288</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4495</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5542</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308</a:t>
                      </a:r>
                    </a:p>
                  </a:txBody>
                  <a:tcPr marL="68580" marR="68580" marT="0" marB="0" anchor="ctr"/>
                </a:tc>
                <a:extLst>
                  <a:ext uri="{0D108BD9-81ED-4DB2-BD59-A6C34878D82A}">
                    <a16:rowId xmlns:a16="http://schemas.microsoft.com/office/drawing/2014/main" val="2833420391"/>
                  </a:ext>
                </a:extLst>
              </a:tr>
              <a:tr h="606594">
                <a:tc>
                  <a:txBody>
                    <a:bodyPr/>
                    <a:lstStyle/>
                    <a:p>
                      <a:pPr>
                        <a:lnSpc>
                          <a:spcPct val="107000"/>
                        </a:lnSpc>
                        <a:spcAft>
                          <a:spcPts val="800"/>
                        </a:spcAft>
                      </a:pPr>
                      <a:r>
                        <a:rPr lang="en-GB" sz="1000" dirty="0">
                          <a:effectLst/>
                        </a:rPr>
                        <a:t>Number of staff accessing non-mandatory training and CPD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latin typeface="+mn-lt"/>
                        </a:rPr>
                        <a:t>1142</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latin typeface="+mn-lt"/>
                        </a:rPr>
                        <a:t>1076</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latin typeface="+mn-lt"/>
                        </a:rPr>
                        <a:t>60</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1324</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1444</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62</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1222</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1478</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63</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1300</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1863</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81</a:t>
                      </a:r>
                    </a:p>
                  </a:txBody>
                  <a:tcPr marL="68580" marR="68580" marT="0" marB="0" anchor="ctr"/>
                </a:tc>
                <a:extLst>
                  <a:ext uri="{0D108BD9-81ED-4DB2-BD59-A6C34878D82A}">
                    <a16:rowId xmlns:a16="http://schemas.microsoft.com/office/drawing/2014/main" val="2110657833"/>
                  </a:ext>
                </a:extLst>
              </a:tr>
              <a:tr h="504586">
                <a:tc>
                  <a:txBody>
                    <a:bodyPr/>
                    <a:lstStyle/>
                    <a:p>
                      <a:pPr>
                        <a:lnSpc>
                          <a:spcPct val="107000"/>
                        </a:lnSpc>
                        <a:spcAft>
                          <a:spcPts val="800"/>
                        </a:spcAft>
                      </a:pPr>
                      <a:r>
                        <a:rPr lang="en-GB" sz="1000" dirty="0">
                          <a:effectLst/>
                        </a:rPr>
                        <a:t>Likelihood of staff accessing non-mandatory training and CPD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latin typeface="+mn-lt"/>
                        </a:rPr>
                        <a:t>26%</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latin typeface="+mn-lt"/>
                        </a:rPr>
                        <a:t>25%</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latin typeface="+mn-lt"/>
                        </a:rPr>
                        <a:t>17%</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29%</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30%</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21%</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27%</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29%</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22%</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29%</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34%</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26%</a:t>
                      </a:r>
                    </a:p>
                  </a:txBody>
                  <a:tcPr marL="68580" marR="68580" marT="0" marB="0" anchor="ctr"/>
                </a:tc>
                <a:extLst>
                  <a:ext uri="{0D108BD9-81ED-4DB2-BD59-A6C34878D82A}">
                    <a16:rowId xmlns:a16="http://schemas.microsoft.com/office/drawing/2014/main" val="4187665078"/>
                  </a:ext>
                </a:extLst>
              </a:tr>
              <a:tr h="605945">
                <a:tc>
                  <a:txBody>
                    <a:bodyPr/>
                    <a:lstStyle/>
                    <a:p>
                      <a:pPr>
                        <a:lnSpc>
                          <a:spcPct val="107000"/>
                        </a:lnSpc>
                        <a:spcAft>
                          <a:spcPts val="800"/>
                        </a:spcAft>
                      </a:pPr>
                      <a:r>
                        <a:rPr lang="en-GB" sz="1000" dirty="0">
                          <a:effectLst/>
                        </a:rPr>
                        <a:t>Relative likelihood of white staff accessing compared to BME staff</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800"/>
                        </a:spcAft>
                      </a:pPr>
                      <a:r>
                        <a:rPr lang="en-GB" sz="1000" b="1" dirty="0">
                          <a:solidFill>
                            <a:schemeClr val="bg1"/>
                          </a:solidFill>
                          <a:effectLst/>
                          <a:latin typeface="+mn-lt"/>
                        </a:rPr>
                        <a:t>1.03</a:t>
                      </a:r>
                      <a:r>
                        <a:rPr lang="en-GB" sz="1000" dirty="0">
                          <a:solidFill>
                            <a:schemeClr val="bg1"/>
                          </a:solidFill>
                          <a:effectLst/>
                          <a:latin typeface="+mn-lt"/>
                        </a:rPr>
                        <a:t> </a:t>
                      </a:r>
                      <a:endParaRPr lang="en-GB" sz="1000" dirty="0">
                        <a:solidFill>
                          <a:schemeClr val="bg1"/>
                        </a:solidFill>
                        <a:effectLst/>
                        <a:latin typeface="+mn-lt"/>
                        <a:cs typeface="Times New Roman" panose="02020603050405020304" pitchFamily="18" charset="0"/>
                      </a:endParaRPr>
                    </a:p>
                  </a:txBody>
                  <a:tcPr marL="68580" marR="68580" marT="0" marB="0" anchor="ctr">
                    <a:solidFill>
                      <a:schemeClr val="tx1"/>
                    </a:solidFill>
                  </a:tcPr>
                </a:tc>
                <a:tc hMerge="1">
                  <a:txBody>
                    <a:bodyPr/>
                    <a:lstStyle/>
                    <a:p>
                      <a:pPr algn="ctr">
                        <a:lnSpc>
                          <a:spcPct val="107000"/>
                        </a:lnSpc>
                        <a:spcAft>
                          <a:spcPts val="800"/>
                        </a:spcAft>
                      </a:pPr>
                      <a:r>
                        <a:rPr lang="en-GB" sz="1000" dirty="0">
                          <a:solidFill>
                            <a:schemeClr val="bg1"/>
                          </a:solidFill>
                          <a:effectLst/>
                          <a:latin typeface="+mn-lt"/>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hMerge="1">
                  <a:txBody>
                    <a:bodyPr/>
                    <a:lstStyle/>
                    <a:p>
                      <a:pPr algn="ctr">
                        <a:lnSpc>
                          <a:spcPct val="107000"/>
                        </a:lnSpc>
                        <a:spcAft>
                          <a:spcPts val="800"/>
                        </a:spcAft>
                      </a:pPr>
                      <a:r>
                        <a:rPr lang="en-GB" sz="1000" dirty="0">
                          <a:solidFill>
                            <a:schemeClr val="bg1"/>
                          </a:solidFill>
                          <a:effectLst/>
                          <a:latin typeface="+mn-lt"/>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gridSpan="3">
                  <a:txBody>
                    <a:bodyPr/>
                    <a:lstStyle/>
                    <a:p>
                      <a:pPr algn="ctr">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0.98</a:t>
                      </a:r>
                      <a:endParaRPr lang="en-GB" sz="1000" dirty="0">
                        <a:solidFill>
                          <a:schemeClr val="bg1"/>
                        </a:solidFill>
                        <a:effectLst/>
                        <a:latin typeface="+mn-lt"/>
                        <a:cs typeface="Times New Roman" panose="02020603050405020304" pitchFamily="18" charset="0"/>
                      </a:endParaRPr>
                    </a:p>
                  </a:txBody>
                  <a:tcPr marL="68580" marR="68580" marT="0" marB="0" anchor="ctr">
                    <a:solidFill>
                      <a:schemeClr val="tx1"/>
                    </a:solidFill>
                  </a:tcPr>
                </a:tc>
                <a:tc hMerge="1">
                  <a:txBody>
                    <a:bodyPr/>
                    <a:lstStyle/>
                    <a:p>
                      <a:pPr algn="ctr">
                        <a:lnSpc>
                          <a:spcPct val="107000"/>
                        </a:lnSpc>
                        <a:spcAft>
                          <a:spcPts val="800"/>
                        </a:spcAft>
                      </a:pPr>
                      <a:r>
                        <a:rPr lang="en-GB" sz="1000" dirty="0">
                          <a:solidFill>
                            <a:schemeClr val="bg1"/>
                          </a:solidFill>
                          <a:effectLst/>
                          <a:latin typeface="+mn-lt"/>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hMerge="1">
                  <a:txBody>
                    <a:bodyPr/>
                    <a:lstStyle/>
                    <a:p>
                      <a:pPr algn="ctr">
                        <a:lnSpc>
                          <a:spcPct val="107000"/>
                        </a:lnSpc>
                        <a:spcAft>
                          <a:spcPts val="800"/>
                        </a:spcAft>
                      </a:pPr>
                      <a:r>
                        <a:rPr lang="en-GB" sz="1000" dirty="0">
                          <a:solidFill>
                            <a:schemeClr val="bg1"/>
                          </a:solidFill>
                          <a:effectLst/>
                          <a:latin typeface="+mn-lt"/>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gridSpan="3">
                  <a:txBody>
                    <a:bodyPr/>
                    <a:lstStyle/>
                    <a:p>
                      <a:pPr algn="ctr">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0.95</a:t>
                      </a:r>
                    </a:p>
                  </a:txBody>
                  <a:tcPr marL="68580" marR="68580" marT="0" marB="0" anchor="ctr">
                    <a:solidFill>
                      <a:schemeClr val="tx1"/>
                    </a:solidFill>
                  </a:tcPr>
                </a:tc>
                <a:tc hMerge="1">
                  <a:txBody>
                    <a:bodyPr/>
                    <a:lstStyle/>
                    <a:p>
                      <a:pPr algn="ctr">
                        <a:lnSpc>
                          <a:spcPct val="107000"/>
                        </a:lnSpc>
                        <a:spcAft>
                          <a:spcPts val="800"/>
                        </a:spcAft>
                      </a:pP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hMerge="1">
                  <a:txBody>
                    <a:bodyPr/>
                    <a:lstStyle/>
                    <a:p>
                      <a:pPr algn="ctr">
                        <a:lnSpc>
                          <a:spcPct val="107000"/>
                        </a:lnSpc>
                        <a:spcAft>
                          <a:spcPts val="800"/>
                        </a:spcAft>
                      </a:pP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gridSpan="3">
                  <a:txBody>
                    <a:bodyPr/>
                    <a:lstStyle/>
                    <a:p>
                      <a:pPr algn="ctr">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0.86</a:t>
                      </a:r>
                    </a:p>
                  </a:txBody>
                  <a:tcPr marL="68580" marR="68580" marT="0" marB="0" anchor="ctr">
                    <a:solidFill>
                      <a:schemeClr val="tx1"/>
                    </a:solidFill>
                  </a:tcPr>
                </a:tc>
                <a:tc hMerge="1">
                  <a:txBody>
                    <a:bodyPr/>
                    <a:lstStyle/>
                    <a:p>
                      <a:pPr algn="ctr">
                        <a:lnSpc>
                          <a:spcPct val="107000"/>
                        </a:lnSpc>
                        <a:spcAft>
                          <a:spcPts val="800"/>
                        </a:spcAft>
                      </a:pPr>
                      <a:endParaRPr lang="en-GB" sz="1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hMerge="1">
                  <a:txBody>
                    <a:bodyPr/>
                    <a:lstStyle/>
                    <a:p>
                      <a:pPr algn="ctr">
                        <a:lnSpc>
                          <a:spcPct val="107000"/>
                        </a:lnSpc>
                        <a:spcAft>
                          <a:spcPts val="800"/>
                        </a:spcAft>
                      </a:pPr>
                      <a:endParaRPr lang="en-GB" sz="1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3151641390"/>
                  </a:ext>
                </a:extLst>
              </a:tr>
            </a:tbl>
          </a:graphicData>
        </a:graphic>
      </p:graphicFrame>
      <p:sp>
        <p:nvSpPr>
          <p:cNvPr id="3" name="TextBox 2">
            <a:extLst>
              <a:ext uri="{FF2B5EF4-FFF2-40B4-BE49-F238E27FC236}">
                <a16:creationId xmlns:a16="http://schemas.microsoft.com/office/drawing/2014/main" id="{4A71CCBD-C1EC-440A-AAB1-0C0D22D1874E}"/>
              </a:ext>
            </a:extLst>
          </p:cNvPr>
          <p:cNvSpPr txBox="1"/>
          <p:nvPr/>
        </p:nvSpPr>
        <p:spPr>
          <a:xfrm>
            <a:off x="292100" y="1432173"/>
            <a:ext cx="10147300" cy="1615827"/>
          </a:xfrm>
          <a:prstGeom prst="rect">
            <a:avLst/>
          </a:prstGeom>
          <a:noFill/>
        </p:spPr>
        <p:txBody>
          <a:bodyPr wrap="square" rtlCol="0">
            <a:spAutoFit/>
          </a:bodyPr>
          <a:lstStyle/>
          <a:p>
            <a:r>
              <a:rPr lang="en-GB" sz="1100" dirty="0"/>
              <a:t>For the fourth year we see an increase in the number of Black, Asian and Minority Ethnic staff accessing non-mandatory training and continuing professional development (CPD). The likelihood of BME staff accessing non-mandatory training and CPD has increased to 34%, from 29% in 2023.  </a:t>
            </a:r>
          </a:p>
          <a:p>
            <a:endParaRPr lang="en-GB" sz="1100" dirty="0"/>
          </a:p>
          <a:p>
            <a:r>
              <a:rPr lang="en-GB" sz="1100" dirty="0"/>
              <a:t>In 2023 we saw a 2-percentage point reduction in the number of white staff accessing non-mandatory training and continuing professional development, dropping to a likelihood of 27%. This has returned to a likelihood of 29% in 2024. </a:t>
            </a:r>
          </a:p>
          <a:p>
            <a:endParaRPr lang="en-GB" sz="1100" dirty="0"/>
          </a:p>
          <a:p>
            <a:r>
              <a:rPr lang="en-GB" sz="1100" dirty="0"/>
              <a:t>In 2024 we see the greatest disparity, in terms of likelihood of each ethnic group accessing training, with a 5 percentage point difference – in previous years this has been between 1-2 percentage points. </a:t>
            </a:r>
          </a:p>
          <a:p>
            <a:endParaRPr lang="en-GB" sz="1100" dirty="0"/>
          </a:p>
        </p:txBody>
      </p:sp>
      <p:pic>
        <p:nvPicPr>
          <p:cNvPr id="5" name="Picture 4" descr="A white background with black dots&#10;&#10;Description automatically generated">
            <a:extLst>
              <a:ext uri="{FF2B5EF4-FFF2-40B4-BE49-F238E27FC236}">
                <a16:creationId xmlns:a16="http://schemas.microsoft.com/office/drawing/2014/main" id="{8A2270A9-C220-FBE0-60EC-78B1C4728194}"/>
              </a:ext>
            </a:extLst>
          </p:cNvPr>
          <p:cNvPicPr>
            <a:picLocks noChangeAspect="1"/>
          </p:cNvPicPr>
          <p:nvPr/>
        </p:nvPicPr>
        <p:blipFill>
          <a:blip r:embed="rId2"/>
          <a:stretch>
            <a:fillRect/>
          </a:stretch>
        </p:blipFill>
        <p:spPr>
          <a:xfrm>
            <a:off x="10744200" y="6172200"/>
            <a:ext cx="1219200" cy="609600"/>
          </a:xfrm>
          <a:prstGeom prst="rect">
            <a:avLst/>
          </a:prstGeom>
        </p:spPr>
      </p:pic>
    </p:spTree>
    <p:extLst>
      <p:ext uri="{BB962C8B-B14F-4D97-AF65-F5344CB8AC3E}">
        <p14:creationId xmlns:p14="http://schemas.microsoft.com/office/powerpoint/2010/main" val="400916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AD0A82-3B1A-EEFE-EC59-0A6A8916EBC3}"/>
              </a:ext>
            </a:extLst>
          </p:cNvPr>
          <p:cNvSpPr txBox="1"/>
          <p:nvPr/>
        </p:nvSpPr>
        <p:spPr>
          <a:xfrm>
            <a:off x="0" y="1376352"/>
            <a:ext cx="5257800" cy="3083152"/>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050" dirty="0">
                <a:effectLst/>
                <a:latin typeface="Arial" panose="020B0604020202020204" pitchFamily="34" charset="0"/>
                <a:ea typeface="Calibri" panose="020F0502020204030204" pitchFamily="34" charset="0"/>
                <a:cs typeface="Times New Roman" panose="02020603050405020304" pitchFamily="18" charset="0"/>
              </a:rPr>
              <a:t>For the second year, </a:t>
            </a:r>
            <a:r>
              <a:rPr lang="en-GB" sz="1050" dirty="0">
                <a:latin typeface="Arial" panose="020B0604020202020204" pitchFamily="34" charset="0"/>
                <a:ea typeface="Calibri" panose="020F0502020204030204" pitchFamily="34" charset="0"/>
                <a:cs typeface="Times New Roman" panose="02020603050405020304" pitchFamily="18" charset="0"/>
              </a:rPr>
              <a:t>t</a:t>
            </a:r>
            <a:r>
              <a:rPr lang="en-GB" sz="1050" dirty="0">
                <a:effectLst/>
                <a:latin typeface="Arial" panose="020B0604020202020204" pitchFamily="34" charset="0"/>
                <a:ea typeface="Calibri" panose="020F0502020204030204" pitchFamily="34" charset="0"/>
                <a:cs typeface="Times New Roman" panose="02020603050405020304" pitchFamily="18" charset="0"/>
              </a:rPr>
              <a:t>he percentage of staff who experienced harassment, bullying or abuse from </a:t>
            </a:r>
            <a:r>
              <a:rPr lang="en-GB" sz="1050" b="1" dirty="0">
                <a:effectLst/>
                <a:latin typeface="Arial" panose="020B0604020202020204" pitchFamily="34" charset="0"/>
                <a:ea typeface="Calibri" panose="020F0502020204030204" pitchFamily="34" charset="0"/>
                <a:cs typeface="Times New Roman" panose="02020603050405020304" pitchFamily="18" charset="0"/>
              </a:rPr>
              <a:t>patients, relatives or the public </a:t>
            </a:r>
            <a:r>
              <a:rPr lang="en-GB" sz="1050" dirty="0">
                <a:effectLst/>
                <a:latin typeface="Arial" panose="020B0604020202020204" pitchFamily="34" charset="0"/>
                <a:ea typeface="Calibri" panose="020F0502020204030204" pitchFamily="34" charset="0"/>
                <a:cs typeface="Times New Roman" panose="02020603050405020304" pitchFamily="18" charset="0"/>
              </a:rPr>
              <a:t>in the last 12 months was lower for BME staff</a:t>
            </a:r>
            <a:r>
              <a:rPr lang="en-GB" sz="1050" dirty="0">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26%) than for white staff</a:t>
            </a:r>
            <a:r>
              <a:rPr lang="en-GB" sz="1050" dirty="0">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29%).</a:t>
            </a:r>
          </a:p>
          <a:p>
            <a:pPr marL="400050" indent="-171450" algn="just">
              <a:lnSpc>
                <a:spcPct val="107000"/>
              </a:lnSpc>
              <a:spcAft>
                <a:spcPts val="800"/>
              </a:spcAft>
              <a:buFont typeface="Arial" panose="020B0604020202020204" pitchFamily="34" charset="0"/>
              <a:buChar char="•"/>
            </a:pPr>
            <a:r>
              <a:rPr lang="en-GB" sz="1050" dirty="0">
                <a:effectLst/>
                <a:latin typeface="Arial" panose="020B0604020202020204" pitchFamily="34" charset="0"/>
                <a:ea typeface="Calibri" panose="020F0502020204030204" pitchFamily="34" charset="0"/>
                <a:cs typeface="Times New Roman" panose="02020603050405020304" pitchFamily="18" charset="0"/>
              </a:rPr>
              <a:t>In terms of the percentage of BME staff who experienced harassment, bullying or abuse from patients, relatives or the public in the last 12 months, the Trust performed better than </a:t>
            </a:r>
            <a:r>
              <a:rPr lang="en-GB" sz="1050" dirty="0">
                <a:latin typeface="Arial" panose="020B0604020202020204" pitchFamily="34" charset="0"/>
                <a:ea typeface="Calibri" panose="020F0502020204030204" pitchFamily="34" charset="0"/>
                <a:cs typeface="Times New Roman" panose="02020603050405020304" pitchFamily="18" charset="0"/>
              </a:rPr>
              <a:t>65</a:t>
            </a:r>
            <a:r>
              <a:rPr lang="en-GB" sz="1050" dirty="0">
                <a:effectLst/>
                <a:latin typeface="Arial" panose="020B0604020202020204" pitchFamily="34" charset="0"/>
                <a:ea typeface="Calibri" panose="020F0502020204030204" pitchFamily="34" charset="0"/>
                <a:cs typeface="Times New Roman" panose="02020603050405020304" pitchFamily="18" charset="0"/>
              </a:rPr>
              <a:t>% of Trusts and worse than </a:t>
            </a:r>
            <a:r>
              <a:rPr lang="en-GB" sz="1050" dirty="0">
                <a:latin typeface="Arial" panose="020B0604020202020204" pitchFamily="34" charset="0"/>
                <a:ea typeface="Calibri" panose="020F0502020204030204" pitchFamily="34" charset="0"/>
                <a:cs typeface="Times New Roman" panose="02020603050405020304" pitchFamily="18" charset="0"/>
              </a:rPr>
              <a:t>35</a:t>
            </a:r>
            <a:r>
              <a:rPr lang="en-GB" sz="1050" dirty="0">
                <a:effectLst/>
                <a:latin typeface="Arial" panose="020B0604020202020204" pitchFamily="34" charset="0"/>
                <a:ea typeface="Calibri" panose="020F0502020204030204" pitchFamily="34" charset="0"/>
                <a:cs typeface="Times New Roman" panose="02020603050405020304" pitchFamily="18" charset="0"/>
              </a:rPr>
              <a:t>% of Trusts</a:t>
            </a:r>
            <a:endParaRPr lang="en-GB" sz="1050" dirty="0">
              <a:latin typeface="Arial" panose="020B0604020202020204" pitchFamily="34" charset="0"/>
              <a:ea typeface="Calibri" panose="020F0502020204030204" pitchFamily="34" charset="0"/>
              <a:cs typeface="Times New Roman" panose="02020603050405020304" pitchFamily="18" charset="0"/>
            </a:endParaRPr>
          </a:p>
          <a:p>
            <a:pPr marL="400050" indent="-171450" algn="just">
              <a:lnSpc>
                <a:spcPct val="107000"/>
              </a:lnSpc>
              <a:spcAft>
                <a:spcPts val="800"/>
              </a:spcAft>
              <a:buFont typeface="Arial" panose="020B0604020202020204" pitchFamily="34" charset="0"/>
              <a:buChar char="•"/>
            </a:pPr>
            <a:r>
              <a:rPr lang="en-GB" sz="1050" dirty="0">
                <a:effectLst/>
                <a:latin typeface="Arial" panose="020B0604020202020204" pitchFamily="34" charset="0"/>
                <a:ea typeface="Calibri" panose="020F0502020204030204" pitchFamily="34" charset="0"/>
                <a:cs typeface="Times New Roman" panose="02020603050405020304" pitchFamily="18" charset="0"/>
              </a:rPr>
              <a:t>For white staff we see a decrease</a:t>
            </a:r>
            <a:r>
              <a:rPr lang="en-GB" sz="1050" dirty="0">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from </a:t>
            </a:r>
            <a:r>
              <a:rPr lang="en-GB" sz="1050" dirty="0">
                <a:latin typeface="Arial" panose="020B0604020202020204" pitchFamily="34" charset="0"/>
                <a:ea typeface="Calibri" panose="020F0502020204030204" pitchFamily="34" charset="0"/>
                <a:cs typeface="Times New Roman" panose="02020603050405020304" pitchFamily="18" charset="0"/>
              </a:rPr>
              <a:t>31</a:t>
            </a:r>
            <a:r>
              <a:rPr lang="en-GB" sz="1050" dirty="0">
                <a:effectLst/>
                <a:latin typeface="Arial" panose="020B0604020202020204" pitchFamily="34" charset="0"/>
                <a:ea typeface="Calibri" panose="020F0502020204030204" pitchFamily="34" charset="0"/>
                <a:cs typeface="Times New Roman" panose="02020603050405020304" pitchFamily="18" charset="0"/>
              </a:rPr>
              <a:t>% to </a:t>
            </a:r>
            <a:r>
              <a:rPr lang="en-GB" sz="1050" dirty="0">
                <a:latin typeface="Arial" panose="020B0604020202020204" pitchFamily="34" charset="0"/>
                <a:ea typeface="Calibri" panose="020F0502020204030204" pitchFamily="34" charset="0"/>
                <a:cs typeface="Times New Roman" panose="02020603050405020304" pitchFamily="18" charset="0"/>
              </a:rPr>
              <a:t>29</a:t>
            </a:r>
            <a:r>
              <a:rPr lang="en-GB" sz="1050" dirty="0">
                <a:effectLst/>
                <a:latin typeface="Arial" panose="020B0604020202020204" pitchFamily="34" charset="0"/>
                <a:ea typeface="Calibri" panose="020F0502020204030204" pitchFamily="34" charset="0"/>
                <a:cs typeface="Times New Roman" panose="02020603050405020304" pitchFamily="18" charset="0"/>
              </a:rPr>
              <a:t>%. </a:t>
            </a:r>
            <a:r>
              <a:rPr lang="en-GB" sz="1050" dirty="0">
                <a:latin typeface="Arial" panose="020B0604020202020204" pitchFamily="34" charset="0"/>
                <a:ea typeface="Calibri" panose="020F0502020204030204" pitchFamily="34" charset="0"/>
                <a:cs typeface="Times New Roman" panose="02020603050405020304" pitchFamily="18" charset="0"/>
              </a:rPr>
              <a:t>T</a:t>
            </a:r>
            <a:r>
              <a:rPr lang="en-GB" sz="1050" dirty="0">
                <a:effectLst/>
                <a:latin typeface="Arial" panose="020B0604020202020204" pitchFamily="34" charset="0"/>
                <a:ea typeface="Calibri" panose="020F0502020204030204" pitchFamily="34" charset="0"/>
                <a:cs typeface="Times New Roman" panose="02020603050405020304" pitchFamily="18" charset="0"/>
              </a:rPr>
              <a:t>he gap between white and BME staff has remained at around 3.5 percentage points for the second year. </a:t>
            </a:r>
            <a:r>
              <a:rPr lang="en-GB" sz="1050" dirty="0">
                <a:latin typeface="Arial" panose="020B0604020202020204" pitchFamily="34" charset="0"/>
                <a:ea typeface="Calibri" panose="020F0502020204030204" pitchFamily="34" charset="0"/>
                <a:cs typeface="Times New Roman" panose="02020603050405020304" pitchFamily="18" charset="0"/>
              </a:rPr>
              <a:t> </a:t>
            </a:r>
            <a:r>
              <a:rPr lang="en-GB" sz="1050" dirty="0">
                <a:effectLst/>
                <a:latin typeface="Arial" panose="020B0604020202020204" pitchFamily="34" charset="0"/>
                <a:ea typeface="Calibri" panose="020F0502020204030204" pitchFamily="34" charset="0"/>
                <a:cs typeface="Times New Roman" panose="02020603050405020304" pitchFamily="18" charset="0"/>
              </a:rPr>
              <a:t> </a:t>
            </a:r>
          </a:p>
          <a:p>
            <a:pPr marL="400050" indent="-171450" algn="just">
              <a:lnSpc>
                <a:spcPct val="107000"/>
              </a:lnSpc>
              <a:spcAft>
                <a:spcPts val="800"/>
              </a:spcAft>
              <a:buFont typeface="Arial" panose="020B0604020202020204" pitchFamily="34" charset="0"/>
              <a:buChar char="•"/>
            </a:pPr>
            <a:r>
              <a:rPr lang="en-GB" sz="1050" dirty="0">
                <a:latin typeface="Arial" panose="020B0604020202020204" pitchFamily="34" charset="0"/>
                <a:ea typeface="Calibri" panose="020F0502020204030204" pitchFamily="34" charset="0"/>
                <a:cs typeface="Times New Roman" panose="02020603050405020304" pitchFamily="18" charset="0"/>
              </a:rPr>
              <a:t>Both white and BME women (34% and 28% respectively) report experiencing higher rates of HBA compared to male colleagues, with white males reporting the lowest rates (21%). This has reduced for BME women and increased for white women</a:t>
            </a:r>
          </a:p>
          <a:p>
            <a:pPr marL="400050" indent="-171450" algn="just">
              <a:lnSpc>
                <a:spcPct val="107000"/>
              </a:lnSpc>
              <a:spcAft>
                <a:spcPts val="800"/>
              </a:spcAft>
              <a:buFont typeface="Arial" panose="020B0604020202020204" pitchFamily="34" charset="0"/>
              <a:buChar char="•"/>
            </a:pPr>
            <a:r>
              <a:rPr lang="en-GB" sz="1050" dirty="0">
                <a:effectLst/>
                <a:latin typeface="Arial" panose="020B0604020202020204" pitchFamily="34" charset="0"/>
                <a:ea typeface="Calibri" panose="020F0502020204030204" pitchFamily="34" charset="0"/>
                <a:cs typeface="Times New Roman" panose="02020603050405020304" pitchFamily="18" charset="0"/>
              </a:rPr>
              <a:t>White nurse</a:t>
            </a:r>
            <a:r>
              <a:rPr lang="en-GB" sz="1050" dirty="0">
                <a:latin typeface="Arial" panose="020B0604020202020204" pitchFamily="34" charset="0"/>
                <a:ea typeface="Calibri" panose="020F0502020204030204" pitchFamily="34" charset="0"/>
                <a:cs typeface="Times New Roman" panose="02020603050405020304" pitchFamily="18" charset="0"/>
              </a:rPr>
              <a:t>s and midwives and Health Care Assistants (HCA) report the highest levels in this indicator.</a:t>
            </a:r>
            <a:endParaRPr lang="en-GB" sz="105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(WRES)</a:t>
            </a:r>
          </a:p>
          <a:p>
            <a:endParaRPr lang="en-GB" b="1" dirty="0">
              <a:solidFill>
                <a:schemeClr val="tx1"/>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64463"/>
          </a:xfrm>
        </p:spPr>
        <p:txBody>
          <a:bodyPr/>
          <a:lstStyle/>
          <a:p>
            <a:r>
              <a:rPr lang="en-GB" dirty="0"/>
              <a:t>Indicator 5</a:t>
            </a:r>
            <a:endParaRPr lang="en-GB" b="1" dirty="0"/>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292100" y="924689"/>
            <a:ext cx="7785100" cy="560342"/>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of staff experiencing harassment, bullying or abuse from patients, relatives or the public in the last 12 months</a:t>
            </a:r>
            <a:endParaRPr lang="en-GB" sz="1200" b="1" i="1" dirty="0">
              <a:solidFill>
                <a:srgbClr val="0070C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C2A55832-01BD-26E3-613E-6AE1764B5961}"/>
              </a:ext>
            </a:extLst>
          </p:cNvPr>
          <p:cNvSpPr txBox="1">
            <a:spLocks noChangeArrowheads="1"/>
          </p:cNvSpPr>
          <p:nvPr/>
        </p:nvSpPr>
        <p:spPr bwMode="auto">
          <a:xfrm>
            <a:off x="5486399" y="1389152"/>
            <a:ext cx="6474700" cy="294511"/>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 of staff experiencing harassment, bullying or abuse from patients/relatives or the public</a:t>
            </a:r>
          </a:p>
        </p:txBody>
      </p:sp>
      <p:pic>
        <p:nvPicPr>
          <p:cNvPr id="6" name="Picture 5">
            <a:extLst>
              <a:ext uri="{FF2B5EF4-FFF2-40B4-BE49-F238E27FC236}">
                <a16:creationId xmlns:a16="http://schemas.microsoft.com/office/drawing/2014/main" id="{3511CA6B-2D38-FB05-0534-13111B4621A5}"/>
              </a:ext>
            </a:extLst>
          </p:cNvPr>
          <p:cNvPicPr>
            <a:picLocks noChangeAspect="1"/>
          </p:cNvPicPr>
          <p:nvPr/>
        </p:nvPicPr>
        <p:blipFill rotWithShape="1">
          <a:blip r:embed="rId3"/>
          <a:srcRect t="6779"/>
          <a:stretch/>
        </p:blipFill>
        <p:spPr>
          <a:xfrm>
            <a:off x="5486400" y="1841208"/>
            <a:ext cx="6474700" cy="3200400"/>
          </a:xfrm>
          <a:prstGeom prst="rect">
            <a:avLst/>
          </a:prstGeom>
        </p:spPr>
      </p:pic>
      <p:pic>
        <p:nvPicPr>
          <p:cNvPr id="12" name="Picture 11">
            <a:extLst>
              <a:ext uri="{FF2B5EF4-FFF2-40B4-BE49-F238E27FC236}">
                <a16:creationId xmlns:a16="http://schemas.microsoft.com/office/drawing/2014/main" id="{548DA0DF-B0F8-F970-C394-61939E074600}"/>
              </a:ext>
            </a:extLst>
          </p:cNvPr>
          <p:cNvPicPr>
            <a:picLocks noChangeAspect="1"/>
          </p:cNvPicPr>
          <p:nvPr/>
        </p:nvPicPr>
        <p:blipFill>
          <a:blip r:embed="rId4"/>
          <a:stretch>
            <a:fillRect/>
          </a:stretch>
        </p:blipFill>
        <p:spPr>
          <a:xfrm>
            <a:off x="453587" y="4724400"/>
            <a:ext cx="4350625" cy="1393417"/>
          </a:xfrm>
          <a:prstGeom prst="rect">
            <a:avLst/>
          </a:prstGeom>
        </p:spPr>
      </p:pic>
      <p:pic>
        <p:nvPicPr>
          <p:cNvPr id="3" name="Picture 2" descr="A white background with black dots&#10;&#10;Description automatically generated">
            <a:extLst>
              <a:ext uri="{FF2B5EF4-FFF2-40B4-BE49-F238E27FC236}">
                <a16:creationId xmlns:a16="http://schemas.microsoft.com/office/drawing/2014/main" id="{93C8DE31-C968-7F6F-6860-4C49CD22E7D9}"/>
              </a:ext>
            </a:extLst>
          </p:cNvPr>
          <p:cNvPicPr>
            <a:picLocks noChangeAspect="1"/>
          </p:cNvPicPr>
          <p:nvPr/>
        </p:nvPicPr>
        <p:blipFill>
          <a:blip r:embed="rId5"/>
          <a:stretch>
            <a:fillRect/>
          </a:stretch>
        </p:blipFill>
        <p:spPr>
          <a:xfrm>
            <a:off x="5645150" y="3124200"/>
            <a:ext cx="901700" cy="609600"/>
          </a:xfrm>
          <a:prstGeom prst="rect">
            <a:avLst/>
          </a:prstGeom>
        </p:spPr>
      </p:pic>
      <p:pic>
        <p:nvPicPr>
          <p:cNvPr id="5" name="Picture 4" descr="A white background with black dots&#10;&#10;Description automatically generated">
            <a:extLst>
              <a:ext uri="{FF2B5EF4-FFF2-40B4-BE49-F238E27FC236}">
                <a16:creationId xmlns:a16="http://schemas.microsoft.com/office/drawing/2014/main" id="{13A70C2B-DD1A-4CD5-7807-705C5F069D61}"/>
              </a:ext>
            </a:extLst>
          </p:cNvPr>
          <p:cNvPicPr>
            <a:picLocks noChangeAspect="1"/>
          </p:cNvPicPr>
          <p:nvPr/>
        </p:nvPicPr>
        <p:blipFill>
          <a:blip r:embed="rId5"/>
          <a:stretch>
            <a:fillRect/>
          </a:stretch>
        </p:blipFill>
        <p:spPr>
          <a:xfrm>
            <a:off x="10667999" y="6108292"/>
            <a:ext cx="1293099" cy="609600"/>
          </a:xfrm>
          <a:prstGeom prst="rect">
            <a:avLst/>
          </a:prstGeom>
        </p:spPr>
      </p:pic>
    </p:spTree>
    <p:extLst>
      <p:ext uri="{BB962C8B-B14F-4D97-AF65-F5344CB8AC3E}">
        <p14:creationId xmlns:p14="http://schemas.microsoft.com/office/powerpoint/2010/main" val="427194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AD0A82-3B1A-EEFE-EC59-0A6A8916EBC3}"/>
              </a:ext>
            </a:extLst>
          </p:cNvPr>
          <p:cNvSpPr txBox="1"/>
          <p:nvPr/>
        </p:nvSpPr>
        <p:spPr>
          <a:xfrm>
            <a:off x="0" y="1445358"/>
            <a:ext cx="4800600" cy="2942600"/>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050" dirty="0">
                <a:effectLst/>
                <a:latin typeface="Arial" panose="020B0604020202020204" pitchFamily="34" charset="0"/>
                <a:ea typeface="Calibri" panose="020F0502020204030204" pitchFamily="34" charset="0"/>
                <a:cs typeface="Times New Roman" panose="02020603050405020304" pitchFamily="18" charset="0"/>
              </a:rPr>
              <a:t>Reported rates of staff experiencing harassment, bullying or abuse from other staff remains fairly static since last year’s staff survey. Whilst </a:t>
            </a:r>
            <a:r>
              <a:rPr lang="en-GB" sz="1050" dirty="0">
                <a:latin typeface="Arial" panose="020B0604020202020204" pitchFamily="34" charset="0"/>
                <a:ea typeface="Calibri" panose="020F0502020204030204" pitchFamily="34" charset="0"/>
                <a:cs typeface="Times New Roman" panose="02020603050405020304" pitchFamily="18" charset="0"/>
              </a:rPr>
              <a:t>there is a slight reduction, moving in the right direction, it is very minor. </a:t>
            </a:r>
            <a:r>
              <a:rPr lang="en-GB" sz="1050" dirty="0">
                <a:effectLst/>
                <a:latin typeface="Arial" panose="020B0604020202020204" pitchFamily="34" charset="0"/>
                <a:ea typeface="Calibri" panose="020F0502020204030204" pitchFamily="34" charset="0"/>
                <a:cs typeface="Times New Roman" panose="02020603050405020304" pitchFamily="18" charset="0"/>
              </a:rPr>
              <a:t> </a:t>
            </a:r>
          </a:p>
          <a:p>
            <a:pPr marL="400050" indent="-171450" algn="just">
              <a:lnSpc>
                <a:spcPct val="107000"/>
              </a:lnSpc>
              <a:spcAft>
                <a:spcPts val="800"/>
              </a:spcAft>
              <a:buFont typeface="Arial" panose="020B0604020202020204" pitchFamily="34" charset="0"/>
              <a:buChar char="•"/>
            </a:pPr>
            <a:r>
              <a:rPr lang="en-GB" sz="1050" dirty="0">
                <a:effectLst/>
                <a:latin typeface="Arial" panose="020B0604020202020204" pitchFamily="34" charset="0"/>
                <a:ea typeface="Calibri" panose="020F0502020204030204" pitchFamily="34" charset="0"/>
                <a:cs typeface="Times New Roman" panose="02020603050405020304" pitchFamily="18" charset="0"/>
              </a:rPr>
              <a:t>For </a:t>
            </a:r>
            <a:r>
              <a:rPr lang="en-GB" sz="1050" dirty="0">
                <a:latin typeface="Arial" panose="020B0604020202020204" pitchFamily="34" charset="0"/>
                <a:ea typeface="Calibri" panose="020F0502020204030204" pitchFamily="34" charset="0"/>
                <a:cs typeface="Times New Roman" panose="02020603050405020304" pitchFamily="18" charset="0"/>
              </a:rPr>
              <a:t>BME staff at St George’s this has reduced by 0.4 percentage points, from 27.3% in 2022 to 26.9% in 2023. </a:t>
            </a:r>
          </a:p>
          <a:p>
            <a:pPr marL="400050" indent="-171450" algn="just">
              <a:lnSpc>
                <a:spcPct val="107000"/>
              </a:lnSpc>
              <a:spcAft>
                <a:spcPts val="800"/>
              </a:spcAft>
              <a:buFont typeface="Arial" panose="020B0604020202020204" pitchFamily="34" charset="0"/>
              <a:buChar char="•"/>
            </a:pPr>
            <a:r>
              <a:rPr lang="en-GB" sz="1050" dirty="0">
                <a:latin typeface="Arial" panose="020B0604020202020204" pitchFamily="34" charset="0"/>
                <a:ea typeface="Calibri" panose="020F0502020204030204" pitchFamily="34" charset="0"/>
                <a:cs typeface="Times New Roman" panose="02020603050405020304" pitchFamily="18" charset="0"/>
              </a:rPr>
              <a:t>For white staff this has reduced by 0.2 percentage points.  </a:t>
            </a:r>
          </a:p>
          <a:p>
            <a:pPr marL="400050" indent="-171450" algn="just">
              <a:lnSpc>
                <a:spcPct val="107000"/>
              </a:lnSpc>
              <a:spcAft>
                <a:spcPts val="800"/>
              </a:spcAft>
              <a:buFont typeface="Arial" panose="020B0604020202020204" pitchFamily="34" charset="0"/>
              <a:buChar char="•"/>
            </a:pPr>
            <a:r>
              <a:rPr lang="en-GB" sz="1050" dirty="0">
                <a:latin typeface="Arial" panose="020B0604020202020204" pitchFamily="34" charset="0"/>
                <a:ea typeface="Calibri" panose="020F0502020204030204" pitchFamily="34" charset="0"/>
                <a:cs typeface="Times New Roman" panose="02020603050405020304" pitchFamily="18" charset="0"/>
              </a:rPr>
              <a:t>St George’s performed better than 29% and worse than 71% of Trusts in this indicator.</a:t>
            </a:r>
          </a:p>
          <a:p>
            <a:pPr marL="400050" indent="-171450" algn="just">
              <a:lnSpc>
                <a:spcPct val="107000"/>
              </a:lnSpc>
              <a:spcAft>
                <a:spcPts val="800"/>
              </a:spcAft>
              <a:buFont typeface="Arial" panose="020B0604020202020204" pitchFamily="34" charset="0"/>
              <a:buChar char="•"/>
            </a:pPr>
            <a:r>
              <a:rPr lang="en-GB" sz="1050" dirty="0">
                <a:latin typeface="Arial" panose="020B0604020202020204" pitchFamily="34" charset="0"/>
                <a:ea typeface="Calibri" panose="020F0502020204030204" pitchFamily="34" charset="0"/>
                <a:cs typeface="Times New Roman" panose="02020603050405020304" pitchFamily="18" charset="0"/>
              </a:rPr>
              <a:t>For the second year, BME women report the highest rates in this indicator at 30%, with BME men reporting the lowest rates at 22%.</a:t>
            </a:r>
          </a:p>
          <a:p>
            <a:pPr marL="400050" indent="-171450" algn="just">
              <a:lnSpc>
                <a:spcPct val="107000"/>
              </a:lnSpc>
              <a:spcAft>
                <a:spcPts val="800"/>
              </a:spcAft>
              <a:buFont typeface="Arial" panose="020B0604020202020204" pitchFamily="34" charset="0"/>
              <a:buChar char="•"/>
            </a:pPr>
            <a:r>
              <a:rPr lang="en-GB" sz="1050" dirty="0">
                <a:latin typeface="Arial" panose="020B0604020202020204" pitchFamily="34" charset="0"/>
                <a:ea typeface="Calibri" panose="020F0502020204030204" pitchFamily="34" charset="0"/>
                <a:cs typeface="Times New Roman" panose="02020603050405020304" pitchFamily="18" charset="0"/>
              </a:rPr>
              <a:t>White estate and ancillary staff report the highest rates at 40%, with white nurse and midwifery staff reporting the second highest at 35% </a:t>
            </a:r>
            <a:endParaRPr lang="en-GB" sz="105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endParaRPr lang="en-GB" sz="1050"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(WRES)</a:t>
            </a:r>
          </a:p>
          <a:p>
            <a:endParaRPr lang="en-GB" b="1" dirty="0">
              <a:solidFill>
                <a:schemeClr val="tx1"/>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64463"/>
          </a:xfrm>
        </p:spPr>
        <p:txBody>
          <a:bodyPr/>
          <a:lstStyle/>
          <a:p>
            <a:r>
              <a:rPr lang="en-GB" dirty="0"/>
              <a:t>Indicator 6</a:t>
            </a:r>
            <a:endParaRPr lang="en-GB" b="1" dirty="0"/>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292100" y="924689"/>
            <a:ext cx="6324600" cy="464464"/>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of staff experiencing harassment, bullying or abuse from staff in the last 12 months</a:t>
            </a:r>
            <a:endParaRPr lang="en-GB" sz="1200" b="1" i="1" dirty="0">
              <a:solidFill>
                <a:srgbClr val="0070C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CF0F6E70-8A3C-BCD0-1F8B-DD5C6F54C00D}"/>
              </a:ext>
            </a:extLst>
          </p:cNvPr>
          <p:cNvSpPr txBox="1">
            <a:spLocks noChangeArrowheads="1"/>
          </p:cNvSpPr>
          <p:nvPr/>
        </p:nvSpPr>
        <p:spPr bwMode="auto">
          <a:xfrm>
            <a:off x="5318126" y="1458089"/>
            <a:ext cx="6645272" cy="294511"/>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 of BME staff experiencing harassment, bullying or abuse from staff</a:t>
            </a:r>
          </a:p>
        </p:txBody>
      </p:sp>
      <p:sp>
        <p:nvSpPr>
          <p:cNvPr id="3" name="AutoShape 3">
            <a:extLst>
              <a:ext uri="{FF2B5EF4-FFF2-40B4-BE49-F238E27FC236}">
                <a16:creationId xmlns:a16="http://schemas.microsoft.com/office/drawing/2014/main" id="{2AAC83A8-3C28-866F-0E4F-39E291E745BD}"/>
              </a:ext>
            </a:extLst>
          </p:cNvPr>
          <p:cNvSpPr>
            <a:spLocks noChangeAspect="1" noChangeArrowheads="1" noTextEdit="1"/>
          </p:cNvSpPr>
          <p:nvPr/>
        </p:nvSpPr>
        <p:spPr bwMode="auto">
          <a:xfrm>
            <a:off x="152400" y="5199063"/>
            <a:ext cx="446722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BDFB607A-6342-1DBD-510B-1CCB1B95DC5E}"/>
              </a:ext>
            </a:extLst>
          </p:cNvPr>
          <p:cNvPicPr>
            <a:picLocks noChangeAspect="1"/>
          </p:cNvPicPr>
          <p:nvPr/>
        </p:nvPicPr>
        <p:blipFill rotWithShape="1">
          <a:blip r:embed="rId2"/>
          <a:srcRect t="6629"/>
          <a:stretch/>
        </p:blipFill>
        <p:spPr>
          <a:xfrm>
            <a:off x="5318126" y="1797150"/>
            <a:ext cx="6645272" cy="3460650"/>
          </a:xfrm>
          <a:prstGeom prst="rect">
            <a:avLst/>
          </a:prstGeom>
        </p:spPr>
      </p:pic>
      <p:pic>
        <p:nvPicPr>
          <p:cNvPr id="9" name="Picture 8">
            <a:extLst>
              <a:ext uri="{FF2B5EF4-FFF2-40B4-BE49-F238E27FC236}">
                <a16:creationId xmlns:a16="http://schemas.microsoft.com/office/drawing/2014/main" id="{F8BF156C-0B26-EA96-4841-B3D2C03DE32E}"/>
              </a:ext>
            </a:extLst>
          </p:cNvPr>
          <p:cNvPicPr>
            <a:picLocks noChangeAspect="1"/>
          </p:cNvPicPr>
          <p:nvPr/>
        </p:nvPicPr>
        <p:blipFill>
          <a:blip r:embed="rId3"/>
          <a:stretch>
            <a:fillRect/>
          </a:stretch>
        </p:blipFill>
        <p:spPr>
          <a:xfrm>
            <a:off x="517526" y="4267200"/>
            <a:ext cx="4283074" cy="1447800"/>
          </a:xfrm>
          <a:prstGeom prst="rect">
            <a:avLst/>
          </a:prstGeom>
        </p:spPr>
      </p:pic>
      <p:pic>
        <p:nvPicPr>
          <p:cNvPr id="4" name="Picture 3" descr="A white background with black dots&#10;&#10;Description automatically generated">
            <a:extLst>
              <a:ext uri="{FF2B5EF4-FFF2-40B4-BE49-F238E27FC236}">
                <a16:creationId xmlns:a16="http://schemas.microsoft.com/office/drawing/2014/main" id="{94C2428E-201E-DFF9-8BB4-4B6387BC1679}"/>
              </a:ext>
            </a:extLst>
          </p:cNvPr>
          <p:cNvPicPr>
            <a:picLocks noChangeAspect="1"/>
          </p:cNvPicPr>
          <p:nvPr/>
        </p:nvPicPr>
        <p:blipFill>
          <a:blip r:embed="rId4"/>
          <a:stretch>
            <a:fillRect/>
          </a:stretch>
        </p:blipFill>
        <p:spPr>
          <a:xfrm>
            <a:off x="10744200" y="6127751"/>
            <a:ext cx="1219198" cy="609600"/>
          </a:xfrm>
          <a:prstGeom prst="rect">
            <a:avLst/>
          </a:prstGeom>
        </p:spPr>
      </p:pic>
    </p:spTree>
    <p:extLst>
      <p:ext uri="{BB962C8B-B14F-4D97-AF65-F5344CB8AC3E}">
        <p14:creationId xmlns:p14="http://schemas.microsoft.com/office/powerpoint/2010/main" val="97280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AD0A82-3B1A-EEFE-EC59-0A6A8916EBC3}"/>
              </a:ext>
            </a:extLst>
          </p:cNvPr>
          <p:cNvSpPr txBox="1"/>
          <p:nvPr/>
        </p:nvSpPr>
        <p:spPr>
          <a:xfrm>
            <a:off x="75196" y="1518855"/>
            <a:ext cx="5106403" cy="3592971"/>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Times New Roman" panose="02020603050405020304" pitchFamily="18" charset="0"/>
              </a:rPr>
              <a:t>44% of BME staff felt the organisation provides equal opportunities for career progression or promotion. This follows a continued upwards trend since 2018 (+6.1 percentage points). </a:t>
            </a:r>
          </a:p>
          <a:p>
            <a:pPr marL="400050" indent="-171450" algn="just">
              <a:lnSpc>
                <a:spcPct val="107000"/>
              </a:lnSpc>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Times New Roman" panose="02020603050405020304" pitchFamily="18" charset="0"/>
              </a:rPr>
              <a:t>This compares to 53% of white staff, which has reduced by 1.53 percentage points compared to last year. </a:t>
            </a:r>
          </a:p>
          <a:p>
            <a:pPr marL="400050" indent="-171450" algn="just">
              <a:lnSpc>
                <a:spcPct val="107000"/>
              </a:lnSpc>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Times New Roman" panose="02020603050405020304" pitchFamily="18" charset="0"/>
              </a:rPr>
              <a:t>The gap in perception between white and BME staff has reduced from 11 percentage points in 2022 to 9 percentage points in 2023.</a:t>
            </a:r>
          </a:p>
          <a:p>
            <a:pPr marL="400050" indent="-171450" algn="just">
              <a:lnSpc>
                <a:spcPct val="107000"/>
              </a:lnSpc>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Times New Roman" panose="02020603050405020304" pitchFamily="18" charset="0"/>
              </a:rPr>
              <a:t>Both white and BME staff at St George’s still feel less confident compared to staff nationally. </a:t>
            </a:r>
          </a:p>
          <a:p>
            <a:pPr marL="400050" indent="-171450" algn="just">
              <a:lnSpc>
                <a:spcPct val="107000"/>
              </a:lnSpc>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Times New Roman" panose="02020603050405020304" pitchFamily="18" charset="0"/>
              </a:rPr>
              <a:t>St George’s performed better than 26% of trusts and worse than 72% of trusts nationally.</a:t>
            </a:r>
          </a:p>
          <a:p>
            <a:pPr marL="400050" indent="-171450" algn="just">
              <a:lnSpc>
                <a:spcPct val="107000"/>
              </a:lnSpc>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Times New Roman" panose="02020603050405020304" pitchFamily="18" charset="0"/>
              </a:rPr>
              <a:t>White British and Asian staff report the highest in this indicator, 56% and 50% respectively. </a:t>
            </a:r>
          </a:p>
          <a:p>
            <a:pPr marL="400050" indent="-171450" algn="just">
              <a:lnSpc>
                <a:spcPct val="107000"/>
              </a:lnSpc>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Times New Roman" panose="02020603050405020304" pitchFamily="18" charset="0"/>
              </a:rPr>
              <a:t>Black staff reported than lowest satisfaction at 38%, this has improved compared to 34% last year and is the highest since reporting began in 2018.</a:t>
            </a:r>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(WRES)</a:t>
            </a:r>
          </a:p>
          <a:p>
            <a:endParaRPr lang="en-GB" b="1" dirty="0">
              <a:solidFill>
                <a:schemeClr val="tx1"/>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64463"/>
          </a:xfrm>
        </p:spPr>
        <p:txBody>
          <a:bodyPr/>
          <a:lstStyle/>
          <a:p>
            <a:r>
              <a:rPr lang="en-GB" dirty="0"/>
              <a:t>Indicator 7</a:t>
            </a:r>
            <a:endParaRPr lang="en-GB" b="1" dirty="0"/>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292100" y="924689"/>
            <a:ext cx="6718300" cy="464464"/>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of staff believing that trust provides equal opportunities for career progression or promotion</a:t>
            </a:r>
            <a:endParaRPr lang="en-GB" sz="1200" b="1" i="1" dirty="0">
              <a:solidFill>
                <a:srgbClr val="0070C0"/>
              </a:solidFill>
              <a:latin typeface="Arial" panose="020B0604020202020204" pitchFamily="34" charset="0"/>
              <a:cs typeface="Arial" panose="020B0604020202020204" pitchFamily="34" charset="0"/>
            </a:endParaRPr>
          </a:p>
        </p:txBody>
      </p:sp>
      <p:sp>
        <p:nvSpPr>
          <p:cNvPr id="10" name="Text Box 2">
            <a:extLst>
              <a:ext uri="{FF2B5EF4-FFF2-40B4-BE49-F238E27FC236}">
                <a16:creationId xmlns:a16="http://schemas.microsoft.com/office/drawing/2014/main" id="{DA11A96B-5EF5-3B5E-1319-CEDFE842E117}"/>
              </a:ext>
            </a:extLst>
          </p:cNvPr>
          <p:cNvSpPr txBox="1">
            <a:spLocks noChangeArrowheads="1"/>
          </p:cNvSpPr>
          <p:nvPr/>
        </p:nvSpPr>
        <p:spPr bwMode="auto">
          <a:xfrm>
            <a:off x="5424259" y="1371600"/>
            <a:ext cx="6615341" cy="294511"/>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 of staff believing that trust provides equal opportunities for career progression or promotion</a:t>
            </a:r>
          </a:p>
        </p:txBody>
      </p:sp>
      <p:pic>
        <p:nvPicPr>
          <p:cNvPr id="7" name="Picture 6">
            <a:extLst>
              <a:ext uri="{FF2B5EF4-FFF2-40B4-BE49-F238E27FC236}">
                <a16:creationId xmlns:a16="http://schemas.microsoft.com/office/drawing/2014/main" id="{04BBF043-4F4E-906B-93E9-CCCDE787749E}"/>
              </a:ext>
            </a:extLst>
          </p:cNvPr>
          <p:cNvPicPr>
            <a:picLocks noChangeAspect="1"/>
          </p:cNvPicPr>
          <p:nvPr/>
        </p:nvPicPr>
        <p:blipFill rotWithShape="1">
          <a:blip r:embed="rId2"/>
          <a:srcRect t="5732"/>
          <a:stretch/>
        </p:blipFill>
        <p:spPr>
          <a:xfrm>
            <a:off x="5411566" y="1693953"/>
            <a:ext cx="6718300" cy="3640047"/>
          </a:xfrm>
          <a:prstGeom prst="rect">
            <a:avLst/>
          </a:prstGeom>
        </p:spPr>
      </p:pic>
      <p:pic>
        <p:nvPicPr>
          <p:cNvPr id="9" name="Picture 8">
            <a:extLst>
              <a:ext uri="{FF2B5EF4-FFF2-40B4-BE49-F238E27FC236}">
                <a16:creationId xmlns:a16="http://schemas.microsoft.com/office/drawing/2014/main" id="{EF9307BA-0671-2D9C-327E-77BA68C46754}"/>
              </a:ext>
            </a:extLst>
          </p:cNvPr>
          <p:cNvPicPr>
            <a:picLocks noChangeAspect="1"/>
          </p:cNvPicPr>
          <p:nvPr/>
        </p:nvPicPr>
        <p:blipFill>
          <a:blip r:embed="rId3"/>
          <a:stretch>
            <a:fillRect/>
          </a:stretch>
        </p:blipFill>
        <p:spPr>
          <a:xfrm>
            <a:off x="609600" y="5122098"/>
            <a:ext cx="4350625" cy="1622426"/>
          </a:xfrm>
          <a:prstGeom prst="rect">
            <a:avLst/>
          </a:prstGeom>
        </p:spPr>
      </p:pic>
      <p:pic>
        <p:nvPicPr>
          <p:cNvPr id="3" name="Picture 2" descr="A white background with black and white clouds&#10;&#10;Description automatically generated">
            <a:extLst>
              <a:ext uri="{FF2B5EF4-FFF2-40B4-BE49-F238E27FC236}">
                <a16:creationId xmlns:a16="http://schemas.microsoft.com/office/drawing/2014/main" id="{D864348A-A18B-CE33-A0C9-07BFDC89DF17}"/>
              </a:ext>
            </a:extLst>
          </p:cNvPr>
          <p:cNvPicPr>
            <a:picLocks noChangeAspect="1"/>
          </p:cNvPicPr>
          <p:nvPr/>
        </p:nvPicPr>
        <p:blipFill>
          <a:blip r:embed="rId4"/>
          <a:stretch>
            <a:fillRect/>
          </a:stretch>
        </p:blipFill>
        <p:spPr>
          <a:xfrm>
            <a:off x="10820400" y="6134924"/>
            <a:ext cx="1219200" cy="609600"/>
          </a:xfrm>
          <a:prstGeom prst="rect">
            <a:avLst/>
          </a:prstGeom>
        </p:spPr>
      </p:pic>
    </p:spTree>
    <p:extLst>
      <p:ext uri="{BB962C8B-B14F-4D97-AF65-F5344CB8AC3E}">
        <p14:creationId xmlns:p14="http://schemas.microsoft.com/office/powerpoint/2010/main" val="208608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AD0A82-3B1A-EEFE-EC59-0A6A8916EBC3}"/>
              </a:ext>
            </a:extLst>
          </p:cNvPr>
          <p:cNvSpPr txBox="1"/>
          <p:nvPr/>
        </p:nvSpPr>
        <p:spPr>
          <a:xfrm>
            <a:off x="0" y="1600200"/>
            <a:ext cx="4800600" cy="3128100"/>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Times New Roman" panose="02020603050405020304" pitchFamily="18" charset="0"/>
              </a:rPr>
              <a:t>In 2023, 15.9% of BME staff completing the staff survey indicated that they had experienced discrimination at work from a manager or colleague. This has reduced slightly, by 0.97 percentage points, since last year.</a:t>
            </a:r>
          </a:p>
          <a:p>
            <a:pPr marL="400050" indent="-171450" algn="just">
              <a:lnSpc>
                <a:spcPct val="107000"/>
              </a:lnSpc>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Times New Roman" panose="02020603050405020304" pitchFamily="18" charset="0"/>
              </a:rPr>
              <a:t>This is the lowest reported rate, for BME staff, since 2019.</a:t>
            </a:r>
          </a:p>
          <a:p>
            <a:pPr marL="400050" indent="-171450" algn="just">
              <a:lnSpc>
                <a:spcPct val="107000"/>
              </a:lnSpc>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Times New Roman" panose="02020603050405020304" pitchFamily="18" charset="0"/>
              </a:rPr>
              <a:t>For white staff, this has increased compared to last year, from 8.45% in 2022 to 10.48% in 2023. </a:t>
            </a:r>
          </a:p>
          <a:p>
            <a:pPr marL="400050" indent="-171450" algn="just">
              <a:lnSpc>
                <a:spcPct val="107000"/>
              </a:lnSpc>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Times New Roman" panose="02020603050405020304" pitchFamily="18" charset="0"/>
              </a:rPr>
              <a:t>Whilst BME staff continue to report experiencing higher rates of discrimination, compared to white colleagues, the gap in experience is at its lowest in five years. From a gap of 8.48 percentage points to 5.48 percentage points. </a:t>
            </a:r>
          </a:p>
          <a:p>
            <a:pPr marL="400050" indent="-171450" algn="just">
              <a:lnSpc>
                <a:spcPct val="107000"/>
              </a:lnSpc>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Times New Roman" panose="02020603050405020304" pitchFamily="18" charset="0"/>
              </a:rPr>
              <a:t>St George’s performed better than 40% of trusts and worse than 60% of trust nationally. </a:t>
            </a:r>
          </a:p>
          <a:p>
            <a:pPr marL="400050" indent="-171450" algn="just">
              <a:lnSpc>
                <a:spcPct val="107000"/>
              </a:lnSpc>
              <a:spcAft>
                <a:spcPts val="800"/>
              </a:spcAft>
              <a:buFont typeface="Arial" panose="020B0604020202020204" pitchFamily="34" charset="0"/>
              <a:buChar char="•"/>
            </a:pPr>
            <a:endParaRPr lang="en-GB" sz="1100" dirty="0">
              <a:highlight>
                <a:srgbClr val="FFFF00"/>
              </a:highligh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(WRES)</a:t>
            </a:r>
          </a:p>
          <a:p>
            <a:endParaRPr lang="en-GB" b="1" dirty="0">
              <a:solidFill>
                <a:schemeClr val="tx1"/>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64463"/>
          </a:xfrm>
        </p:spPr>
        <p:txBody>
          <a:bodyPr/>
          <a:lstStyle/>
          <a:p>
            <a:r>
              <a:rPr lang="en-GB" dirty="0"/>
              <a:t>Indicator 8</a:t>
            </a:r>
            <a:endParaRPr lang="en-GB" b="1" dirty="0"/>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292100" y="924689"/>
            <a:ext cx="7480300" cy="464464"/>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of staff that personally experienced discrimination at work from a manager or colleagues</a:t>
            </a:r>
            <a:endParaRPr lang="en-GB" sz="1200" b="1" i="1" dirty="0">
              <a:solidFill>
                <a:srgbClr val="0070C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4EB09908-4AD6-35AA-599E-3EA96B4743B9}"/>
              </a:ext>
            </a:extLst>
          </p:cNvPr>
          <p:cNvSpPr txBox="1">
            <a:spLocks noChangeArrowheads="1"/>
          </p:cNvSpPr>
          <p:nvPr/>
        </p:nvSpPr>
        <p:spPr bwMode="auto">
          <a:xfrm>
            <a:off x="5025489" y="1389153"/>
            <a:ext cx="6937911" cy="294511"/>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 of staff that personally experienced discrimination at work from a manager or colleagues</a:t>
            </a:r>
          </a:p>
        </p:txBody>
      </p:sp>
      <p:pic>
        <p:nvPicPr>
          <p:cNvPr id="3" name="Picture 2">
            <a:extLst>
              <a:ext uri="{FF2B5EF4-FFF2-40B4-BE49-F238E27FC236}">
                <a16:creationId xmlns:a16="http://schemas.microsoft.com/office/drawing/2014/main" id="{107161F9-7744-43C6-C821-93BF005146EC}"/>
              </a:ext>
            </a:extLst>
          </p:cNvPr>
          <p:cNvPicPr>
            <a:picLocks noChangeAspect="1"/>
          </p:cNvPicPr>
          <p:nvPr/>
        </p:nvPicPr>
        <p:blipFill rotWithShape="1">
          <a:blip r:embed="rId2"/>
          <a:srcRect t="6699"/>
          <a:stretch/>
        </p:blipFill>
        <p:spPr>
          <a:xfrm>
            <a:off x="5025489" y="1843785"/>
            <a:ext cx="6937911" cy="3515488"/>
          </a:xfrm>
          <a:prstGeom prst="rect">
            <a:avLst/>
          </a:prstGeom>
        </p:spPr>
      </p:pic>
      <p:pic>
        <p:nvPicPr>
          <p:cNvPr id="4" name="Picture 3" descr="A white background with black dots&#10;&#10;Description automatically generated">
            <a:extLst>
              <a:ext uri="{FF2B5EF4-FFF2-40B4-BE49-F238E27FC236}">
                <a16:creationId xmlns:a16="http://schemas.microsoft.com/office/drawing/2014/main" id="{75AC3957-0756-BD3D-E683-2A7E481D1E03}"/>
              </a:ext>
            </a:extLst>
          </p:cNvPr>
          <p:cNvPicPr>
            <a:picLocks noChangeAspect="1"/>
          </p:cNvPicPr>
          <p:nvPr/>
        </p:nvPicPr>
        <p:blipFill>
          <a:blip r:embed="rId3"/>
          <a:stretch>
            <a:fillRect/>
          </a:stretch>
        </p:blipFill>
        <p:spPr>
          <a:xfrm>
            <a:off x="10820400" y="6096000"/>
            <a:ext cx="1143000" cy="609600"/>
          </a:xfrm>
          <a:prstGeom prst="rect">
            <a:avLst/>
          </a:prstGeom>
        </p:spPr>
      </p:pic>
    </p:spTree>
    <p:extLst>
      <p:ext uri="{BB962C8B-B14F-4D97-AF65-F5344CB8AC3E}">
        <p14:creationId xmlns:p14="http://schemas.microsoft.com/office/powerpoint/2010/main" val="2365919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0F9F0E-8B89-A206-3D9C-C18DDB8F852B}"/>
              </a:ext>
            </a:extLst>
          </p:cNvPr>
          <p:cNvSpPr txBox="1"/>
          <p:nvPr/>
        </p:nvSpPr>
        <p:spPr>
          <a:xfrm>
            <a:off x="10591800" y="6019800"/>
            <a:ext cx="1524000" cy="838200"/>
          </a:xfrm>
          <a:prstGeom prst="rect">
            <a:avLst/>
          </a:prstGeom>
          <a:solidFill>
            <a:schemeClr val="bg1"/>
          </a:solidFill>
        </p:spPr>
        <p:txBody>
          <a:bodyPr wrap="square" rtlCol="0">
            <a:spAutoFit/>
          </a:bodyPr>
          <a:lstStyle/>
          <a:p>
            <a:endParaRPr lang="en-GB" dirty="0"/>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(WRES)</a:t>
            </a:r>
          </a:p>
          <a:p>
            <a:endParaRPr lang="en-GB" b="1" dirty="0">
              <a:solidFill>
                <a:schemeClr val="tx1"/>
              </a:solidFill>
              <a:highlight>
                <a:srgbClr val="FFFF00"/>
              </a:highlight>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64463"/>
          </a:xfrm>
        </p:spPr>
        <p:txBody>
          <a:bodyPr/>
          <a:lstStyle/>
          <a:p>
            <a:r>
              <a:rPr lang="en-GB" dirty="0"/>
              <a:t>Indicator 9</a:t>
            </a:r>
            <a:endParaRPr lang="en-GB" b="1" dirty="0"/>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292100" y="924689"/>
            <a:ext cx="5727702" cy="311150"/>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of board members by ethnicity compared to BME workforce</a:t>
            </a:r>
            <a:endParaRPr lang="en-GB" sz="1200" b="1" i="1" dirty="0">
              <a:solidFill>
                <a:srgbClr val="0070C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FF214FC-B2AF-26D9-2F03-F38D580FF7B5}"/>
              </a:ext>
            </a:extLst>
          </p:cNvPr>
          <p:cNvSpPr txBox="1"/>
          <p:nvPr/>
        </p:nvSpPr>
        <p:spPr>
          <a:xfrm>
            <a:off x="297015" y="1407110"/>
            <a:ext cx="11733170" cy="2631490"/>
          </a:xfrm>
          <a:prstGeom prst="rect">
            <a:avLst/>
          </a:prstGeom>
          <a:noFill/>
        </p:spPr>
        <p:txBody>
          <a:bodyPr wrap="square">
            <a:spAutoFit/>
          </a:bodyPr>
          <a:lstStyle/>
          <a:p>
            <a:r>
              <a:rPr lang="en-GB" sz="1100" dirty="0">
                <a:effectLst/>
                <a:latin typeface="Arial" panose="020B0604020202020204" pitchFamily="34" charset="0"/>
                <a:ea typeface="Aptos" panose="020B0004020202020204" pitchFamily="34" charset="0"/>
                <a:cs typeface="Aptos" panose="020B0004020202020204" pitchFamily="34" charset="0"/>
              </a:rPr>
              <a:t>As </a:t>
            </a:r>
            <a:r>
              <a:rPr lang="en-GB" sz="1100" dirty="0">
                <a:latin typeface="Arial" panose="020B0604020202020204" pitchFamily="34" charset="0"/>
                <a:ea typeface="Aptos" panose="020B0004020202020204" pitchFamily="34" charset="0"/>
                <a:cs typeface="Aptos" panose="020B0004020202020204" pitchFamily="34" charset="0"/>
              </a:rPr>
              <a:t>of</a:t>
            </a:r>
            <a:r>
              <a:rPr lang="en-GB" sz="1100" dirty="0">
                <a:effectLst/>
                <a:latin typeface="Arial" panose="020B0604020202020204" pitchFamily="34" charset="0"/>
                <a:ea typeface="Aptos" panose="020B0004020202020204" pitchFamily="34" charset="0"/>
                <a:cs typeface="Aptos" panose="020B0004020202020204" pitchFamily="34" charset="0"/>
              </a:rPr>
              <a:t> 31 March 2024, the Trust Board of Directors comprised 15 members, two of whom identify as Black, Asian and Minority Ethnic (one non-executive director, and one executive director). Of this, the Board comprised 11 voting members, seven of whom were non-executive directors and four were executive directors. Of these 11 voting members of the Board, two voting Board members identify as BME. This means BME staff are -35% under-represented at Board level. </a:t>
            </a:r>
            <a:endParaRPr lang="en-GB" sz="1100" dirty="0">
              <a:effectLst/>
              <a:latin typeface="Aptos" panose="020B0004020202020204" pitchFamily="34" charset="0"/>
              <a:ea typeface="Aptos" panose="020B0004020202020204" pitchFamily="34" charset="0"/>
              <a:cs typeface="Aptos" panose="020B0004020202020204" pitchFamily="34" charset="0"/>
            </a:endParaRPr>
          </a:p>
          <a:p>
            <a:r>
              <a:rPr lang="en-GB" sz="1100" dirty="0">
                <a:effectLst/>
                <a:latin typeface="Aptos" panose="020B0004020202020204" pitchFamily="34" charset="0"/>
                <a:ea typeface="Aptos" panose="020B0004020202020204" pitchFamily="34" charset="0"/>
                <a:cs typeface="Aptos" panose="020B0004020202020204" pitchFamily="34" charset="0"/>
              </a:rPr>
              <a:t> </a:t>
            </a:r>
          </a:p>
          <a:p>
            <a:r>
              <a:rPr lang="en-GB" sz="1100" dirty="0">
                <a:effectLst/>
                <a:latin typeface="Arial" panose="020B0604020202020204" pitchFamily="34" charset="0"/>
                <a:ea typeface="Aptos" panose="020B0004020202020204" pitchFamily="34" charset="0"/>
                <a:cs typeface="Aptos" panose="020B0004020202020204" pitchFamily="34" charset="0"/>
              </a:rPr>
              <a:t>On 12 October 2023, a longstanding Non-Executive Director at the Trust came to the end of their term of office, after seven years as a Non-Executive Director at the Trust. In the summer of 2023, the Trust ran an appointments process to identify a successor. Unfortunately, the panel were unable to make an appointment. A non-voting Associate Non-Executive Director who identified as BME was appointed to cover the voting NED role on an acting-up basis. Following a competitive external appointments process in the spring and summer, this individual was appointed substantively to the voting NED in </a:t>
            </a:r>
            <a:r>
              <a:rPr lang="en-GB" sz="1100" dirty="0">
                <a:latin typeface="Arial" panose="020B0604020202020204" pitchFamily="34" charset="0"/>
                <a:ea typeface="Aptos" panose="020B0004020202020204" pitchFamily="34" charset="0"/>
                <a:cs typeface="Aptos" panose="020B0004020202020204" pitchFamily="34" charset="0"/>
              </a:rPr>
              <a:t>October </a:t>
            </a:r>
            <a:r>
              <a:rPr lang="en-GB" sz="1100" dirty="0">
                <a:effectLst/>
                <a:latin typeface="Arial" panose="020B0604020202020204" pitchFamily="34" charset="0"/>
                <a:ea typeface="Aptos" panose="020B0004020202020204" pitchFamily="34" charset="0"/>
                <a:cs typeface="Aptos" panose="020B0004020202020204" pitchFamily="34" charset="0"/>
              </a:rPr>
              <a:t>2024. </a:t>
            </a:r>
            <a:endParaRPr lang="en-GB" sz="1100" dirty="0">
              <a:effectLst/>
              <a:latin typeface="Aptos" panose="020B0004020202020204" pitchFamily="34" charset="0"/>
              <a:ea typeface="Aptos" panose="020B0004020202020204" pitchFamily="34" charset="0"/>
              <a:cs typeface="Aptos" panose="020B0004020202020204" pitchFamily="34" charset="0"/>
            </a:endParaRPr>
          </a:p>
          <a:p>
            <a:r>
              <a:rPr lang="en-GB" sz="1100" dirty="0">
                <a:effectLst/>
                <a:latin typeface="Arial" panose="020B0604020202020204" pitchFamily="34" charset="0"/>
                <a:ea typeface="Aptos" panose="020B0004020202020204" pitchFamily="34" charset="0"/>
                <a:cs typeface="Aptos" panose="020B0004020202020204" pitchFamily="34" charset="0"/>
              </a:rPr>
              <a:t> </a:t>
            </a:r>
            <a:endParaRPr lang="en-GB" sz="1100" dirty="0">
              <a:effectLst/>
              <a:latin typeface="Aptos" panose="020B0004020202020204" pitchFamily="34" charset="0"/>
              <a:ea typeface="Aptos" panose="020B0004020202020204" pitchFamily="34" charset="0"/>
              <a:cs typeface="Aptos" panose="020B0004020202020204" pitchFamily="34" charset="0"/>
            </a:endParaRPr>
          </a:p>
          <a:p>
            <a:r>
              <a:rPr lang="en-GB" sz="1100" dirty="0">
                <a:effectLst/>
                <a:latin typeface="Arial" panose="020B0604020202020204" pitchFamily="34" charset="0"/>
                <a:ea typeface="Aptos" panose="020B0004020202020204" pitchFamily="34" charset="0"/>
                <a:cs typeface="Aptos" panose="020B0004020202020204" pitchFamily="34" charset="0"/>
              </a:rPr>
              <a:t>Two further Board appointments will be made to the Board by December 2024, the Trust Chair and a Non-Executive Director, both voting positions on the Board. In discussion with the Council of Governors, it has been agreed that identifying a strong and diverse field of candidates is a key priority in these upcoming appointments processes. The roles are being advertised to ensure a diverse field and the search firms supporting the appointments have been asked by the Trust to actively seek applications from across the protected characteristics.</a:t>
            </a:r>
            <a:endParaRPr lang="en-GB" sz="1100" dirty="0">
              <a:effectLst/>
              <a:latin typeface="Aptos" panose="020B0004020202020204" pitchFamily="34" charset="0"/>
              <a:ea typeface="Aptos" panose="020B0004020202020204" pitchFamily="34" charset="0"/>
              <a:cs typeface="Aptos" panose="020B0004020202020204" pitchFamily="34" charset="0"/>
            </a:endParaRPr>
          </a:p>
          <a:p>
            <a:r>
              <a:rPr lang="en-GB" sz="1100" dirty="0">
                <a:effectLst/>
                <a:latin typeface="Arial" panose="020B0604020202020204" pitchFamily="34" charset="0"/>
                <a:ea typeface="Aptos" panose="020B0004020202020204" pitchFamily="34" charset="0"/>
                <a:cs typeface="Aptos" panose="020B0004020202020204" pitchFamily="34" charset="0"/>
              </a:rPr>
              <a:t> </a:t>
            </a:r>
            <a:endParaRPr lang="en-GB" sz="1100" dirty="0">
              <a:effectLst/>
              <a:latin typeface="Aptos" panose="020B0004020202020204" pitchFamily="34" charset="0"/>
              <a:ea typeface="Aptos" panose="020B0004020202020204" pitchFamily="34" charset="0"/>
              <a:cs typeface="Aptos" panose="020B0004020202020204" pitchFamily="34" charset="0"/>
            </a:endParaRPr>
          </a:p>
          <a:p>
            <a:r>
              <a:rPr lang="en-GB" sz="1100" dirty="0">
                <a:effectLst/>
                <a:latin typeface="Arial" panose="020B0604020202020204" pitchFamily="34" charset="0"/>
                <a:ea typeface="Aptos" panose="020B0004020202020204" pitchFamily="34" charset="0"/>
                <a:cs typeface="Aptos" panose="020B0004020202020204" pitchFamily="34" charset="0"/>
              </a:rPr>
              <a:t>The Trust is committed to appointing to ensuring future appointments to all Board level roles (executive and non-executive) are appropriately targeted to ensure a diverse range of candidates.</a:t>
            </a:r>
            <a:endParaRPr lang="en-GB" sz="1100" dirty="0">
              <a:effectLst/>
              <a:latin typeface="Aptos" panose="020B0004020202020204" pitchFamily="34" charset="0"/>
              <a:ea typeface="Aptos" panose="020B0004020202020204" pitchFamily="34" charset="0"/>
              <a:cs typeface="Aptos" panose="020B0004020202020204" pitchFamily="34" charset="0"/>
            </a:endParaRPr>
          </a:p>
        </p:txBody>
      </p:sp>
      <p:pic>
        <p:nvPicPr>
          <p:cNvPr id="10" name="Picture 9">
            <a:extLst>
              <a:ext uri="{FF2B5EF4-FFF2-40B4-BE49-F238E27FC236}">
                <a16:creationId xmlns:a16="http://schemas.microsoft.com/office/drawing/2014/main" id="{67ACC0A1-FB81-15D4-E5C6-5974D4F0A785}"/>
              </a:ext>
            </a:extLst>
          </p:cNvPr>
          <p:cNvPicPr>
            <a:picLocks noChangeAspect="1"/>
          </p:cNvPicPr>
          <p:nvPr/>
        </p:nvPicPr>
        <p:blipFill>
          <a:blip r:embed="rId2"/>
          <a:stretch>
            <a:fillRect/>
          </a:stretch>
        </p:blipFill>
        <p:spPr>
          <a:xfrm>
            <a:off x="8123828" y="4114800"/>
            <a:ext cx="3906357" cy="2440007"/>
          </a:xfrm>
          <a:prstGeom prst="rect">
            <a:avLst/>
          </a:prstGeom>
        </p:spPr>
      </p:pic>
      <p:pic>
        <p:nvPicPr>
          <p:cNvPr id="11" name="Picture 10">
            <a:extLst>
              <a:ext uri="{FF2B5EF4-FFF2-40B4-BE49-F238E27FC236}">
                <a16:creationId xmlns:a16="http://schemas.microsoft.com/office/drawing/2014/main" id="{74CD943B-09F5-97AC-1FC6-FAD7C5F2417B}"/>
              </a:ext>
            </a:extLst>
          </p:cNvPr>
          <p:cNvPicPr>
            <a:picLocks noChangeAspect="1"/>
          </p:cNvPicPr>
          <p:nvPr/>
        </p:nvPicPr>
        <p:blipFill>
          <a:blip r:embed="rId3"/>
          <a:stretch>
            <a:fillRect/>
          </a:stretch>
        </p:blipFill>
        <p:spPr>
          <a:xfrm>
            <a:off x="4171452" y="4114800"/>
            <a:ext cx="3903011" cy="2440007"/>
          </a:xfrm>
          <a:prstGeom prst="rect">
            <a:avLst/>
          </a:prstGeom>
        </p:spPr>
      </p:pic>
      <p:pic>
        <p:nvPicPr>
          <p:cNvPr id="12" name="Picture 11">
            <a:extLst>
              <a:ext uri="{FF2B5EF4-FFF2-40B4-BE49-F238E27FC236}">
                <a16:creationId xmlns:a16="http://schemas.microsoft.com/office/drawing/2014/main" id="{CFA8E1F9-3170-C006-5B7E-12F4F1539237}"/>
              </a:ext>
            </a:extLst>
          </p:cNvPr>
          <p:cNvPicPr>
            <a:picLocks noChangeAspect="1"/>
          </p:cNvPicPr>
          <p:nvPr/>
        </p:nvPicPr>
        <p:blipFill>
          <a:blip r:embed="rId4"/>
          <a:stretch>
            <a:fillRect/>
          </a:stretch>
        </p:blipFill>
        <p:spPr>
          <a:xfrm>
            <a:off x="228600" y="4114800"/>
            <a:ext cx="3903012" cy="2440007"/>
          </a:xfrm>
          <a:prstGeom prst="rect">
            <a:avLst/>
          </a:prstGeom>
        </p:spPr>
      </p:pic>
    </p:spTree>
    <p:extLst>
      <p:ext uri="{BB962C8B-B14F-4D97-AF65-F5344CB8AC3E}">
        <p14:creationId xmlns:p14="http://schemas.microsoft.com/office/powerpoint/2010/main" val="318848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F307D3-1776-2A27-0AAA-579F81755C85}"/>
              </a:ext>
            </a:extLst>
          </p:cNvPr>
          <p:cNvPicPr>
            <a:picLocks noChangeAspect="1"/>
          </p:cNvPicPr>
          <p:nvPr/>
        </p:nvPicPr>
        <p:blipFill>
          <a:blip r:embed="rId2"/>
          <a:stretch>
            <a:fillRect/>
          </a:stretch>
        </p:blipFill>
        <p:spPr>
          <a:xfrm>
            <a:off x="5291723" y="3516679"/>
            <a:ext cx="6608459" cy="1890028"/>
          </a:xfrm>
          <a:prstGeom prst="rect">
            <a:avLst/>
          </a:prstGeom>
        </p:spPr>
      </p:pic>
      <p:pic>
        <p:nvPicPr>
          <p:cNvPr id="8" name="Picture 7">
            <a:extLst>
              <a:ext uri="{FF2B5EF4-FFF2-40B4-BE49-F238E27FC236}">
                <a16:creationId xmlns:a16="http://schemas.microsoft.com/office/drawing/2014/main" id="{993E8154-420C-3115-73CE-4C6DF5003AF1}"/>
              </a:ext>
            </a:extLst>
          </p:cNvPr>
          <p:cNvPicPr>
            <a:picLocks noChangeAspect="1"/>
          </p:cNvPicPr>
          <p:nvPr/>
        </p:nvPicPr>
        <p:blipFill>
          <a:blip r:embed="rId3"/>
          <a:stretch>
            <a:fillRect/>
          </a:stretch>
        </p:blipFill>
        <p:spPr>
          <a:xfrm>
            <a:off x="5291723" y="1447800"/>
            <a:ext cx="6608459" cy="1863470"/>
          </a:xfrm>
          <a:prstGeom prst="rect">
            <a:avLst/>
          </a:prstGeom>
        </p:spPr>
      </p:pic>
      <p:sp>
        <p:nvSpPr>
          <p:cNvPr id="2" name="Text Placeholder 1">
            <a:extLst>
              <a:ext uri="{FF2B5EF4-FFF2-40B4-BE49-F238E27FC236}">
                <a16:creationId xmlns:a16="http://schemas.microsoft.com/office/drawing/2014/main" id="{2745DDA3-6AF4-4474-B77A-3AAA30EBBF2D}"/>
              </a:ext>
            </a:extLst>
          </p:cNvPr>
          <p:cNvSpPr>
            <a:spLocks noGrp="1"/>
          </p:cNvSpPr>
          <p:nvPr>
            <p:ph type="body" sz="quarter" idx="14"/>
          </p:nvPr>
        </p:nvSpPr>
        <p:spPr>
          <a:xfrm>
            <a:off x="295020" y="585032"/>
            <a:ext cx="7248780" cy="464463"/>
          </a:xfrm>
        </p:spPr>
        <p:txBody>
          <a:bodyPr/>
          <a:lstStyle/>
          <a:p>
            <a:r>
              <a:rPr lang="en-GB" dirty="0"/>
              <a:t>Next steps</a:t>
            </a:r>
          </a:p>
        </p:txBody>
      </p:sp>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9"/>
          </p:nvPr>
        </p:nvSpPr>
        <p:spPr/>
        <p:txBody>
          <a:bodyPr/>
          <a:lstStyle/>
          <a:p>
            <a:r>
              <a:rPr lang="en-GB" b="1" dirty="0">
                <a:solidFill>
                  <a:schemeClr val="tx1"/>
                </a:solidFill>
              </a:rPr>
              <a:t>Workforce Race Equality Standard (WRES)</a:t>
            </a:r>
          </a:p>
        </p:txBody>
      </p:sp>
      <p:pic>
        <p:nvPicPr>
          <p:cNvPr id="12" name="Picture 11">
            <a:extLst>
              <a:ext uri="{FF2B5EF4-FFF2-40B4-BE49-F238E27FC236}">
                <a16:creationId xmlns:a16="http://schemas.microsoft.com/office/drawing/2014/main" id="{E3584DC7-0D00-D748-DCBB-86E431611F20}"/>
              </a:ext>
            </a:extLst>
          </p:cNvPr>
          <p:cNvPicPr>
            <a:picLocks noChangeAspect="1"/>
          </p:cNvPicPr>
          <p:nvPr/>
        </p:nvPicPr>
        <p:blipFill>
          <a:blip r:embed="rId4"/>
          <a:stretch>
            <a:fillRect/>
          </a:stretch>
        </p:blipFill>
        <p:spPr>
          <a:xfrm>
            <a:off x="305873" y="5334000"/>
            <a:ext cx="4661183" cy="1077961"/>
          </a:xfrm>
          <a:prstGeom prst="rect">
            <a:avLst/>
          </a:prstGeom>
        </p:spPr>
      </p:pic>
      <p:sp>
        <p:nvSpPr>
          <p:cNvPr id="13" name="TextBox 12">
            <a:extLst>
              <a:ext uri="{FF2B5EF4-FFF2-40B4-BE49-F238E27FC236}">
                <a16:creationId xmlns:a16="http://schemas.microsoft.com/office/drawing/2014/main" id="{D60E47CF-BE9C-F9FF-E1B1-A71630ADF9B5}"/>
              </a:ext>
            </a:extLst>
          </p:cNvPr>
          <p:cNvSpPr txBox="1"/>
          <p:nvPr/>
        </p:nvSpPr>
        <p:spPr>
          <a:xfrm>
            <a:off x="407345" y="1207633"/>
            <a:ext cx="4419600" cy="3553280"/>
          </a:xfrm>
          <a:prstGeom prst="rect">
            <a:avLst/>
          </a:prstGeom>
          <a:noFill/>
        </p:spPr>
        <p:txBody>
          <a:bodyPr wrap="square">
            <a:spAutoFit/>
          </a:bodyPr>
          <a:lstStyle/>
          <a:p>
            <a:pPr algn="just">
              <a:lnSpc>
                <a:spcPct val="107000"/>
              </a:lnSpc>
              <a:spcAft>
                <a:spcPts val="800"/>
              </a:spcAft>
            </a:pPr>
            <a:r>
              <a:rPr lang="en-GB" sz="1200" dirty="0">
                <a:latin typeface="+mj-lt"/>
                <a:ea typeface="Calibri" panose="020F0502020204030204" pitchFamily="34" charset="0"/>
                <a:cs typeface="Arial" panose="020B0604020202020204" pitchFamily="34" charset="0"/>
              </a:rPr>
              <a:t>Our existing Culture and Diversity and Inclusion Action Plans, which were introduced in late 2020, have driven a continued focus and commitment to improving the experience of those from marginalised groups, particularly those from Black, Asian and Minority Ethnic communities. Whilst many of the actions and projects set out in these action plans have now been successfully delivered, there are still a number to be implemented.</a:t>
            </a:r>
          </a:p>
          <a:p>
            <a:pPr lvl="0">
              <a:lnSpc>
                <a:spcPct val="107000"/>
              </a:lnSpc>
              <a:spcAft>
                <a:spcPts val="800"/>
              </a:spcAft>
            </a:pPr>
            <a:r>
              <a:rPr lang="en-GB" sz="1200" dirty="0">
                <a:latin typeface="+mj-lt"/>
                <a:ea typeface="Calibri" panose="020F0502020204030204" pitchFamily="34" charset="0"/>
                <a:cs typeface="Arial" panose="020B0604020202020204" pitchFamily="34" charset="0"/>
              </a:rPr>
              <a:t>These open actions or live projects have been mapped across to NHSE’s EDI Improvement Plan (appendix b) and aligned to our People Strategy. </a:t>
            </a:r>
            <a:r>
              <a:rPr lang="en-GB" sz="1200" b="1" dirty="0">
                <a:latin typeface="+mj-lt"/>
                <a:ea typeface="Calibri" panose="020F0502020204030204" pitchFamily="34" charset="0"/>
                <a:cs typeface="Arial" panose="020B0604020202020204" pitchFamily="34" charset="0"/>
              </a:rPr>
              <a:t>This has identified six gesh EDI workstreams for 2024-26</a:t>
            </a:r>
            <a:r>
              <a:rPr lang="en-GB" sz="1200" dirty="0">
                <a:latin typeface="+mj-lt"/>
                <a:ea typeface="Calibri" panose="020F0502020204030204" pitchFamily="34" charset="0"/>
                <a:cs typeface="Arial" panose="020B0604020202020204" pitchFamily="34" charset="0"/>
              </a:rPr>
              <a:t>. </a:t>
            </a:r>
          </a:p>
          <a:p>
            <a:pPr lvl="0">
              <a:lnSpc>
                <a:spcPct val="107000"/>
              </a:lnSpc>
              <a:spcAft>
                <a:spcPts val="800"/>
              </a:spcAft>
            </a:pPr>
            <a:r>
              <a:rPr lang="en-GB" sz="1200" dirty="0">
                <a:latin typeface="+mj-lt"/>
              </a:rPr>
              <a:t>Following publication of our WRES and WDES Reports in late October 2024 we will commence a final review and Board approval of the specific actions which will enable us to deliver against our People Strategy and NHSE’s EDI Improvement Plan.</a:t>
            </a:r>
          </a:p>
          <a:p>
            <a:pPr lvl="0">
              <a:lnSpc>
                <a:spcPct val="107000"/>
              </a:lnSpc>
              <a:spcAft>
                <a:spcPts val="800"/>
              </a:spcAft>
            </a:pPr>
            <a:r>
              <a:rPr lang="en-GB" sz="1200" dirty="0">
                <a:latin typeface="+mj-lt"/>
              </a:rPr>
              <a:t>An overview of these action plans will be published shortly. </a:t>
            </a:r>
          </a:p>
        </p:txBody>
      </p:sp>
      <p:sp>
        <p:nvSpPr>
          <p:cNvPr id="6" name="Oval 5">
            <a:extLst>
              <a:ext uri="{FF2B5EF4-FFF2-40B4-BE49-F238E27FC236}">
                <a16:creationId xmlns:a16="http://schemas.microsoft.com/office/drawing/2014/main" id="{56075190-BE5C-98BB-E40B-C917EEFE0583}"/>
              </a:ext>
            </a:extLst>
          </p:cNvPr>
          <p:cNvSpPr/>
          <p:nvPr/>
        </p:nvSpPr>
        <p:spPr>
          <a:xfrm>
            <a:off x="1371600" y="5650367"/>
            <a:ext cx="712145" cy="669794"/>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sz="800" b="1" dirty="0"/>
          </a:p>
        </p:txBody>
      </p:sp>
      <p:sp>
        <p:nvSpPr>
          <p:cNvPr id="7" name="TextBox 6">
            <a:extLst>
              <a:ext uri="{FF2B5EF4-FFF2-40B4-BE49-F238E27FC236}">
                <a16:creationId xmlns:a16="http://schemas.microsoft.com/office/drawing/2014/main" id="{1B7C2ABA-1D46-22E0-8170-D8A0BC4EABC7}"/>
              </a:ext>
            </a:extLst>
          </p:cNvPr>
          <p:cNvSpPr txBox="1"/>
          <p:nvPr/>
        </p:nvSpPr>
        <p:spPr>
          <a:xfrm>
            <a:off x="1362722" y="5754431"/>
            <a:ext cx="712145" cy="461665"/>
          </a:xfrm>
          <a:prstGeom prst="rect">
            <a:avLst/>
          </a:prstGeom>
          <a:noFill/>
        </p:spPr>
        <p:txBody>
          <a:bodyPr wrap="square" rtlCol="0">
            <a:spAutoFit/>
          </a:bodyPr>
          <a:lstStyle/>
          <a:p>
            <a:pPr algn="ctr"/>
            <a:r>
              <a:rPr lang="en-GB" sz="600" dirty="0">
                <a:solidFill>
                  <a:schemeClr val="bg1"/>
                </a:solidFill>
                <a:latin typeface="+mj-lt"/>
              </a:rPr>
              <a:t>Improve staff learning opportunities and wellbeing </a:t>
            </a:r>
          </a:p>
        </p:txBody>
      </p:sp>
      <p:sp>
        <p:nvSpPr>
          <p:cNvPr id="9" name="Oval 8">
            <a:extLst>
              <a:ext uri="{FF2B5EF4-FFF2-40B4-BE49-F238E27FC236}">
                <a16:creationId xmlns:a16="http://schemas.microsoft.com/office/drawing/2014/main" id="{2E62BB0A-3189-856B-8A69-D020185239B0}"/>
              </a:ext>
            </a:extLst>
          </p:cNvPr>
          <p:cNvSpPr/>
          <p:nvPr/>
        </p:nvSpPr>
        <p:spPr>
          <a:xfrm>
            <a:off x="4132555" y="5650367"/>
            <a:ext cx="712145" cy="669794"/>
          </a:xfrm>
          <a:prstGeom prst="ellipse">
            <a:avLst/>
          </a:prstGeom>
          <a:solidFill>
            <a:schemeClr val="accent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sz="800" b="1" dirty="0"/>
          </a:p>
        </p:txBody>
      </p:sp>
      <p:sp>
        <p:nvSpPr>
          <p:cNvPr id="14" name="TextBox 13">
            <a:extLst>
              <a:ext uri="{FF2B5EF4-FFF2-40B4-BE49-F238E27FC236}">
                <a16:creationId xmlns:a16="http://schemas.microsoft.com/office/drawing/2014/main" id="{25E82E8C-756B-A224-BDE4-AF5987E54A31}"/>
              </a:ext>
            </a:extLst>
          </p:cNvPr>
          <p:cNvSpPr txBox="1"/>
          <p:nvPr/>
        </p:nvSpPr>
        <p:spPr>
          <a:xfrm>
            <a:off x="4132555" y="5800598"/>
            <a:ext cx="721023" cy="369332"/>
          </a:xfrm>
          <a:prstGeom prst="rect">
            <a:avLst/>
          </a:prstGeom>
          <a:noFill/>
        </p:spPr>
        <p:txBody>
          <a:bodyPr wrap="square" rtlCol="0">
            <a:spAutoFit/>
          </a:bodyPr>
          <a:lstStyle/>
          <a:p>
            <a:pPr algn="ctr"/>
            <a:r>
              <a:rPr lang="en-GB" sz="600" dirty="0">
                <a:solidFill>
                  <a:schemeClr val="bg1"/>
                </a:solidFill>
                <a:latin typeface="+mj-lt"/>
              </a:rPr>
              <a:t>Embrace integrated ways of working </a:t>
            </a:r>
          </a:p>
        </p:txBody>
      </p:sp>
      <p:pic>
        <p:nvPicPr>
          <p:cNvPr id="4" name="Picture 3" descr="A white background with black dots&#10;&#10;Description automatically generated">
            <a:extLst>
              <a:ext uri="{FF2B5EF4-FFF2-40B4-BE49-F238E27FC236}">
                <a16:creationId xmlns:a16="http://schemas.microsoft.com/office/drawing/2014/main" id="{BB142B4A-17AB-11ED-F373-34A7552ECD38}"/>
              </a:ext>
            </a:extLst>
          </p:cNvPr>
          <p:cNvPicPr>
            <a:picLocks noChangeAspect="1"/>
          </p:cNvPicPr>
          <p:nvPr/>
        </p:nvPicPr>
        <p:blipFill>
          <a:blip r:embed="rId5"/>
          <a:stretch>
            <a:fillRect/>
          </a:stretch>
        </p:blipFill>
        <p:spPr>
          <a:xfrm>
            <a:off x="10591800" y="6107161"/>
            <a:ext cx="1371600" cy="609600"/>
          </a:xfrm>
          <a:prstGeom prst="rect">
            <a:avLst/>
          </a:prstGeom>
        </p:spPr>
      </p:pic>
    </p:spTree>
    <p:extLst>
      <p:ext uri="{BB962C8B-B14F-4D97-AF65-F5344CB8AC3E}">
        <p14:creationId xmlns:p14="http://schemas.microsoft.com/office/powerpoint/2010/main" val="403821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BED30F-768E-39B0-E94A-FA78C5CCF266}"/>
              </a:ext>
            </a:extLst>
          </p:cNvPr>
          <p:cNvSpPr txBox="1"/>
          <p:nvPr/>
        </p:nvSpPr>
        <p:spPr>
          <a:xfrm>
            <a:off x="10803244" y="6107563"/>
            <a:ext cx="1295400" cy="609600"/>
          </a:xfrm>
          <a:prstGeom prst="rect">
            <a:avLst/>
          </a:prstGeom>
          <a:solidFill>
            <a:schemeClr val="bg1"/>
          </a:solidFill>
        </p:spPr>
        <p:txBody>
          <a:bodyPr wrap="square" rtlCol="0">
            <a:spAutoFit/>
          </a:bodyPr>
          <a:lstStyle/>
          <a:p>
            <a:endParaRPr lang="en-GB" dirty="0"/>
          </a:p>
        </p:txBody>
      </p:sp>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4"/>
          </p:nvPr>
        </p:nvSpPr>
        <p:spPr>
          <a:xfrm>
            <a:off x="266902" y="560719"/>
            <a:ext cx="8648498" cy="378804"/>
          </a:xfrm>
        </p:spPr>
        <p:txBody>
          <a:bodyPr/>
          <a:lstStyle/>
          <a:p>
            <a:r>
              <a:rPr lang="en-GB" dirty="0">
                <a:solidFill>
                  <a:schemeClr val="accent1">
                    <a:lumMod val="10000"/>
                  </a:schemeClr>
                </a:solidFill>
              </a:rPr>
              <a:t>Appendix A: Definitions of ethnicity: people covered by the WRES</a:t>
            </a:r>
            <a:endParaRPr lang="en-GB" b="1" dirty="0">
              <a:solidFill>
                <a:schemeClr val="accent1">
                  <a:lumMod val="10000"/>
                </a:schemeClr>
              </a:solidFill>
            </a:endParaRPr>
          </a:p>
        </p:txBody>
      </p:sp>
      <p:sp>
        <p:nvSpPr>
          <p:cNvPr id="2" name="Text Placeholder 1"/>
          <p:cNvSpPr>
            <a:spLocks noGrp="1"/>
          </p:cNvSpPr>
          <p:nvPr>
            <p:ph type="body" sz="quarter" idx="15"/>
          </p:nvPr>
        </p:nvSpPr>
        <p:spPr>
          <a:xfrm>
            <a:off x="293220" y="163019"/>
            <a:ext cx="8774580" cy="378804"/>
          </a:xfrm>
        </p:spPr>
        <p:txBody>
          <a:bodyPr/>
          <a:lstStyle/>
          <a:p>
            <a:r>
              <a:rPr lang="en-GB" b="1" dirty="0">
                <a:solidFill>
                  <a:schemeClr val="tx1"/>
                </a:solidFill>
              </a:rPr>
              <a:t>Workforce Race Equality Standard (WRES)</a:t>
            </a:r>
          </a:p>
        </p:txBody>
      </p:sp>
      <p:sp>
        <p:nvSpPr>
          <p:cNvPr id="11" name="TextBox 10">
            <a:extLst>
              <a:ext uri="{FF2B5EF4-FFF2-40B4-BE49-F238E27FC236}">
                <a16:creationId xmlns:a16="http://schemas.microsoft.com/office/drawing/2014/main" id="{5CB1DB6C-8C53-CF10-9AF3-3505EC043522}"/>
              </a:ext>
            </a:extLst>
          </p:cNvPr>
          <p:cNvSpPr txBox="1"/>
          <p:nvPr/>
        </p:nvSpPr>
        <p:spPr>
          <a:xfrm>
            <a:off x="293220" y="1371600"/>
            <a:ext cx="7703727" cy="4480137"/>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GB" sz="1100" b="1" dirty="0">
                <a:solidFill>
                  <a:srgbClr val="425563"/>
                </a:solidFill>
                <a:latin typeface="Arial" panose="020B0604020202020204" pitchFamily="34" charset="0"/>
                <a:ea typeface="Times New Roman" panose="02020603050405020304" pitchFamily="18" charset="0"/>
                <a:cs typeface="Arial" panose="020B0604020202020204" pitchFamily="34" charset="0"/>
              </a:rPr>
              <a:t>I</a:t>
            </a:r>
            <a:r>
              <a:rPr kumimoji="0" lang="en-GB" sz="1100" b="1"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n line with Health Education England's WRES guidance and national WRES reporting metrics, the term ‘BME’ and </a:t>
            </a:r>
            <a:r>
              <a:rPr lang="en-GB" sz="1100" b="1" dirty="0">
                <a:solidFill>
                  <a:srgbClr val="425563"/>
                </a:solidFill>
                <a:latin typeface="Arial" panose="020B0604020202020204" pitchFamily="34" charset="0"/>
                <a:ea typeface="Times New Roman" panose="02020603050405020304" pitchFamily="18" charset="0"/>
                <a:cs typeface="Arial" panose="020B0604020202020204" pitchFamily="34" charset="0"/>
              </a:rPr>
              <a:t>‘w</a:t>
            </a:r>
            <a:r>
              <a:rPr kumimoji="0" lang="en-GB" sz="1100" b="1" i="0" u="none" strike="noStrike" kern="1200" cap="none" spc="0" normalizeH="0" baseline="0" noProof="0" dirty="0" err="1">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hite</a:t>
            </a:r>
            <a:r>
              <a:rPr kumimoji="0" lang="en-GB" sz="1100" b="1"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are used to describe the two groups of staff referred to in this report</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 definitions of ‘black and minority ethnic’ and ‘white</a:t>
            </a:r>
            <a:r>
              <a:rPr lang="en-GB" sz="1100" dirty="0">
                <a:solidFill>
                  <a:srgbClr val="425563"/>
                </a:solidFill>
                <a:latin typeface="Arial" panose="020B0604020202020204" pitchFamily="34" charset="0"/>
                <a:ea typeface="Times New Roman" panose="02020603050405020304" pitchFamily="18" charset="0"/>
                <a:cs typeface="Arial" panose="020B0604020202020204" pitchFamily="34" charset="0"/>
              </a:rPr>
              <a:t>’</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used in </a:t>
            </a:r>
            <a:r>
              <a:rPr lang="en-GB" sz="1100" dirty="0">
                <a:solidFill>
                  <a:srgbClr val="425563"/>
                </a:solidFill>
                <a:latin typeface="Arial" panose="020B0604020202020204" pitchFamily="34" charset="0"/>
                <a:ea typeface="Times New Roman" panose="02020603050405020304" pitchFamily="18" charset="0"/>
                <a:cs typeface="Arial" panose="020B0604020202020204" pitchFamily="34" charset="0"/>
              </a:rPr>
              <a:t>Health Education England's (HEE) </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WRES guidance 2024 have followed the national reporting requirements of ethnic category in the NHS data model and dictionary and are as used in NHS Digital data. At the time of publication these definitions were based upon the 2001 ONS Census categories for ethnicity. These are presented in Annex B.</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GB" sz="1100" dirty="0">
                <a:solidFill>
                  <a:srgbClr val="425563"/>
                </a:solidFill>
                <a:latin typeface="Arial" panose="020B0604020202020204" pitchFamily="34" charset="0"/>
                <a:ea typeface="Times New Roman" panose="02020603050405020304" pitchFamily="18" charset="0"/>
                <a:cs typeface="Arial" panose="020B0604020202020204" pitchFamily="34" charset="0"/>
              </a:rPr>
              <a:t>‘</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White</a:t>
            </a:r>
            <a:r>
              <a:rPr lang="en-GB" sz="1100" dirty="0">
                <a:solidFill>
                  <a:srgbClr val="425563"/>
                </a:solidFill>
                <a:latin typeface="Arial" panose="020B0604020202020204" pitchFamily="34" charset="0"/>
                <a:ea typeface="Times New Roman" panose="02020603050405020304" pitchFamily="18" charset="0"/>
                <a:cs typeface="Arial" panose="020B0604020202020204" pitchFamily="34" charset="0"/>
              </a:rPr>
              <a:t>’</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staff include white British, Irish, Eastern European and any other white i.e. categories 1–</a:t>
            </a:r>
            <a:r>
              <a:rPr lang="en-GB" sz="1100" dirty="0">
                <a:solidFill>
                  <a:srgbClr val="425563"/>
                </a:solidFill>
                <a:latin typeface="Arial" panose="020B0604020202020204" pitchFamily="34" charset="0"/>
                <a:ea typeface="Times New Roman" panose="02020603050405020304" pitchFamily="18" charset="0"/>
                <a:cs typeface="Arial" panose="020B0604020202020204" pitchFamily="34" charset="0"/>
              </a:rPr>
              <a:t>4</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in the table in.</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 ‘black and minority ethnic’ staff category includes all others except ‘unknown</a:t>
            </a:r>
            <a:r>
              <a:rPr lang="en-GB" sz="1100" dirty="0">
                <a:solidFill>
                  <a:srgbClr val="425563"/>
                </a:solidFill>
                <a:latin typeface="Arial" panose="020B0604020202020204" pitchFamily="34" charset="0"/>
                <a:ea typeface="Times New Roman" panose="02020603050405020304" pitchFamily="18" charset="0"/>
                <a:cs typeface="Arial" panose="020B0604020202020204" pitchFamily="34" charset="0"/>
              </a:rPr>
              <a:t>’</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and ‘not stated.’ </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To aggregate data for BME staff, organisations should include categories 5-18 from current values and exclude ‘not stated’ and any ‘NULL</a:t>
            </a:r>
            <a:r>
              <a:rPr lang="en-GB" sz="1100" dirty="0">
                <a:solidFill>
                  <a:srgbClr val="425563"/>
                </a:solidFill>
                <a:latin typeface="Arial" panose="020B0604020202020204" pitchFamily="34" charset="0"/>
                <a:ea typeface="Times New Roman" panose="02020603050405020304" pitchFamily="18" charset="0"/>
                <a:cs typeface="Arial" panose="020B0604020202020204" pitchFamily="34" charset="0"/>
              </a:rPr>
              <a:t>’</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values. </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 treatment of staff from ethic categories [2 – white Irish] or [3 – Gypsy or Irish Traveler] or [4 – Any other white background] i.e. eastern European who may, in some organisations, be a significant minority group and experience considerable discrimination, is considered in the WRES FAQs document. Where this is the case, organisations should also explore such discrimination using workforce and staff survey data and take appropriate action.</a:t>
            </a:r>
          </a:p>
          <a:p>
            <a:pPr marL="342900" marR="0" lvl="0" indent="-342900" algn="l" defTabSz="914400" rtl="0" eaLnBrk="1" fontAlgn="auto" latinLnBrk="0" hangingPunct="1">
              <a:lnSpc>
                <a:spcPct val="150000"/>
              </a:lnSpc>
              <a:spcBef>
                <a:spcPts val="0"/>
              </a:spcBef>
              <a:spcAft>
                <a:spcPts val="800"/>
              </a:spcAft>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Source: WRES Additional Information 2024 for NHS Trusts and Foundation Trusts (30/04/2024)</a:t>
            </a:r>
          </a:p>
          <a:p>
            <a:pPr marR="0" lvl="0" algn="l" defTabSz="914400" rtl="0" eaLnBrk="1" fontAlgn="auto" latinLnBrk="0" hangingPunct="1">
              <a:lnSpc>
                <a:spcPct val="150000"/>
              </a:lnSpc>
              <a:spcBef>
                <a:spcPts val="0"/>
              </a:spcBef>
              <a:spcAft>
                <a:spcPts val="800"/>
              </a:spcAft>
              <a:buClrTx/>
              <a:buSzTx/>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Ethnicity</a:t>
            </a:r>
            <a:r>
              <a:rPr lang="en-GB" sz="1100" dirty="0">
                <a:solidFill>
                  <a:srgbClr val="425563"/>
                </a:solidFill>
                <a:latin typeface="Arial" panose="020B0604020202020204" pitchFamily="34" charset="0"/>
                <a:ea typeface="Calibri" panose="020F0502020204030204" pitchFamily="34" charset="0"/>
                <a:cs typeface="Arial" panose="020B0604020202020204" pitchFamily="34" charset="0"/>
              </a:rPr>
              <a:t> </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refers to: ONS definitions found here: </a:t>
            </a:r>
            <a:r>
              <a:rPr kumimoji="0" lang="en-GB" sz="11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Ethnic group, national identity and religion - Office for National Statistics (ons.gov.uk)</a:t>
            </a:r>
            <a:endParaRPr kumimoji="0" lang="en-GB" sz="11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C9B0D5FA-48E3-CC1F-0276-1DB148A8F9DE}"/>
              </a:ext>
            </a:extLst>
          </p:cNvPr>
          <p:cNvSpPr txBox="1"/>
          <p:nvPr/>
        </p:nvSpPr>
        <p:spPr>
          <a:xfrm>
            <a:off x="8458200" y="1371600"/>
            <a:ext cx="3351180" cy="517064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000" b="1" i="0" u="sng" strike="noStrike" baseline="0" dirty="0">
                <a:solidFill>
                  <a:schemeClr val="tx1"/>
                </a:solidFill>
                <a:latin typeface="Arial" panose="020B0604020202020204" pitchFamily="34" charset="0"/>
              </a:rPr>
              <a:t>Ethnic Categories 2021 </a:t>
            </a:r>
            <a:r>
              <a:rPr lang="en-GB" sz="1000" b="0" i="0" u="none" strike="noStrike" baseline="0" dirty="0">
                <a:solidFill>
                  <a:schemeClr val="tx1"/>
                </a:solidFill>
                <a:latin typeface="Arial" panose="020B0604020202020204" pitchFamily="34" charset="0"/>
              </a:rPr>
              <a:t>	</a:t>
            </a:r>
          </a:p>
          <a:p>
            <a:endParaRPr lang="en-GB" sz="1000" b="1" i="0" u="none" strike="noStrike" baseline="0" dirty="0">
              <a:solidFill>
                <a:schemeClr val="tx1"/>
              </a:solidFill>
              <a:latin typeface="Arial" panose="020B0604020202020204" pitchFamily="34" charset="0"/>
            </a:endParaRPr>
          </a:p>
          <a:p>
            <a:r>
              <a:rPr lang="en-GB" sz="1000" b="1" i="0" u="none" strike="noStrike" baseline="0" dirty="0">
                <a:solidFill>
                  <a:schemeClr val="tx1"/>
                </a:solidFill>
                <a:latin typeface="Arial" panose="020B0604020202020204" pitchFamily="34" charset="0"/>
              </a:rPr>
              <a:t>WHITE </a:t>
            </a:r>
            <a:r>
              <a:rPr lang="en-GB" sz="1000" b="0" i="0" u="none" strike="noStrike" baseline="0" dirty="0">
                <a:solidFill>
                  <a:schemeClr val="tx1"/>
                </a:solidFill>
                <a:latin typeface="Arial" panose="020B0604020202020204" pitchFamily="34" charset="0"/>
              </a:rPr>
              <a:t>	</a:t>
            </a:r>
          </a:p>
          <a:p>
            <a:r>
              <a:rPr lang="en-GB" sz="1000" b="0" i="0" u="none" strike="noStrike" baseline="0" dirty="0">
                <a:solidFill>
                  <a:schemeClr val="tx1"/>
                </a:solidFill>
                <a:latin typeface="Arial" panose="020B0604020202020204" pitchFamily="34" charset="0"/>
              </a:rPr>
              <a:t>1 – White –British / Welsh / Scottish / Northern Irish / British </a:t>
            </a:r>
          </a:p>
          <a:p>
            <a:r>
              <a:rPr lang="en-GB" sz="1000" b="0" i="0" u="none" strike="noStrike" baseline="0" dirty="0">
                <a:solidFill>
                  <a:schemeClr val="tx1"/>
                </a:solidFill>
                <a:latin typeface="Arial" panose="020B0604020202020204" pitchFamily="34" charset="0"/>
              </a:rPr>
              <a:t>2 – White –Irish 	</a:t>
            </a:r>
          </a:p>
          <a:p>
            <a:r>
              <a:rPr lang="en-GB" sz="1000" b="0" i="0" u="none" strike="noStrike" baseline="0" dirty="0">
                <a:solidFill>
                  <a:schemeClr val="tx1"/>
                </a:solidFill>
                <a:latin typeface="Arial" panose="020B0604020202020204" pitchFamily="34" charset="0"/>
              </a:rPr>
              <a:t>3 - Gypsy or Irish Traveller 	</a:t>
            </a:r>
          </a:p>
          <a:p>
            <a:r>
              <a:rPr lang="en-GB" sz="1000" b="0" i="0" u="none" strike="noStrike" baseline="0" dirty="0">
                <a:solidFill>
                  <a:schemeClr val="tx1"/>
                </a:solidFill>
                <a:latin typeface="Arial" panose="020B0604020202020204" pitchFamily="34" charset="0"/>
              </a:rPr>
              <a:t>4 – Any other white background please describe 	</a:t>
            </a:r>
          </a:p>
          <a:p>
            <a:endParaRPr lang="en-GB" sz="1000" b="1" i="0" u="none" strike="noStrike" baseline="0" dirty="0">
              <a:solidFill>
                <a:schemeClr val="tx1"/>
              </a:solidFill>
              <a:latin typeface="Arial" panose="020B0604020202020204" pitchFamily="34" charset="0"/>
            </a:endParaRPr>
          </a:p>
          <a:p>
            <a:r>
              <a:rPr lang="en-GB" sz="1000" b="1" i="0" u="none" strike="noStrike" baseline="0" dirty="0">
                <a:solidFill>
                  <a:schemeClr val="tx1"/>
                </a:solidFill>
                <a:latin typeface="Arial" panose="020B0604020202020204" pitchFamily="34" charset="0"/>
              </a:rPr>
              <a:t>MIXED / MULTIPLE ETHNIC GROUPS </a:t>
            </a:r>
            <a:r>
              <a:rPr lang="en-GB" sz="1000" b="0" i="0" u="none" strike="noStrike" baseline="0" dirty="0">
                <a:solidFill>
                  <a:schemeClr val="tx1"/>
                </a:solidFill>
                <a:latin typeface="Arial" panose="020B0604020202020204" pitchFamily="34" charset="0"/>
              </a:rPr>
              <a:t>	</a:t>
            </a:r>
          </a:p>
          <a:p>
            <a:r>
              <a:rPr lang="en-GB" sz="1000" b="0" i="0" u="none" strike="noStrike" baseline="0" dirty="0">
                <a:solidFill>
                  <a:schemeClr val="tx1"/>
                </a:solidFill>
                <a:latin typeface="Arial" panose="020B0604020202020204" pitchFamily="34" charset="0"/>
              </a:rPr>
              <a:t>5 – White and Black Caribbean 	</a:t>
            </a:r>
          </a:p>
          <a:p>
            <a:r>
              <a:rPr lang="en-GB" sz="1000" b="0" i="0" u="none" strike="noStrike" baseline="0" dirty="0">
                <a:solidFill>
                  <a:schemeClr val="tx1"/>
                </a:solidFill>
                <a:latin typeface="Arial" panose="020B0604020202020204" pitchFamily="34" charset="0"/>
              </a:rPr>
              <a:t>6 – White and Black African 	</a:t>
            </a:r>
          </a:p>
          <a:p>
            <a:r>
              <a:rPr lang="en-GB" sz="1000" b="0" i="0" u="none" strike="noStrike" baseline="0" dirty="0">
                <a:solidFill>
                  <a:schemeClr val="tx1"/>
                </a:solidFill>
                <a:latin typeface="Arial" panose="020B0604020202020204" pitchFamily="34" charset="0"/>
              </a:rPr>
              <a:t>7 – White and Asian 	</a:t>
            </a:r>
          </a:p>
          <a:p>
            <a:r>
              <a:rPr lang="en-GB" sz="1000" b="0" i="0" u="none" strike="noStrike" baseline="0" dirty="0">
                <a:solidFill>
                  <a:schemeClr val="tx1"/>
                </a:solidFill>
                <a:latin typeface="Arial" panose="020B0604020202020204" pitchFamily="34" charset="0"/>
              </a:rPr>
              <a:t>8 – Any other mixed / multiple ethnic background please describe 	</a:t>
            </a:r>
          </a:p>
          <a:p>
            <a:endParaRPr lang="en-GB" sz="1000" b="1" i="0" u="none" strike="noStrike" baseline="0" dirty="0">
              <a:solidFill>
                <a:schemeClr val="tx1"/>
              </a:solidFill>
              <a:latin typeface="Arial" panose="020B0604020202020204" pitchFamily="34" charset="0"/>
            </a:endParaRPr>
          </a:p>
          <a:p>
            <a:r>
              <a:rPr lang="en-GB" sz="1000" b="1" i="0" u="none" strike="noStrike" baseline="0" dirty="0">
                <a:solidFill>
                  <a:schemeClr val="tx1"/>
                </a:solidFill>
                <a:latin typeface="Arial" panose="020B0604020202020204" pitchFamily="34" charset="0"/>
              </a:rPr>
              <a:t>ASIAN / ASIAN BRITISH </a:t>
            </a:r>
            <a:r>
              <a:rPr lang="en-GB" sz="1000" b="0" i="0" u="none" strike="noStrike" baseline="0" dirty="0">
                <a:solidFill>
                  <a:schemeClr val="tx1"/>
                </a:solidFill>
                <a:latin typeface="Arial" panose="020B0604020202020204" pitchFamily="34" charset="0"/>
              </a:rPr>
              <a:t>	</a:t>
            </a:r>
          </a:p>
          <a:p>
            <a:r>
              <a:rPr lang="en-GB" sz="1000" b="0" i="0" u="none" strike="noStrike" baseline="0" dirty="0">
                <a:solidFill>
                  <a:schemeClr val="tx1"/>
                </a:solidFill>
                <a:latin typeface="Arial" panose="020B0604020202020204" pitchFamily="34" charset="0"/>
              </a:rPr>
              <a:t>9– Asian or Asian British –Indian 	</a:t>
            </a:r>
          </a:p>
          <a:p>
            <a:r>
              <a:rPr lang="fi-FI" sz="1000" b="0" i="0" u="none" strike="noStrike" baseline="0" dirty="0">
                <a:solidFill>
                  <a:schemeClr val="tx1"/>
                </a:solidFill>
                <a:latin typeface="Arial" panose="020B0604020202020204" pitchFamily="34" charset="0"/>
              </a:rPr>
              <a:t>10 – Asian or Asian British –Pakistani 	</a:t>
            </a:r>
          </a:p>
          <a:p>
            <a:r>
              <a:rPr lang="en-GB" sz="1000" b="0" i="0" u="none" strike="noStrike" baseline="0" dirty="0">
                <a:solidFill>
                  <a:schemeClr val="tx1"/>
                </a:solidFill>
                <a:latin typeface="Arial" panose="020B0604020202020204" pitchFamily="34" charset="0"/>
              </a:rPr>
              <a:t>11 – Asian or Asian British – Bangladeshi 	</a:t>
            </a:r>
          </a:p>
          <a:p>
            <a:r>
              <a:rPr lang="en-GB" sz="1000" b="0" i="0" u="none" strike="noStrike" baseline="0" dirty="0">
                <a:solidFill>
                  <a:schemeClr val="tx1"/>
                </a:solidFill>
                <a:latin typeface="Arial" panose="020B0604020202020204" pitchFamily="34" charset="0"/>
              </a:rPr>
              <a:t>12 - Asian or Asian British – Chinese 	</a:t>
            </a:r>
          </a:p>
          <a:p>
            <a:r>
              <a:rPr lang="en-GB" sz="1000" b="0" i="0" u="none" strike="noStrike" baseline="0" dirty="0">
                <a:solidFill>
                  <a:schemeClr val="tx1"/>
                </a:solidFill>
                <a:latin typeface="Arial" panose="020B0604020202020204" pitchFamily="34" charset="0"/>
              </a:rPr>
              <a:t>13 – Any other Asian background please describe 	</a:t>
            </a:r>
          </a:p>
          <a:p>
            <a:endParaRPr lang="en-GB" sz="1000" b="1" i="0" u="none" strike="noStrike" baseline="0" dirty="0">
              <a:solidFill>
                <a:schemeClr val="tx1"/>
              </a:solidFill>
              <a:latin typeface="Arial" panose="020B0604020202020204" pitchFamily="34" charset="0"/>
            </a:endParaRPr>
          </a:p>
          <a:p>
            <a:r>
              <a:rPr lang="en-GB" sz="1000" b="1" i="0" u="none" strike="noStrike" baseline="0" dirty="0">
                <a:solidFill>
                  <a:schemeClr val="tx1"/>
                </a:solidFill>
                <a:latin typeface="Arial" panose="020B0604020202020204" pitchFamily="34" charset="0"/>
              </a:rPr>
              <a:t>BLACK / AFRICAN / CARIBBEAN / BLACK BRITISH </a:t>
            </a:r>
            <a:endParaRPr lang="en-GB" sz="1000" b="0" i="0" u="none" strike="noStrike" baseline="0" dirty="0">
              <a:solidFill>
                <a:schemeClr val="tx1"/>
              </a:solidFill>
              <a:latin typeface="Arial" panose="020B0604020202020204" pitchFamily="34" charset="0"/>
            </a:endParaRPr>
          </a:p>
          <a:p>
            <a:r>
              <a:rPr lang="en-GB" sz="1000" b="0" i="0" u="none" strike="noStrike" baseline="0" dirty="0">
                <a:solidFill>
                  <a:schemeClr val="tx1"/>
                </a:solidFill>
                <a:latin typeface="Arial" panose="020B0604020202020204" pitchFamily="34" charset="0"/>
              </a:rPr>
              <a:t>14 – Black or black British – African 	</a:t>
            </a:r>
          </a:p>
          <a:p>
            <a:r>
              <a:rPr lang="en-GB" sz="1000" b="0" i="0" u="none" strike="noStrike" baseline="0" dirty="0">
                <a:solidFill>
                  <a:schemeClr val="tx1"/>
                </a:solidFill>
                <a:latin typeface="Arial" panose="020B0604020202020204" pitchFamily="34" charset="0"/>
              </a:rPr>
              <a:t>15 – Black or black British – Caribbean 	</a:t>
            </a:r>
          </a:p>
          <a:p>
            <a:r>
              <a:rPr lang="en-GB" sz="1000" b="0" i="0" u="none" strike="noStrike" baseline="0" dirty="0">
                <a:solidFill>
                  <a:schemeClr val="tx1"/>
                </a:solidFill>
                <a:latin typeface="Arial" panose="020B0604020202020204" pitchFamily="34" charset="0"/>
              </a:rPr>
              <a:t>16 – Any other black background please describe 	</a:t>
            </a:r>
          </a:p>
          <a:p>
            <a:endParaRPr lang="en-GB" sz="1000" b="1" i="0" u="none" strike="noStrike" baseline="0" dirty="0">
              <a:solidFill>
                <a:schemeClr val="tx1"/>
              </a:solidFill>
              <a:latin typeface="Arial" panose="020B0604020202020204" pitchFamily="34" charset="0"/>
            </a:endParaRPr>
          </a:p>
          <a:p>
            <a:r>
              <a:rPr lang="en-GB" sz="1000" b="1" i="0" u="none" strike="noStrike" baseline="0" dirty="0">
                <a:solidFill>
                  <a:schemeClr val="tx1"/>
                </a:solidFill>
                <a:latin typeface="Arial" panose="020B0604020202020204" pitchFamily="34" charset="0"/>
              </a:rPr>
              <a:t>ANY OTHER ETHNIC GROUP </a:t>
            </a:r>
            <a:r>
              <a:rPr lang="en-GB" sz="1000" b="0" i="0" u="none" strike="noStrike" baseline="0" dirty="0">
                <a:solidFill>
                  <a:schemeClr val="tx1"/>
                </a:solidFill>
                <a:latin typeface="Arial" panose="020B0604020202020204" pitchFamily="34" charset="0"/>
              </a:rPr>
              <a:t>	</a:t>
            </a:r>
          </a:p>
          <a:p>
            <a:r>
              <a:rPr lang="en-GB" sz="1000" b="0" i="0" u="none" strike="noStrike" baseline="0" dirty="0">
                <a:solidFill>
                  <a:schemeClr val="tx1"/>
                </a:solidFill>
                <a:latin typeface="Arial" panose="020B0604020202020204" pitchFamily="34" charset="0"/>
              </a:rPr>
              <a:t>17 – Arab 	</a:t>
            </a:r>
          </a:p>
          <a:p>
            <a:r>
              <a:rPr lang="en-GB" sz="1000" b="0" i="0" u="none" strike="noStrike" baseline="0" dirty="0">
                <a:solidFill>
                  <a:schemeClr val="tx1"/>
                </a:solidFill>
                <a:latin typeface="Arial" panose="020B0604020202020204" pitchFamily="34" charset="0"/>
              </a:rPr>
              <a:t>18 – Any other ethnic group please describe </a:t>
            </a:r>
          </a:p>
        </p:txBody>
      </p:sp>
    </p:spTree>
    <p:extLst>
      <p:ext uri="{BB962C8B-B14F-4D97-AF65-F5344CB8AC3E}">
        <p14:creationId xmlns:p14="http://schemas.microsoft.com/office/powerpoint/2010/main" val="2878431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BED30F-768E-39B0-E94A-FA78C5CCF266}"/>
              </a:ext>
            </a:extLst>
          </p:cNvPr>
          <p:cNvSpPr txBox="1"/>
          <p:nvPr/>
        </p:nvSpPr>
        <p:spPr>
          <a:xfrm>
            <a:off x="10803244" y="6107563"/>
            <a:ext cx="1295400" cy="609600"/>
          </a:xfrm>
          <a:prstGeom prst="rect">
            <a:avLst/>
          </a:prstGeom>
          <a:solidFill>
            <a:schemeClr val="bg1"/>
          </a:solidFill>
        </p:spPr>
        <p:txBody>
          <a:bodyPr wrap="square" rtlCol="0">
            <a:spAutoFit/>
          </a:bodyPr>
          <a:lstStyle/>
          <a:p>
            <a:endParaRPr lang="en-GB" dirty="0"/>
          </a:p>
        </p:txBody>
      </p:sp>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4"/>
          </p:nvPr>
        </p:nvSpPr>
        <p:spPr>
          <a:xfrm>
            <a:off x="266902" y="560719"/>
            <a:ext cx="8648498" cy="378804"/>
          </a:xfrm>
        </p:spPr>
        <p:txBody>
          <a:bodyPr/>
          <a:lstStyle/>
          <a:p>
            <a:r>
              <a:rPr lang="en-GB" dirty="0">
                <a:solidFill>
                  <a:schemeClr val="accent1">
                    <a:lumMod val="10000"/>
                  </a:schemeClr>
                </a:solidFill>
              </a:rPr>
              <a:t>Appendix B: High impact action plan framework</a:t>
            </a:r>
            <a:endParaRPr lang="en-GB" b="1" dirty="0">
              <a:solidFill>
                <a:schemeClr val="accent1">
                  <a:lumMod val="10000"/>
                </a:schemeClr>
              </a:solidFill>
            </a:endParaRPr>
          </a:p>
        </p:txBody>
      </p:sp>
      <p:sp>
        <p:nvSpPr>
          <p:cNvPr id="2" name="Text Placeholder 1"/>
          <p:cNvSpPr>
            <a:spLocks noGrp="1"/>
          </p:cNvSpPr>
          <p:nvPr>
            <p:ph type="body" sz="quarter" idx="15"/>
          </p:nvPr>
        </p:nvSpPr>
        <p:spPr>
          <a:xfrm>
            <a:off x="293220" y="163019"/>
            <a:ext cx="8774580" cy="378804"/>
          </a:xfrm>
        </p:spPr>
        <p:txBody>
          <a:bodyPr/>
          <a:lstStyle/>
          <a:p>
            <a:r>
              <a:rPr lang="en-GB" b="1" dirty="0">
                <a:solidFill>
                  <a:schemeClr val="tx1"/>
                </a:solidFill>
              </a:rPr>
              <a:t>Workforce Race Equality Standard (WRES)</a:t>
            </a:r>
          </a:p>
        </p:txBody>
      </p:sp>
      <p:pic>
        <p:nvPicPr>
          <p:cNvPr id="6" name="Picture 5">
            <a:extLst>
              <a:ext uri="{FF2B5EF4-FFF2-40B4-BE49-F238E27FC236}">
                <a16:creationId xmlns:a16="http://schemas.microsoft.com/office/drawing/2014/main" id="{B82ABC6A-F850-34B7-5E1C-F6936FE0616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11664"/>
          <a:stretch/>
        </p:blipFill>
        <p:spPr>
          <a:xfrm>
            <a:off x="155655" y="1080312"/>
            <a:ext cx="8764609" cy="5216969"/>
          </a:xfrm>
          <a:prstGeom prst="rect">
            <a:avLst/>
          </a:prstGeom>
        </p:spPr>
      </p:pic>
    </p:spTree>
    <p:extLst>
      <p:ext uri="{BB962C8B-B14F-4D97-AF65-F5344CB8AC3E}">
        <p14:creationId xmlns:p14="http://schemas.microsoft.com/office/powerpoint/2010/main" val="3771782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5618BBE-1451-49BE-969A-3F9A493881C3}"/>
              </a:ext>
            </a:extLst>
          </p:cNvPr>
          <p:cNvSpPr txBox="1">
            <a:spLocks/>
          </p:cNvSpPr>
          <p:nvPr/>
        </p:nvSpPr>
        <p:spPr>
          <a:xfrm>
            <a:off x="180974" y="-304800"/>
            <a:ext cx="11734799" cy="381000"/>
          </a:xfrm>
          <a:prstGeom prst="rect">
            <a:avLst/>
          </a:prstGeom>
        </p:spPr>
        <p:txBody>
          <a:bodyPr lIns="0" tIns="0" rIns="0" bIns="0"/>
          <a:lstStyle>
            <a:lvl1pPr marL="0">
              <a:defRPr lang="en-GB" sz="2200" b="0" i="0" spc="-30" dirty="0">
                <a:solidFill>
                  <a:schemeClr val="accent5"/>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30" normalizeH="0" baseline="0" noProof="0" dirty="0">
              <a:ln>
                <a:noFill/>
              </a:ln>
              <a:solidFill>
                <a:srgbClr val="0070C0"/>
              </a:solidFill>
              <a:effectLst/>
              <a:uLnTx/>
              <a:uFillTx/>
              <a:latin typeface="Helvetica"/>
              <a:ea typeface="+mj-ea"/>
              <a:cs typeface="Helvetica"/>
            </a:endParaRPr>
          </a:p>
        </p:txBody>
      </p:sp>
      <p:sp>
        <p:nvSpPr>
          <p:cNvPr id="5" name="Text Placeholder 4"/>
          <p:cNvSpPr>
            <a:spLocks noGrp="1"/>
          </p:cNvSpPr>
          <p:nvPr>
            <p:ph type="body" sz="quarter" idx="15"/>
          </p:nvPr>
        </p:nvSpPr>
        <p:spPr/>
        <p:txBody>
          <a:bodyPr/>
          <a:lstStyle/>
          <a:p>
            <a:r>
              <a:rPr lang="en-GB" b="1" dirty="0">
                <a:solidFill>
                  <a:schemeClr val="tx1"/>
                </a:solidFill>
              </a:rPr>
              <a:t>Workforce Race Equality Standard (WRES)</a:t>
            </a:r>
          </a:p>
        </p:txBody>
      </p:sp>
      <p:graphicFrame>
        <p:nvGraphicFramePr>
          <p:cNvPr id="3" name="Table 2">
            <a:extLst>
              <a:ext uri="{FF2B5EF4-FFF2-40B4-BE49-F238E27FC236}">
                <a16:creationId xmlns:a16="http://schemas.microsoft.com/office/drawing/2014/main" id="{AC34F9ED-146A-4022-B168-E7907DAA7BCA}"/>
              </a:ext>
            </a:extLst>
          </p:cNvPr>
          <p:cNvGraphicFramePr>
            <a:graphicFrameLocks noGrp="1"/>
          </p:cNvGraphicFramePr>
          <p:nvPr>
            <p:extLst>
              <p:ext uri="{D42A27DB-BD31-4B8C-83A1-F6EECF244321}">
                <p14:modId xmlns:p14="http://schemas.microsoft.com/office/powerpoint/2010/main" val="832098916"/>
              </p:ext>
            </p:extLst>
          </p:nvPr>
        </p:nvGraphicFramePr>
        <p:xfrm>
          <a:off x="291817" y="1219200"/>
          <a:ext cx="10013017" cy="5062773"/>
        </p:xfrm>
        <a:graphic>
          <a:graphicData uri="http://schemas.openxmlformats.org/drawingml/2006/table">
            <a:tbl>
              <a:tblPr firstRow="1" firstCol="1" bandRow="1">
                <a:tableStyleId>{073A0DAA-6AF3-43AB-8588-CEC1D06C72B9}</a:tableStyleId>
              </a:tblPr>
              <a:tblGrid>
                <a:gridCol w="716618">
                  <a:extLst>
                    <a:ext uri="{9D8B030D-6E8A-4147-A177-3AD203B41FA5}">
                      <a16:colId xmlns:a16="http://schemas.microsoft.com/office/drawing/2014/main" val="922910294"/>
                    </a:ext>
                  </a:extLst>
                </a:gridCol>
                <a:gridCol w="8537412">
                  <a:extLst>
                    <a:ext uri="{9D8B030D-6E8A-4147-A177-3AD203B41FA5}">
                      <a16:colId xmlns:a16="http://schemas.microsoft.com/office/drawing/2014/main" val="2659447857"/>
                    </a:ext>
                  </a:extLst>
                </a:gridCol>
                <a:gridCol w="758987">
                  <a:extLst>
                    <a:ext uri="{9D8B030D-6E8A-4147-A177-3AD203B41FA5}">
                      <a16:colId xmlns:a16="http://schemas.microsoft.com/office/drawing/2014/main" val="3442075053"/>
                    </a:ext>
                  </a:extLst>
                </a:gridCol>
              </a:tblGrid>
              <a:tr h="294794">
                <a:tc>
                  <a:txBody>
                    <a:bodyPr/>
                    <a:lstStyle/>
                    <a:p>
                      <a:pPr algn="ctr">
                        <a:lnSpc>
                          <a:spcPct val="107000"/>
                        </a:lnSpc>
                        <a:spcAft>
                          <a:spcPts val="800"/>
                        </a:spcAft>
                      </a:pPr>
                      <a:r>
                        <a:rPr lang="en-GB" sz="1100" b="1" dirty="0">
                          <a:effectLst/>
                          <a:latin typeface="Arial" panose="020B0604020202020204" pitchFamily="34" charset="0"/>
                          <a:cs typeface="Arial" panose="020B0604020202020204" pitchFamily="34" charset="0"/>
                        </a:rPr>
                        <a:t>Section</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nSpc>
                          <a:spcPct val="107000"/>
                        </a:lnSpc>
                        <a:spcAft>
                          <a:spcPts val="800"/>
                        </a:spcAft>
                      </a:pPr>
                      <a:r>
                        <a:rPr lang="en-GB" sz="1100" b="1" dirty="0">
                          <a:effectLst/>
                          <a:latin typeface="Arial" panose="020B0604020202020204" pitchFamily="34" charset="0"/>
                          <a:cs typeface="Arial" panose="020B0604020202020204" pitchFamily="34" charset="0"/>
                        </a:rPr>
                        <a:t>Item</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gn="ctr">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Slide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extLst>
                  <a:ext uri="{0D108BD9-81ED-4DB2-BD59-A6C34878D82A}">
                    <a16:rowId xmlns:a16="http://schemas.microsoft.com/office/drawing/2014/main" val="2110395268"/>
                  </a:ext>
                </a:extLst>
              </a:tr>
              <a:tr h="294794">
                <a:tc>
                  <a:txBody>
                    <a:bodyPr/>
                    <a:lstStyle/>
                    <a:p>
                      <a:pPr algn="ctr">
                        <a:lnSpc>
                          <a:spcPct val="107000"/>
                        </a:lnSpc>
                        <a:spcAft>
                          <a:spcPts val="800"/>
                        </a:spcAft>
                      </a:pPr>
                      <a:r>
                        <a:rPr lang="en-GB" sz="1100" dirty="0">
                          <a:solidFill>
                            <a:schemeClr val="bg1"/>
                          </a:solidFill>
                          <a:effectLst/>
                          <a:latin typeface="Arial" panose="020B0604020202020204" pitchFamily="34" charset="0"/>
                          <a:cs typeface="Arial" panose="020B0604020202020204" pitchFamily="34" charset="0"/>
                        </a:rPr>
                        <a:t>1</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Executive Summary</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gn="ct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3</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extLst>
                  <a:ext uri="{0D108BD9-81ED-4DB2-BD59-A6C34878D82A}">
                    <a16:rowId xmlns:a16="http://schemas.microsoft.com/office/drawing/2014/main" val="3502445339"/>
                  </a:ext>
                </a:extLst>
              </a:tr>
              <a:tr h="294794">
                <a:tc>
                  <a:txBody>
                    <a:bodyPr/>
                    <a:lstStyle/>
                    <a:p>
                      <a:pPr algn="ctr">
                        <a:lnSpc>
                          <a:spcPct val="107000"/>
                        </a:lnSpc>
                        <a:spcAft>
                          <a:spcPts val="800"/>
                        </a:spcAft>
                      </a:pPr>
                      <a:r>
                        <a:rPr lang="en-GB" sz="1100" dirty="0">
                          <a:solidFill>
                            <a:schemeClr val="bg1"/>
                          </a:solidFill>
                          <a:effectLst/>
                          <a:latin typeface="Arial" panose="020B0604020202020204" pitchFamily="34" charset="0"/>
                          <a:cs typeface="Arial" panose="020B0604020202020204" pitchFamily="34" charset="0"/>
                        </a:rPr>
                        <a:t>2</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Purpose, Background and Definitions</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gn="ctr">
                        <a:lnSpc>
                          <a:spcPct val="107000"/>
                        </a:lnSpc>
                        <a:spcAft>
                          <a:spcPts val="8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marL="54354" marR="54354" marT="0" marB="0" anchor="ctr"/>
                </a:tc>
                <a:extLst>
                  <a:ext uri="{0D108BD9-81ED-4DB2-BD59-A6C34878D82A}">
                    <a16:rowId xmlns:a16="http://schemas.microsoft.com/office/drawing/2014/main" val="4094282581"/>
                  </a:ext>
                </a:extLst>
              </a:tr>
              <a:tr h="294794">
                <a:tc>
                  <a:txBody>
                    <a:bodyPr/>
                    <a:lstStyle/>
                    <a:p>
                      <a:pPr algn="ctr">
                        <a:lnSpc>
                          <a:spcPct val="107000"/>
                        </a:lnSpc>
                        <a:spcAft>
                          <a:spcPts val="800"/>
                        </a:spcAft>
                      </a:pPr>
                      <a:r>
                        <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p>
                  </a:txBody>
                  <a:tcPr marL="54354" marR="54354" marT="0" marB="0" anchor="ctr"/>
                </a:tc>
                <a:tc>
                  <a:txBody>
                    <a:bodyPr/>
                    <a:lstStyle/>
                    <a:p>
                      <a:pPr>
                        <a:lnSpc>
                          <a:spcPct val="107000"/>
                        </a:lnSpc>
                        <a:spcAft>
                          <a:spcPts val="8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Indicator Overview </a:t>
                      </a:r>
                    </a:p>
                  </a:txBody>
                  <a:tcPr marL="54354" marR="54354" marT="0" marB="0" anchor="ctr"/>
                </a:tc>
                <a:tc>
                  <a:txBody>
                    <a:bodyPr/>
                    <a:lstStyle/>
                    <a:p>
                      <a:pPr algn="ctr">
                        <a:lnSpc>
                          <a:spcPct val="107000"/>
                        </a:lnSpc>
                        <a:spcAft>
                          <a:spcPts val="8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a:t>
                      </a:r>
                    </a:p>
                  </a:txBody>
                  <a:tcPr marL="54354" marR="54354" marT="0" marB="0" anchor="ctr"/>
                </a:tc>
                <a:extLst>
                  <a:ext uri="{0D108BD9-81ED-4DB2-BD59-A6C34878D82A}">
                    <a16:rowId xmlns:a16="http://schemas.microsoft.com/office/drawing/2014/main" val="3727838854"/>
                  </a:ext>
                </a:extLst>
              </a:tr>
              <a:tr h="294794">
                <a:tc rowSpan="9">
                  <a:txBody>
                    <a:bodyPr/>
                    <a:lstStyle/>
                    <a:p>
                      <a:pPr algn="ctr">
                        <a:lnSpc>
                          <a:spcPct val="107000"/>
                        </a:lnSpc>
                        <a:spcAft>
                          <a:spcPts val="800"/>
                        </a:spcAft>
                      </a:pPr>
                      <a:r>
                        <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4</a:t>
                      </a:r>
                    </a:p>
                  </a:txBody>
                  <a:tcPr marL="54354" marR="54354" marT="0" marB="0" anchor="ctr"/>
                </a:tc>
                <a:tc>
                  <a:txBody>
                    <a:bodyPr/>
                    <a:lstStyle/>
                    <a:p>
                      <a:pPr>
                        <a:lnSpc>
                          <a:spcPct val="107000"/>
                        </a:lnSpc>
                        <a:spcAft>
                          <a:spcPts val="8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Indicator 1: ‘Percentage staff by </a:t>
                      </a:r>
                      <a:r>
                        <a:rPr lang="en-GB" sz="11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AfC</a:t>
                      </a: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pay band and ethnicity’</a:t>
                      </a:r>
                    </a:p>
                  </a:txBody>
                  <a:tcPr marL="54354" marR="54354" marT="0" marB="0" anchor="ctr"/>
                </a:tc>
                <a:tc>
                  <a:txBody>
                    <a:bodyPr/>
                    <a:lstStyle/>
                    <a:p>
                      <a:pPr algn="ctr">
                        <a:lnSpc>
                          <a:spcPct val="107000"/>
                        </a:lnSpc>
                        <a:spcAft>
                          <a:spcPts val="8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6-8</a:t>
                      </a:r>
                    </a:p>
                  </a:txBody>
                  <a:tcPr marL="54354" marR="54354" marT="0" marB="0" anchor="ctr"/>
                </a:tc>
                <a:extLst>
                  <a:ext uri="{0D108BD9-81ED-4DB2-BD59-A6C34878D82A}">
                    <a16:rowId xmlns:a16="http://schemas.microsoft.com/office/drawing/2014/main" val="3027036487"/>
                  </a:ext>
                </a:extLst>
              </a:tr>
              <a:tr h="294794">
                <a:tc vMerge="1">
                  <a:txBody>
                    <a:bodyPr/>
                    <a:lstStyle/>
                    <a:p>
                      <a:pPr algn="ctr">
                        <a:lnSpc>
                          <a:spcPct val="107000"/>
                        </a:lnSpc>
                        <a:spcAft>
                          <a:spcPts val="800"/>
                        </a:spcAft>
                      </a:pPr>
                      <a:r>
                        <a:rPr lang="en-GB"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4</a:t>
                      </a:r>
                    </a:p>
                  </a:txBody>
                  <a:tcPr marL="54354" marR="54354" marT="0" marB="0" anchor="ctr"/>
                </a:tc>
                <a:tc>
                  <a:txBody>
                    <a:bodyPr/>
                    <a:lstStyle/>
                    <a:p>
                      <a:pP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Indicator 2: ‘Relative likelihood of white applicants being appointed from shortlisting compared to BME applicants’</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gn="ctr">
                        <a:lnSpc>
                          <a:spcPct val="107000"/>
                        </a:lnSpc>
                        <a:spcAft>
                          <a:spcPts val="8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a:t>
                      </a:r>
                    </a:p>
                  </a:txBody>
                  <a:tcPr marL="54354" marR="54354" marT="0" marB="0" anchor="ctr"/>
                </a:tc>
                <a:extLst>
                  <a:ext uri="{0D108BD9-81ED-4DB2-BD59-A6C34878D82A}">
                    <a16:rowId xmlns:a16="http://schemas.microsoft.com/office/drawing/2014/main" val="2886208130"/>
                  </a:ext>
                </a:extLst>
              </a:tr>
              <a:tr h="333246">
                <a:tc vMerge="1">
                  <a:txBody>
                    <a:bodyPr/>
                    <a:lstStyle/>
                    <a:p>
                      <a:pPr algn="ctr">
                        <a:lnSpc>
                          <a:spcPct val="107000"/>
                        </a:lnSpc>
                        <a:spcAft>
                          <a:spcPts val="800"/>
                        </a:spcAft>
                      </a:pPr>
                      <a:r>
                        <a:rPr lang="en-GB"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4</a:t>
                      </a:r>
                    </a:p>
                  </a:txBody>
                  <a:tcPr marL="54354" marR="54354" marT="0" marB="0" anchor="ctr"/>
                </a:tc>
                <a:tc>
                  <a:txBody>
                    <a:bodyPr/>
                    <a:lstStyle/>
                    <a:p>
                      <a:pP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Indicator 3: ‘Relative likelihood of BME staff entering the formal disciplinary process compared to white staff’</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gn="ctr">
                        <a:lnSpc>
                          <a:spcPct val="107000"/>
                        </a:lnSpc>
                        <a:spcAft>
                          <a:spcPts val="8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a:t>
                      </a:r>
                    </a:p>
                  </a:txBody>
                  <a:tcPr marL="54354" marR="54354" marT="0" marB="0" anchor="ctr"/>
                </a:tc>
                <a:extLst>
                  <a:ext uri="{0D108BD9-81ED-4DB2-BD59-A6C34878D82A}">
                    <a16:rowId xmlns:a16="http://schemas.microsoft.com/office/drawing/2014/main" val="69953241"/>
                  </a:ext>
                </a:extLst>
              </a:tr>
              <a:tr h="329749">
                <a:tc vMerge="1">
                  <a:txBody>
                    <a:bodyPr/>
                    <a:lstStyle/>
                    <a:p>
                      <a:pPr algn="ctr">
                        <a:lnSpc>
                          <a:spcPct val="107000"/>
                        </a:lnSpc>
                        <a:spcAft>
                          <a:spcPts val="800"/>
                        </a:spcAft>
                      </a:pPr>
                      <a:endParaRPr lang="en-GB"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Indicator 4: ‘Relative likelihood of white staff accessing non–mandatory training and CPD compared to BME staff’</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gn="ct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11</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extLst>
                  <a:ext uri="{0D108BD9-81ED-4DB2-BD59-A6C34878D82A}">
                    <a16:rowId xmlns:a16="http://schemas.microsoft.com/office/drawing/2014/main" val="1986651147"/>
                  </a:ext>
                </a:extLst>
              </a:tr>
              <a:tr h="326254">
                <a:tc vMerge="1">
                  <a:txBody>
                    <a:bodyPr/>
                    <a:lstStyle/>
                    <a:p>
                      <a:pPr algn="ctr">
                        <a:lnSpc>
                          <a:spcPct val="107000"/>
                        </a:lnSpc>
                        <a:spcAft>
                          <a:spcPts val="800"/>
                        </a:spcAft>
                      </a:pPr>
                      <a:endParaRPr lang="en-GB"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Indicator 5: ‘% of BME staff experiencing harassment, bullying or abuse from patients, relatives or the public in the last 12 months’</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gn="ct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12</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extLst>
                  <a:ext uri="{0D108BD9-81ED-4DB2-BD59-A6C34878D82A}">
                    <a16:rowId xmlns:a16="http://schemas.microsoft.com/office/drawing/2014/main" val="369132096"/>
                  </a:ext>
                </a:extLst>
              </a:tr>
              <a:tr h="330916">
                <a:tc vMerge="1">
                  <a:txBody>
                    <a:bodyPr/>
                    <a:lstStyle/>
                    <a:p>
                      <a:pPr algn="ctr">
                        <a:lnSpc>
                          <a:spcPct val="107000"/>
                        </a:lnSpc>
                        <a:spcAft>
                          <a:spcPts val="800"/>
                        </a:spcAft>
                      </a:pPr>
                      <a:endParaRPr lang="en-GB"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Indicator 6: ‘% of BME staff experiencing harassment, bullying or abuse from staff in the last 12 months’</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gn="ct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13</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extLst>
                  <a:ext uri="{0D108BD9-81ED-4DB2-BD59-A6C34878D82A}">
                    <a16:rowId xmlns:a16="http://schemas.microsoft.com/office/drawing/2014/main" val="1050890636"/>
                  </a:ext>
                </a:extLst>
              </a:tr>
              <a:tr h="327420">
                <a:tc vMerge="1">
                  <a:txBody>
                    <a:bodyPr/>
                    <a:lstStyle/>
                    <a:p>
                      <a:pPr algn="ctr">
                        <a:lnSpc>
                          <a:spcPct val="107000"/>
                        </a:lnSpc>
                        <a:spcAft>
                          <a:spcPts val="800"/>
                        </a:spcAft>
                      </a:pPr>
                      <a:endParaRPr lang="en-GB"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Indicator 7: ‘% of staff believing that trust provides equal opportunities for career progression’</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gn="ct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14</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extLst>
                  <a:ext uri="{0D108BD9-81ED-4DB2-BD59-A6C34878D82A}">
                    <a16:rowId xmlns:a16="http://schemas.microsoft.com/office/drawing/2014/main" val="2482419288"/>
                  </a:ext>
                </a:extLst>
              </a:tr>
              <a:tr h="332080">
                <a:tc vMerge="1">
                  <a:txBody>
                    <a:bodyPr/>
                    <a:lstStyle/>
                    <a:p>
                      <a:pPr algn="ctr">
                        <a:lnSpc>
                          <a:spcPct val="107000"/>
                        </a:lnSpc>
                        <a:spcAft>
                          <a:spcPts val="800"/>
                        </a:spcAft>
                      </a:pPr>
                      <a:endParaRPr lang="en-GB"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Indicator 8: ‘% of BME staff that personally experienced discrimination at work from a manager, team leader or colleagues’</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gn="ct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15</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extLst>
                  <a:ext uri="{0D108BD9-81ED-4DB2-BD59-A6C34878D82A}">
                    <a16:rowId xmlns:a16="http://schemas.microsoft.com/office/drawing/2014/main" val="3480957307"/>
                  </a:ext>
                </a:extLst>
              </a:tr>
              <a:tr h="328586">
                <a:tc vMerge="1">
                  <a:txBody>
                    <a:bodyPr/>
                    <a:lstStyle/>
                    <a:p>
                      <a:pPr algn="ctr">
                        <a:lnSpc>
                          <a:spcPct val="107000"/>
                        </a:lnSpc>
                        <a:spcAft>
                          <a:spcPts val="800"/>
                        </a:spcAft>
                      </a:pPr>
                      <a:endParaRPr lang="en-GB"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Indicator 9: ‘Percentage of board members by ethnicity compared to BME workforce’</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gn="ctr">
                        <a:lnSpc>
                          <a:spcPct val="107000"/>
                        </a:lnSpc>
                        <a:spcAft>
                          <a:spcPts val="800"/>
                        </a:spcAft>
                      </a:pPr>
                      <a:r>
                        <a:rPr lang="en-GB" sz="1100" b="0" dirty="0">
                          <a:solidFill>
                            <a:schemeClr val="tx1"/>
                          </a:solidFill>
                          <a:effectLst/>
                          <a:latin typeface="Arial" panose="020B0604020202020204" pitchFamily="34" charset="0"/>
                          <a:cs typeface="Arial" panose="020B0604020202020204" pitchFamily="34" charset="0"/>
                        </a:rPr>
                        <a:t>16</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extLst>
                  <a:ext uri="{0D108BD9-81ED-4DB2-BD59-A6C34878D82A}">
                    <a16:rowId xmlns:a16="http://schemas.microsoft.com/office/drawing/2014/main" val="3151180019"/>
                  </a:ext>
                </a:extLst>
              </a:tr>
              <a:tr h="328586">
                <a:tc>
                  <a:txBody>
                    <a:bodyPr/>
                    <a:lstStyle/>
                    <a:p>
                      <a:pPr algn="ctr">
                        <a:lnSpc>
                          <a:spcPct val="107000"/>
                        </a:lnSpc>
                        <a:spcAft>
                          <a:spcPts val="800"/>
                        </a:spcAft>
                      </a:pPr>
                      <a:r>
                        <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5</a:t>
                      </a:r>
                    </a:p>
                  </a:txBody>
                  <a:tcPr marL="54354" marR="54354" marT="0" marB="0" anchor="ctr"/>
                </a:tc>
                <a:tc>
                  <a:txBody>
                    <a:bodyPr/>
                    <a:lstStyle/>
                    <a:p>
                      <a:pPr>
                        <a:lnSpc>
                          <a:spcPct val="107000"/>
                        </a:lnSpc>
                        <a:spcAft>
                          <a:spcPts val="8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Our EDI Priorities and Next Steps </a:t>
                      </a:r>
                    </a:p>
                  </a:txBody>
                  <a:tcPr marL="54354" marR="54354" marT="0" marB="0" anchor="ctr"/>
                </a:tc>
                <a:tc>
                  <a:txBody>
                    <a:bodyPr/>
                    <a:lstStyle/>
                    <a:p>
                      <a:pPr algn="ctr">
                        <a:lnSpc>
                          <a:spcPct val="107000"/>
                        </a:lnSpc>
                        <a:spcAft>
                          <a:spcPts val="8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17-18</a:t>
                      </a:r>
                    </a:p>
                  </a:txBody>
                  <a:tcPr marL="54354" marR="54354" marT="0" marB="0" anchor="ctr"/>
                </a:tc>
                <a:extLst>
                  <a:ext uri="{0D108BD9-81ED-4DB2-BD59-A6C34878D82A}">
                    <a16:rowId xmlns:a16="http://schemas.microsoft.com/office/drawing/2014/main" val="1025750653"/>
                  </a:ext>
                </a:extLst>
              </a:tr>
              <a:tr h="328586">
                <a:tc rowSpan="2">
                  <a:txBody>
                    <a:bodyPr/>
                    <a:lstStyle/>
                    <a:p>
                      <a:pPr algn="ctr">
                        <a:lnSpc>
                          <a:spcPct val="107000"/>
                        </a:lnSpc>
                        <a:spcAft>
                          <a:spcPts val="800"/>
                        </a:spcAft>
                      </a:pPr>
                      <a:r>
                        <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6</a:t>
                      </a:r>
                    </a:p>
                  </a:txBody>
                  <a:tcPr marL="54354" marR="54354" marT="0" marB="0" anchor="ctr"/>
                </a:tc>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Appendix A: Definitions of ethnicity: people covered by the WRES</a:t>
                      </a:r>
                    </a:p>
                  </a:txBody>
                  <a:tcPr marL="54354" marR="54354" marT="0" marB="0" anchor="ctr"/>
                </a:tc>
                <a:tc>
                  <a:txBody>
                    <a:bodyPr/>
                    <a:lstStyle/>
                    <a:p>
                      <a:pPr algn="ctr">
                        <a:lnSpc>
                          <a:spcPct val="107000"/>
                        </a:lnSpc>
                        <a:spcAft>
                          <a:spcPts val="8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19</a:t>
                      </a:r>
                    </a:p>
                  </a:txBody>
                  <a:tcPr marL="54354" marR="54354" marT="0" marB="0" anchor="ctr"/>
                </a:tc>
                <a:extLst>
                  <a:ext uri="{0D108BD9-81ED-4DB2-BD59-A6C34878D82A}">
                    <a16:rowId xmlns:a16="http://schemas.microsoft.com/office/drawing/2014/main" val="1595617755"/>
                  </a:ext>
                </a:extLst>
              </a:tr>
              <a:tr h="328586">
                <a:tc vMerge="1">
                  <a:txBody>
                    <a:bodyPr/>
                    <a:lstStyle/>
                    <a:p>
                      <a:pPr algn="ctr">
                        <a:lnSpc>
                          <a:spcPct val="107000"/>
                        </a:lnSpc>
                        <a:spcAft>
                          <a:spcPts val="800"/>
                        </a:spcAft>
                      </a:pP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Appendix B:  Appendix B: High Impact Action Plan Framework</a:t>
                      </a:r>
                    </a:p>
                  </a:txBody>
                  <a:tcPr marL="54354" marR="54354" marT="0" marB="0" anchor="ctr"/>
                </a:tc>
                <a:tc>
                  <a:txBody>
                    <a:bodyPr/>
                    <a:lstStyle/>
                    <a:p>
                      <a:pPr algn="ctr">
                        <a:lnSpc>
                          <a:spcPct val="107000"/>
                        </a:lnSpc>
                        <a:spcAft>
                          <a:spcPts val="8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20</a:t>
                      </a:r>
                    </a:p>
                  </a:txBody>
                  <a:tcPr marL="54354" marR="54354" marT="0" marB="0" anchor="ctr"/>
                </a:tc>
                <a:extLst>
                  <a:ext uri="{0D108BD9-81ED-4DB2-BD59-A6C34878D82A}">
                    <a16:rowId xmlns:a16="http://schemas.microsoft.com/office/drawing/2014/main" val="184591593"/>
                  </a:ext>
                </a:extLst>
              </a:tr>
            </a:tbl>
          </a:graphicData>
        </a:graphic>
      </p:graphicFrame>
      <p:sp>
        <p:nvSpPr>
          <p:cNvPr id="10" name="Text Placeholder 9">
            <a:extLst>
              <a:ext uri="{FF2B5EF4-FFF2-40B4-BE49-F238E27FC236}">
                <a16:creationId xmlns:a16="http://schemas.microsoft.com/office/drawing/2014/main" id="{B5B17468-BC55-AE38-C5D4-157C70C8019D}"/>
              </a:ext>
            </a:extLst>
          </p:cNvPr>
          <p:cNvSpPr>
            <a:spLocks noGrp="1"/>
          </p:cNvSpPr>
          <p:nvPr>
            <p:ph type="body" sz="quarter" idx="14"/>
          </p:nvPr>
        </p:nvSpPr>
        <p:spPr>
          <a:xfrm>
            <a:off x="291817" y="615728"/>
            <a:ext cx="6870983" cy="378804"/>
          </a:xfrm>
        </p:spPr>
        <p:txBody>
          <a:bodyPr/>
          <a:lstStyle/>
          <a:p>
            <a:r>
              <a:rPr lang="en-GB" dirty="0"/>
              <a:t>Contents </a:t>
            </a:r>
          </a:p>
        </p:txBody>
      </p:sp>
      <p:pic>
        <p:nvPicPr>
          <p:cNvPr id="4" name="Picture 3" descr="A white background with black dots&#10;&#10;Description automatically generated">
            <a:extLst>
              <a:ext uri="{FF2B5EF4-FFF2-40B4-BE49-F238E27FC236}">
                <a16:creationId xmlns:a16="http://schemas.microsoft.com/office/drawing/2014/main" id="{14AFB680-6598-D7BE-489F-4F216BFCB42D}"/>
              </a:ext>
            </a:extLst>
          </p:cNvPr>
          <p:cNvPicPr>
            <a:picLocks noChangeAspect="1"/>
          </p:cNvPicPr>
          <p:nvPr/>
        </p:nvPicPr>
        <p:blipFill>
          <a:blip r:embed="rId2"/>
          <a:stretch>
            <a:fillRect/>
          </a:stretch>
        </p:blipFill>
        <p:spPr>
          <a:xfrm>
            <a:off x="10896600" y="5943600"/>
            <a:ext cx="1117317" cy="755369"/>
          </a:xfrm>
          <a:prstGeom prst="rect">
            <a:avLst/>
          </a:prstGeom>
        </p:spPr>
      </p:pic>
    </p:spTree>
    <p:extLst>
      <p:ext uri="{BB962C8B-B14F-4D97-AF65-F5344CB8AC3E}">
        <p14:creationId xmlns:p14="http://schemas.microsoft.com/office/powerpoint/2010/main" val="48431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5DDA3-6AF4-4474-B77A-3AAA30EBBF2D}"/>
              </a:ext>
            </a:extLst>
          </p:cNvPr>
          <p:cNvSpPr>
            <a:spLocks noGrp="1"/>
          </p:cNvSpPr>
          <p:nvPr>
            <p:ph type="body" sz="quarter" idx="14"/>
          </p:nvPr>
        </p:nvSpPr>
        <p:spPr>
          <a:xfrm>
            <a:off x="295020" y="585032"/>
            <a:ext cx="6413782" cy="464463"/>
          </a:xfrm>
        </p:spPr>
        <p:txBody>
          <a:bodyPr/>
          <a:lstStyle/>
          <a:p>
            <a:r>
              <a:rPr lang="en-GB" dirty="0"/>
              <a:t>Executive summary</a:t>
            </a:r>
            <a:endParaRPr lang="en-GB" b="1" dirty="0"/>
          </a:p>
        </p:txBody>
      </p:sp>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9"/>
          </p:nvPr>
        </p:nvSpPr>
        <p:spPr/>
        <p:txBody>
          <a:bodyPr/>
          <a:lstStyle/>
          <a:p>
            <a:r>
              <a:rPr lang="en-GB" b="1" dirty="0">
                <a:solidFill>
                  <a:schemeClr val="tx1"/>
                </a:solidFill>
              </a:rPr>
              <a:t>Workforce Race Equality Standard (WRES)</a:t>
            </a:r>
          </a:p>
        </p:txBody>
      </p:sp>
      <p:sp>
        <p:nvSpPr>
          <p:cNvPr id="6" name="TextBox 5">
            <a:extLst>
              <a:ext uri="{FF2B5EF4-FFF2-40B4-BE49-F238E27FC236}">
                <a16:creationId xmlns:a16="http://schemas.microsoft.com/office/drawing/2014/main" id="{93AE140E-27E3-5C85-3B28-1ADBC45D1C09}"/>
              </a:ext>
            </a:extLst>
          </p:cNvPr>
          <p:cNvSpPr txBox="1"/>
          <p:nvPr/>
        </p:nvSpPr>
        <p:spPr>
          <a:xfrm>
            <a:off x="291816" y="1069089"/>
            <a:ext cx="11290584" cy="1371209"/>
          </a:xfrm>
          <a:prstGeom prst="rect">
            <a:avLst/>
          </a:prstGeom>
          <a:noFill/>
        </p:spPr>
        <p:txBody>
          <a:bodyPr wrap="square">
            <a:spAutoFit/>
          </a:bodyPr>
          <a:lstStyle/>
          <a:p>
            <a:pPr lvl="0">
              <a:lnSpc>
                <a:spcPct val="107000"/>
              </a:lnSpc>
              <a:spcAft>
                <a:spcPts val="800"/>
              </a:spcAft>
            </a:pPr>
            <a:r>
              <a:rPr lang="en-GB" sz="1100" dirty="0">
                <a:effectLst/>
                <a:latin typeface="Arial" panose="020B0604020202020204" pitchFamily="34" charset="0"/>
                <a:ea typeface="Arial" panose="020B0604020202020204" pitchFamily="34" charset="0"/>
                <a:cs typeface="Arial" panose="020B0604020202020204" pitchFamily="34" charset="0"/>
              </a:rPr>
              <a:t>All NHS providers are required to complete an annual Workforce Race Equality Standard (WRES) report. The report is based on a snapshot of data from 31st March each year and aims to highlight progress against a number of key indicators of workforce equality, including a specific indicator to address the low numbers of Black, Asian and Minority Ethnic board members across NHS organisations. Dat</a:t>
            </a:r>
            <a:r>
              <a:rPr lang="en-GB" sz="1100" dirty="0">
                <a:latin typeface="Arial" panose="020B0604020202020204" pitchFamily="34" charset="0"/>
                <a:ea typeface="Arial" panose="020B0604020202020204" pitchFamily="34" charset="0"/>
                <a:cs typeface="Arial" panose="020B0604020202020204" pitchFamily="34" charset="0"/>
              </a:rPr>
              <a:t>a for </a:t>
            </a:r>
            <a:r>
              <a:rPr lang="en-GB" sz="1100" dirty="0">
                <a:effectLst/>
                <a:latin typeface="Arial" panose="020B0604020202020204" pitchFamily="34" charset="0"/>
                <a:ea typeface="Arial" panose="020B0604020202020204" pitchFamily="34" charset="0"/>
                <a:cs typeface="Arial" panose="020B0604020202020204" pitchFamily="34" charset="0"/>
              </a:rPr>
              <a:t>WRES indicators 5 to 8 are drawn from questions in the NHS staff survey.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100" dirty="0">
                <a:effectLst/>
                <a:latin typeface="Arial" panose="020B0604020202020204" pitchFamily="34" charset="0"/>
                <a:ea typeface="Arial" panose="020B0604020202020204" pitchFamily="34" charset="0"/>
                <a:cs typeface="Arial" panose="020B0604020202020204" pitchFamily="34" charset="0"/>
              </a:rPr>
              <a:t>In line with national requirements, this report and any </a:t>
            </a:r>
            <a:r>
              <a:rPr lang="en-GB" sz="1100" dirty="0">
                <a:latin typeface="Arial" panose="020B0604020202020204" pitchFamily="34" charset="0"/>
                <a:ea typeface="Arial" panose="020B0604020202020204" pitchFamily="34" charset="0"/>
                <a:cs typeface="Arial" panose="020B0604020202020204" pitchFamily="34" charset="0"/>
              </a:rPr>
              <a:t>associated action plans </a:t>
            </a:r>
            <a:r>
              <a:rPr lang="en-GB" sz="1100" dirty="0">
                <a:effectLst/>
                <a:latin typeface="Arial" panose="020B0604020202020204" pitchFamily="34" charset="0"/>
                <a:ea typeface="Arial" panose="020B0604020202020204" pitchFamily="34" charset="0"/>
                <a:cs typeface="Arial" panose="020B0604020202020204" pitchFamily="34" charset="0"/>
              </a:rPr>
              <a:t>should be reviewed internally and approved at Board before being published on the organisation’s website. The deadline for publication is 31</a:t>
            </a:r>
            <a:r>
              <a:rPr lang="en-GB" sz="1100" baseline="30000" dirty="0">
                <a:effectLst/>
                <a:latin typeface="Arial" panose="020B0604020202020204" pitchFamily="34" charset="0"/>
                <a:ea typeface="Arial" panose="020B0604020202020204" pitchFamily="34" charset="0"/>
                <a:cs typeface="Arial" panose="020B0604020202020204" pitchFamily="34" charset="0"/>
              </a:rPr>
              <a:t>st</a:t>
            </a:r>
            <a:r>
              <a:rPr lang="en-GB" sz="1100" dirty="0">
                <a:effectLst/>
                <a:latin typeface="Arial" panose="020B0604020202020204" pitchFamily="34" charset="0"/>
                <a:ea typeface="Arial" panose="020B0604020202020204" pitchFamily="34" charset="0"/>
                <a:cs typeface="Arial" panose="020B0604020202020204" pitchFamily="34" charset="0"/>
              </a:rPr>
              <a:t> October 2024.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100" dirty="0">
                <a:effectLst/>
                <a:latin typeface="Arial" panose="020B0604020202020204" pitchFamily="34" charset="0"/>
                <a:ea typeface="Arial" panose="020B0604020202020204" pitchFamily="34" charset="0"/>
                <a:cs typeface="Arial" panose="020B0604020202020204" pitchFamily="34" charset="0"/>
              </a:rPr>
              <a:t>The key findings and metrics for this report submission are outlined below. Unless indicated, </a:t>
            </a:r>
            <a:r>
              <a:rPr lang="en-GB" sz="1100" dirty="0">
                <a:latin typeface="Arial" panose="020B0604020202020204" pitchFamily="34" charset="0"/>
                <a:ea typeface="Arial" panose="020B0604020202020204" pitchFamily="34" charset="0"/>
                <a:cs typeface="Arial" panose="020B0604020202020204" pitchFamily="34" charset="0"/>
              </a:rPr>
              <a:t>e</a:t>
            </a:r>
            <a:r>
              <a:rPr lang="en-GB" sz="1100" dirty="0">
                <a:effectLst/>
                <a:latin typeface="Arial" panose="020B0604020202020204" pitchFamily="34" charset="0"/>
                <a:ea typeface="Arial" panose="020B0604020202020204" pitchFamily="34" charset="0"/>
                <a:cs typeface="Arial" panose="020B0604020202020204" pitchFamily="34" charset="0"/>
              </a:rPr>
              <a:t>ach point is compared to the previous reporting period:</a:t>
            </a:r>
          </a:p>
        </p:txBody>
      </p:sp>
      <p:sp>
        <p:nvSpPr>
          <p:cNvPr id="7" name="TextBox 6">
            <a:extLst>
              <a:ext uri="{FF2B5EF4-FFF2-40B4-BE49-F238E27FC236}">
                <a16:creationId xmlns:a16="http://schemas.microsoft.com/office/drawing/2014/main" id="{4BEDC884-7CB0-8278-6580-285B374968DF}"/>
              </a:ext>
            </a:extLst>
          </p:cNvPr>
          <p:cNvSpPr txBox="1"/>
          <p:nvPr/>
        </p:nvSpPr>
        <p:spPr>
          <a:xfrm>
            <a:off x="381000" y="2735846"/>
            <a:ext cx="5784708" cy="3520836"/>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lvl="0" algn="just" fontAlgn="base">
              <a:lnSpc>
                <a:spcPct val="107000"/>
              </a:lnSpc>
            </a:pPr>
            <a:r>
              <a:rPr lang="en-GB" sz="1100" b="1" u="sng" dirty="0">
                <a:latin typeface="Arial" panose="020B0604020202020204" pitchFamily="34" charset="0"/>
                <a:ea typeface="Arial" panose="020B0604020202020204" pitchFamily="34" charset="0"/>
                <a:cs typeface="Arial" panose="020B0604020202020204" pitchFamily="34" charset="0"/>
              </a:rPr>
              <a:t>Improved indicators</a:t>
            </a:r>
          </a:p>
          <a:p>
            <a:pPr lvl="0" algn="just" fontAlgn="base">
              <a:lnSpc>
                <a:spcPct val="107000"/>
              </a:lnSpc>
            </a:pPr>
            <a:endParaRPr lang="en-GB" sz="1100" dirty="0">
              <a:latin typeface="Arial" panose="020B0604020202020204" pitchFamily="34" charset="0"/>
              <a:ea typeface="Arial" panose="020B0604020202020204" pitchFamily="34" charset="0"/>
              <a:cs typeface="Arial" panose="020B0604020202020204" pitchFamily="34" charset="0"/>
            </a:endParaRPr>
          </a:p>
          <a:p>
            <a:pPr marL="342900" lvl="0" indent="-342900" algn="just" fontAlgn="base">
              <a:lnSpc>
                <a:spcPct val="107000"/>
              </a:lnSpc>
              <a:buFont typeface="Symbol" panose="05050102010706020507" pitchFamily="18" charset="2"/>
              <a:buChar char=""/>
            </a:pPr>
            <a:r>
              <a:rPr lang="en-GB" sz="1100" dirty="0">
                <a:latin typeface="Arial" panose="020B0604020202020204" pitchFamily="34" charset="0"/>
                <a:ea typeface="Arial" panose="020B0604020202020204" pitchFamily="34" charset="0"/>
                <a:cs typeface="Arial" panose="020B0604020202020204" pitchFamily="34" charset="0"/>
              </a:rPr>
              <a:t>We have seen an improvement in 8 out of the 10 indicators, the remaining 2 have remained static.</a:t>
            </a:r>
          </a:p>
          <a:p>
            <a:pPr marL="342900" lvl="0" indent="-342900" algn="just" fontAlgn="base">
              <a:lnSpc>
                <a:spcPct val="107000"/>
              </a:lnSpc>
              <a:buFont typeface="Symbol" panose="05050102010706020507" pitchFamily="18" charset="2"/>
              <a:buChar char=""/>
            </a:pPr>
            <a:r>
              <a:rPr lang="en-GB" sz="1100" dirty="0">
                <a:effectLst/>
                <a:latin typeface="Arial" panose="020B0604020202020204" pitchFamily="34" charset="0"/>
                <a:ea typeface="Arial" panose="020B0604020202020204" pitchFamily="34" charset="0"/>
                <a:cs typeface="Arial" panose="020B0604020202020204" pitchFamily="34" charset="0"/>
              </a:rPr>
              <a:t>Overall, the BME staff population at St George’s continues to increase year on year (53.6%).</a:t>
            </a:r>
          </a:p>
          <a:p>
            <a:pPr marL="342900" lvl="0" indent="-342900" algn="just" fontAlgn="base">
              <a:lnSpc>
                <a:spcPct val="107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Relative likelihood of BME staff entering the formal disciplinary processes has reduced.</a:t>
            </a:r>
          </a:p>
          <a:p>
            <a:pPr marL="342900" lvl="0" indent="-342900" algn="just" fontAlgn="base">
              <a:lnSpc>
                <a:spcPct val="107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For the second year we see an increase in the number of BME staff accessing non-mandatory training and continuing professional development. </a:t>
            </a:r>
          </a:p>
          <a:p>
            <a:pPr marL="342900" lvl="0" indent="-342900" algn="just" fontAlgn="base">
              <a:lnSpc>
                <a:spcPct val="107000"/>
              </a:lnSpc>
              <a:buFont typeface="Symbol" panose="05050102010706020507" pitchFamily="18" charset="2"/>
              <a:buChar char=""/>
            </a:pPr>
            <a:r>
              <a:rPr lang="en-GB" sz="1100" dirty="0">
                <a:latin typeface="Arial" panose="020B0604020202020204" pitchFamily="34" charset="0"/>
                <a:ea typeface="Calibri" panose="020F0502020204030204" pitchFamily="34" charset="0"/>
                <a:cs typeface="Arial" panose="020B0604020202020204" pitchFamily="34" charset="0"/>
              </a:rPr>
              <a:t>Reported experiences of Harassment, Bullying and Abuse have reduced, from patient-staff and staff-staff.</a:t>
            </a:r>
          </a:p>
          <a:p>
            <a:pPr marL="342900" lvl="0" indent="-342900" algn="just" fontAlgn="base">
              <a:lnSpc>
                <a:spcPct val="107000"/>
              </a:lnSpc>
              <a:buFont typeface="Symbol" panose="05050102010706020507" pitchFamily="18" charset="2"/>
              <a:buChar char=""/>
            </a:pPr>
            <a:r>
              <a:rPr lang="en-GB" sz="1100" dirty="0">
                <a:latin typeface="Arial" panose="020B0604020202020204" pitchFamily="34" charset="0"/>
                <a:ea typeface="Calibri" panose="020F0502020204030204" pitchFamily="34" charset="0"/>
                <a:cs typeface="Arial" panose="020B0604020202020204" pitchFamily="34" charset="0"/>
              </a:rPr>
              <a:t>There is a reduction in reports experiences of discrimination from managers and colleagues – this is now lower than the London average. </a:t>
            </a:r>
          </a:p>
          <a:p>
            <a:pPr marL="342900" lvl="0" indent="-342900" algn="just" fontAlgn="base">
              <a:lnSpc>
                <a:spcPct val="107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Continued upward trend in the </a:t>
            </a:r>
            <a:r>
              <a:rPr lang="en-GB" sz="1100" dirty="0">
                <a:latin typeface="Arial" panose="020B0604020202020204" pitchFamily="34" charset="0"/>
                <a:ea typeface="Calibri" panose="020F0502020204030204" pitchFamily="34" charset="0"/>
                <a:cs typeface="Arial" panose="020B0604020202020204" pitchFamily="34" charset="0"/>
              </a:rPr>
              <a:t>percentage of </a:t>
            </a:r>
            <a:r>
              <a:rPr lang="en-GB" sz="1100" dirty="0">
                <a:effectLst/>
                <a:latin typeface="Arial" panose="020B0604020202020204" pitchFamily="34" charset="0"/>
                <a:ea typeface="Calibri" panose="020F0502020204030204" pitchFamily="34" charset="0"/>
                <a:cs typeface="Arial" panose="020B0604020202020204" pitchFamily="34" charset="0"/>
              </a:rPr>
              <a:t>BME staff feeling the organisation provides equal opportunities for career progression or promotion. </a:t>
            </a:r>
            <a:r>
              <a:rPr lang="en-GB" sz="1100" dirty="0">
                <a:latin typeface="Arial" panose="020B0604020202020204" pitchFamily="34" charset="0"/>
                <a:ea typeface="Calibri" panose="020F0502020204030204" pitchFamily="34" charset="0"/>
                <a:cs typeface="Arial" panose="020B0604020202020204" pitchFamily="34" charset="0"/>
              </a:rPr>
              <a:t>This has increased yearly s</a:t>
            </a:r>
            <a:r>
              <a:rPr lang="en-GB" sz="1100" dirty="0">
                <a:effectLst/>
                <a:latin typeface="Arial" panose="020B0604020202020204" pitchFamily="34" charset="0"/>
                <a:ea typeface="Calibri" panose="020F0502020204030204" pitchFamily="34" charset="0"/>
                <a:cs typeface="Arial" panose="020B0604020202020204" pitchFamily="34" charset="0"/>
              </a:rPr>
              <a:t>ince 2018 (+6.1 percentage points). </a:t>
            </a:r>
          </a:p>
          <a:p>
            <a:pPr marL="342900" lvl="0" indent="-342900" algn="just" fontAlgn="base">
              <a:lnSpc>
                <a:spcPct val="107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 difference between the organisations’ board voting membership and its overall workforce has improved from -43% to -35%.</a:t>
            </a:r>
          </a:p>
        </p:txBody>
      </p:sp>
      <p:sp>
        <p:nvSpPr>
          <p:cNvPr id="11" name="TextBox 10">
            <a:extLst>
              <a:ext uri="{FF2B5EF4-FFF2-40B4-BE49-F238E27FC236}">
                <a16:creationId xmlns:a16="http://schemas.microsoft.com/office/drawing/2014/main" id="{BA593FA8-6858-FEBF-AA0B-F2D29C528959}"/>
              </a:ext>
            </a:extLst>
          </p:cNvPr>
          <p:cNvSpPr txBox="1"/>
          <p:nvPr/>
        </p:nvSpPr>
        <p:spPr>
          <a:xfrm>
            <a:off x="6400800" y="2735846"/>
            <a:ext cx="5333999" cy="2977418"/>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square">
            <a:spAutoFit/>
          </a:bodyPr>
          <a:lstStyle/>
          <a:p>
            <a:pPr lvl="0" algn="just" fontAlgn="base">
              <a:lnSpc>
                <a:spcPct val="107000"/>
              </a:lnSpc>
            </a:pPr>
            <a:r>
              <a:rPr lang="en-GB" sz="1100" b="1" u="sng" dirty="0">
                <a:latin typeface="Arial" panose="020B0604020202020204" pitchFamily="34" charset="0"/>
                <a:ea typeface="Arial" panose="020B0604020202020204" pitchFamily="34" charset="0"/>
                <a:cs typeface="Arial" panose="020B0604020202020204" pitchFamily="34" charset="0"/>
              </a:rPr>
              <a:t>Reduced / static indicators</a:t>
            </a:r>
          </a:p>
          <a:p>
            <a:pPr lvl="0" algn="just" fontAlgn="base">
              <a:lnSpc>
                <a:spcPct val="107000"/>
              </a:lnSpc>
            </a:pPr>
            <a:endParaRPr lang="en-GB" sz="1100" b="1" u="sng" dirty="0">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100" dirty="0">
                <a:effectLst/>
                <a:latin typeface="Arial" panose="020B0604020202020204" pitchFamily="34" charset="0"/>
                <a:ea typeface="Arial" panose="020B0604020202020204" pitchFamily="34" charset="0"/>
                <a:cs typeface="Arial" panose="020B0604020202020204" pitchFamily="34" charset="0"/>
              </a:rPr>
              <a:t>BME staff are over-represented in lower bands</a:t>
            </a:r>
            <a:r>
              <a:rPr lang="en-GB" sz="1100" dirty="0">
                <a:latin typeface="Arial" panose="020B0604020202020204" pitchFamily="34" charset="0"/>
                <a:ea typeface="Arial" panose="020B0604020202020204" pitchFamily="34" charset="0"/>
                <a:cs typeface="Arial" panose="020B0604020202020204" pitchFamily="34" charset="0"/>
              </a:rPr>
              <a:t>.</a:t>
            </a:r>
          </a:p>
          <a:p>
            <a:pPr marL="342900" lvl="0" indent="-342900" algn="just">
              <a:lnSpc>
                <a:spcPct val="107000"/>
              </a:lnSpc>
              <a:buFont typeface="Symbol" panose="05050102010706020507" pitchFamily="18" charset="2"/>
              <a:buChar char=""/>
            </a:pPr>
            <a:r>
              <a:rPr lang="en-GB" sz="1100" dirty="0">
                <a:latin typeface="Arial" panose="020B0604020202020204" pitchFamily="34" charset="0"/>
                <a:ea typeface="Arial" panose="020B0604020202020204" pitchFamily="34" charset="0"/>
                <a:cs typeface="Arial" panose="020B0604020202020204" pitchFamily="34" charset="0"/>
              </a:rPr>
              <a:t>The number of white staff at VSM level has reduced from 24 to 20, and BME staff from 3 to 2. </a:t>
            </a:r>
          </a:p>
          <a:p>
            <a:pPr marL="342900" lvl="0" indent="-342900" algn="just">
              <a:lnSpc>
                <a:spcPct val="107000"/>
              </a:lnSpc>
              <a:buFont typeface="Symbol" panose="05050102010706020507" pitchFamily="18" charset="2"/>
              <a:buChar char=""/>
            </a:pPr>
            <a:r>
              <a:rPr lang="en-GB" sz="1100" dirty="0">
                <a:latin typeface="Arial" panose="020B0604020202020204" pitchFamily="34" charset="0"/>
                <a:ea typeface="Arial" panose="020B0604020202020204" pitchFamily="34" charset="0"/>
                <a:cs typeface="Arial" panose="020B0604020202020204" pitchFamily="34" charset="0"/>
              </a:rPr>
              <a:t>BME staff make up just 8.7% of non-clinical VSM posts – compared to 87% white. This is the ratio of 10:1 white staff members to every 1 BME staff member appointed at VSM level (compared to 8:1 last year). </a:t>
            </a:r>
          </a:p>
          <a:p>
            <a:pPr marL="342900" lvl="0" indent="-342900" algn="just">
              <a:lnSpc>
                <a:spcPct val="107000"/>
              </a:lnSpc>
              <a:buFont typeface="Symbol" panose="05050102010706020507" pitchFamily="18" charset="2"/>
              <a:buChar char=""/>
            </a:pPr>
            <a:r>
              <a:rPr lang="en-GB" sz="1100" dirty="0">
                <a:latin typeface="Arial" panose="020B0604020202020204" pitchFamily="34" charset="0"/>
                <a:ea typeface="Arial" panose="020B0604020202020204" pitchFamily="34" charset="0"/>
                <a:cs typeface="Arial" panose="020B0604020202020204" pitchFamily="34" charset="0"/>
              </a:rPr>
              <a:t>Of the 87 non-clinical Band 8d and above posts only 15% are held by a BME member of staff, compared to 83% being held by a white member of staff. </a:t>
            </a:r>
          </a:p>
          <a:p>
            <a:pPr marL="342900" indent="-342900" algn="just">
              <a:lnSpc>
                <a:spcPct val="107000"/>
              </a:lnSpc>
              <a:buFont typeface="Symbol" panose="05050102010706020507" pitchFamily="18" charset="2"/>
              <a:buChar char=""/>
            </a:pPr>
            <a:r>
              <a:rPr lang="en-GB" sz="1100" dirty="0">
                <a:effectLst/>
                <a:latin typeface="Arial" panose="020B0604020202020204" pitchFamily="34" charset="0"/>
                <a:ea typeface="Arial" panose="020B0604020202020204" pitchFamily="34" charset="0"/>
                <a:cs typeface="Arial" panose="020B0604020202020204" pitchFamily="34" charset="0"/>
              </a:rPr>
              <a:t>The relative likelihood of white applicants being appointed from shortlisting compared to BME applicants has remained static at 1.5.</a:t>
            </a:r>
            <a:endParaRPr lang="en-GB" sz="1100" dirty="0">
              <a:latin typeface="Arial" panose="020B0604020202020204" pitchFamily="34" charset="0"/>
              <a:ea typeface="Arial" panose="020B0604020202020204" pitchFamily="34" charset="0"/>
              <a:cs typeface="Arial" panose="020B0604020202020204" pitchFamily="34" charset="0"/>
            </a:endParaRPr>
          </a:p>
          <a:p>
            <a:pPr marL="342900" indent="-342900" algn="just">
              <a:lnSpc>
                <a:spcPct val="107000"/>
              </a:lnSpc>
              <a:buFont typeface="Symbol" panose="05050102010706020507" pitchFamily="18" charset="2"/>
              <a:buChar char=""/>
            </a:pPr>
            <a:r>
              <a:rPr lang="en-GB" sz="1100" dirty="0">
                <a:latin typeface="Arial" panose="020B0604020202020204" pitchFamily="34" charset="0"/>
                <a:ea typeface="Arial" panose="020B0604020202020204" pitchFamily="34" charset="0"/>
                <a:cs typeface="Arial" panose="020B0604020202020204" pitchFamily="34" charset="0"/>
              </a:rPr>
              <a:t>Of the Band 8d, only 3 of 18 clinical Band 8d post are held by a BME member of staff. This is a ratio of 5:1. </a:t>
            </a:r>
          </a:p>
          <a:p>
            <a:pPr marL="342900" indent="-342900" algn="just">
              <a:lnSpc>
                <a:spcPct val="107000"/>
              </a:lnSpc>
              <a:buFont typeface="Symbol" panose="05050102010706020507" pitchFamily="18" charset="2"/>
              <a:buChar char=""/>
            </a:pPr>
            <a:r>
              <a:rPr lang="en-GB" sz="1100" dirty="0">
                <a:effectLst/>
                <a:latin typeface="Arial" panose="020B0604020202020204" pitchFamily="34" charset="0"/>
                <a:ea typeface="Arial" panose="020B0604020202020204" pitchFamily="34" charset="0"/>
                <a:cs typeface="Arial" panose="020B0604020202020204" pitchFamily="34" charset="0"/>
              </a:rPr>
              <a:t>BME staff are significantly under-represented at Executive </a:t>
            </a:r>
            <a:r>
              <a:rPr lang="en-GB" sz="1100" dirty="0">
                <a:latin typeface="Arial" panose="020B0604020202020204" pitchFamily="34" charset="0"/>
                <a:ea typeface="Arial" panose="020B0604020202020204" pitchFamily="34" charset="0"/>
                <a:cs typeface="Arial" panose="020B0604020202020204" pitchFamily="34" charset="0"/>
              </a:rPr>
              <a:t>which remains about 41% for the second year. </a:t>
            </a:r>
            <a:endParaRPr lang="en-GB" sz="11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white background with black dots&#10;&#10;Description automatically generated">
            <a:extLst>
              <a:ext uri="{FF2B5EF4-FFF2-40B4-BE49-F238E27FC236}">
                <a16:creationId xmlns:a16="http://schemas.microsoft.com/office/drawing/2014/main" id="{A91D3777-B9AA-4F86-889F-2729748803E7}"/>
              </a:ext>
            </a:extLst>
          </p:cNvPr>
          <p:cNvPicPr>
            <a:picLocks noChangeAspect="1"/>
          </p:cNvPicPr>
          <p:nvPr/>
        </p:nvPicPr>
        <p:blipFill>
          <a:blip r:embed="rId2"/>
          <a:stretch>
            <a:fillRect/>
          </a:stretch>
        </p:blipFill>
        <p:spPr>
          <a:xfrm>
            <a:off x="10820400" y="6008812"/>
            <a:ext cx="1206501" cy="815663"/>
          </a:xfrm>
          <a:prstGeom prst="rect">
            <a:avLst/>
          </a:prstGeom>
        </p:spPr>
      </p:pic>
    </p:spTree>
    <p:extLst>
      <p:ext uri="{BB962C8B-B14F-4D97-AF65-F5344CB8AC3E}">
        <p14:creationId xmlns:p14="http://schemas.microsoft.com/office/powerpoint/2010/main" val="428124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297406-8481-D8DE-6715-CC041AEED46D}"/>
              </a:ext>
            </a:extLst>
          </p:cNvPr>
          <p:cNvSpPr txBox="1"/>
          <p:nvPr/>
        </p:nvSpPr>
        <p:spPr>
          <a:xfrm>
            <a:off x="10820400" y="6019952"/>
            <a:ext cx="1371600" cy="761848"/>
          </a:xfrm>
          <a:prstGeom prst="rect">
            <a:avLst/>
          </a:prstGeom>
          <a:solidFill>
            <a:schemeClr val="bg1"/>
          </a:solidFill>
        </p:spPr>
        <p:txBody>
          <a:bodyPr wrap="square" rtlCol="0">
            <a:spAutoFit/>
          </a:bodyPr>
          <a:lstStyle/>
          <a:p>
            <a:endParaRPr lang="en-GB" dirty="0"/>
          </a:p>
        </p:txBody>
      </p:sp>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4"/>
          </p:nvPr>
        </p:nvSpPr>
        <p:spPr/>
        <p:txBody>
          <a:bodyPr/>
          <a:lstStyle/>
          <a:p>
            <a:r>
              <a:rPr lang="en-GB" dirty="0"/>
              <a:t>Purpose, background and definitions</a:t>
            </a:r>
            <a:endParaRPr lang="en-GB" b="1" dirty="0"/>
          </a:p>
        </p:txBody>
      </p:sp>
      <p:sp>
        <p:nvSpPr>
          <p:cNvPr id="2" name="Text Placeholder 1"/>
          <p:cNvSpPr>
            <a:spLocks noGrp="1"/>
          </p:cNvSpPr>
          <p:nvPr>
            <p:ph type="body" sz="quarter" idx="15"/>
          </p:nvPr>
        </p:nvSpPr>
        <p:spPr/>
        <p:txBody>
          <a:bodyPr/>
          <a:lstStyle/>
          <a:p>
            <a:r>
              <a:rPr lang="en-GB" b="1" dirty="0">
                <a:solidFill>
                  <a:schemeClr val="tx1"/>
                </a:solidFill>
              </a:rPr>
              <a:t>Workforce Race Equality Standard (WRES) </a:t>
            </a:r>
          </a:p>
        </p:txBody>
      </p:sp>
      <p:sp>
        <p:nvSpPr>
          <p:cNvPr id="8" name="TextBox 7">
            <a:extLst>
              <a:ext uri="{FF2B5EF4-FFF2-40B4-BE49-F238E27FC236}">
                <a16:creationId xmlns:a16="http://schemas.microsoft.com/office/drawing/2014/main" id="{A9127076-FAA0-BDEC-CDBB-C06DA2260B5F}"/>
              </a:ext>
            </a:extLst>
          </p:cNvPr>
          <p:cNvSpPr txBox="1"/>
          <p:nvPr/>
        </p:nvSpPr>
        <p:spPr>
          <a:xfrm>
            <a:off x="284622" y="1234454"/>
            <a:ext cx="11373978" cy="4493538"/>
          </a:xfrm>
          <a:prstGeom prst="rect">
            <a:avLst/>
          </a:prstGeom>
          <a:noFill/>
        </p:spPr>
        <p:txBody>
          <a:bodyPr wrap="square">
            <a:spAutoFit/>
          </a:bodyPr>
          <a:lstStyle/>
          <a:p>
            <a:pPr lvl="0"/>
            <a:r>
              <a:rPr lang="en-GB" sz="1100" b="1" u="sng" dirty="0">
                <a:effectLst/>
                <a:latin typeface="Arial" panose="020B0604020202020204" pitchFamily="34" charset="0"/>
                <a:ea typeface="Calibri" panose="020F0502020204030204" pitchFamily="34" charset="0"/>
                <a:cs typeface="Arial" panose="020B0604020202020204" pitchFamily="34" charset="0"/>
              </a:rPr>
              <a:t>Purpose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This paper provides an </a:t>
            </a:r>
            <a:r>
              <a:rPr lang="en-GB" sz="1100" dirty="0">
                <a:latin typeface="Arial" panose="020B0604020202020204" pitchFamily="34" charset="0"/>
                <a:ea typeface="Calibri" panose="020F0502020204030204" pitchFamily="34" charset="0"/>
                <a:cs typeface="Arial" panose="020B0604020202020204" pitchFamily="34" charset="0"/>
              </a:rPr>
              <a:t>overview</a:t>
            </a:r>
            <a:r>
              <a:rPr lang="en-GB" sz="1100" dirty="0">
                <a:effectLst/>
                <a:latin typeface="Arial" panose="020B0604020202020204" pitchFamily="34" charset="0"/>
                <a:ea typeface="Calibri" panose="020F0502020204030204" pitchFamily="34" charset="0"/>
                <a:cs typeface="Arial" panose="020B0604020202020204" pitchFamily="34" charset="0"/>
              </a:rPr>
              <a:t> of the 2024 Workforce Race Equality Standard (WRES) findings.</a:t>
            </a:r>
          </a:p>
          <a:p>
            <a:pPr marL="342900" lvl="0" indent="-342900">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This report will be published on the Trust website.</a:t>
            </a:r>
          </a:p>
          <a:p>
            <a:pPr marL="342900" lvl="0" indent="-342900">
              <a:buFont typeface="Symbol" panose="05050102010706020507" pitchFamily="18" charset="2"/>
              <a:buChar char=""/>
              <a:tabLst>
                <a:tab pos="1084580" algn="l"/>
              </a:tabLst>
            </a:pPr>
            <a:r>
              <a:rPr lang="en-GB" sz="1100" kern="1200" dirty="0">
                <a:effectLst/>
                <a:latin typeface="Arial" panose="020B0604020202020204" pitchFamily="34" charset="0"/>
                <a:ea typeface="Times New Roman" panose="02020603050405020304" pitchFamily="18" charset="0"/>
                <a:cs typeface="Arial" panose="020B0604020202020204" pitchFamily="34" charset="0"/>
              </a:rPr>
              <a:t>The Board is asked to receive this report and associated action plan for information and approve for publication.</a:t>
            </a:r>
          </a:p>
          <a:p>
            <a:pPr marL="0" marR="0" lvl="0" indent="0" algn="l" defTabSz="914400" rtl="0" eaLnBrk="1" fontAlgn="auto" latinLnBrk="0" hangingPunct="1">
              <a:buClrTx/>
              <a:buSzTx/>
              <a:buFontTx/>
              <a:buNone/>
              <a:tabLst/>
              <a:defRPr/>
            </a:pPr>
            <a:endParaRPr kumimoji="0" lang="en-GB" sz="1100" b="1" i="0" u="sng"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buClrTx/>
              <a:buSzTx/>
              <a:buFontTx/>
              <a:buNone/>
              <a:tabLst/>
              <a:defRPr/>
            </a:pPr>
            <a:r>
              <a:rPr kumimoji="0" lang="en-GB" sz="1100" b="1" i="0" u="sng"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Background</a:t>
            </a:r>
            <a:endPar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In April 2015, NHS England introduced the WRES in response to consistent findings that BME applicants and staff consistently fared worse in employment outcomes and satisfaction surveys. The WRES was designed to enable NHS organisations to demonstrate progress against a number of key indicators of workforce equality, including a specific indicator to address the low levels of BME Board representation.</a:t>
            </a:r>
            <a:endPar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Since April 2015, the WRES has been included in the full-length NHS Standard Contract and requires all providers of NHS services to address the issue of workforce race inequality by implementing and using the WRES.</a:t>
            </a:r>
            <a:endPar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There are nine WRES indicators. Four of the indicators focus on workforce data, four are based on data from national NHS Staff Survey questions, and one indicator focuses upon BME board representation. The WRES highlights differences between the experience and treatment of White staff and BME staff in the NHS with a view to organisations closing those gaps through the development and implementation of action plans focused upon continuous improvement over time.</a:t>
            </a:r>
            <a:endPar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 WRES is produced in line with Technical Guidance issued by NHS England. </a:t>
            </a:r>
            <a:endPar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Indicators 1-3 and 9 are produced via the Electronic Staff Record (ESR) from a snapshot of data taken on 31</a:t>
            </a:r>
            <a:r>
              <a:rPr kumimoji="0" lang="en-GB" sz="1100" b="0" i="0" u="none" strike="noStrike" kern="1200" cap="none" spc="0" normalizeH="0" baseline="3000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st</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March 2024. All other indicators are from the 2023 staff survey.</a:t>
            </a:r>
          </a:p>
          <a:p>
            <a:pPr marL="342900" marR="0" lvl="0" indent="-342900" algn="l" defTabSz="914400" rtl="0" eaLnBrk="1" fontAlgn="auto" latinLnBrk="0" hangingPunct="1">
              <a:buClrTx/>
              <a:buSzTx/>
              <a:buFont typeface="Symbol" panose="05050102010706020507" pitchFamily="18" charset="2"/>
              <a:buChar char=""/>
              <a:tabLst/>
              <a:defRPr/>
            </a:pPr>
            <a:endParaRPr lang="en-GB" sz="1100" b="1" u="sng" dirty="0">
              <a:solidFill>
                <a:srgbClr val="425563"/>
              </a:solidFill>
              <a:latin typeface="Arial" panose="020B0604020202020204" pitchFamily="34" charset="0"/>
              <a:ea typeface="Calibri" panose="020F0502020204030204" pitchFamily="34" charset="0"/>
              <a:cs typeface="Arial" panose="020B0604020202020204" pitchFamily="34" charset="0"/>
            </a:endParaRPr>
          </a:p>
          <a:p>
            <a:pPr>
              <a:tabLst>
                <a:tab pos="1084580" algn="l"/>
              </a:tabLst>
            </a:pPr>
            <a:r>
              <a:rPr kumimoji="0" lang="en-GB" sz="1100" b="1" i="0" u="sng"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Definitions of ethnicity: people covered by the WRES </a:t>
            </a:r>
            <a:endPar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tabLst>
                <a:tab pos="1084580" algn="l"/>
              </a:tabLst>
            </a:pPr>
            <a:r>
              <a:rPr lang="en-GB" sz="1100" dirty="0">
                <a:latin typeface="Arial" panose="020B0604020202020204" pitchFamily="34" charset="0"/>
                <a:ea typeface="Calibri" panose="020F0502020204030204" pitchFamily="34" charset="0"/>
                <a:cs typeface="Arial" panose="020B0604020202020204" pitchFamily="34" charset="0"/>
              </a:rPr>
              <a:t>I</a:t>
            </a:r>
            <a:r>
              <a:rPr lang="en-GB" sz="1100" dirty="0">
                <a:effectLst/>
                <a:latin typeface="Arial" panose="020B0604020202020204" pitchFamily="34" charset="0"/>
                <a:ea typeface="Calibri" panose="020F0502020204030204" pitchFamily="34" charset="0"/>
                <a:cs typeface="Arial" panose="020B0604020202020204" pitchFamily="34" charset="0"/>
              </a:rPr>
              <a:t>n line with Health Education England's</a:t>
            </a:r>
            <a:r>
              <a:rPr lang="en-GB" sz="1100" dirty="0">
                <a:latin typeface="Arial" panose="020B0604020202020204" pitchFamily="34" charset="0"/>
                <a:ea typeface="Calibri" panose="020F0502020204030204" pitchFamily="34" charset="0"/>
                <a:cs typeface="Arial" panose="020B0604020202020204" pitchFamily="34" charset="0"/>
              </a:rPr>
              <a:t> WRES Guidance, </a:t>
            </a:r>
            <a:r>
              <a:rPr lang="en-GB" sz="1100" dirty="0">
                <a:effectLst/>
                <a:latin typeface="Arial" panose="020B0604020202020204" pitchFamily="34" charset="0"/>
                <a:ea typeface="Calibri" panose="020F0502020204030204" pitchFamily="34" charset="0"/>
                <a:cs typeface="Arial" panose="020B0604020202020204" pitchFamily="34" charset="0"/>
              </a:rPr>
              <a:t>the term ‘BME’ and ‘white’ are used to describe the two groups of staff referred to in this report. </a:t>
            </a:r>
          </a:p>
          <a:p>
            <a:pPr marL="342900" lvl="0" indent="-342900">
              <a:buFont typeface="Symbol" panose="05050102010706020507" pitchFamily="18" charset="2"/>
              <a:buChar char=""/>
              <a:tabLst>
                <a:tab pos="1084580" algn="l"/>
              </a:tabLst>
            </a:pPr>
            <a:r>
              <a:rPr lang="en-GB" sz="1100" dirty="0">
                <a:latin typeface="Arial" panose="020B0604020202020204" pitchFamily="34" charset="0"/>
                <a:ea typeface="Calibri" panose="020F0502020204030204" pitchFamily="34" charset="0"/>
                <a:cs typeface="Arial" panose="020B0604020202020204" pitchFamily="34" charset="0"/>
              </a:rPr>
              <a:t>‘</a:t>
            </a:r>
            <a:r>
              <a:rPr lang="en-GB" sz="1100" dirty="0">
                <a:effectLst/>
                <a:latin typeface="Arial" panose="020B0604020202020204" pitchFamily="34" charset="0"/>
                <a:ea typeface="Calibri" panose="020F0502020204030204" pitchFamily="34" charset="0"/>
                <a:cs typeface="Arial" panose="020B0604020202020204" pitchFamily="34" charset="0"/>
              </a:rPr>
              <a:t>White</a:t>
            </a:r>
            <a:r>
              <a:rPr lang="en-GB" sz="1100" dirty="0">
                <a:latin typeface="Arial" panose="020B0604020202020204" pitchFamily="34" charset="0"/>
                <a:ea typeface="Calibri" panose="020F0502020204030204" pitchFamily="34" charset="0"/>
                <a:cs typeface="Arial" panose="020B0604020202020204" pitchFamily="34" charset="0"/>
              </a:rPr>
              <a:t>’</a:t>
            </a:r>
            <a:r>
              <a:rPr lang="en-GB" sz="1100" dirty="0">
                <a:effectLst/>
                <a:latin typeface="Arial" panose="020B0604020202020204" pitchFamily="34" charset="0"/>
                <a:ea typeface="Calibri" panose="020F0502020204030204" pitchFamily="34" charset="0"/>
                <a:cs typeface="Arial" panose="020B0604020202020204" pitchFamily="34" charset="0"/>
              </a:rPr>
              <a:t> staff include white British, Irish, Eastern European and any other white. The ‘Black and Minority </a:t>
            </a:r>
            <a:r>
              <a:rPr lang="en-GB" sz="1100" dirty="0">
                <a:latin typeface="Arial" panose="020B0604020202020204" pitchFamily="34" charset="0"/>
                <a:ea typeface="Calibri" panose="020F0502020204030204" pitchFamily="34" charset="0"/>
                <a:cs typeface="Arial" panose="020B0604020202020204" pitchFamily="34" charset="0"/>
              </a:rPr>
              <a:t>E</a:t>
            </a:r>
            <a:r>
              <a:rPr lang="en-GB" sz="1100" dirty="0">
                <a:effectLst/>
                <a:latin typeface="Arial" panose="020B0604020202020204" pitchFamily="34" charset="0"/>
                <a:ea typeface="Calibri" panose="020F0502020204030204" pitchFamily="34" charset="0"/>
                <a:cs typeface="Arial" panose="020B0604020202020204" pitchFamily="34" charset="0"/>
              </a:rPr>
              <a:t>thnic’ staff category includes all others except ‘unknown</a:t>
            </a:r>
            <a:r>
              <a:rPr lang="en-GB" sz="1100" dirty="0">
                <a:latin typeface="Arial" panose="020B0604020202020204" pitchFamily="34" charset="0"/>
                <a:ea typeface="Calibri" panose="020F0502020204030204" pitchFamily="34" charset="0"/>
                <a:cs typeface="Arial" panose="020B0604020202020204" pitchFamily="34" charset="0"/>
              </a:rPr>
              <a:t>’</a:t>
            </a:r>
            <a:r>
              <a:rPr lang="en-GB" sz="1100" dirty="0">
                <a:effectLst/>
                <a:latin typeface="Arial" panose="020B0604020202020204" pitchFamily="34" charset="0"/>
                <a:ea typeface="Calibri" panose="020F0502020204030204" pitchFamily="34" charset="0"/>
                <a:cs typeface="Arial" panose="020B0604020202020204" pitchFamily="34" charset="0"/>
              </a:rPr>
              <a:t> and ‘not stated.’</a:t>
            </a:r>
          </a:p>
          <a:p>
            <a:pPr marL="342900" lvl="0" indent="-342900">
              <a:buFont typeface="Symbol" panose="05050102010706020507" pitchFamily="18" charset="2"/>
              <a:buChar char=""/>
              <a:tabLst>
                <a:tab pos="1084580" algn="l"/>
              </a:tabLst>
            </a:pPr>
            <a:r>
              <a:rPr lang="en-GB" sz="1100" dirty="0">
                <a:latin typeface="Arial" panose="020B0604020202020204" pitchFamily="34" charset="0"/>
                <a:ea typeface="Calibri" panose="020F0502020204030204" pitchFamily="34" charset="0"/>
                <a:cs typeface="Arial" panose="020B0604020202020204" pitchFamily="34" charset="0"/>
              </a:rPr>
              <a:t>Further information can be found in </a:t>
            </a:r>
            <a:r>
              <a:rPr lang="en-GB" sz="1100" i="1" dirty="0">
                <a:latin typeface="Arial" panose="020B0604020202020204" pitchFamily="34" charset="0"/>
                <a:ea typeface="Calibri" panose="020F0502020204030204" pitchFamily="34" charset="0"/>
                <a:cs typeface="Arial" panose="020B0604020202020204" pitchFamily="34" charset="0"/>
              </a:rPr>
              <a:t>appendix A: Definitions of ethnicity: people covered by the WRES. </a:t>
            </a:r>
          </a:p>
          <a:p>
            <a:pPr marL="342900" lvl="0" indent="-342900">
              <a:buFont typeface="Symbol" panose="05050102010706020507" pitchFamily="18" charset="2"/>
              <a:buChar char=""/>
              <a:tabLst>
                <a:tab pos="1084580" algn="l"/>
              </a:tabLst>
            </a:pPr>
            <a:endParaRPr lang="en-GB" sz="110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tabLst>
                <a:tab pos="1084580" algn="l"/>
              </a:tabLs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tabLst>
                <a:tab pos="1084580" algn="l"/>
              </a:tabLst>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r>
              <a:rPr lang="en-GB" sz="11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18BF0DE2-4940-F81E-F318-D28E75C6A794}"/>
              </a:ext>
            </a:extLst>
          </p:cNvPr>
          <p:cNvGraphicFramePr>
            <a:graphicFrameLocks noGrp="1"/>
          </p:cNvGraphicFramePr>
          <p:nvPr>
            <p:extLst>
              <p:ext uri="{D42A27DB-BD31-4B8C-83A1-F6EECF244321}">
                <p14:modId xmlns:p14="http://schemas.microsoft.com/office/powerpoint/2010/main" val="1567658668"/>
              </p:ext>
            </p:extLst>
          </p:nvPr>
        </p:nvGraphicFramePr>
        <p:xfrm>
          <a:off x="952498" y="5677364"/>
          <a:ext cx="10287002" cy="875615"/>
        </p:xfrm>
        <a:graphic>
          <a:graphicData uri="http://schemas.openxmlformats.org/drawingml/2006/table">
            <a:tbl>
              <a:tblPr firstRow="1" firstCol="1" bandRow="1">
                <a:tableStyleId>{073A0DAA-6AF3-43AB-8588-CEC1D06C72B9}</a:tableStyleId>
              </a:tblPr>
              <a:tblGrid>
                <a:gridCol w="4036670">
                  <a:extLst>
                    <a:ext uri="{9D8B030D-6E8A-4147-A177-3AD203B41FA5}">
                      <a16:colId xmlns:a16="http://schemas.microsoft.com/office/drawing/2014/main" val="3430775709"/>
                    </a:ext>
                  </a:extLst>
                </a:gridCol>
                <a:gridCol w="1041722">
                  <a:extLst>
                    <a:ext uri="{9D8B030D-6E8A-4147-A177-3AD203B41FA5}">
                      <a16:colId xmlns:a16="http://schemas.microsoft.com/office/drawing/2014/main" val="1366786502"/>
                    </a:ext>
                  </a:extLst>
                </a:gridCol>
                <a:gridCol w="1041722">
                  <a:extLst>
                    <a:ext uri="{9D8B030D-6E8A-4147-A177-3AD203B41FA5}">
                      <a16:colId xmlns:a16="http://schemas.microsoft.com/office/drawing/2014/main" val="1471663925"/>
                    </a:ext>
                  </a:extLst>
                </a:gridCol>
                <a:gridCol w="1041722">
                  <a:extLst>
                    <a:ext uri="{9D8B030D-6E8A-4147-A177-3AD203B41FA5}">
                      <a16:colId xmlns:a16="http://schemas.microsoft.com/office/drawing/2014/main" val="1846488538"/>
                    </a:ext>
                  </a:extLst>
                </a:gridCol>
                <a:gridCol w="1041722">
                  <a:extLst>
                    <a:ext uri="{9D8B030D-6E8A-4147-A177-3AD203B41FA5}">
                      <a16:colId xmlns:a16="http://schemas.microsoft.com/office/drawing/2014/main" val="2005153682"/>
                    </a:ext>
                  </a:extLst>
                </a:gridCol>
                <a:gridCol w="1041722">
                  <a:extLst>
                    <a:ext uri="{9D8B030D-6E8A-4147-A177-3AD203B41FA5}">
                      <a16:colId xmlns:a16="http://schemas.microsoft.com/office/drawing/2014/main" val="3542482609"/>
                    </a:ext>
                  </a:extLst>
                </a:gridCol>
                <a:gridCol w="1041722">
                  <a:extLst>
                    <a:ext uri="{9D8B030D-6E8A-4147-A177-3AD203B41FA5}">
                      <a16:colId xmlns:a16="http://schemas.microsoft.com/office/drawing/2014/main" val="2765363856"/>
                    </a:ext>
                  </a:extLst>
                </a:gridCol>
              </a:tblGrid>
              <a:tr h="299885">
                <a:tc>
                  <a:txBody>
                    <a:bodyPr/>
                    <a:lstStyle/>
                    <a:p>
                      <a:pPr algn="ctr"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2019</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2020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2021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2022</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i="0" u="none" strike="noStrike" dirty="0">
                          <a:solidFill>
                            <a:schemeClr val="bg1"/>
                          </a:solidFill>
                          <a:effectLst/>
                          <a:latin typeface="Arial" panose="020B0604020202020204" pitchFamily="34" charset="0"/>
                          <a:cs typeface="Arial" panose="020B0604020202020204" pitchFamily="34" charset="0"/>
                        </a:rPr>
                        <a:t>2023</a:t>
                      </a:r>
                    </a:p>
                  </a:txBody>
                  <a:tcPr marL="9525" marR="9525" marT="9525" marB="0" anchor="ctr"/>
                </a:tc>
                <a:tc>
                  <a:txBody>
                    <a:bodyPr/>
                    <a:lstStyle/>
                    <a:p>
                      <a:pPr algn="ctr" fontAlgn="b"/>
                      <a:r>
                        <a:rPr lang="en-GB" sz="1100" b="1" i="0" u="none" strike="noStrike" dirty="0">
                          <a:solidFill>
                            <a:schemeClr val="bg1"/>
                          </a:solidFill>
                          <a:effectLst/>
                          <a:latin typeface="Arial" panose="020B0604020202020204" pitchFamily="34" charset="0"/>
                          <a:cs typeface="Arial" panose="020B0604020202020204" pitchFamily="34" charset="0"/>
                        </a:rPr>
                        <a:t>2024</a:t>
                      </a:r>
                    </a:p>
                  </a:txBody>
                  <a:tcPr marL="9525" marR="9525" marT="9525" marB="0" anchor="ctr"/>
                </a:tc>
                <a:extLst>
                  <a:ext uri="{0D108BD9-81ED-4DB2-BD59-A6C34878D82A}">
                    <a16:rowId xmlns:a16="http://schemas.microsoft.com/office/drawing/2014/main" val="1927130035"/>
                  </a:ext>
                </a:extLst>
              </a:tr>
              <a:tr h="191910">
                <a:tc>
                  <a:txBody>
                    <a:bodyPr/>
                    <a:lstStyle/>
                    <a:p>
                      <a:pPr algn="ctr" fontAlgn="b"/>
                      <a:r>
                        <a:rPr lang="en-GB" sz="1100" b="0" u="none" strike="noStrike" dirty="0">
                          <a:effectLst/>
                          <a:latin typeface="Arial" panose="020B0604020202020204" pitchFamily="34" charset="0"/>
                          <a:cs typeface="Arial" panose="020B0604020202020204" pitchFamily="34" charset="0"/>
                        </a:rPr>
                        <a:t>Total number of staff in organisation</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8,884</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8,873</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9,154</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9,608</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i="0" u="none" strike="noStrike" dirty="0">
                          <a:solidFill>
                            <a:schemeClr val="tx2">
                              <a:lumMod val="75000"/>
                            </a:schemeClr>
                          </a:solidFill>
                          <a:effectLst/>
                          <a:latin typeface="Arial" panose="020B0604020202020204" pitchFamily="34" charset="0"/>
                          <a:cs typeface="Arial" panose="020B0604020202020204" pitchFamily="34" charset="0"/>
                        </a:rPr>
                        <a:t>9,915</a:t>
                      </a:r>
                    </a:p>
                  </a:txBody>
                  <a:tcPr marL="9525" marR="9525" marT="9525" marB="0" anchor="ctr"/>
                </a:tc>
                <a:tc>
                  <a:txBody>
                    <a:bodyPr/>
                    <a:lstStyle/>
                    <a:p>
                      <a:pPr algn="ctr" fontAlgn="b"/>
                      <a:r>
                        <a:rPr lang="en-GB" sz="1100" b="1" i="0" u="none" strike="noStrike" dirty="0">
                          <a:solidFill>
                            <a:schemeClr val="tx2">
                              <a:lumMod val="75000"/>
                            </a:schemeClr>
                          </a:solidFill>
                          <a:effectLst/>
                          <a:latin typeface="Arial" panose="020B0604020202020204" pitchFamily="34" charset="0"/>
                          <a:cs typeface="Arial" panose="020B0604020202020204" pitchFamily="34" charset="0"/>
                        </a:rPr>
                        <a:t>10,345</a:t>
                      </a:r>
                    </a:p>
                  </a:txBody>
                  <a:tcPr marL="9525" marR="9525" marT="9525" marB="0" anchor="ctr"/>
                </a:tc>
                <a:extLst>
                  <a:ext uri="{0D108BD9-81ED-4DB2-BD59-A6C34878D82A}">
                    <a16:rowId xmlns:a16="http://schemas.microsoft.com/office/drawing/2014/main" val="3885488625"/>
                  </a:ext>
                </a:extLst>
              </a:tr>
              <a:tr h="191910">
                <a:tc>
                  <a:txBody>
                    <a:bodyPr/>
                    <a:lstStyle/>
                    <a:p>
                      <a:pPr algn="ctr" fontAlgn="b"/>
                      <a:r>
                        <a:rPr lang="en-GB" sz="1100" b="0" u="none" strike="noStrike" dirty="0">
                          <a:effectLst/>
                          <a:latin typeface="Arial" panose="020B0604020202020204" pitchFamily="34" charset="0"/>
                          <a:cs typeface="Arial" panose="020B0604020202020204" pitchFamily="34" charset="0"/>
                        </a:rPr>
                        <a:t>% of BME Staff</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44.6%</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46.1%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47.7%</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50.1%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i="0" u="none" strike="noStrike" dirty="0">
                          <a:solidFill>
                            <a:schemeClr val="tx2">
                              <a:lumMod val="75000"/>
                            </a:schemeClr>
                          </a:solidFill>
                          <a:effectLst/>
                          <a:latin typeface="Arial" panose="020B0604020202020204" pitchFamily="34" charset="0"/>
                          <a:cs typeface="Arial" panose="020B0604020202020204" pitchFamily="34" charset="0"/>
                        </a:rPr>
                        <a:t>51.9%</a:t>
                      </a:r>
                    </a:p>
                  </a:txBody>
                  <a:tcPr marL="9525" marR="9525" marT="9525" marB="0" anchor="ctr"/>
                </a:tc>
                <a:tc>
                  <a:txBody>
                    <a:bodyPr/>
                    <a:lstStyle/>
                    <a:p>
                      <a:pPr algn="ctr" fontAlgn="b"/>
                      <a:r>
                        <a:rPr lang="en-GB" sz="1100" b="1" i="0" u="none" strike="noStrike" dirty="0">
                          <a:solidFill>
                            <a:schemeClr val="tx2">
                              <a:lumMod val="75000"/>
                            </a:schemeClr>
                          </a:solidFill>
                          <a:effectLst/>
                          <a:latin typeface="Arial" panose="020B0604020202020204" pitchFamily="34" charset="0"/>
                          <a:cs typeface="Arial" panose="020B0604020202020204" pitchFamily="34" charset="0"/>
                        </a:rPr>
                        <a:t>53.6%</a:t>
                      </a:r>
                    </a:p>
                  </a:txBody>
                  <a:tcPr marL="9525" marR="9525" marT="9525" marB="0" anchor="ctr"/>
                </a:tc>
                <a:extLst>
                  <a:ext uri="{0D108BD9-81ED-4DB2-BD59-A6C34878D82A}">
                    <a16:rowId xmlns:a16="http://schemas.microsoft.com/office/drawing/2014/main" val="3522273012"/>
                  </a:ext>
                </a:extLst>
              </a:tr>
              <a:tr h="191910">
                <a:tc>
                  <a:txBody>
                    <a:bodyPr/>
                    <a:lstStyle/>
                    <a:p>
                      <a:pPr algn="ctr" fontAlgn="b"/>
                      <a:r>
                        <a:rPr lang="en-GB" sz="1100" b="0" u="none" strike="noStrike" dirty="0">
                          <a:effectLst/>
                          <a:latin typeface="Arial" panose="020B0604020202020204" pitchFamily="34" charset="0"/>
                          <a:cs typeface="Arial" panose="020B0604020202020204" pitchFamily="34" charset="0"/>
                        </a:rPr>
                        <a:t>% of staff who self-reported ethnicity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97.2%</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96.7%</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96.1%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u="none" strike="noStrike" dirty="0">
                          <a:effectLst/>
                          <a:latin typeface="Arial" panose="020B0604020202020204" pitchFamily="34" charset="0"/>
                          <a:cs typeface="Arial" panose="020B0604020202020204" pitchFamily="34" charset="0"/>
                        </a:rPr>
                        <a:t>97.0%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97.1</a:t>
                      </a:r>
                    </a:p>
                  </a:txBody>
                  <a:tcPr marL="9525" marR="9525" marT="9525" marB="0" anchor="ctr"/>
                </a:tc>
                <a:tc>
                  <a:txBody>
                    <a:bodyPr/>
                    <a:lstStyle/>
                    <a:p>
                      <a:pPr algn="ctr" fontAlgn="b"/>
                      <a:r>
                        <a:rPr lang="en-GB" sz="1100" b="1" i="0" u="none" strike="noStrike" dirty="0">
                          <a:solidFill>
                            <a:schemeClr val="tx1"/>
                          </a:solidFill>
                          <a:effectLst/>
                          <a:latin typeface="Arial" panose="020B0604020202020204" pitchFamily="34" charset="0"/>
                          <a:cs typeface="Arial" panose="020B0604020202020204" pitchFamily="34" charset="0"/>
                        </a:rPr>
                        <a:t>97%</a:t>
                      </a:r>
                    </a:p>
                  </a:txBody>
                  <a:tcPr marL="9525" marR="9525" marT="9525" marB="0" anchor="ctr"/>
                </a:tc>
                <a:extLst>
                  <a:ext uri="{0D108BD9-81ED-4DB2-BD59-A6C34878D82A}">
                    <a16:rowId xmlns:a16="http://schemas.microsoft.com/office/drawing/2014/main" val="3491563034"/>
                  </a:ext>
                </a:extLst>
              </a:tr>
            </a:tbl>
          </a:graphicData>
        </a:graphic>
      </p:graphicFrame>
      <p:sp>
        <p:nvSpPr>
          <p:cNvPr id="12" name="Text Box 2">
            <a:extLst>
              <a:ext uri="{FF2B5EF4-FFF2-40B4-BE49-F238E27FC236}">
                <a16:creationId xmlns:a16="http://schemas.microsoft.com/office/drawing/2014/main" id="{786A6ED9-170E-EA3E-4DD1-9E97F2732E9E}"/>
              </a:ext>
            </a:extLst>
          </p:cNvPr>
          <p:cNvSpPr txBox="1">
            <a:spLocks noChangeArrowheads="1"/>
          </p:cNvSpPr>
          <p:nvPr/>
        </p:nvSpPr>
        <p:spPr bwMode="auto">
          <a:xfrm>
            <a:off x="952498" y="5344470"/>
            <a:ext cx="10287004"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200" b="1" u="sng" dirty="0">
                <a:latin typeface="Arial" panose="020B0604020202020204" pitchFamily="34" charset="0"/>
                <a:ea typeface="Calibri" panose="020F0502020204030204" pitchFamily="34" charset="0"/>
                <a:cs typeface="Times New Roman" panose="02020603050405020304" pitchFamily="18" charset="0"/>
              </a:rPr>
              <a:t>Overview of w</a:t>
            </a:r>
            <a:r>
              <a:rPr lang="en-GB" sz="1200" b="1" u="sng" dirty="0">
                <a:effectLst/>
                <a:latin typeface="Arial" panose="020B0604020202020204" pitchFamily="34" charset="0"/>
                <a:ea typeface="Calibri" panose="020F0502020204030204" pitchFamily="34" charset="0"/>
                <a:cs typeface="Times New Roman" panose="02020603050405020304" pitchFamily="18" charset="0"/>
              </a:rPr>
              <a:t>orkforce </a:t>
            </a:r>
            <a:r>
              <a:rPr lang="en-GB" sz="1200" b="1" u="sng" dirty="0">
                <a:latin typeface="Arial" panose="020B0604020202020204" pitchFamily="34" charset="0"/>
                <a:ea typeface="Calibri" panose="020F0502020204030204" pitchFamily="34" charset="0"/>
                <a:cs typeface="Times New Roman" panose="02020603050405020304" pitchFamily="18" charset="0"/>
              </a:rPr>
              <a:t>n</a:t>
            </a:r>
            <a:r>
              <a:rPr lang="en-GB" sz="1200" b="1" u="sng" dirty="0">
                <a:effectLst/>
                <a:latin typeface="Arial" panose="020B0604020202020204" pitchFamily="34" charset="0"/>
                <a:ea typeface="Calibri" panose="020F0502020204030204" pitchFamily="34" charset="0"/>
                <a:cs typeface="Times New Roman" panose="02020603050405020304" pitchFamily="18" charset="0"/>
              </a:rPr>
              <a:t>umbers </a:t>
            </a:r>
            <a:endParaRPr lang="en-GB"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589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CA5DA6-A6BB-98C1-6F3B-AFC08D1AE383}"/>
              </a:ext>
            </a:extLst>
          </p:cNvPr>
          <p:cNvSpPr txBox="1"/>
          <p:nvPr/>
        </p:nvSpPr>
        <p:spPr>
          <a:xfrm>
            <a:off x="10439400" y="6162189"/>
            <a:ext cx="1524000" cy="557694"/>
          </a:xfrm>
          <a:prstGeom prst="rect">
            <a:avLst/>
          </a:prstGeom>
          <a:solidFill>
            <a:schemeClr val="bg1"/>
          </a:solidFill>
        </p:spPr>
        <p:txBody>
          <a:bodyPr wrap="square" rtlCol="0">
            <a:spAutoFit/>
          </a:bodyPr>
          <a:lstStyle/>
          <a:p>
            <a:endParaRPr lang="en-GB" dirty="0"/>
          </a:p>
        </p:txBody>
      </p:sp>
      <p:sp>
        <p:nvSpPr>
          <p:cNvPr id="2" name="Text Placeholder 1">
            <a:extLst>
              <a:ext uri="{FF2B5EF4-FFF2-40B4-BE49-F238E27FC236}">
                <a16:creationId xmlns:a16="http://schemas.microsoft.com/office/drawing/2014/main" id="{2DBC31C7-03A6-4B19-A205-604456A2CE0B}"/>
              </a:ext>
            </a:extLst>
          </p:cNvPr>
          <p:cNvSpPr>
            <a:spLocks noGrp="1"/>
          </p:cNvSpPr>
          <p:nvPr>
            <p:ph type="body" sz="quarter" idx="14"/>
          </p:nvPr>
        </p:nvSpPr>
        <p:spPr>
          <a:xfrm>
            <a:off x="291818" y="457200"/>
            <a:ext cx="6413782" cy="464463"/>
          </a:xfrm>
        </p:spPr>
        <p:txBody>
          <a:bodyPr>
            <a:normAutofit/>
          </a:bodyPr>
          <a:lstStyle/>
          <a:p>
            <a:pPr>
              <a:spcAft>
                <a:spcPts val="600"/>
              </a:spcAft>
            </a:pPr>
            <a:r>
              <a:rPr lang="en-GB" dirty="0"/>
              <a:t>Indicator Overview</a:t>
            </a:r>
          </a:p>
        </p:txBody>
      </p:sp>
      <p:sp>
        <p:nvSpPr>
          <p:cNvPr id="5" name="Text Placeholder 4">
            <a:extLst>
              <a:ext uri="{FF2B5EF4-FFF2-40B4-BE49-F238E27FC236}">
                <a16:creationId xmlns:a16="http://schemas.microsoft.com/office/drawing/2014/main" id="{C83D8E4A-A291-419C-BD65-83AB1B638204}"/>
              </a:ext>
            </a:extLst>
          </p:cNvPr>
          <p:cNvSpPr>
            <a:spLocks noGrp="1"/>
          </p:cNvSpPr>
          <p:nvPr>
            <p:ph type="body" sz="quarter" idx="19"/>
          </p:nvPr>
        </p:nvSpPr>
        <p:spPr>
          <a:xfrm>
            <a:off x="291818" y="152401"/>
            <a:ext cx="7861582" cy="304800"/>
          </a:xfrm>
        </p:spPr>
        <p:txBody>
          <a:bodyPr>
            <a:noAutofit/>
          </a:bodyPr>
          <a:lstStyle/>
          <a:p>
            <a:pPr>
              <a:lnSpc>
                <a:spcPct val="90000"/>
              </a:lnSpc>
              <a:spcAft>
                <a:spcPts val="600"/>
              </a:spcAft>
            </a:pPr>
            <a:r>
              <a:rPr lang="en-GB" b="1" dirty="0">
                <a:solidFill>
                  <a:schemeClr val="tx1"/>
                </a:solidFill>
              </a:rPr>
              <a:t>Workforce Race Equality Standard</a:t>
            </a:r>
          </a:p>
          <a:p>
            <a:pPr>
              <a:lnSpc>
                <a:spcPct val="90000"/>
              </a:lnSpc>
              <a:spcAft>
                <a:spcPts val="600"/>
              </a:spcAft>
            </a:pPr>
            <a:endParaRPr lang="en-GB" dirty="0">
              <a:solidFill>
                <a:schemeClr val="tx1"/>
              </a:solidFill>
              <a:highlight>
                <a:srgbClr val="00FF00"/>
              </a:highlight>
            </a:endParaRPr>
          </a:p>
        </p:txBody>
      </p:sp>
      <p:graphicFrame>
        <p:nvGraphicFramePr>
          <p:cNvPr id="3" name="Table 2">
            <a:extLst>
              <a:ext uri="{FF2B5EF4-FFF2-40B4-BE49-F238E27FC236}">
                <a16:creationId xmlns:a16="http://schemas.microsoft.com/office/drawing/2014/main" id="{C0E886AA-06B9-5666-12B1-A9D6F0C3E6CC}"/>
              </a:ext>
            </a:extLst>
          </p:cNvPr>
          <p:cNvGraphicFramePr>
            <a:graphicFrameLocks noGrp="1"/>
          </p:cNvGraphicFramePr>
          <p:nvPr>
            <p:extLst>
              <p:ext uri="{D42A27DB-BD31-4B8C-83A1-F6EECF244321}">
                <p14:modId xmlns:p14="http://schemas.microsoft.com/office/powerpoint/2010/main" val="3374870216"/>
              </p:ext>
            </p:extLst>
          </p:nvPr>
        </p:nvGraphicFramePr>
        <p:xfrm>
          <a:off x="675013" y="889423"/>
          <a:ext cx="10841974" cy="5587577"/>
        </p:xfrm>
        <a:graphic>
          <a:graphicData uri="http://schemas.openxmlformats.org/drawingml/2006/table">
            <a:tbl>
              <a:tblPr/>
              <a:tblGrid>
                <a:gridCol w="402223">
                  <a:extLst>
                    <a:ext uri="{9D8B030D-6E8A-4147-A177-3AD203B41FA5}">
                      <a16:colId xmlns:a16="http://schemas.microsoft.com/office/drawing/2014/main" val="2388091085"/>
                    </a:ext>
                  </a:extLst>
                </a:gridCol>
                <a:gridCol w="3228099">
                  <a:extLst>
                    <a:ext uri="{9D8B030D-6E8A-4147-A177-3AD203B41FA5}">
                      <a16:colId xmlns:a16="http://schemas.microsoft.com/office/drawing/2014/main" val="708382228"/>
                    </a:ext>
                  </a:extLst>
                </a:gridCol>
                <a:gridCol w="876640">
                  <a:extLst>
                    <a:ext uri="{9D8B030D-6E8A-4147-A177-3AD203B41FA5}">
                      <a16:colId xmlns:a16="http://schemas.microsoft.com/office/drawing/2014/main" val="3626245245"/>
                    </a:ext>
                  </a:extLst>
                </a:gridCol>
                <a:gridCol w="876640">
                  <a:extLst>
                    <a:ext uri="{9D8B030D-6E8A-4147-A177-3AD203B41FA5}">
                      <a16:colId xmlns:a16="http://schemas.microsoft.com/office/drawing/2014/main" val="1672893116"/>
                    </a:ext>
                  </a:extLst>
                </a:gridCol>
                <a:gridCol w="876640">
                  <a:extLst>
                    <a:ext uri="{9D8B030D-6E8A-4147-A177-3AD203B41FA5}">
                      <a16:colId xmlns:a16="http://schemas.microsoft.com/office/drawing/2014/main" val="1221053177"/>
                    </a:ext>
                  </a:extLst>
                </a:gridCol>
                <a:gridCol w="876640">
                  <a:extLst>
                    <a:ext uri="{9D8B030D-6E8A-4147-A177-3AD203B41FA5}">
                      <a16:colId xmlns:a16="http://schemas.microsoft.com/office/drawing/2014/main" val="1178890048"/>
                    </a:ext>
                  </a:extLst>
                </a:gridCol>
                <a:gridCol w="1027305">
                  <a:extLst>
                    <a:ext uri="{9D8B030D-6E8A-4147-A177-3AD203B41FA5}">
                      <a16:colId xmlns:a16="http://schemas.microsoft.com/office/drawing/2014/main" val="1269158687"/>
                    </a:ext>
                  </a:extLst>
                </a:gridCol>
                <a:gridCol w="990600">
                  <a:extLst>
                    <a:ext uri="{9D8B030D-6E8A-4147-A177-3AD203B41FA5}">
                      <a16:colId xmlns:a16="http://schemas.microsoft.com/office/drawing/2014/main" val="2528630873"/>
                    </a:ext>
                  </a:extLst>
                </a:gridCol>
                <a:gridCol w="152400">
                  <a:extLst>
                    <a:ext uri="{9D8B030D-6E8A-4147-A177-3AD203B41FA5}">
                      <a16:colId xmlns:a16="http://schemas.microsoft.com/office/drawing/2014/main" val="1800223975"/>
                    </a:ext>
                  </a:extLst>
                </a:gridCol>
                <a:gridCol w="762000">
                  <a:extLst>
                    <a:ext uri="{9D8B030D-6E8A-4147-A177-3AD203B41FA5}">
                      <a16:colId xmlns:a16="http://schemas.microsoft.com/office/drawing/2014/main" val="1332256598"/>
                    </a:ext>
                  </a:extLst>
                </a:gridCol>
                <a:gridCol w="772787">
                  <a:extLst>
                    <a:ext uri="{9D8B030D-6E8A-4147-A177-3AD203B41FA5}">
                      <a16:colId xmlns:a16="http://schemas.microsoft.com/office/drawing/2014/main" val="546346066"/>
                    </a:ext>
                  </a:extLst>
                </a:gridCol>
              </a:tblGrid>
              <a:tr h="476987">
                <a:tc gridSpan="2">
                  <a:txBody>
                    <a:bodyPr/>
                    <a:lstStyle/>
                    <a:p>
                      <a:pPr algn="ctr" fontAlgn="ctr"/>
                      <a:r>
                        <a:rPr lang="en-GB" sz="1000" b="0" i="0" u="none" strike="noStrike" dirty="0">
                          <a:solidFill>
                            <a:srgbClr val="FFFFFF"/>
                          </a:solidFill>
                          <a:effectLst/>
                          <a:latin typeface="Arial" panose="020B0604020202020204" pitchFamily="34" charset="0"/>
                        </a:rPr>
                        <a:t>Indicator</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a:txBody>
                    <a:bodyPr/>
                    <a:lstStyle/>
                    <a:p>
                      <a:pPr algn="ctr" fontAlgn="ctr"/>
                      <a:r>
                        <a:rPr lang="en-GB" sz="1000" b="0" i="0" u="none" strike="noStrike" dirty="0">
                          <a:solidFill>
                            <a:srgbClr val="FFFFFF"/>
                          </a:solidFill>
                          <a:effectLst/>
                          <a:latin typeface="Arial" panose="020B0604020202020204" pitchFamily="34" charset="0"/>
                        </a:rPr>
                        <a:t>STG 2021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n-GB" sz="1000" b="0" i="0" u="none" strike="noStrike">
                          <a:solidFill>
                            <a:srgbClr val="FFFFFF"/>
                          </a:solidFill>
                          <a:effectLst/>
                          <a:latin typeface="Arial" panose="020B0604020202020204" pitchFamily="34" charset="0"/>
                        </a:rPr>
                        <a:t>STG 2022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n-GB" sz="1000" b="0" i="0" u="none" strike="noStrike" dirty="0">
                          <a:solidFill>
                            <a:srgbClr val="FFFFFF"/>
                          </a:solidFill>
                          <a:effectLst/>
                          <a:latin typeface="Arial" panose="020B0604020202020204" pitchFamily="34" charset="0"/>
                        </a:rPr>
                        <a:t>STG 2023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n-GB" sz="1000" b="0" i="0" u="none" strike="noStrike" dirty="0">
                          <a:solidFill>
                            <a:srgbClr val="FFFFFF"/>
                          </a:solidFill>
                          <a:effectLst/>
                          <a:latin typeface="Arial" panose="020B0604020202020204" pitchFamily="34" charset="0"/>
                        </a:rPr>
                        <a:t>STG 2024</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n-GB" sz="1000" b="0" i="0" u="none" strike="noStrike">
                          <a:solidFill>
                            <a:srgbClr val="FFFFFF"/>
                          </a:solidFill>
                          <a:effectLst/>
                          <a:latin typeface="Arial" panose="020B0604020202020204" pitchFamily="34" charset="0"/>
                        </a:rPr>
                        <a:t>Performance vs. previous year</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n-GB" sz="1000" b="0" i="0" u="none" strike="noStrike" dirty="0">
                          <a:solidFill>
                            <a:srgbClr val="FFFFFF"/>
                          </a:solidFill>
                          <a:effectLst/>
                          <a:latin typeface="Arial" panose="020B0604020202020204" pitchFamily="34" charset="0"/>
                        </a:rPr>
                        <a:t>Exp. compared to White Staff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endParaRPr lang="en-GB" sz="1000" b="0" i="0" u="none" strike="noStrike">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FFFFFF"/>
                          </a:solidFill>
                          <a:effectLst/>
                          <a:latin typeface="Arial" panose="020B0604020202020204" pitchFamily="34" charset="0"/>
                        </a:rPr>
                        <a:t>London Av. 2022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n-GB" sz="1000" b="0" i="0" u="none" strike="noStrike" dirty="0">
                          <a:solidFill>
                            <a:srgbClr val="FFFFFF"/>
                          </a:solidFill>
                          <a:effectLst/>
                          <a:latin typeface="Arial" panose="020B0604020202020204" pitchFamily="34" charset="0"/>
                        </a:rPr>
                        <a:t>London Av. 2023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3938134212"/>
                  </a:ext>
                </a:extLst>
              </a:tr>
              <a:tr h="511059">
                <a:tc>
                  <a:txBody>
                    <a:bodyPr/>
                    <a:lstStyle/>
                    <a:p>
                      <a:pPr algn="ctr" fontAlgn="ctr"/>
                      <a:r>
                        <a:rPr lang="en-GB" sz="1000" b="1" i="0" u="none" strike="noStrike">
                          <a:solidFill>
                            <a:srgbClr val="000000"/>
                          </a:solidFill>
                          <a:effectLst/>
                          <a:latin typeface="Arial" panose="020B0604020202020204" pitchFamily="34" charset="0"/>
                        </a:rPr>
                        <a:t>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88900" lvl="0" indent="0" algn="l" fontAlgn="ctr"/>
                      <a:r>
                        <a:rPr lang="en-GB" sz="1000" b="0" i="0" u="none" strike="noStrike" dirty="0">
                          <a:solidFill>
                            <a:srgbClr val="000000"/>
                          </a:solidFill>
                          <a:effectLst/>
                          <a:latin typeface="Arial" panose="020B0604020202020204" pitchFamily="34" charset="0"/>
                        </a:rPr>
                        <a:t>% of BME staff in organisation</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a:solidFill>
                            <a:srgbClr val="000000"/>
                          </a:solidFill>
                          <a:effectLst/>
                          <a:latin typeface="Arial" panose="020B0604020202020204" pitchFamily="34" charset="0"/>
                        </a:rPr>
                        <a:t>47.7%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a:solidFill>
                            <a:srgbClr val="000000"/>
                          </a:solidFill>
                          <a:effectLst/>
                          <a:latin typeface="Arial" panose="020B0604020202020204" pitchFamily="34" charset="0"/>
                        </a:rPr>
                        <a:t>50.1%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51.9%</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rgbClr val="000000"/>
                          </a:solidFill>
                          <a:effectLst/>
                          <a:latin typeface="Arial" panose="020B0604020202020204" pitchFamily="34" charset="0"/>
                        </a:rPr>
                        <a:t>53.6%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rgbClr val="009900"/>
                          </a:solidFill>
                          <a:effectLst/>
                          <a:latin typeface="Arial" panose="020B0604020202020204" pitchFamily="34" charset="0"/>
                        </a:rPr>
                        <a:t>Increased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GB" sz="1000" b="1" i="0" u="none" strike="noStrike" dirty="0">
                          <a:solidFill>
                            <a:schemeClr val="tx1"/>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80">
                      <a:fgClr>
                        <a:schemeClr val="tx1">
                          <a:lumMod val="20000"/>
                          <a:lumOff val="80000"/>
                        </a:schemeClr>
                      </a:fgClr>
                      <a:bgClr>
                        <a:schemeClr val="bg1"/>
                      </a:bgClr>
                    </a:pattFill>
                  </a:tcPr>
                </a:tc>
                <a:tc>
                  <a:txBody>
                    <a:bodyPr/>
                    <a:lstStyle/>
                    <a:p>
                      <a:pPr algn="l" fontAlgn="b"/>
                      <a:endParaRPr lang="en-GB" sz="1000" b="1" i="0" u="none" strike="noStrike" dirty="0">
                        <a:solidFill>
                          <a:srgbClr val="00B05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000000"/>
                          </a:solidFill>
                          <a:effectLst/>
                          <a:latin typeface="Arial" panose="020B0604020202020204" pitchFamily="34" charset="0"/>
                        </a:rPr>
                        <a:t>49.9%</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52.1%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4137431453"/>
                  </a:ext>
                </a:extLst>
              </a:tr>
              <a:tr h="511059">
                <a:tc>
                  <a:txBody>
                    <a:bodyPr/>
                    <a:lstStyle/>
                    <a:p>
                      <a:pPr algn="ctr" fontAlgn="ctr"/>
                      <a:r>
                        <a:rPr lang="en-GB" sz="1000" b="1" i="0" u="none" strike="noStrike">
                          <a:solidFill>
                            <a:srgbClr val="000000"/>
                          </a:solidFill>
                          <a:effectLst/>
                          <a:latin typeface="Arial" panose="020B0604020202020204" pitchFamily="34" charset="0"/>
                        </a:rPr>
                        <a:t>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lvl="0" indent="0" algn="l" fontAlgn="ctr"/>
                      <a:r>
                        <a:rPr lang="en-GB" sz="1000" b="0" i="0" u="none" strike="noStrike" dirty="0">
                          <a:solidFill>
                            <a:srgbClr val="000000"/>
                          </a:solidFill>
                          <a:effectLst/>
                          <a:latin typeface="Arial" panose="020B0604020202020204" pitchFamily="34" charset="0"/>
                        </a:rPr>
                        <a:t>Relative likelihood of White applicants being appointed from shortlisting compared BME applicants</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1.47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1.26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dirty="0">
                          <a:solidFill>
                            <a:srgbClr val="000000"/>
                          </a:solidFill>
                          <a:effectLst/>
                          <a:latin typeface="Arial" panose="020B0604020202020204" pitchFamily="34" charset="0"/>
                        </a:rPr>
                        <a:t>1.50</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rgbClr val="000000"/>
                          </a:solidFill>
                          <a:effectLst/>
                          <a:latin typeface="Arial" panose="020B0604020202020204" pitchFamily="34" charset="0"/>
                        </a:rPr>
                        <a:t>1.52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chemeClr val="accent3"/>
                          </a:solidFill>
                          <a:effectLst/>
                          <a:latin typeface="Arial" panose="020B0604020202020204" pitchFamily="34" charset="0"/>
                        </a:rPr>
                        <a:t>Static*</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dirty="0">
                          <a:solidFill>
                            <a:srgbClr val="ED7D31"/>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000000"/>
                          </a:solidFill>
                          <a:effectLst/>
                          <a:latin typeface="Arial" panose="020B0604020202020204" pitchFamily="34" charset="0"/>
                        </a:rPr>
                        <a:t>1.44</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rPr>
                        <a:t>1.47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3910"/>
                  </a:ext>
                </a:extLst>
              </a:tr>
              <a:tr h="511059">
                <a:tc>
                  <a:txBody>
                    <a:bodyPr/>
                    <a:lstStyle/>
                    <a:p>
                      <a:pPr algn="ctr" fontAlgn="ctr"/>
                      <a:r>
                        <a:rPr lang="en-GB" sz="1000" b="1" i="0" u="none" strike="noStrike" dirty="0">
                          <a:solidFill>
                            <a:srgbClr val="000000"/>
                          </a:solidFill>
                          <a:effectLst/>
                          <a:latin typeface="Arial" panose="020B0604020202020204" pitchFamily="34" charset="0"/>
                        </a:rPr>
                        <a:t>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88900" lvl="0" indent="0" algn="l" fontAlgn="ctr"/>
                      <a:r>
                        <a:rPr lang="en-GB" sz="1000" b="0" i="0" u="none" strike="noStrike" dirty="0">
                          <a:solidFill>
                            <a:srgbClr val="000000"/>
                          </a:solidFill>
                          <a:effectLst/>
                          <a:latin typeface="Arial" panose="020B0604020202020204" pitchFamily="34" charset="0"/>
                        </a:rPr>
                        <a:t>Relative likelihood of BME staff entering the formal disciplinary process, compared to that of White staff</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a:solidFill>
                            <a:srgbClr val="000000"/>
                          </a:solidFill>
                          <a:effectLst/>
                          <a:latin typeface="Arial" panose="020B0604020202020204" pitchFamily="34" charset="0"/>
                        </a:rPr>
                        <a:t>1.82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a:solidFill>
                            <a:srgbClr val="000000"/>
                          </a:solidFill>
                          <a:effectLst/>
                          <a:latin typeface="Arial" panose="020B0604020202020204" pitchFamily="34" charset="0"/>
                        </a:rPr>
                        <a:t>1.65</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1.67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rgbClr val="000000"/>
                          </a:solidFill>
                          <a:effectLst/>
                          <a:latin typeface="Arial" panose="020B0604020202020204" pitchFamily="34" charset="0"/>
                        </a:rPr>
                        <a:t>1.48</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rgbClr val="009900"/>
                          </a:solidFill>
                          <a:effectLst/>
                          <a:latin typeface="Arial" panose="020B0604020202020204" pitchFamily="34" charset="0"/>
                        </a:rPr>
                        <a:t>Improved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000000"/>
                          </a:solidFill>
                          <a:effectLst/>
                          <a:latin typeface="Arial" panose="020B0604020202020204" pitchFamily="34" charset="0"/>
                        </a:rPr>
                        <a:t>1.47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1.41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713449546"/>
                  </a:ext>
                </a:extLst>
              </a:tr>
              <a:tr h="511059">
                <a:tc>
                  <a:txBody>
                    <a:bodyPr/>
                    <a:lstStyle/>
                    <a:p>
                      <a:pPr algn="ctr" fontAlgn="ctr"/>
                      <a:r>
                        <a:rPr lang="en-GB" sz="1000" b="1" i="0" u="none" strike="noStrike">
                          <a:solidFill>
                            <a:srgbClr val="000000"/>
                          </a:solidFill>
                          <a:effectLst/>
                          <a:latin typeface="Arial" panose="020B0604020202020204" pitchFamily="34" charset="0"/>
                        </a:rPr>
                        <a:t>4</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lvl="0" indent="0" algn="l" fontAlgn="ctr"/>
                      <a:r>
                        <a:rPr lang="en-GB" sz="1000" b="0" i="0" u="none" strike="noStrike" dirty="0">
                          <a:solidFill>
                            <a:srgbClr val="000000"/>
                          </a:solidFill>
                          <a:effectLst/>
                          <a:latin typeface="Arial" panose="020B0604020202020204" pitchFamily="34" charset="0"/>
                        </a:rPr>
                        <a:t>Relative likelihood of White staff accessing non-mandatory training and CPD compared to BME staff</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1.03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0.98</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0.95</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rgbClr val="000000"/>
                          </a:solidFill>
                          <a:effectLst/>
                          <a:latin typeface="Arial" panose="020B0604020202020204" pitchFamily="34" charset="0"/>
                        </a:rPr>
                        <a:t>0.86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rgbClr val="009900"/>
                          </a:solidFill>
                          <a:effectLst/>
                          <a:latin typeface="Arial" panose="020B0604020202020204" pitchFamily="34" charset="0"/>
                        </a:rPr>
                        <a:t>Improved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GB" sz="1000" b="0" i="0" u="none" strike="noStrike">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000000"/>
                          </a:solidFill>
                          <a:effectLst/>
                          <a:latin typeface="Arial" panose="020B0604020202020204" pitchFamily="34" charset="0"/>
                        </a:rPr>
                        <a:t>0.97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rPr>
                        <a:t>0.92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698414"/>
                  </a:ext>
                </a:extLst>
              </a:tr>
              <a:tr h="511059">
                <a:tc>
                  <a:txBody>
                    <a:bodyPr/>
                    <a:lstStyle/>
                    <a:p>
                      <a:pPr algn="ctr" fontAlgn="ctr"/>
                      <a:r>
                        <a:rPr lang="en-GB" sz="1000" b="1" i="0" u="none" strike="noStrike">
                          <a:solidFill>
                            <a:srgbClr val="000000"/>
                          </a:solidFill>
                          <a:effectLst/>
                          <a:latin typeface="Arial" panose="020B0604020202020204" pitchFamily="34" charset="0"/>
                        </a:rPr>
                        <a:t>5</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88900" lvl="0" indent="0" algn="l" fontAlgn="ctr"/>
                      <a:r>
                        <a:rPr lang="en-GB" sz="1000" b="0" i="0" u="none" strike="noStrike" dirty="0">
                          <a:solidFill>
                            <a:srgbClr val="000000"/>
                          </a:solidFill>
                          <a:effectLst/>
                          <a:latin typeface="Arial" panose="020B0604020202020204" pitchFamily="34" charset="0"/>
                        </a:rPr>
                        <a:t>% of BME staff experiencing harassment, bullying or abuse </a:t>
                      </a:r>
                      <a:r>
                        <a:rPr lang="en-GB" sz="1000" b="0" i="1" u="none" strike="noStrike" dirty="0">
                          <a:solidFill>
                            <a:srgbClr val="000000"/>
                          </a:solidFill>
                          <a:effectLst/>
                          <a:latin typeface="Arial" panose="020B0604020202020204" pitchFamily="34" charset="0"/>
                        </a:rPr>
                        <a:t>from patients, relatives or the public</a:t>
                      </a:r>
                      <a:r>
                        <a:rPr lang="en-GB" sz="1000" b="0" i="0" u="none" strike="noStrike" dirty="0">
                          <a:solidFill>
                            <a:srgbClr val="000000"/>
                          </a:solidFill>
                          <a:effectLst/>
                          <a:latin typeface="Arial" panose="020B0604020202020204" pitchFamily="34" charset="0"/>
                        </a:rPr>
                        <a:t> in the last 12 months.</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a:solidFill>
                            <a:srgbClr val="000000"/>
                          </a:solidFill>
                          <a:effectLst/>
                          <a:latin typeface="Arial" panose="020B0604020202020204" pitchFamily="34" charset="0"/>
                        </a:rPr>
                        <a:t>27.3%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a:solidFill>
                            <a:srgbClr val="000000"/>
                          </a:solidFill>
                          <a:effectLst/>
                          <a:latin typeface="Arial" panose="020B0604020202020204" pitchFamily="34" charset="0"/>
                        </a:rPr>
                        <a:t>23.3%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27.0%</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rgbClr val="000000"/>
                          </a:solidFill>
                          <a:effectLst/>
                          <a:latin typeface="Arial" panose="020B0604020202020204" pitchFamily="34" charset="0"/>
                        </a:rPr>
                        <a:t>25.7%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rgbClr val="009900"/>
                          </a:solidFill>
                          <a:effectLst/>
                          <a:latin typeface="Arial" panose="020B0604020202020204" pitchFamily="34" charset="0"/>
                        </a:rPr>
                        <a:t>Improved</a:t>
                      </a:r>
                      <a:r>
                        <a:rPr lang="en-GB" sz="1000" b="1" i="0" u="none" strike="noStrike" dirty="0">
                          <a:solidFill>
                            <a:srgbClr val="009900"/>
                          </a:solidFill>
                          <a:effectLst/>
                          <a:highlight>
                            <a:srgbClr val="FFFF00"/>
                          </a:highligh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GB" sz="1000" b="0" i="0" u="none" strike="noStrike">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000000"/>
                          </a:solidFill>
                          <a:effectLst/>
                          <a:latin typeface="Arial" panose="020B0604020202020204" pitchFamily="34" charset="0"/>
                        </a:rPr>
                        <a:t>30.2%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32.1%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807077543"/>
                  </a:ext>
                </a:extLst>
              </a:tr>
              <a:tr h="511059">
                <a:tc>
                  <a:txBody>
                    <a:bodyPr/>
                    <a:lstStyle/>
                    <a:p>
                      <a:pPr algn="ctr" fontAlgn="ctr"/>
                      <a:r>
                        <a:rPr lang="en-GB" sz="1000" b="1" i="0" u="none" strike="noStrike">
                          <a:solidFill>
                            <a:srgbClr val="000000"/>
                          </a:solidFill>
                          <a:effectLst/>
                          <a:latin typeface="Arial" panose="020B0604020202020204" pitchFamily="34" charset="0"/>
                        </a:rPr>
                        <a:t>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lvl="0" indent="0" algn="l" fontAlgn="ctr"/>
                      <a:r>
                        <a:rPr lang="en-GB" sz="1000" b="0" i="0" u="none" strike="noStrike" dirty="0">
                          <a:solidFill>
                            <a:srgbClr val="000000"/>
                          </a:solidFill>
                          <a:effectLst/>
                          <a:latin typeface="Arial" panose="020B0604020202020204" pitchFamily="34" charset="0"/>
                        </a:rPr>
                        <a:t>% of BME staff experiencing harassment bullying or abuse </a:t>
                      </a:r>
                      <a:r>
                        <a:rPr lang="en-GB" sz="1000" b="0" i="1" u="none" strike="noStrike" dirty="0">
                          <a:solidFill>
                            <a:srgbClr val="000000"/>
                          </a:solidFill>
                          <a:effectLst/>
                          <a:latin typeface="Arial" panose="020B0604020202020204" pitchFamily="34" charset="0"/>
                        </a:rPr>
                        <a:t>from staff</a:t>
                      </a:r>
                      <a:r>
                        <a:rPr lang="en-GB" sz="1000" b="0" i="0" u="none" strike="noStrike" dirty="0">
                          <a:solidFill>
                            <a:srgbClr val="000000"/>
                          </a:solidFill>
                          <a:effectLst/>
                          <a:latin typeface="Arial" panose="020B0604020202020204" pitchFamily="34" charset="0"/>
                        </a:rPr>
                        <a:t> in the last 12 months</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30.1%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25.9%</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dirty="0">
                          <a:solidFill>
                            <a:srgbClr val="000000"/>
                          </a:solidFill>
                          <a:effectLst/>
                          <a:latin typeface="Arial" panose="020B0604020202020204" pitchFamily="34" charset="0"/>
                        </a:rPr>
                        <a:t>27.3%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rgbClr val="000000"/>
                          </a:solidFill>
                          <a:effectLst/>
                          <a:latin typeface="Arial" panose="020B0604020202020204" pitchFamily="34" charset="0"/>
                        </a:rPr>
                        <a:t>26.9%</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rgbClr val="009900"/>
                          </a:solidFill>
                          <a:effectLst/>
                          <a:latin typeface="Arial" panose="020B0604020202020204" pitchFamily="34" charset="0"/>
                        </a:rPr>
                        <a:t>Improved</a:t>
                      </a:r>
                      <a:r>
                        <a:rPr lang="en-GB" sz="1000" b="1" i="0" u="none" strike="noStrike" dirty="0">
                          <a:solidFill>
                            <a:srgbClr val="009900"/>
                          </a:solidFill>
                          <a:effectLst/>
                          <a:highlight>
                            <a:srgbClr val="FFFF00"/>
                          </a:highligh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GB" sz="1000" b="0" i="0" u="none" strike="noStrike">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000000"/>
                          </a:solidFill>
                          <a:effectLst/>
                          <a:latin typeface="Arial" panose="020B0604020202020204" pitchFamily="34" charset="0"/>
                        </a:rPr>
                        <a:t>28.1%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rPr>
                        <a:t>28.3%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193931"/>
                  </a:ext>
                </a:extLst>
              </a:tr>
              <a:tr h="511059">
                <a:tc>
                  <a:txBody>
                    <a:bodyPr/>
                    <a:lstStyle/>
                    <a:p>
                      <a:pPr algn="ctr" fontAlgn="ctr"/>
                      <a:r>
                        <a:rPr lang="en-GB" sz="1000" b="1" i="0" u="none" strike="noStrike">
                          <a:solidFill>
                            <a:srgbClr val="000000"/>
                          </a:solidFill>
                          <a:effectLst/>
                          <a:latin typeface="Arial" panose="020B0604020202020204" pitchFamily="34" charset="0"/>
                        </a:rPr>
                        <a:t>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88900" lvl="0" indent="0" algn="l" fontAlgn="ctr"/>
                      <a:r>
                        <a:rPr lang="en-GB" sz="1000" b="0" i="0" u="none" strike="noStrike" dirty="0">
                          <a:solidFill>
                            <a:srgbClr val="000000"/>
                          </a:solidFill>
                          <a:effectLst/>
                          <a:latin typeface="Arial" panose="020B0604020202020204" pitchFamily="34" charset="0"/>
                        </a:rPr>
                        <a:t>% of BME staff believing that organisation provides equal opportunities for career progression or promotion</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a:solidFill>
                            <a:srgbClr val="000000"/>
                          </a:solidFill>
                          <a:effectLst/>
                          <a:latin typeface="Arial" panose="020B0604020202020204" pitchFamily="34" charset="0"/>
                        </a:rPr>
                        <a:t>41.1%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a:solidFill>
                            <a:srgbClr val="000000"/>
                          </a:solidFill>
                          <a:effectLst/>
                          <a:latin typeface="Arial" panose="020B0604020202020204" pitchFamily="34" charset="0"/>
                        </a:rPr>
                        <a:t>42.1%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43.8%</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rgbClr val="000000"/>
                          </a:solidFill>
                          <a:effectLst/>
                          <a:latin typeface="Arial" panose="020B0604020202020204" pitchFamily="34" charset="0"/>
                        </a:rPr>
                        <a:t>44.0%</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chemeClr val="accent3"/>
                          </a:solidFill>
                          <a:effectLst/>
                          <a:latin typeface="Arial" panose="020B0604020202020204" pitchFamily="34" charset="0"/>
                        </a:rPr>
                        <a:t>Static*</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000000"/>
                          </a:solidFill>
                          <a:effectLst/>
                          <a:latin typeface="Arial" panose="020B0604020202020204" pitchFamily="34" charset="0"/>
                        </a:rPr>
                        <a:t>43.6%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46.2%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718996040"/>
                  </a:ext>
                </a:extLst>
              </a:tr>
              <a:tr h="511059">
                <a:tc>
                  <a:txBody>
                    <a:bodyPr/>
                    <a:lstStyle/>
                    <a:p>
                      <a:pPr algn="ctr" fontAlgn="ctr"/>
                      <a:r>
                        <a:rPr lang="en-GB" sz="1000" b="1" i="0" u="none" strike="noStrike">
                          <a:solidFill>
                            <a:srgbClr val="000000"/>
                          </a:solidFill>
                          <a:effectLst/>
                          <a:latin typeface="Arial" panose="020B0604020202020204" pitchFamily="34" charset="0"/>
                        </a:rPr>
                        <a:t>8</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lvl="0" indent="0" algn="l" fontAlgn="ctr"/>
                      <a:r>
                        <a:rPr lang="en-GB" sz="1000" b="0" i="0" u="none" strike="noStrike" dirty="0">
                          <a:solidFill>
                            <a:srgbClr val="000000"/>
                          </a:solidFill>
                          <a:effectLst/>
                          <a:latin typeface="Arial" panose="020B0604020202020204" pitchFamily="34" charset="0"/>
                        </a:rPr>
                        <a:t>% of BME staff personally experiencing discrimination at work from </a:t>
                      </a:r>
                      <a:r>
                        <a:rPr lang="en-GB" sz="1000" b="0" i="1" u="none" strike="noStrike" dirty="0">
                          <a:solidFill>
                            <a:srgbClr val="000000"/>
                          </a:solidFill>
                          <a:effectLst/>
                          <a:latin typeface="Arial" panose="020B0604020202020204" pitchFamily="34" charset="0"/>
                        </a:rPr>
                        <a:t>manager/leader/ or other colleagues</a:t>
                      </a:r>
                      <a:r>
                        <a:rPr lang="en-GB" sz="1000" b="0" i="0" u="none" strike="noStrike" dirty="0">
                          <a:solidFill>
                            <a:srgbClr val="000000"/>
                          </a:solidFill>
                          <a:effectLst/>
                          <a:latin typeface="Arial" panose="020B0604020202020204" pitchFamily="34" charset="0"/>
                        </a:rPr>
                        <a:t>.</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18.0%</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16.6%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dirty="0">
                          <a:solidFill>
                            <a:srgbClr val="000000"/>
                          </a:solidFill>
                          <a:effectLst/>
                          <a:latin typeface="Arial" panose="020B0604020202020204" pitchFamily="34" charset="0"/>
                        </a:rPr>
                        <a:t>16.9%</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rgbClr val="000000"/>
                          </a:solidFill>
                          <a:effectLst/>
                          <a:latin typeface="Arial" panose="020B0604020202020204" pitchFamily="34" charset="0"/>
                        </a:rPr>
                        <a:t>15.9%</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rgbClr val="009900"/>
                          </a:solidFill>
                          <a:effectLst/>
                          <a:latin typeface="Arial" panose="020B0604020202020204" pitchFamily="34" charset="0"/>
                        </a:rPr>
                        <a:t>Improved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000000"/>
                          </a:solidFill>
                          <a:effectLst/>
                          <a:latin typeface="Arial" panose="020B0604020202020204" pitchFamily="34" charset="0"/>
                        </a:rPr>
                        <a:t>16.7%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rPr>
                        <a:t>16.1%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315228"/>
                  </a:ext>
                </a:extLst>
              </a:tr>
              <a:tr h="511059">
                <a:tc rowSpan="2">
                  <a:txBody>
                    <a:bodyPr/>
                    <a:lstStyle/>
                    <a:p>
                      <a:pPr algn="ctr" fontAlgn="ctr"/>
                      <a:r>
                        <a:rPr lang="en-GB" sz="1000" b="1" i="0" u="none" strike="noStrike" dirty="0">
                          <a:solidFill>
                            <a:srgbClr val="000000"/>
                          </a:solidFill>
                          <a:effectLst/>
                          <a:latin typeface="Arial" panose="020B0604020202020204" pitchFamily="34" charset="0"/>
                        </a:rPr>
                        <a:t>9</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88900" lvl="0" indent="0" algn="l" fontAlgn="ctr"/>
                      <a:r>
                        <a:rPr lang="en-GB" sz="1000" b="0" i="0" u="none" strike="noStrike" dirty="0">
                          <a:solidFill>
                            <a:srgbClr val="000000"/>
                          </a:solidFill>
                          <a:effectLst/>
                          <a:latin typeface="Arial" panose="020B0604020202020204" pitchFamily="34" charset="0"/>
                        </a:rPr>
                        <a:t>% difference between the organisations’ board </a:t>
                      </a:r>
                      <a:r>
                        <a:rPr lang="en-GB" sz="1000" b="0" i="0" u="sng" strike="noStrike" dirty="0">
                          <a:solidFill>
                            <a:srgbClr val="000000"/>
                          </a:solidFill>
                          <a:effectLst/>
                          <a:latin typeface="Arial" panose="020B0604020202020204" pitchFamily="34" charset="0"/>
                        </a:rPr>
                        <a:t>voting</a:t>
                      </a:r>
                      <a:r>
                        <a:rPr lang="en-GB" sz="1000" b="0" i="0" u="none" strike="noStrike" dirty="0">
                          <a:solidFill>
                            <a:srgbClr val="000000"/>
                          </a:solidFill>
                          <a:effectLst/>
                          <a:latin typeface="Arial" panose="020B0604020202020204" pitchFamily="34" charset="0"/>
                        </a:rPr>
                        <a:t> membership and its overall workforce</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-36%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-32%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-43%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rgbClr val="000000"/>
                          </a:solidFill>
                          <a:effectLst/>
                          <a:latin typeface="Arial" panose="020B0604020202020204" pitchFamily="34" charset="0"/>
                        </a:rPr>
                        <a:t>-35%</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rgbClr val="009900"/>
                          </a:solidFill>
                          <a:effectLst/>
                          <a:latin typeface="Arial" panose="020B0604020202020204" pitchFamily="34" charset="0"/>
                        </a:rPr>
                        <a:t>Improved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dirty="0">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000000"/>
                          </a:solidFill>
                          <a:effectLst/>
                          <a:latin typeface="Arial" panose="020B0604020202020204" pitchFamily="34" charset="0"/>
                        </a:rPr>
                        <a:t>-26%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-27%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768519607"/>
                  </a:ext>
                </a:extLst>
              </a:tr>
              <a:tr h="511059">
                <a:tc vMerge="1">
                  <a:txBody>
                    <a:bodyPr/>
                    <a:lstStyle/>
                    <a:p>
                      <a:endParaRPr dirty="0"/>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88900" lvl="0" indent="0" algn="l" fontAlgn="ctr"/>
                      <a:r>
                        <a:rPr lang="en-GB" sz="1000" b="0" i="0" u="none" strike="noStrike" dirty="0">
                          <a:solidFill>
                            <a:srgbClr val="000000"/>
                          </a:solidFill>
                          <a:effectLst/>
                          <a:latin typeface="Arial" panose="020B0604020202020204" pitchFamily="34" charset="0"/>
                        </a:rPr>
                        <a:t>% difference between the organisations’ board </a:t>
                      </a:r>
                      <a:r>
                        <a:rPr lang="en-GB" sz="1000" b="0" i="0" u="sng" strike="noStrike" dirty="0">
                          <a:solidFill>
                            <a:srgbClr val="000000"/>
                          </a:solidFill>
                          <a:effectLst/>
                          <a:latin typeface="Arial" panose="020B0604020202020204" pitchFamily="34" charset="0"/>
                        </a:rPr>
                        <a:t>executive</a:t>
                      </a:r>
                      <a:r>
                        <a:rPr lang="en-GB" sz="1000" b="0" i="0" u="none" strike="noStrike" dirty="0">
                          <a:solidFill>
                            <a:srgbClr val="000000"/>
                          </a:solidFill>
                          <a:effectLst/>
                          <a:latin typeface="Arial" panose="020B0604020202020204" pitchFamily="34" charset="0"/>
                        </a:rPr>
                        <a:t> membership and its overall workforce’</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-47%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-36%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-41%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rgbClr val="000000"/>
                          </a:solidFill>
                          <a:effectLst/>
                          <a:latin typeface="Arial" panose="020B0604020202020204" pitchFamily="34" charset="0"/>
                        </a:rPr>
                        <a:t>-41%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chemeClr val="accent3"/>
                          </a:solidFill>
                          <a:effectLst/>
                          <a:latin typeface="Arial" panose="020B0604020202020204" pitchFamily="34" charset="0"/>
                        </a:rPr>
                        <a:t>Static*</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ctr"/>
                      <a:endParaRPr lang="en-GB" sz="1000" b="0" i="0" u="none" strike="noStrike" dirty="0">
                        <a:solidFill>
                          <a:srgbClr val="000000"/>
                        </a:solidFill>
                        <a:effectLs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dirty="0">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000000"/>
                          </a:solidFill>
                          <a:effectLst/>
                          <a:latin typeface="Arial" panose="020B0604020202020204" pitchFamily="34" charset="0"/>
                        </a:rPr>
                        <a:t>-33%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-33%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029215585"/>
                  </a:ext>
                </a:extLst>
              </a:tr>
            </a:tbl>
          </a:graphicData>
        </a:graphic>
      </p:graphicFrame>
      <p:sp>
        <p:nvSpPr>
          <p:cNvPr id="6" name="TextBox 5">
            <a:extLst>
              <a:ext uri="{FF2B5EF4-FFF2-40B4-BE49-F238E27FC236}">
                <a16:creationId xmlns:a16="http://schemas.microsoft.com/office/drawing/2014/main" id="{26D58877-73A4-8C91-41E0-B94CDF7F0985}"/>
              </a:ext>
            </a:extLst>
          </p:cNvPr>
          <p:cNvSpPr txBox="1"/>
          <p:nvPr/>
        </p:nvSpPr>
        <p:spPr>
          <a:xfrm>
            <a:off x="675012" y="6550968"/>
            <a:ext cx="10841974" cy="230832"/>
          </a:xfrm>
          <a:prstGeom prst="rect">
            <a:avLst/>
          </a:prstGeom>
          <a:noFill/>
        </p:spPr>
        <p:txBody>
          <a:bodyPr wrap="square" rtlCol="0">
            <a:spAutoFit/>
          </a:bodyPr>
          <a:lstStyle/>
          <a:p>
            <a:pPr algn="ctr"/>
            <a:r>
              <a:rPr lang="en-GB" sz="900" dirty="0">
                <a:solidFill>
                  <a:srgbClr val="FF0000"/>
                </a:solidFill>
              </a:rPr>
              <a:t> * Changes of +/- 0.5 or less are recorded as Static. </a:t>
            </a:r>
          </a:p>
        </p:txBody>
      </p:sp>
    </p:spTree>
    <p:extLst>
      <p:ext uri="{BB962C8B-B14F-4D97-AF65-F5344CB8AC3E}">
        <p14:creationId xmlns:p14="http://schemas.microsoft.com/office/powerpoint/2010/main" val="157706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2EE63C-25F2-E02F-0EA1-673712503E41}"/>
              </a:ext>
            </a:extLst>
          </p:cNvPr>
          <p:cNvPicPr>
            <a:picLocks noChangeAspect="1"/>
          </p:cNvPicPr>
          <p:nvPr/>
        </p:nvPicPr>
        <p:blipFill>
          <a:blip r:embed="rId3"/>
          <a:stretch>
            <a:fillRect/>
          </a:stretch>
        </p:blipFill>
        <p:spPr>
          <a:xfrm>
            <a:off x="316681" y="1424785"/>
            <a:ext cx="6362699" cy="2978448"/>
          </a:xfrm>
          <a:prstGeom prst="rect">
            <a:avLst/>
          </a:prstGeom>
        </p:spPr>
      </p:pic>
      <p:sp>
        <p:nvSpPr>
          <p:cNvPr id="8" name="TextBox 7">
            <a:extLst>
              <a:ext uri="{FF2B5EF4-FFF2-40B4-BE49-F238E27FC236}">
                <a16:creationId xmlns:a16="http://schemas.microsoft.com/office/drawing/2014/main" id="{A6AD0A82-3B1A-EEFE-EC59-0A6A8916EBC3}"/>
              </a:ext>
            </a:extLst>
          </p:cNvPr>
          <p:cNvSpPr txBox="1"/>
          <p:nvPr/>
        </p:nvSpPr>
        <p:spPr>
          <a:xfrm>
            <a:off x="7176337" y="890371"/>
            <a:ext cx="4689232" cy="2926955"/>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Our Black, Asian and Minority Ethnic workforce has increased year on year since 2019 and continues to be </a:t>
            </a:r>
            <a:r>
              <a:rPr lang="en-GB" sz="1100" dirty="0">
                <a:latin typeface="Arial" panose="020B0604020202020204" pitchFamily="34" charset="0"/>
                <a:ea typeface="Calibri" panose="020F0502020204030204" pitchFamily="34" charset="0"/>
                <a:cs typeface="Times New Roman" panose="02020603050405020304" pitchFamily="18" charset="0"/>
              </a:rPr>
              <a:t>representative of the local communities we serve.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a:p>
            <a:pPr marL="400050" indent="-171450" algn="just">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For the second consecutive reporting year, we see an increase of +1.8% in indicator 1</a:t>
            </a:r>
            <a:r>
              <a:rPr lang="en-GB" sz="1100" dirty="0">
                <a:latin typeface="Arial" panose="020B0604020202020204" pitchFamily="34" charset="0"/>
                <a:ea typeface="Calibri" panose="020F0502020204030204" pitchFamily="34" charset="0"/>
                <a:cs typeface="Times New Roman" panose="02020603050405020304" pitchFamily="18" charset="0"/>
              </a:rPr>
              <a:t>. T</a:t>
            </a:r>
            <a:r>
              <a:rPr lang="en-GB" sz="1100" dirty="0">
                <a:effectLst/>
                <a:latin typeface="Arial" panose="020B0604020202020204" pitchFamily="34" charset="0"/>
                <a:ea typeface="Calibri" panose="020F0502020204030204" pitchFamily="34" charset="0"/>
                <a:cs typeface="Times New Roman" panose="02020603050405020304" pitchFamily="18" charset="0"/>
              </a:rPr>
              <a:t>his is approximately </a:t>
            </a:r>
            <a:r>
              <a:rPr lang="en-GB" sz="1100" dirty="0">
                <a:latin typeface="Arial" panose="020B0604020202020204" pitchFamily="34" charset="0"/>
                <a:ea typeface="Calibri" panose="020F0502020204030204" pitchFamily="34" charset="0"/>
                <a:cs typeface="Times New Roman" panose="02020603050405020304" pitchFamily="18" charset="0"/>
              </a:rPr>
              <a:t>an increase of 400 </a:t>
            </a:r>
            <a:r>
              <a:rPr lang="en-GB" sz="1100" dirty="0">
                <a:effectLst/>
                <a:latin typeface="Arial" panose="020B0604020202020204" pitchFamily="34" charset="0"/>
                <a:ea typeface="Calibri" panose="020F0502020204030204" pitchFamily="34" charset="0"/>
                <a:cs typeface="Times New Roman" panose="02020603050405020304" pitchFamily="18" charset="0"/>
              </a:rPr>
              <a:t>Black, Asian and Minority Ethnic members of staff.</a:t>
            </a:r>
          </a:p>
          <a:p>
            <a:pPr marL="400050" indent="-171450" algn="just">
              <a:lnSpc>
                <a:spcPct val="107000"/>
              </a:lnSpc>
              <a:spcAft>
                <a:spcPts val="800"/>
              </a:spcAft>
              <a:buFont typeface="Arial" panose="020B0604020202020204" pitchFamily="34" charset="0"/>
              <a:buChar char="•"/>
            </a:pP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For the second consecutive year, </a:t>
            </a:r>
            <a:r>
              <a:rPr lang="en-GB" sz="1100" dirty="0">
                <a:latin typeface="Arial" panose="020B0604020202020204" pitchFamily="34" charset="0"/>
                <a:ea typeface="Calibri" panose="020F0502020204030204" pitchFamily="34" charset="0"/>
                <a:cs typeface="Times New Roman" panose="02020603050405020304" pitchFamily="18" charset="0"/>
              </a:rPr>
              <a:t>o</a:t>
            </a:r>
            <a:r>
              <a:rPr kumimoji="0" lang="en-GB" sz="1100" b="0" i="0" u="none" strike="noStrike" kern="1200" cap="none" spc="0" normalizeH="0" baseline="0" noProof="0" dirty="0" err="1">
                <a:ln>
                  <a:noFill/>
                </a:ln>
                <a:effectLst/>
                <a:uLnTx/>
                <a:uFillTx/>
                <a:latin typeface="Arial" panose="020B0604020202020204" pitchFamily="34" charset="0"/>
                <a:ea typeface="Calibri" panose="020F0502020204030204" pitchFamily="34" charset="0"/>
                <a:cs typeface="Times New Roman" panose="02020603050405020304" pitchFamily="18" charset="0"/>
              </a:rPr>
              <a:t>ur</a:t>
            </a:r>
            <a:r>
              <a:rPr lang="en-GB" sz="1100" dirty="0">
                <a:latin typeface="Arial" panose="020B0604020202020204" pitchFamily="34" charset="0"/>
                <a:ea typeface="Calibri" panose="020F0502020204030204" pitchFamily="34" charset="0"/>
                <a:cs typeface="Times New Roman" panose="02020603050405020304" pitchFamily="18" charset="0"/>
              </a:rPr>
              <a:t> </a:t>
            </a: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Black, Asian and </a:t>
            </a:r>
            <a:r>
              <a:rPr lang="en-GB" sz="1100" dirty="0">
                <a:latin typeface="Arial" panose="020B0604020202020204" pitchFamily="34" charset="0"/>
                <a:ea typeface="Calibri" panose="020F0502020204030204" pitchFamily="34" charset="0"/>
                <a:cs typeface="Times New Roman" panose="02020603050405020304" pitchFamily="18" charset="0"/>
              </a:rPr>
              <a:t>Minority Ethnic workforce remains </a:t>
            </a: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2% higher than the London average. Whilst we see a continued annual increase across the workforce, our workforce data still highlights that Black, Asian and Minority Ethnic staff are over-represented in lower bands and under-represented in higher bands</a:t>
            </a:r>
          </a:p>
          <a:p>
            <a:pPr marL="400050" indent="-171450" algn="just">
              <a:lnSpc>
                <a:spcPct val="107000"/>
              </a:lnSpc>
              <a:spcAft>
                <a:spcPts val="800"/>
              </a:spcAft>
              <a:buFont typeface="Arial" panose="020B0604020202020204" pitchFamily="34" charset="0"/>
              <a:buChar char="•"/>
            </a:pP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This is not unique to St George’s and mirrors what we see across London NHS trusts (see table A and B).</a:t>
            </a:r>
            <a:endParaRPr kumimoji="0" lang="en-GB" sz="11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C15E2C49-7396-D603-B2A3-82B52B4F5E68}"/>
              </a:ext>
            </a:extLst>
          </p:cNvPr>
          <p:cNvSpPr txBox="1">
            <a:spLocks noChangeArrowheads="1"/>
          </p:cNvSpPr>
          <p:nvPr/>
        </p:nvSpPr>
        <p:spPr bwMode="auto">
          <a:xfrm>
            <a:off x="1438478" y="1095375"/>
            <a:ext cx="4126865"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A: % of Staff in each AFC Band by Ethnicity at St Georges</a:t>
            </a:r>
            <a:endParaRPr lang="en-GB" sz="1100" dirty="0">
              <a:effectLst/>
              <a:ea typeface="Calibri" panose="020F0502020204030204" pitchFamily="34" charset="0"/>
              <a:cs typeface="Times New Roman" panose="02020603050405020304" pitchFamily="18" charset="0"/>
            </a:endParaRPr>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8928100" cy="311150"/>
          </a:xfrm>
        </p:spPr>
        <p:txBody>
          <a:bodyPr/>
          <a:lstStyle/>
          <a:p>
            <a:r>
              <a:rPr lang="en-GB" b="1" dirty="0">
                <a:solidFill>
                  <a:schemeClr val="tx1"/>
                </a:solidFill>
              </a:rPr>
              <a:t>Workforce Race Equality Standard (WRES)</a:t>
            </a:r>
            <a:endParaRPr lang="en-GB" b="1" dirty="0">
              <a:solidFill>
                <a:srgbClr val="FF0000"/>
              </a:solidFill>
            </a:endParaRPr>
          </a:p>
          <a:p>
            <a:endParaRPr lang="en-GB" b="1" dirty="0">
              <a:solidFill>
                <a:srgbClr val="0070C0"/>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81766"/>
          </a:xfrm>
        </p:spPr>
        <p:txBody>
          <a:bodyPr/>
          <a:lstStyle/>
          <a:p>
            <a:r>
              <a:rPr lang="en-GB" dirty="0"/>
              <a:t>Indicator 1 </a:t>
            </a:r>
            <a:r>
              <a:rPr lang="en-GB" sz="1400" i="1" dirty="0">
                <a:solidFill>
                  <a:srgbClr val="0070C0"/>
                </a:solidFill>
              </a:rPr>
              <a:t>% of staff by AfC pay band and ethnicity</a:t>
            </a:r>
            <a:endParaRPr lang="en-GB" sz="1400" b="1" dirty="0"/>
          </a:p>
        </p:txBody>
      </p:sp>
      <p:sp>
        <p:nvSpPr>
          <p:cNvPr id="19" name="Text Box 2">
            <a:extLst>
              <a:ext uri="{FF2B5EF4-FFF2-40B4-BE49-F238E27FC236}">
                <a16:creationId xmlns:a16="http://schemas.microsoft.com/office/drawing/2014/main" id="{AB60C7A0-EE54-40C8-B5DF-96AB2FEB77AF}"/>
              </a:ext>
            </a:extLst>
          </p:cNvPr>
          <p:cNvSpPr txBox="1">
            <a:spLocks noChangeArrowheads="1"/>
          </p:cNvSpPr>
          <p:nvPr/>
        </p:nvSpPr>
        <p:spPr bwMode="auto">
          <a:xfrm>
            <a:off x="7572001" y="3886200"/>
            <a:ext cx="4126865"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B: % of Staff in each AFC Band by Ethnicity</a:t>
            </a:r>
            <a:r>
              <a:rPr lang="en-GB" sz="1000" b="1" u="sng" dirty="0">
                <a:latin typeface="Arial" panose="020B0604020202020204" pitchFamily="34" charset="0"/>
                <a:ea typeface="Calibri" panose="020F0502020204030204" pitchFamily="34" charset="0"/>
                <a:cs typeface="Times New Roman" panose="02020603050405020304" pitchFamily="18" charset="0"/>
              </a:rPr>
              <a:t> (London 2023) </a:t>
            </a:r>
            <a:endParaRPr lang="en-GB" sz="1100" dirty="0">
              <a:effectLst/>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7D4C1C2-0652-4655-46D0-96422D920BC4}"/>
              </a:ext>
            </a:extLst>
          </p:cNvPr>
          <p:cNvSpPr txBox="1"/>
          <p:nvPr/>
        </p:nvSpPr>
        <p:spPr>
          <a:xfrm>
            <a:off x="723899" y="4597046"/>
            <a:ext cx="6096000" cy="217432"/>
          </a:xfrm>
          <a:prstGeom prst="rect">
            <a:avLst/>
          </a:prstGeom>
          <a:noFill/>
        </p:spPr>
        <p:txBody>
          <a:bodyPr wrap="square">
            <a:spAutoFit/>
          </a:bodyPr>
          <a:lstStyle/>
          <a:p>
            <a:pPr algn="ctr">
              <a:lnSpc>
                <a:spcPct val="107000"/>
              </a:lnSpc>
              <a:spcAft>
                <a:spcPts val="8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Note: The solid </a:t>
            </a:r>
            <a:r>
              <a:rPr lang="en-GB" sz="800" dirty="0">
                <a:latin typeface="Arial" panose="020B0604020202020204" pitchFamily="34" charset="0"/>
                <a:ea typeface="Calibri" panose="020F0502020204030204" pitchFamily="34" charset="0"/>
                <a:cs typeface="Times New Roman" panose="02020603050405020304" pitchFamily="18" charset="0"/>
              </a:rPr>
              <a:t>red</a:t>
            </a:r>
            <a:r>
              <a:rPr lang="en-GB" sz="800" dirty="0">
                <a:effectLst/>
                <a:latin typeface="Arial" panose="020B0604020202020204" pitchFamily="34" charset="0"/>
                <a:ea typeface="Calibri" panose="020F0502020204030204" pitchFamily="34" charset="0"/>
                <a:cs typeface="Times New Roman" panose="02020603050405020304" pitchFamily="18" charset="0"/>
              </a:rPr>
              <a:t> line indicates the target for St George’s to be representative across all AFC pay bands.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EB160CC8-7DC8-5790-508E-1C1B6AD6B7A6}"/>
              </a:ext>
            </a:extLst>
          </p:cNvPr>
          <p:cNvCxnSpPr>
            <a:cxnSpLocks/>
          </p:cNvCxnSpPr>
          <p:nvPr/>
        </p:nvCxnSpPr>
        <p:spPr>
          <a:xfrm>
            <a:off x="685800" y="2895600"/>
            <a:ext cx="5829301"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pic>
        <p:nvPicPr>
          <p:cNvPr id="6" name="Picture 5">
            <a:extLst>
              <a:ext uri="{FF2B5EF4-FFF2-40B4-BE49-F238E27FC236}">
                <a16:creationId xmlns:a16="http://schemas.microsoft.com/office/drawing/2014/main" id="{AE1787EC-F525-4485-2CD0-D36EE2574CEC}"/>
              </a:ext>
            </a:extLst>
          </p:cNvPr>
          <p:cNvPicPr>
            <a:picLocks noChangeAspect="1"/>
          </p:cNvPicPr>
          <p:nvPr/>
        </p:nvPicPr>
        <p:blipFill>
          <a:blip r:embed="rId4"/>
          <a:stretch>
            <a:fillRect/>
          </a:stretch>
        </p:blipFill>
        <p:spPr>
          <a:xfrm>
            <a:off x="1143000" y="4896238"/>
            <a:ext cx="5257800" cy="1688250"/>
          </a:xfrm>
          <a:prstGeom prst="rect">
            <a:avLst/>
          </a:prstGeom>
        </p:spPr>
      </p:pic>
      <p:sp>
        <p:nvSpPr>
          <p:cNvPr id="7" name="TextBox 6">
            <a:extLst>
              <a:ext uri="{FF2B5EF4-FFF2-40B4-BE49-F238E27FC236}">
                <a16:creationId xmlns:a16="http://schemas.microsoft.com/office/drawing/2014/main" id="{925E5881-C836-7B61-34CE-41A327B0D3A8}"/>
              </a:ext>
            </a:extLst>
          </p:cNvPr>
          <p:cNvSpPr txBox="1"/>
          <p:nvPr/>
        </p:nvSpPr>
        <p:spPr>
          <a:xfrm>
            <a:off x="10820400" y="6096000"/>
            <a:ext cx="1219200" cy="685800"/>
          </a:xfrm>
          <a:prstGeom prst="rect">
            <a:avLst/>
          </a:prstGeom>
          <a:solidFill>
            <a:schemeClr val="bg1"/>
          </a:solidFill>
        </p:spPr>
        <p:txBody>
          <a:bodyPr wrap="square" rtlCol="0">
            <a:spAutoFit/>
          </a:bodyPr>
          <a:lstStyle/>
          <a:p>
            <a:endParaRPr lang="en-GB" dirty="0"/>
          </a:p>
        </p:txBody>
      </p:sp>
      <p:pic>
        <p:nvPicPr>
          <p:cNvPr id="21" name="Picture 20" descr="Excel&#10;&#10;Description automatically generated with low confidence">
            <a:extLst>
              <a:ext uri="{FF2B5EF4-FFF2-40B4-BE49-F238E27FC236}">
                <a16:creationId xmlns:a16="http://schemas.microsoft.com/office/drawing/2014/main" id="{08D99387-94B5-A7C4-09A9-96AAE92F152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1" t="10558" r="12668"/>
          <a:stretch/>
        </p:blipFill>
        <p:spPr bwMode="auto">
          <a:xfrm>
            <a:off x="7468756" y="4232217"/>
            <a:ext cx="4342244" cy="2399089"/>
          </a:xfrm>
          <a:prstGeom prst="rect">
            <a:avLst/>
          </a:prstGeom>
          <a:ln>
            <a:noFill/>
          </a:ln>
          <a:extLst>
            <a:ext uri="{53640926-AAD7-44D8-BBD7-CCE9431645EC}">
              <a14:shadowObscured xmlns:a14="http://schemas.microsoft.com/office/drawing/2010/main"/>
            </a:ext>
          </a:extLst>
        </p:spPr>
      </p:pic>
      <p:pic>
        <p:nvPicPr>
          <p:cNvPr id="2" name="Picture 1" descr="Excel">
            <a:extLst>
              <a:ext uri="{FF2B5EF4-FFF2-40B4-BE49-F238E27FC236}">
                <a16:creationId xmlns:a16="http://schemas.microsoft.com/office/drawing/2014/main" id="{DC633352-7513-052E-F5BC-F04AFFC7072E}"/>
              </a:ext>
            </a:extLst>
          </p:cNvPr>
          <p:cNvPicPr>
            <a:picLocks noChangeAspect="1"/>
          </p:cNvPicPr>
          <p:nvPr/>
        </p:nvPicPr>
        <p:blipFill rotWithShape="1">
          <a:blip r:embed="rId7"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85811" t="65232" r="-1125" b="19529"/>
          <a:stretch/>
        </p:blipFill>
        <p:spPr bwMode="auto">
          <a:xfrm>
            <a:off x="8763000" y="4383969"/>
            <a:ext cx="1066800" cy="5726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736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AD0A82-3B1A-EEFE-EC59-0A6A8916EBC3}"/>
              </a:ext>
            </a:extLst>
          </p:cNvPr>
          <p:cNvSpPr txBox="1"/>
          <p:nvPr/>
        </p:nvSpPr>
        <p:spPr>
          <a:xfrm>
            <a:off x="0" y="1258462"/>
            <a:ext cx="5867400" cy="2639184"/>
          </a:xfrm>
          <a:prstGeom prst="rect">
            <a:avLst/>
          </a:prstGeom>
          <a:noFill/>
        </p:spPr>
        <p:txBody>
          <a:bodyPr wrap="square">
            <a:spAutoFit/>
          </a:bodyPr>
          <a:lstStyle/>
          <a:p>
            <a:pPr marL="228600" algn="just">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For Clinical staff (table C), we see an increase in the percentage of Black, Asian and Minority Ethnic staff across 7 of the 11 AFC bands.</a:t>
            </a:r>
            <a:r>
              <a:rPr lang="en-GB" sz="1100" dirty="0">
                <a:latin typeface="Arial" panose="020B0604020202020204" pitchFamily="34" charset="0"/>
                <a:ea typeface="Calibri" panose="020F0502020204030204" pitchFamily="34" charset="0"/>
                <a:cs typeface="Times New Roman" panose="02020603050405020304" pitchFamily="18" charset="0"/>
              </a:rPr>
              <a:t> Compared to last year we have seen a reduction of white Staff (-51), compared to an increased (+248) BME staff members. This is largely due to an increase at Bands 2, 5 and 6. </a:t>
            </a:r>
          </a:p>
          <a:p>
            <a:pPr marL="228600" algn="just">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We have seen a year-on-year increase in diversity </a:t>
            </a:r>
            <a:r>
              <a:rPr lang="en-GB" sz="1100" dirty="0">
                <a:latin typeface="Arial" panose="020B0604020202020204" pitchFamily="34" charset="0"/>
                <a:ea typeface="Calibri" panose="020F0502020204030204" pitchFamily="34" charset="0"/>
                <a:cs typeface="Times New Roman" panose="02020603050405020304" pitchFamily="18" charset="0"/>
              </a:rPr>
              <a:t>with the consultant group, from 38% in 2022 to 47% in 2024. In terms of percentage our 2024 ratio for consultant staff was 49</a:t>
            </a:r>
            <a:r>
              <a:rPr lang="en-GB" sz="1100" dirty="0">
                <a:effectLst/>
                <a:latin typeface="Arial" panose="020B0604020202020204" pitchFamily="34" charset="0"/>
                <a:ea typeface="Calibri" panose="020F0502020204030204" pitchFamily="34" charset="0"/>
                <a:cs typeface="Times New Roman" panose="02020603050405020304" pitchFamily="18" charset="0"/>
              </a:rPr>
              <a:t>% white to 4</a:t>
            </a:r>
            <a:r>
              <a:rPr lang="en-GB" sz="1100" dirty="0">
                <a:latin typeface="Arial" panose="020B0604020202020204" pitchFamily="34" charset="0"/>
                <a:ea typeface="Calibri" panose="020F0502020204030204" pitchFamily="34" charset="0"/>
                <a:cs typeface="Times New Roman" panose="02020603050405020304" pitchFamily="18" charset="0"/>
              </a:rPr>
              <a:t>7</a:t>
            </a:r>
            <a:r>
              <a:rPr lang="en-GB" sz="1100" dirty="0">
                <a:effectLst/>
                <a:latin typeface="Arial" panose="020B0604020202020204" pitchFamily="34" charset="0"/>
                <a:ea typeface="Calibri" panose="020F0502020204030204" pitchFamily="34" charset="0"/>
                <a:cs typeface="Times New Roman" panose="02020603050405020304" pitchFamily="18" charset="0"/>
              </a:rPr>
              <a:t>% BME</a:t>
            </a:r>
            <a:r>
              <a:rPr lang="en-GB" sz="1100" dirty="0">
                <a:latin typeface="Arial" panose="020B0604020202020204" pitchFamily="34" charset="0"/>
                <a:ea typeface="Calibri" panose="020F0502020204030204" pitchFamily="34" charset="0"/>
                <a:cs typeface="Times New Roman" panose="02020603050405020304" pitchFamily="18" charset="0"/>
              </a:rPr>
              <a:t> – this is the closest to representative we have seen within the consultant workforce (to the organisations overall). </a:t>
            </a:r>
          </a:p>
          <a:p>
            <a:pPr marL="228600" algn="just">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The </a:t>
            </a:r>
            <a:r>
              <a:rPr lang="en-GB" sz="1100" dirty="0">
                <a:effectLst/>
                <a:latin typeface="Arial" panose="020B0604020202020204" pitchFamily="34" charset="0"/>
                <a:ea typeface="Calibri" panose="020F0502020204030204" pitchFamily="34" charset="0"/>
                <a:cs typeface="Times New Roman" panose="02020603050405020304" pitchFamily="18" charset="0"/>
              </a:rPr>
              <a:t>lowest level of representation remains band 8a-c (</a:t>
            </a:r>
            <a:r>
              <a:rPr lang="en-GB" sz="1100" dirty="0">
                <a:latin typeface="Arial" panose="020B0604020202020204" pitchFamily="34" charset="0"/>
                <a:ea typeface="Calibri" panose="020F0502020204030204" pitchFamily="34" charset="0"/>
                <a:cs typeface="Times New Roman" panose="02020603050405020304" pitchFamily="18" charset="0"/>
              </a:rPr>
              <a:t>31</a:t>
            </a:r>
            <a:r>
              <a:rPr lang="en-GB" sz="1100" dirty="0">
                <a:effectLst/>
                <a:latin typeface="Arial" panose="020B0604020202020204" pitchFamily="34" charset="0"/>
                <a:ea typeface="Calibri" panose="020F0502020204030204" pitchFamily="34" charset="0"/>
                <a:cs typeface="Times New Roman" panose="02020603050405020304" pitchFamily="18" charset="0"/>
              </a:rPr>
              <a:t>% BME) and 8d+. Of the 25 Band 8d and above posts only </a:t>
            </a:r>
            <a:r>
              <a:rPr lang="en-GB" sz="1100" dirty="0">
                <a:latin typeface="Arial" panose="020B0604020202020204" pitchFamily="34" charset="0"/>
                <a:ea typeface="Calibri" panose="020F0502020204030204" pitchFamily="34" charset="0"/>
                <a:cs typeface="Times New Roman" panose="02020603050405020304" pitchFamily="18" charset="0"/>
              </a:rPr>
              <a:t>20</a:t>
            </a:r>
            <a:r>
              <a:rPr lang="en-GB" sz="1100" dirty="0">
                <a:effectLst/>
                <a:latin typeface="Arial" panose="020B0604020202020204" pitchFamily="34" charset="0"/>
                <a:ea typeface="Calibri" panose="020F0502020204030204" pitchFamily="34" charset="0"/>
                <a:cs typeface="Times New Roman" panose="02020603050405020304" pitchFamily="18" charset="0"/>
              </a:rPr>
              <a:t>% are held by a BME member of staff, compared to 80% being held by a white member of staff (table E). We see similar low levels of representation at band 8d, of </a:t>
            </a:r>
            <a:r>
              <a:rPr lang="en-GB" sz="1100" dirty="0">
                <a:latin typeface="Arial" panose="020B0604020202020204" pitchFamily="34" charset="0"/>
                <a:ea typeface="Calibri" panose="020F0502020204030204" pitchFamily="34" charset="0"/>
                <a:cs typeface="Times New Roman" panose="02020603050405020304" pitchFamily="18" charset="0"/>
              </a:rPr>
              <a:t>18</a:t>
            </a:r>
            <a:r>
              <a:rPr lang="en-GB" sz="1100" dirty="0">
                <a:effectLst/>
                <a:latin typeface="Arial" panose="020B0604020202020204" pitchFamily="34" charset="0"/>
                <a:ea typeface="Calibri" panose="020F0502020204030204" pitchFamily="34" charset="0"/>
                <a:cs typeface="Times New Roman" panose="02020603050405020304" pitchFamily="18" charset="0"/>
              </a:rPr>
              <a:t> posts only 3 (17%) are held by a BME member of staff. This is a ratio of 5:1. </a:t>
            </a:r>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8242300" cy="311150"/>
          </a:xfrm>
        </p:spPr>
        <p:txBody>
          <a:bodyPr/>
          <a:lstStyle/>
          <a:p>
            <a:r>
              <a:rPr lang="en-GB" b="1" dirty="0">
                <a:solidFill>
                  <a:schemeClr val="tx1"/>
                </a:solidFill>
              </a:rPr>
              <a:t>Workforce Race Equality Standard (WRES) </a:t>
            </a:r>
            <a:endParaRPr lang="en-GB" b="1" dirty="0">
              <a:solidFill>
                <a:srgbClr val="0070C0"/>
              </a:solidFill>
            </a:endParaRPr>
          </a:p>
        </p:txBody>
      </p:sp>
      <p:sp>
        <p:nvSpPr>
          <p:cNvPr id="14" name="Text Placeholder 1">
            <a:extLst>
              <a:ext uri="{FF2B5EF4-FFF2-40B4-BE49-F238E27FC236}">
                <a16:creationId xmlns:a16="http://schemas.microsoft.com/office/drawing/2014/main" id="{781EF391-3FA6-6F1A-C7B7-E134C1A44725}"/>
              </a:ext>
            </a:extLst>
          </p:cNvPr>
          <p:cNvSpPr>
            <a:spLocks noGrp="1"/>
          </p:cNvSpPr>
          <p:nvPr>
            <p:ph type="body" sz="quarter" idx="14"/>
          </p:nvPr>
        </p:nvSpPr>
        <p:spPr>
          <a:xfrm>
            <a:off x="244841" y="582613"/>
            <a:ext cx="6413782" cy="692058"/>
          </a:xfrm>
        </p:spPr>
        <p:txBody>
          <a:bodyPr/>
          <a:lstStyle/>
          <a:p>
            <a:r>
              <a:rPr lang="en-GB" dirty="0"/>
              <a:t>Indicator 1 </a:t>
            </a:r>
          </a:p>
          <a:p>
            <a:r>
              <a:rPr lang="en-GB" sz="1400" dirty="0">
                <a:solidFill>
                  <a:srgbClr val="0070C0"/>
                </a:solidFill>
              </a:rPr>
              <a:t>Clinical Staff </a:t>
            </a:r>
            <a:r>
              <a:rPr lang="en-GB" sz="1400" i="1" dirty="0">
                <a:solidFill>
                  <a:srgbClr val="0070C0"/>
                </a:solidFill>
              </a:rPr>
              <a:t>- % of staff by </a:t>
            </a:r>
            <a:r>
              <a:rPr lang="en-GB" sz="1400" i="1" dirty="0" err="1">
                <a:solidFill>
                  <a:srgbClr val="0070C0"/>
                </a:solidFill>
              </a:rPr>
              <a:t>AfC</a:t>
            </a:r>
            <a:r>
              <a:rPr lang="en-GB" sz="1400" i="1" dirty="0">
                <a:solidFill>
                  <a:srgbClr val="0070C0"/>
                </a:solidFill>
              </a:rPr>
              <a:t> pay band and ethnicity</a:t>
            </a:r>
            <a:endParaRPr lang="en-GB" sz="1400" b="1" dirty="0"/>
          </a:p>
        </p:txBody>
      </p:sp>
      <p:sp>
        <p:nvSpPr>
          <p:cNvPr id="10" name="Text Box 2">
            <a:extLst>
              <a:ext uri="{FF2B5EF4-FFF2-40B4-BE49-F238E27FC236}">
                <a16:creationId xmlns:a16="http://schemas.microsoft.com/office/drawing/2014/main" id="{BA671A30-05DC-84F3-F391-7639059A44A3}"/>
              </a:ext>
            </a:extLst>
          </p:cNvPr>
          <p:cNvSpPr txBox="1">
            <a:spLocks noChangeArrowheads="1"/>
          </p:cNvSpPr>
          <p:nvPr/>
        </p:nvSpPr>
        <p:spPr bwMode="auto">
          <a:xfrm>
            <a:off x="6096000" y="2724150"/>
            <a:ext cx="5955282"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C: % of </a:t>
            </a:r>
            <a:r>
              <a:rPr lang="en-GB" sz="10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Clinical Staff </a:t>
            </a:r>
            <a:r>
              <a:rPr lang="en-GB" sz="1000" b="1" u="sng" dirty="0">
                <a:effectLst/>
                <a:latin typeface="Arial" panose="020B0604020202020204" pitchFamily="34" charset="0"/>
                <a:ea typeface="Calibri" panose="020F0502020204030204" pitchFamily="34" charset="0"/>
                <a:cs typeface="Times New Roman" panose="02020603050405020304" pitchFamily="18" charset="0"/>
              </a:rPr>
              <a:t>in each AFC Band at St George’s:</a:t>
            </a:r>
            <a:endParaRPr lang="en-GB" sz="1100" dirty="0">
              <a:effectLst/>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9BD1D1DE-229A-EB16-4AAD-487921D65AAF}"/>
              </a:ext>
            </a:extLst>
          </p:cNvPr>
          <p:cNvSpPr txBox="1">
            <a:spLocks noChangeArrowheads="1"/>
          </p:cNvSpPr>
          <p:nvPr/>
        </p:nvSpPr>
        <p:spPr bwMode="auto">
          <a:xfrm>
            <a:off x="462441" y="3957801"/>
            <a:ext cx="5404959"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a:t>
            </a:r>
            <a:r>
              <a:rPr lang="en-GB" sz="1000" b="1" u="sng" dirty="0">
                <a:latin typeface="Arial" panose="020B0604020202020204" pitchFamily="34" charset="0"/>
                <a:ea typeface="Calibri" panose="020F0502020204030204" pitchFamily="34" charset="0"/>
                <a:cs typeface="Times New Roman" panose="02020603050405020304" pitchFamily="18" charset="0"/>
              </a:rPr>
              <a:t>D</a:t>
            </a:r>
            <a:r>
              <a:rPr lang="en-GB" sz="1000" b="1" u="sng" dirty="0">
                <a:effectLst/>
                <a:latin typeface="Arial" panose="020B0604020202020204" pitchFamily="34" charset="0"/>
                <a:ea typeface="Calibri" panose="020F0502020204030204" pitchFamily="34" charset="0"/>
                <a:cs typeface="Times New Roman" panose="02020603050405020304" pitchFamily="18" charset="0"/>
              </a:rPr>
              <a:t>: No. of Clinical Staff in each AFC Band:</a:t>
            </a:r>
            <a:endParaRPr lang="en-GB" sz="11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B6195CB4-D566-D86F-4044-27BA86E9367D}"/>
              </a:ext>
            </a:extLst>
          </p:cNvPr>
          <p:cNvSpPr txBox="1"/>
          <p:nvPr/>
        </p:nvSpPr>
        <p:spPr>
          <a:xfrm>
            <a:off x="6096000" y="787822"/>
            <a:ext cx="5955282" cy="248658"/>
          </a:xfrm>
          <a:prstGeom prst="rect">
            <a:avLst/>
          </a:prstGeom>
          <a:noFill/>
          <a:ln>
            <a:solidFill>
              <a:schemeClr val="tx1"/>
            </a:solidFill>
          </a:ln>
        </p:spPr>
        <p:txBody>
          <a:bodyPr wrap="square">
            <a:sp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a:t>
            </a:r>
            <a:r>
              <a:rPr lang="en-GB" sz="1000" b="1" u="sng" dirty="0">
                <a:latin typeface="Arial" panose="020B0604020202020204" pitchFamily="34" charset="0"/>
                <a:ea typeface="Calibri" panose="020F0502020204030204" pitchFamily="34" charset="0"/>
                <a:cs typeface="Times New Roman" panose="02020603050405020304" pitchFamily="18" charset="0"/>
              </a:rPr>
              <a:t>E</a:t>
            </a:r>
            <a:r>
              <a:rPr lang="en-GB" sz="1000" b="1" u="sng" dirty="0">
                <a:effectLst/>
                <a:latin typeface="Arial" panose="020B0604020202020204" pitchFamily="34" charset="0"/>
                <a:ea typeface="Calibri" panose="020F0502020204030204" pitchFamily="34" charset="0"/>
                <a:cs typeface="Times New Roman" panose="02020603050405020304" pitchFamily="18" charset="0"/>
              </a:rPr>
              <a:t>: % of </a:t>
            </a:r>
            <a:r>
              <a:rPr lang="en-GB" sz="1000" b="1" u="sng" dirty="0">
                <a:latin typeface="Arial" panose="020B0604020202020204" pitchFamily="34" charset="0"/>
                <a:ea typeface="Calibri" panose="020F0502020204030204" pitchFamily="34" charset="0"/>
                <a:cs typeface="Times New Roman" panose="02020603050405020304" pitchFamily="18" charset="0"/>
              </a:rPr>
              <a:t>staff by ethnic group (clustered):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991DABA-A1A8-C1AF-D95F-6B9FE256C008}"/>
              </a:ext>
            </a:extLst>
          </p:cNvPr>
          <p:cNvPicPr>
            <a:picLocks noChangeAspect="1"/>
          </p:cNvPicPr>
          <p:nvPr/>
        </p:nvPicPr>
        <p:blipFill>
          <a:blip r:embed="rId2"/>
          <a:stretch>
            <a:fillRect/>
          </a:stretch>
        </p:blipFill>
        <p:spPr>
          <a:xfrm>
            <a:off x="6096000" y="1103532"/>
            <a:ext cx="5955282" cy="1487267"/>
          </a:xfrm>
          <a:prstGeom prst="rect">
            <a:avLst/>
          </a:prstGeom>
        </p:spPr>
      </p:pic>
      <p:pic>
        <p:nvPicPr>
          <p:cNvPr id="4" name="Picture 3">
            <a:extLst>
              <a:ext uri="{FF2B5EF4-FFF2-40B4-BE49-F238E27FC236}">
                <a16:creationId xmlns:a16="http://schemas.microsoft.com/office/drawing/2014/main" id="{DE6493E1-7E29-B56E-D6BD-9447C1CB23F5}"/>
              </a:ext>
            </a:extLst>
          </p:cNvPr>
          <p:cNvPicPr>
            <a:picLocks noChangeAspect="1"/>
          </p:cNvPicPr>
          <p:nvPr/>
        </p:nvPicPr>
        <p:blipFill>
          <a:blip r:embed="rId3"/>
          <a:stretch>
            <a:fillRect/>
          </a:stretch>
        </p:blipFill>
        <p:spPr>
          <a:xfrm>
            <a:off x="462441" y="4265606"/>
            <a:ext cx="5404959" cy="2354917"/>
          </a:xfrm>
          <a:prstGeom prst="rect">
            <a:avLst/>
          </a:prstGeom>
        </p:spPr>
      </p:pic>
      <p:pic>
        <p:nvPicPr>
          <p:cNvPr id="7" name="Picture 6">
            <a:extLst>
              <a:ext uri="{FF2B5EF4-FFF2-40B4-BE49-F238E27FC236}">
                <a16:creationId xmlns:a16="http://schemas.microsoft.com/office/drawing/2014/main" id="{1AAD8CC7-C16A-DAB1-4A76-642076376F84}"/>
              </a:ext>
            </a:extLst>
          </p:cNvPr>
          <p:cNvPicPr>
            <a:picLocks noChangeAspect="1"/>
          </p:cNvPicPr>
          <p:nvPr/>
        </p:nvPicPr>
        <p:blipFill>
          <a:blip r:embed="rId4"/>
          <a:stretch>
            <a:fillRect/>
          </a:stretch>
        </p:blipFill>
        <p:spPr>
          <a:xfrm>
            <a:off x="6096000" y="3059876"/>
            <a:ext cx="5956308" cy="3645724"/>
          </a:xfrm>
          <a:prstGeom prst="rect">
            <a:avLst/>
          </a:prstGeom>
        </p:spPr>
      </p:pic>
    </p:spTree>
    <p:extLst>
      <p:ext uri="{BB962C8B-B14F-4D97-AF65-F5344CB8AC3E}">
        <p14:creationId xmlns:p14="http://schemas.microsoft.com/office/powerpoint/2010/main" val="388395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AD0A82-3B1A-EEFE-EC59-0A6A8916EBC3}"/>
              </a:ext>
            </a:extLst>
          </p:cNvPr>
          <p:cNvSpPr txBox="1"/>
          <p:nvPr/>
        </p:nvSpPr>
        <p:spPr>
          <a:xfrm>
            <a:off x="2738" y="1295400"/>
            <a:ext cx="5712261" cy="2741776"/>
          </a:xfrm>
          <a:prstGeom prst="rect">
            <a:avLst/>
          </a:prstGeom>
          <a:noFill/>
        </p:spPr>
        <p:txBody>
          <a:bodyPr wrap="square">
            <a:spAutoFit/>
          </a:bodyPr>
          <a:lstStyle/>
          <a:p>
            <a:pPr marL="228600" algn="just">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For Non-Clinical staff we see an increase in the percentage of Black, Asian and Minority Ethnic staff across 8 of the 11 AFC bands. This compares to increase in the number of white staff in 7 of the 11 AFC bands. </a:t>
            </a:r>
          </a:p>
          <a:p>
            <a:pPr marL="228600" algn="just">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For the second year BME representation at Band 6 and Band 7 is greater than White </a:t>
            </a:r>
            <a:r>
              <a:rPr lang="en-GB" sz="1100" dirty="0">
                <a:latin typeface="Arial" panose="020B0604020202020204" pitchFamily="34" charset="0"/>
                <a:ea typeface="Calibri" panose="020F0502020204030204" pitchFamily="34" charset="0"/>
                <a:cs typeface="Times New Roman" panose="02020603050405020304" pitchFamily="18" charset="0"/>
              </a:rPr>
              <a:t>representation and close to the organisation overall of 54% – with 49% at Band 6 and 50% at Band 7. </a:t>
            </a:r>
          </a:p>
          <a:p>
            <a:pPr marL="228600" algn="just">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The </a:t>
            </a:r>
            <a:r>
              <a:rPr lang="en-GB" sz="1100" dirty="0">
                <a:latin typeface="Arial" panose="020B0604020202020204" pitchFamily="34" charset="0"/>
                <a:ea typeface="Calibri" panose="020F0502020204030204" pitchFamily="34" charset="0"/>
                <a:cs typeface="Times New Roman" panose="02020603050405020304" pitchFamily="18" charset="0"/>
              </a:rPr>
              <a:t>number</a:t>
            </a:r>
            <a:r>
              <a:rPr lang="en-GB" sz="1100" dirty="0">
                <a:effectLst/>
                <a:latin typeface="Arial" panose="020B0604020202020204" pitchFamily="34" charset="0"/>
                <a:ea typeface="Calibri" panose="020F0502020204030204" pitchFamily="34" charset="0"/>
                <a:cs typeface="Times New Roman" panose="02020603050405020304" pitchFamily="18" charset="0"/>
              </a:rPr>
              <a:t> of white staff at VSM level has </a:t>
            </a:r>
            <a:r>
              <a:rPr lang="en-GB" sz="1100" dirty="0">
                <a:latin typeface="Arial" panose="020B0604020202020204" pitchFamily="34" charset="0"/>
                <a:ea typeface="Calibri" panose="020F0502020204030204" pitchFamily="34" charset="0"/>
                <a:cs typeface="Times New Roman" panose="02020603050405020304" pitchFamily="18" charset="0"/>
              </a:rPr>
              <a:t>reduced from 24 to 20, with the number of BME staff reducing from 3 to 2. This means that BME staff make up just 8.7% of non-clinical VSM posts – compared to 87% White. This is the ratio of 10:1 white staff members to every 1 BME staff member appointed at VSM level. This has increased from a ratio of 8:1 last year. </a:t>
            </a:r>
          </a:p>
          <a:p>
            <a:pPr marL="228600" algn="just">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Of the 78 Band 8d and above posts only 15% are held by a BME member of staff, compared to 83% being held by a white member of staff (table H). </a:t>
            </a:r>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7556500" cy="311150"/>
          </a:xfrm>
        </p:spPr>
        <p:txBody>
          <a:bodyPr/>
          <a:lstStyle/>
          <a:p>
            <a:r>
              <a:rPr lang="en-GB" b="1" dirty="0">
                <a:solidFill>
                  <a:schemeClr val="tx1"/>
                </a:solidFill>
              </a:rPr>
              <a:t>Workforce Race Equality Standard (WRES)</a:t>
            </a:r>
            <a:endParaRPr lang="en-GB" b="1" dirty="0">
              <a:solidFill>
                <a:srgbClr val="FF0000"/>
              </a:solidFill>
            </a:endParaRPr>
          </a:p>
          <a:p>
            <a:endParaRPr lang="en-GB" b="1" dirty="0">
              <a:solidFill>
                <a:srgbClr val="0070C0"/>
              </a:solidFill>
            </a:endParaRPr>
          </a:p>
        </p:txBody>
      </p:sp>
      <p:sp>
        <p:nvSpPr>
          <p:cNvPr id="14" name="Text Placeholder 1">
            <a:extLst>
              <a:ext uri="{FF2B5EF4-FFF2-40B4-BE49-F238E27FC236}">
                <a16:creationId xmlns:a16="http://schemas.microsoft.com/office/drawing/2014/main" id="{781EF391-3FA6-6F1A-C7B7-E134C1A44725}"/>
              </a:ext>
            </a:extLst>
          </p:cNvPr>
          <p:cNvSpPr>
            <a:spLocks noGrp="1"/>
          </p:cNvSpPr>
          <p:nvPr>
            <p:ph type="body" sz="quarter" idx="14"/>
          </p:nvPr>
        </p:nvSpPr>
        <p:spPr>
          <a:xfrm>
            <a:off x="295020" y="585032"/>
            <a:ext cx="6413782" cy="692058"/>
          </a:xfrm>
        </p:spPr>
        <p:txBody>
          <a:bodyPr/>
          <a:lstStyle/>
          <a:p>
            <a:r>
              <a:rPr lang="en-GB" dirty="0"/>
              <a:t>Indicator 1 </a:t>
            </a:r>
          </a:p>
          <a:p>
            <a:r>
              <a:rPr lang="en-GB" sz="1400" dirty="0">
                <a:solidFill>
                  <a:srgbClr val="0070C0"/>
                </a:solidFill>
              </a:rPr>
              <a:t>Non-Clinical </a:t>
            </a:r>
            <a:r>
              <a:rPr lang="en-GB" sz="1400" i="1" dirty="0">
                <a:solidFill>
                  <a:srgbClr val="0070C0"/>
                </a:solidFill>
              </a:rPr>
              <a:t>- % of staff by AfC pay band and ethnicity</a:t>
            </a:r>
            <a:endParaRPr lang="en-GB" sz="1400" b="1" dirty="0"/>
          </a:p>
        </p:txBody>
      </p:sp>
      <p:sp>
        <p:nvSpPr>
          <p:cNvPr id="11" name="TextBox 10">
            <a:extLst>
              <a:ext uri="{FF2B5EF4-FFF2-40B4-BE49-F238E27FC236}">
                <a16:creationId xmlns:a16="http://schemas.microsoft.com/office/drawing/2014/main" id="{1A62B893-48BA-ADAE-7E14-A1FF9A78D483}"/>
              </a:ext>
            </a:extLst>
          </p:cNvPr>
          <p:cNvSpPr txBox="1"/>
          <p:nvPr/>
        </p:nvSpPr>
        <p:spPr>
          <a:xfrm>
            <a:off x="6096000" y="2578959"/>
            <a:ext cx="6007845" cy="248658"/>
          </a:xfrm>
          <a:prstGeom prst="rect">
            <a:avLst/>
          </a:prstGeom>
          <a:noFill/>
          <a:ln>
            <a:solidFill>
              <a:schemeClr val="tx1"/>
            </a:solidFill>
          </a:ln>
        </p:spPr>
        <p:txBody>
          <a:bodyPr wrap="square">
            <a:sp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F: % of BME vs. White </a:t>
            </a:r>
            <a:r>
              <a:rPr lang="en-GB" sz="10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Non-Clinical Staff </a:t>
            </a:r>
            <a:r>
              <a:rPr lang="en-GB" sz="1000" b="1" u="sng" dirty="0">
                <a:effectLst/>
                <a:latin typeface="Arial" panose="020B0604020202020204" pitchFamily="34" charset="0"/>
                <a:ea typeface="Calibri" panose="020F0502020204030204" pitchFamily="34" charset="0"/>
                <a:cs typeface="Times New Roman" panose="02020603050405020304" pitchFamily="18" charset="0"/>
              </a:rPr>
              <a:t>by Grade at St George’s: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D67A10B7-C38C-F5C9-CAE9-F9B46FBF17F0}"/>
              </a:ext>
            </a:extLst>
          </p:cNvPr>
          <p:cNvSpPr txBox="1">
            <a:spLocks noChangeArrowheads="1"/>
          </p:cNvSpPr>
          <p:nvPr/>
        </p:nvSpPr>
        <p:spPr bwMode="auto">
          <a:xfrm>
            <a:off x="292100" y="4133764"/>
            <a:ext cx="5346700"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G: No. of BME  Non-Clinical Staff in each AFC Band at St George’s:</a:t>
            </a:r>
            <a:endParaRPr lang="en-GB" sz="11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303D6A20-107C-6403-4A5E-F5AC6A4322E8}"/>
              </a:ext>
            </a:extLst>
          </p:cNvPr>
          <p:cNvSpPr txBox="1"/>
          <p:nvPr/>
        </p:nvSpPr>
        <p:spPr>
          <a:xfrm>
            <a:off x="6096000" y="879196"/>
            <a:ext cx="5995054" cy="248658"/>
          </a:xfrm>
          <a:prstGeom prst="rect">
            <a:avLst/>
          </a:prstGeom>
          <a:noFill/>
          <a:ln>
            <a:solidFill>
              <a:schemeClr val="tx1"/>
            </a:solidFill>
          </a:ln>
        </p:spPr>
        <p:txBody>
          <a:bodyPr wrap="square">
            <a:sp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a:t>
            </a:r>
            <a:r>
              <a:rPr lang="en-GB" sz="1000" b="1" u="sng" dirty="0">
                <a:latin typeface="Arial" panose="020B0604020202020204" pitchFamily="34" charset="0"/>
                <a:ea typeface="Calibri" panose="020F0502020204030204" pitchFamily="34" charset="0"/>
                <a:cs typeface="Times New Roman" panose="02020603050405020304" pitchFamily="18" charset="0"/>
              </a:rPr>
              <a:t>H</a:t>
            </a:r>
            <a:r>
              <a:rPr lang="en-GB" sz="1000" b="1" u="sng" dirty="0">
                <a:effectLst/>
                <a:latin typeface="Arial" panose="020B0604020202020204" pitchFamily="34" charset="0"/>
                <a:ea typeface="Calibri" panose="020F0502020204030204" pitchFamily="34" charset="0"/>
                <a:cs typeface="Times New Roman" panose="02020603050405020304" pitchFamily="18" charset="0"/>
              </a:rPr>
              <a:t>: % of </a:t>
            </a:r>
            <a:r>
              <a:rPr lang="en-GB" sz="1000" b="1" u="sng" dirty="0">
                <a:latin typeface="Arial" panose="020B0604020202020204" pitchFamily="34" charset="0"/>
                <a:ea typeface="Calibri" panose="020F0502020204030204" pitchFamily="34" charset="0"/>
                <a:cs typeface="Times New Roman" panose="02020603050405020304" pitchFamily="18" charset="0"/>
              </a:rPr>
              <a:t>staff by ethnic group (clustered):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796BEF9-D9A7-3D89-C8BA-4F33F6C45B31}"/>
              </a:ext>
            </a:extLst>
          </p:cNvPr>
          <p:cNvPicPr>
            <a:picLocks noChangeAspect="1"/>
          </p:cNvPicPr>
          <p:nvPr/>
        </p:nvPicPr>
        <p:blipFill>
          <a:blip r:embed="rId2"/>
          <a:stretch>
            <a:fillRect/>
          </a:stretch>
        </p:blipFill>
        <p:spPr>
          <a:xfrm>
            <a:off x="5931433" y="3124200"/>
            <a:ext cx="6159621" cy="3581400"/>
          </a:xfrm>
          <a:prstGeom prst="rect">
            <a:avLst/>
          </a:prstGeom>
        </p:spPr>
      </p:pic>
      <p:pic>
        <p:nvPicPr>
          <p:cNvPr id="4" name="Picture 3">
            <a:extLst>
              <a:ext uri="{FF2B5EF4-FFF2-40B4-BE49-F238E27FC236}">
                <a16:creationId xmlns:a16="http://schemas.microsoft.com/office/drawing/2014/main" id="{4C4E8979-7BE8-3D79-DD56-AD683613CCBF}"/>
              </a:ext>
            </a:extLst>
          </p:cNvPr>
          <p:cNvPicPr>
            <a:picLocks noChangeAspect="1"/>
          </p:cNvPicPr>
          <p:nvPr/>
        </p:nvPicPr>
        <p:blipFill>
          <a:blip r:embed="rId3"/>
          <a:stretch>
            <a:fillRect/>
          </a:stretch>
        </p:blipFill>
        <p:spPr>
          <a:xfrm>
            <a:off x="292100" y="4419600"/>
            <a:ext cx="5346700" cy="2400011"/>
          </a:xfrm>
          <a:prstGeom prst="rect">
            <a:avLst/>
          </a:prstGeom>
        </p:spPr>
      </p:pic>
      <p:pic>
        <p:nvPicPr>
          <p:cNvPr id="6" name="Picture 5">
            <a:extLst>
              <a:ext uri="{FF2B5EF4-FFF2-40B4-BE49-F238E27FC236}">
                <a16:creationId xmlns:a16="http://schemas.microsoft.com/office/drawing/2014/main" id="{CB817220-FC2D-3F8B-FD09-6B358D45A79A}"/>
              </a:ext>
            </a:extLst>
          </p:cNvPr>
          <p:cNvPicPr>
            <a:picLocks noChangeAspect="1"/>
          </p:cNvPicPr>
          <p:nvPr/>
        </p:nvPicPr>
        <p:blipFill>
          <a:blip r:embed="rId4"/>
          <a:stretch>
            <a:fillRect/>
          </a:stretch>
        </p:blipFill>
        <p:spPr>
          <a:xfrm>
            <a:off x="6096000" y="1221356"/>
            <a:ext cx="5995054" cy="1208367"/>
          </a:xfrm>
          <a:prstGeom prst="rect">
            <a:avLst/>
          </a:prstGeom>
        </p:spPr>
      </p:pic>
    </p:spTree>
    <p:extLst>
      <p:ext uri="{BB962C8B-B14F-4D97-AF65-F5344CB8AC3E}">
        <p14:creationId xmlns:p14="http://schemas.microsoft.com/office/powerpoint/2010/main" val="148891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(WRES)</a:t>
            </a:r>
          </a:p>
          <a:p>
            <a:endParaRPr lang="en-GB" b="1" dirty="0">
              <a:solidFill>
                <a:schemeClr val="tx1"/>
              </a:solidFill>
            </a:endParaRPr>
          </a:p>
        </p:txBody>
      </p:sp>
      <p:sp>
        <p:nvSpPr>
          <p:cNvPr id="16" name="Text Placeholder 1">
            <a:extLst>
              <a:ext uri="{FF2B5EF4-FFF2-40B4-BE49-F238E27FC236}">
                <a16:creationId xmlns:a16="http://schemas.microsoft.com/office/drawing/2014/main" id="{B962E7FA-4E95-82B5-9218-C99196EAA70D}"/>
              </a:ext>
            </a:extLst>
          </p:cNvPr>
          <p:cNvSpPr txBox="1">
            <a:spLocks/>
          </p:cNvSpPr>
          <p:nvPr/>
        </p:nvSpPr>
        <p:spPr>
          <a:xfrm>
            <a:off x="295020" y="585032"/>
            <a:ext cx="7934580" cy="692058"/>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t>Indicator 2 </a:t>
            </a:r>
          </a:p>
          <a:p>
            <a:r>
              <a:rPr lang="en-GB" sz="1400" i="1" dirty="0">
                <a:solidFill>
                  <a:srgbClr val="0070C0"/>
                </a:solidFill>
              </a:rPr>
              <a:t>Relative likelihood of white applicants being appointed from shortlisting compared to BME applicants</a:t>
            </a:r>
            <a:endParaRPr lang="en-GB" sz="1400" b="1" dirty="0"/>
          </a:p>
        </p:txBody>
      </p:sp>
      <p:sp>
        <p:nvSpPr>
          <p:cNvPr id="17" name="TextBox 16">
            <a:extLst>
              <a:ext uri="{FF2B5EF4-FFF2-40B4-BE49-F238E27FC236}">
                <a16:creationId xmlns:a16="http://schemas.microsoft.com/office/drawing/2014/main" id="{79B57EC6-C3CC-E672-6E58-6B9E03488909}"/>
              </a:ext>
            </a:extLst>
          </p:cNvPr>
          <p:cNvSpPr txBox="1"/>
          <p:nvPr/>
        </p:nvSpPr>
        <p:spPr>
          <a:xfrm>
            <a:off x="228600" y="1861385"/>
            <a:ext cx="4356099" cy="4112344"/>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Our 2024 figures </a:t>
            </a:r>
            <a:r>
              <a:rPr lang="en-GB" sz="1100" dirty="0">
                <a:latin typeface="Arial" panose="020B0604020202020204" pitchFamily="34" charset="0"/>
                <a:ea typeface="Calibri" panose="020F0502020204030204" pitchFamily="34" charset="0"/>
                <a:cs typeface="Arial" panose="020B0604020202020204" pitchFamily="34" charset="0"/>
              </a:rPr>
              <a:t>show that w</a:t>
            </a:r>
            <a:r>
              <a:rPr lang="en-GB" sz="1100" dirty="0">
                <a:effectLst/>
                <a:latin typeface="Arial" panose="020B0604020202020204" pitchFamily="34" charset="0"/>
                <a:ea typeface="Calibri" panose="020F0502020204030204" pitchFamily="34" charset="0"/>
                <a:cs typeface="Arial" panose="020B0604020202020204" pitchFamily="34" charset="0"/>
              </a:rPr>
              <a:t>hite applicants at St George</a:t>
            </a:r>
            <a:r>
              <a:rPr lang="en-GB" sz="1100" dirty="0">
                <a:latin typeface="Arial" panose="020B0604020202020204" pitchFamily="34" charset="0"/>
                <a:ea typeface="Calibri" panose="020F0502020204030204" pitchFamily="34" charset="0"/>
                <a:cs typeface="Arial" panose="020B0604020202020204" pitchFamily="34" charset="0"/>
              </a:rPr>
              <a:t>’s </a:t>
            </a:r>
            <a:r>
              <a:rPr lang="en-GB" sz="1100" dirty="0">
                <a:effectLst/>
                <a:latin typeface="Arial" panose="020B0604020202020204" pitchFamily="34" charset="0"/>
                <a:ea typeface="Calibri" panose="020F0502020204030204" pitchFamily="34" charset="0"/>
                <a:cs typeface="Arial" panose="020B0604020202020204" pitchFamily="34" charset="0"/>
              </a:rPr>
              <a:t>are 1.52 times more likely to be appointed from shortlisting compared Black, Asian and Minority Ethnic (BME) applicants. This is a small increase </a:t>
            </a:r>
            <a:r>
              <a:rPr lang="en-GB" sz="1100" dirty="0">
                <a:latin typeface="Arial" panose="020B0604020202020204" pitchFamily="34" charset="0"/>
                <a:ea typeface="Calibri" panose="020F0502020204030204" pitchFamily="34" charset="0"/>
                <a:cs typeface="Arial" panose="020B0604020202020204" pitchFamily="34" charset="0"/>
              </a:rPr>
              <a:t>of 0.02% </a:t>
            </a:r>
            <a:r>
              <a:rPr lang="en-GB" sz="1100" dirty="0">
                <a:effectLst/>
                <a:latin typeface="Arial" panose="020B0604020202020204" pitchFamily="34" charset="0"/>
                <a:ea typeface="Calibri" panose="020F0502020204030204" pitchFamily="34" charset="0"/>
                <a:cs typeface="Arial" panose="020B0604020202020204" pitchFamily="34" charset="0"/>
              </a:rPr>
              <a:t>from 1.5</a:t>
            </a:r>
            <a:r>
              <a:rPr lang="en-GB" sz="1100" dirty="0">
                <a:latin typeface="Arial" panose="020B0604020202020204" pitchFamily="34" charset="0"/>
                <a:ea typeface="Calibri" panose="020F0502020204030204" pitchFamily="34" charset="0"/>
                <a:cs typeface="Arial" panose="020B0604020202020204" pitchFamily="34" charset="0"/>
              </a:rPr>
              <a:t>0</a:t>
            </a:r>
            <a:r>
              <a:rPr lang="en-GB" sz="1100" dirty="0">
                <a:effectLst/>
                <a:latin typeface="Arial" panose="020B0604020202020204" pitchFamily="34" charset="0"/>
                <a:ea typeface="Calibri" panose="020F0502020204030204" pitchFamily="34" charset="0"/>
                <a:cs typeface="Arial" panose="020B0604020202020204" pitchFamily="34" charset="0"/>
              </a:rPr>
              <a:t> in 2023. </a:t>
            </a:r>
          </a:p>
          <a:p>
            <a:pPr marL="400050" indent="-171450" algn="just">
              <a:lnSpc>
                <a:spcPct val="107000"/>
              </a:lnSpc>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In 2024 the likelihood of Black, Asian and Minority Ethnic applicants being appointed from shortlisting reduced from 27% to 18% - this means that of the 9825 shortlisted BME</a:t>
            </a:r>
            <a:r>
              <a:rPr lang="en-GB" sz="1100" i="1" dirty="0">
                <a:latin typeface="Arial" panose="020B0604020202020204" pitchFamily="34" charset="0"/>
                <a:ea typeface="Calibri" panose="020F0502020204030204" pitchFamily="34" charset="0"/>
                <a:cs typeface="Arial" panose="020B0604020202020204" pitchFamily="34" charset="0"/>
              </a:rPr>
              <a:t> </a:t>
            </a:r>
            <a:r>
              <a:rPr lang="en-GB" sz="1100" dirty="0">
                <a:latin typeface="Arial" panose="020B0604020202020204" pitchFamily="34" charset="0"/>
                <a:ea typeface="Calibri" panose="020F0502020204030204" pitchFamily="34" charset="0"/>
                <a:cs typeface="Arial" panose="020B0604020202020204" pitchFamily="34" charset="0"/>
              </a:rPr>
              <a:t>applicants, 1783 were appointed. The number of shortlisted BME applicants increased from 7751 in 2023 to 9825 in 2024. </a:t>
            </a:r>
          </a:p>
          <a:p>
            <a:pPr marL="400050" indent="-171450" algn="just">
              <a:lnSpc>
                <a:spcPct val="107000"/>
              </a:lnSpc>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For white applicants, the likelihood of appointment has decreased from 33.5% in 2023 to 27% in 2024.  </a:t>
            </a:r>
          </a:p>
          <a:p>
            <a:pPr marL="400050" indent="-171450" algn="just">
              <a:lnSpc>
                <a:spcPct val="107000"/>
              </a:lnSpc>
              <a:spcAft>
                <a:spcPts val="8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For those that did not record an ethnicity </a:t>
            </a:r>
            <a:r>
              <a:rPr lang="en-GB" sz="1100" dirty="0">
                <a:latin typeface="Arial" panose="020B0604020202020204" pitchFamily="34" charset="0"/>
                <a:ea typeface="Calibri" panose="020F0502020204030204" pitchFamily="34" charset="0"/>
                <a:cs typeface="Arial" panose="020B0604020202020204" pitchFamily="34" charset="0"/>
              </a:rPr>
              <a:t>w</a:t>
            </a:r>
            <a:r>
              <a:rPr lang="en-GB" sz="1100" dirty="0">
                <a:effectLst/>
                <a:latin typeface="Arial" panose="020B0604020202020204" pitchFamily="34" charset="0"/>
                <a:ea typeface="Calibri" panose="020F0502020204030204" pitchFamily="34" charset="0"/>
                <a:cs typeface="Arial" panose="020B0604020202020204" pitchFamily="34" charset="0"/>
              </a:rPr>
              <a:t>e have seen a significant </a:t>
            </a:r>
            <a:r>
              <a:rPr lang="en-GB" sz="1100" dirty="0">
                <a:latin typeface="Arial" panose="020B0604020202020204" pitchFamily="34" charset="0"/>
                <a:ea typeface="Calibri" panose="020F0502020204030204" pitchFamily="34" charset="0"/>
                <a:cs typeface="Arial" panose="020B0604020202020204" pitchFamily="34" charset="0"/>
              </a:rPr>
              <a:t>increase</a:t>
            </a:r>
            <a:r>
              <a:rPr lang="en-GB" sz="1100" dirty="0">
                <a:effectLst/>
                <a:latin typeface="Arial" panose="020B0604020202020204" pitchFamily="34" charset="0"/>
                <a:ea typeface="Calibri" panose="020F0502020204030204" pitchFamily="34" charset="0"/>
                <a:cs typeface="Arial" panose="020B0604020202020204" pitchFamily="34" charset="0"/>
              </a:rPr>
              <a:t> in the likelihood of appointment from 43% in 2023 to 72% in 2024. This is due to a </a:t>
            </a:r>
            <a:r>
              <a:rPr lang="en-GB" sz="1100" dirty="0">
                <a:latin typeface="Arial" panose="020B0604020202020204" pitchFamily="34" charset="0"/>
                <a:ea typeface="Calibri" panose="020F0502020204030204" pitchFamily="34" charset="0"/>
                <a:cs typeface="Arial" panose="020B0604020202020204" pitchFamily="34" charset="0"/>
              </a:rPr>
              <a:t>notable increase in the number of shortlisted applicants and the number of appointed applicants (with an ethnicity recorded as ‘unknown’). </a:t>
            </a:r>
            <a:r>
              <a:rPr lang="en-GB" sz="11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latin typeface="Arial" panose="020B0604020202020204" pitchFamily="34" charset="0"/>
              <a:ea typeface="Calibri" panose="020F0502020204030204" pitchFamily="34" charset="0"/>
              <a:cs typeface="Arial" panose="020B0604020202020204" pitchFamily="34" charset="0"/>
            </a:endParaRPr>
          </a:p>
          <a:p>
            <a:pPr marL="400050" indent="-171450" algn="just">
              <a:lnSpc>
                <a:spcPct val="107000"/>
              </a:lnSpc>
              <a:spcAft>
                <a:spcPts val="800"/>
              </a:spcAft>
              <a:buFont typeface="Arial" panose="020B0604020202020204" pitchFamily="34" charset="0"/>
              <a:buChar char="•"/>
            </a:pP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C1A03A43-E3E4-393A-4C6F-756CB34DB789}"/>
              </a:ext>
            </a:extLst>
          </p:cNvPr>
          <p:cNvGraphicFramePr>
            <a:graphicFrameLocks/>
          </p:cNvGraphicFramePr>
          <p:nvPr>
            <p:extLst>
              <p:ext uri="{D42A27DB-BD31-4B8C-83A1-F6EECF244321}">
                <p14:modId xmlns:p14="http://schemas.microsoft.com/office/powerpoint/2010/main" val="1608915063"/>
              </p:ext>
            </p:extLst>
          </p:nvPr>
        </p:nvGraphicFramePr>
        <p:xfrm>
          <a:off x="5099105" y="1551161"/>
          <a:ext cx="6260989" cy="37556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6DD1E0A-57B8-1112-0682-64B36250BCDE}"/>
              </a:ext>
            </a:extLst>
          </p:cNvPr>
          <p:cNvSpPr txBox="1"/>
          <p:nvPr/>
        </p:nvSpPr>
        <p:spPr>
          <a:xfrm>
            <a:off x="6156169" y="5388969"/>
            <a:ext cx="4508389" cy="265457"/>
          </a:xfrm>
          <a:prstGeom prst="rect">
            <a:avLst/>
          </a:prstGeom>
          <a:noFill/>
        </p:spPr>
        <p:txBody>
          <a:bodyPr wrap="square">
            <a:spAutoFit/>
          </a:bodyPr>
          <a:lstStyle/>
          <a:p>
            <a:pPr algn="ctr">
              <a:lnSpc>
                <a:spcPct val="107000"/>
              </a:lnSpc>
              <a:spcAft>
                <a:spcPts val="8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Note: The solid green line indicates the target relative likelihood of 1.0</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2" name="Straight Connector 11">
            <a:extLst>
              <a:ext uri="{FF2B5EF4-FFF2-40B4-BE49-F238E27FC236}">
                <a16:creationId xmlns:a16="http://schemas.microsoft.com/office/drawing/2014/main" id="{AA4AA867-4467-596E-67B7-A4267DB54A1C}"/>
              </a:ext>
            </a:extLst>
          </p:cNvPr>
          <p:cNvCxnSpPr>
            <a:cxnSpLocks/>
          </p:cNvCxnSpPr>
          <p:nvPr/>
        </p:nvCxnSpPr>
        <p:spPr>
          <a:xfrm>
            <a:off x="5427714" y="3581400"/>
            <a:ext cx="5843589"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13" name="Table 12">
            <a:extLst>
              <a:ext uri="{FF2B5EF4-FFF2-40B4-BE49-F238E27FC236}">
                <a16:creationId xmlns:a16="http://schemas.microsoft.com/office/drawing/2014/main" id="{E8AF7962-1E87-FFC1-27AE-7932A01095FE}"/>
              </a:ext>
            </a:extLst>
          </p:cNvPr>
          <p:cNvGraphicFramePr>
            <a:graphicFrameLocks noGrp="1"/>
          </p:cNvGraphicFramePr>
          <p:nvPr>
            <p:extLst>
              <p:ext uri="{D42A27DB-BD31-4B8C-83A1-F6EECF244321}">
                <p14:modId xmlns:p14="http://schemas.microsoft.com/office/powerpoint/2010/main" val="49447232"/>
              </p:ext>
            </p:extLst>
          </p:nvPr>
        </p:nvGraphicFramePr>
        <p:xfrm>
          <a:off x="6092177" y="5736557"/>
          <a:ext cx="4636375" cy="531495"/>
        </p:xfrm>
        <a:graphic>
          <a:graphicData uri="http://schemas.openxmlformats.org/drawingml/2006/table">
            <a:tbl>
              <a:tblPr firstRow="1" firstCol="1" bandRow="1"/>
              <a:tblGrid>
                <a:gridCol w="828928">
                  <a:extLst>
                    <a:ext uri="{9D8B030D-6E8A-4147-A177-3AD203B41FA5}">
                      <a16:colId xmlns:a16="http://schemas.microsoft.com/office/drawing/2014/main" val="1587633320"/>
                    </a:ext>
                  </a:extLst>
                </a:gridCol>
                <a:gridCol w="888083">
                  <a:extLst>
                    <a:ext uri="{9D8B030D-6E8A-4147-A177-3AD203B41FA5}">
                      <a16:colId xmlns:a16="http://schemas.microsoft.com/office/drawing/2014/main" val="3347121114"/>
                    </a:ext>
                  </a:extLst>
                </a:gridCol>
                <a:gridCol w="1041152">
                  <a:extLst>
                    <a:ext uri="{9D8B030D-6E8A-4147-A177-3AD203B41FA5}">
                      <a16:colId xmlns:a16="http://schemas.microsoft.com/office/drawing/2014/main" val="2967055177"/>
                    </a:ext>
                  </a:extLst>
                </a:gridCol>
                <a:gridCol w="939106">
                  <a:extLst>
                    <a:ext uri="{9D8B030D-6E8A-4147-A177-3AD203B41FA5}">
                      <a16:colId xmlns:a16="http://schemas.microsoft.com/office/drawing/2014/main" val="2226201725"/>
                    </a:ext>
                  </a:extLst>
                </a:gridCol>
                <a:gridCol w="939106">
                  <a:extLst>
                    <a:ext uri="{9D8B030D-6E8A-4147-A177-3AD203B41FA5}">
                      <a16:colId xmlns:a16="http://schemas.microsoft.com/office/drawing/2014/main" val="1531155039"/>
                    </a:ext>
                  </a:extLst>
                </a:gridCol>
              </a:tblGrid>
              <a:tr h="273050">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2020</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2021</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2022</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2023</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2024</a:t>
                      </a: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extLst>
                  <a:ext uri="{0D108BD9-81ED-4DB2-BD59-A6C34878D82A}">
                    <a16:rowId xmlns:a16="http://schemas.microsoft.com/office/drawing/2014/main" val="1946115325"/>
                  </a:ext>
                </a:extLst>
              </a:tr>
              <a:tr h="258445">
                <a:tc>
                  <a:txBody>
                    <a:bodyPr/>
                    <a:lstStyle/>
                    <a:p>
                      <a:pPr algn="ctr">
                        <a:lnSpc>
                          <a:spcPct val="107000"/>
                        </a:lnSpc>
                        <a:spcAft>
                          <a:spcPts val="800"/>
                        </a:spcAft>
                      </a:pPr>
                      <a:r>
                        <a:rPr lang="en-GB" sz="1050" b="0" dirty="0">
                          <a:solidFill>
                            <a:schemeClr val="tx1"/>
                          </a:solidFill>
                          <a:effectLst/>
                          <a:latin typeface="+mn-lt"/>
                          <a:ea typeface="Calibri" panose="020F0502020204030204" pitchFamily="34" charset="0"/>
                          <a:cs typeface="Times New Roman" panose="02020603050405020304" pitchFamily="18" charset="0"/>
                        </a:rPr>
                        <a:t>1.47</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chemeClr val="tx1"/>
                          </a:solidFill>
                          <a:effectLst/>
                          <a:latin typeface="+mn-lt"/>
                          <a:ea typeface="Calibri" panose="020F0502020204030204" pitchFamily="34" charset="0"/>
                          <a:cs typeface="Times New Roman" panose="02020603050405020304" pitchFamily="18" charset="0"/>
                        </a:rPr>
                        <a:t>1.47</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chemeClr val="tx1"/>
                          </a:solidFill>
                          <a:effectLst/>
                          <a:latin typeface="+mn-lt"/>
                          <a:ea typeface="Calibri" panose="020F0502020204030204" pitchFamily="34" charset="0"/>
                          <a:cs typeface="Times New Roman" panose="02020603050405020304" pitchFamily="18" charset="0"/>
                        </a:rPr>
                        <a:t>1.26</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chemeClr val="tx1"/>
                          </a:solidFill>
                          <a:effectLst/>
                          <a:latin typeface="+mn-lt"/>
                          <a:ea typeface="Calibri" panose="020F0502020204030204" pitchFamily="34" charset="0"/>
                          <a:cs typeface="Times New Roman" panose="02020603050405020304" pitchFamily="18" charset="0"/>
                        </a:rPr>
                        <a:t>1.50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1" dirty="0">
                          <a:solidFill>
                            <a:schemeClr val="tx1"/>
                          </a:solidFill>
                          <a:effectLst/>
                          <a:latin typeface="+mn-lt"/>
                          <a:ea typeface="Calibri" panose="020F0502020204030204" pitchFamily="34" charset="0"/>
                          <a:cs typeface="Times New Roman" panose="02020603050405020304" pitchFamily="18" charset="0"/>
                        </a:rPr>
                        <a:t>1.52</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241411216"/>
                  </a:ext>
                </a:extLst>
              </a:tr>
            </a:tbl>
          </a:graphicData>
        </a:graphic>
      </p:graphicFrame>
      <p:pic>
        <p:nvPicPr>
          <p:cNvPr id="3" name="Picture 2" descr="A white background with black dots&#10;&#10;Description automatically generated">
            <a:extLst>
              <a:ext uri="{FF2B5EF4-FFF2-40B4-BE49-F238E27FC236}">
                <a16:creationId xmlns:a16="http://schemas.microsoft.com/office/drawing/2014/main" id="{9DF01FFE-3B5F-4EBA-5270-7A0AD8E64277}"/>
              </a:ext>
            </a:extLst>
          </p:cNvPr>
          <p:cNvPicPr>
            <a:picLocks noChangeAspect="1"/>
          </p:cNvPicPr>
          <p:nvPr/>
        </p:nvPicPr>
        <p:blipFill>
          <a:blip r:embed="rId4"/>
          <a:stretch>
            <a:fillRect/>
          </a:stretch>
        </p:blipFill>
        <p:spPr>
          <a:xfrm>
            <a:off x="10820452" y="6002303"/>
            <a:ext cx="1142947" cy="772697"/>
          </a:xfrm>
          <a:prstGeom prst="rect">
            <a:avLst/>
          </a:prstGeom>
        </p:spPr>
      </p:pic>
    </p:spTree>
    <p:extLst>
      <p:ext uri="{BB962C8B-B14F-4D97-AF65-F5344CB8AC3E}">
        <p14:creationId xmlns:p14="http://schemas.microsoft.com/office/powerpoint/2010/main" val="859324697"/>
      </p:ext>
    </p:extLst>
  </p:cSld>
  <p:clrMapOvr>
    <a:masterClrMapping/>
  </p:clrMapOvr>
</p:sld>
</file>

<file path=ppt/theme/theme1.xml><?xml version="1.0" encoding="utf-8"?>
<a:theme xmlns:a="http://schemas.openxmlformats.org/drawingml/2006/main" name="Office Theme">
  <a:themeElements>
    <a:clrScheme name="NHS_SGUHFT_Colour Theme">
      <a:dk1>
        <a:srgbClr val="425563"/>
      </a:dk1>
      <a:lt1>
        <a:sysClr val="window" lastClr="FFFFFF"/>
      </a:lt1>
      <a:dk2>
        <a:srgbClr val="768692"/>
      </a:dk2>
      <a:lt2>
        <a:srgbClr val="FFFFFF"/>
      </a:lt2>
      <a:accent1>
        <a:srgbClr val="E8EDEE"/>
      </a:accent1>
      <a:accent2>
        <a:srgbClr val="00A499"/>
      </a:accent2>
      <a:accent3>
        <a:srgbClr val="ED8B00"/>
      </a:accent3>
      <a:accent4>
        <a:srgbClr val="78BE20"/>
      </a:accent4>
      <a:accent5>
        <a:srgbClr val="AE2573"/>
      </a:accent5>
      <a:accent6>
        <a:srgbClr val="FFFFFF"/>
      </a:accent6>
      <a:hlink>
        <a:srgbClr val="425563"/>
      </a:hlink>
      <a:folHlink>
        <a:srgbClr val="768692"/>
      </a:folHlink>
    </a:clrScheme>
    <a:fontScheme name="NHS_SGUHFT_Fonts">
      <a:majorFont>
        <a:latin typeface="Calibri"/>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HS_SGUHFT_Colour Theme">
      <a:dk1>
        <a:srgbClr val="425563"/>
      </a:dk1>
      <a:lt1>
        <a:sysClr val="window" lastClr="FFFFFF"/>
      </a:lt1>
      <a:dk2>
        <a:srgbClr val="768692"/>
      </a:dk2>
      <a:lt2>
        <a:srgbClr val="FFFFFF"/>
      </a:lt2>
      <a:accent1>
        <a:srgbClr val="E8EDEE"/>
      </a:accent1>
      <a:accent2>
        <a:srgbClr val="00A499"/>
      </a:accent2>
      <a:accent3>
        <a:srgbClr val="ED8B00"/>
      </a:accent3>
      <a:accent4>
        <a:srgbClr val="78BE20"/>
      </a:accent4>
      <a:accent5>
        <a:srgbClr val="AE2573"/>
      </a:accent5>
      <a:accent6>
        <a:srgbClr val="FFFFFF"/>
      </a:accent6>
      <a:hlink>
        <a:srgbClr val="425563"/>
      </a:hlink>
      <a:folHlink>
        <a:srgbClr val="768692"/>
      </a:folHlink>
    </a:clrScheme>
    <a:fontScheme name="NHS_SGUHFT_Fonts">
      <a:majorFont>
        <a:latin typeface="Calibri"/>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60007</TotalTime>
  <Words>4845</Words>
  <Application>Microsoft Office PowerPoint</Application>
  <PresentationFormat>Widescreen</PresentationFormat>
  <Paragraphs>470</Paragraphs>
  <Slides>19</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Aptos</vt:lpstr>
      <vt:lpstr>Arial</vt:lpstr>
      <vt:lpstr>Calibri</vt:lpstr>
      <vt:lpstr>Helvetica</vt:lpstr>
      <vt:lpstr>Symbol</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Blue presentation  title slide</dc:title>
  <dc:creator>CHARNELLE</dc:creator>
  <cp:lastModifiedBy>Humaira Ashraf</cp:lastModifiedBy>
  <cp:revision>1326</cp:revision>
  <cp:lastPrinted>2020-12-14T14:17:09Z</cp:lastPrinted>
  <dcterms:created xsi:type="dcterms:W3CDTF">2019-08-26T19:56:29Z</dcterms:created>
  <dcterms:modified xsi:type="dcterms:W3CDTF">2024-10-24T12:19:37Z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2019-08-22T00:00:00Z</vt:filetime>
  </property>
  <property fmtid="{D5CDD505-2E9C-101B-9397-08002B2CF9AE}" pid="3" name="Creator">
    <vt:lpwstr>Adobe InDesign CC 14.0 (Macintosh)</vt:lpwstr>
  </property>
  <property fmtid="{D5CDD505-2E9C-101B-9397-08002B2CF9AE}" pid="4" name="LastSaved">
    <vt:filetime>2019-08-26T00:00:00Z</vt:filetime>
  </property>
</Properties>
</file>