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20"/>
  </p:notesMasterIdLst>
  <p:handoutMasterIdLst>
    <p:handoutMasterId r:id="rId21"/>
  </p:handoutMasterIdLst>
  <p:sldIdLst>
    <p:sldId id="616" r:id="rId2"/>
    <p:sldId id="500" r:id="rId3"/>
    <p:sldId id="621" r:id="rId4"/>
    <p:sldId id="619" r:id="rId5"/>
    <p:sldId id="618" r:id="rId6"/>
    <p:sldId id="588" r:id="rId7"/>
    <p:sldId id="634" r:id="rId8"/>
    <p:sldId id="625" r:id="rId9"/>
    <p:sldId id="553" r:id="rId10"/>
    <p:sldId id="633" r:id="rId11"/>
    <p:sldId id="628" r:id="rId12"/>
    <p:sldId id="629" r:id="rId13"/>
    <p:sldId id="630" r:id="rId14"/>
    <p:sldId id="631" r:id="rId15"/>
    <p:sldId id="632" r:id="rId16"/>
    <p:sldId id="623" r:id="rId17"/>
    <p:sldId id="637" r:id="rId18"/>
    <p:sldId id="620" r:id="rId19"/>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1310C8-D83E-9DA5-EFAF-6BCC6BD15B44}" name="Joseph Pavett-Downer" initials="JPD" userId="S::Joseph.Pavett-Downer@stgeorges.nhs.uk::979f1ad2-13ca-460b-a10b-65f0f4474d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umaira Ashraf" initials="HA" lastIdx="5" clrIdx="0"/>
  <p:cmAuthor id="1" name="Tom Kenward" initials="TK" lastIdx="0" clrIdx="1"/>
  <p:cmAuthor id="2" name="Andrea Lopes Cavalcanti" initials="ALC" lastIdx="1" clrIdx="2">
    <p:extLst>
      <p:ext uri="{19B8F6BF-5375-455C-9EA6-DF929625EA0E}">
        <p15:presenceInfo xmlns:p15="http://schemas.microsoft.com/office/powerpoint/2012/main" userId="S::Andrea.LopesCavalcanti@stgeorges.nhs.uk::690138e6-1f89-431b-84fb-280659481c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80"/>
    <a:srgbClr val="C3D7EF"/>
    <a:srgbClr val="BAD1EC"/>
    <a:srgbClr val="A7C4E7"/>
    <a:srgbClr val="A6C9E8"/>
    <a:srgbClr val="9DC3E6"/>
    <a:srgbClr val="009900"/>
    <a:srgbClr val="D1EBFF"/>
    <a:srgbClr val="FCE4D6"/>
    <a:srgbClr val="B9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1238" autoAdjust="0"/>
  </p:normalViewPr>
  <p:slideViewPr>
    <p:cSldViewPr>
      <p:cViewPr varScale="1">
        <p:scale>
          <a:sx n="67" d="100"/>
          <a:sy n="67" d="100"/>
        </p:scale>
        <p:origin x="496" y="4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35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530" y="1"/>
            <a:ext cx="2946058" cy="493516"/>
          </a:xfrm>
          <a:prstGeom prst="rect">
            <a:avLst/>
          </a:prstGeom>
        </p:spPr>
        <p:txBody>
          <a:bodyPr vert="horz" lIns="91440" tIns="45720" rIns="91440" bIns="45720" rtlCol="0"/>
          <a:lstStyle>
            <a:lvl1pPr algn="r">
              <a:defRPr sz="1200"/>
            </a:lvl1pPr>
          </a:lstStyle>
          <a:p>
            <a:fld id="{81445D42-C9F3-42C7-8B89-DCFBC3BD4948}" type="datetimeFigureOut">
              <a:rPr lang="en-GB" smtClean="0"/>
              <a:t>28/10/2024</a:t>
            </a:fld>
            <a:endParaRPr lang="en-GB" dirty="0"/>
          </a:p>
        </p:txBody>
      </p:sp>
      <p:sp>
        <p:nvSpPr>
          <p:cNvPr id="4" name="Footer Placeholder 3"/>
          <p:cNvSpPr>
            <a:spLocks noGrp="1"/>
          </p:cNvSpPr>
          <p:nvPr>
            <p:ph type="ftr" sz="quarter" idx="2"/>
          </p:nvPr>
        </p:nvSpPr>
        <p:spPr>
          <a:xfrm>
            <a:off x="0" y="9376797"/>
            <a:ext cx="2946058" cy="49351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530" y="9376797"/>
            <a:ext cx="2946058" cy="493516"/>
          </a:xfrm>
          <a:prstGeom prst="rect">
            <a:avLst/>
          </a:prstGeom>
        </p:spPr>
        <p:txBody>
          <a:bodyPr vert="horz" lIns="91440" tIns="45720" rIns="91440" bIns="45720" rtlCol="0" anchor="b"/>
          <a:lstStyle>
            <a:lvl1pPr algn="r">
              <a:defRPr sz="1200"/>
            </a:lvl1pPr>
          </a:lstStyle>
          <a:p>
            <a:fld id="{07646003-E3C9-4E33-ABB3-6FFAFCB6A5DD}" type="slidenum">
              <a:rPr lang="en-GB" smtClean="0"/>
              <a:t>‹#›</a:t>
            </a:fld>
            <a:endParaRPr lang="en-GB" dirty="0"/>
          </a:p>
        </p:txBody>
      </p:sp>
    </p:spTree>
    <p:extLst>
      <p:ext uri="{BB962C8B-B14F-4D97-AF65-F5344CB8AC3E}">
        <p14:creationId xmlns:p14="http://schemas.microsoft.com/office/powerpoint/2010/main" val="228251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5920"/>
          </a:xfrm>
          <a:prstGeom prst="rect">
            <a:avLst/>
          </a:prstGeom>
        </p:spPr>
        <p:txBody>
          <a:bodyPr vert="horz" lIns="79653" tIns="39827" rIns="79653" bIns="39827" rtlCol="0"/>
          <a:lstStyle>
            <a:lvl1pPr algn="l">
              <a:defRPr sz="1000"/>
            </a:lvl1pPr>
          </a:lstStyle>
          <a:p>
            <a:endParaRPr lang="en-GB" dirty="0"/>
          </a:p>
        </p:txBody>
      </p:sp>
      <p:sp>
        <p:nvSpPr>
          <p:cNvPr id="3" name="Date Placeholder 2"/>
          <p:cNvSpPr>
            <a:spLocks noGrp="1"/>
          </p:cNvSpPr>
          <p:nvPr>
            <p:ph type="dt" idx="1"/>
          </p:nvPr>
        </p:nvSpPr>
        <p:spPr>
          <a:xfrm>
            <a:off x="3850247" y="2"/>
            <a:ext cx="2945659" cy="495920"/>
          </a:xfrm>
          <a:prstGeom prst="rect">
            <a:avLst/>
          </a:prstGeom>
        </p:spPr>
        <p:txBody>
          <a:bodyPr vert="horz" lIns="79653" tIns="39827" rIns="79653" bIns="39827" rtlCol="0"/>
          <a:lstStyle>
            <a:lvl1pPr algn="r">
              <a:defRPr sz="1000"/>
            </a:lvl1pPr>
          </a:lstStyle>
          <a:p>
            <a:fld id="{55FE4FBD-C660-4EA0-A104-1940C4300C17}" type="datetimeFigureOut">
              <a:rPr lang="en-GB" smtClean="0"/>
              <a:t>28/10/2024</a:t>
            </a:fld>
            <a:endParaRPr lang="en-GB" dirty="0"/>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79653" tIns="39827" rIns="79653" bIns="39827" rtlCol="0" anchor="ctr"/>
          <a:lstStyle/>
          <a:p>
            <a:endParaRPr lang="en-GB" dirty="0"/>
          </a:p>
        </p:txBody>
      </p:sp>
      <p:sp>
        <p:nvSpPr>
          <p:cNvPr id="5" name="Notes Placeholder 4"/>
          <p:cNvSpPr>
            <a:spLocks noGrp="1"/>
          </p:cNvSpPr>
          <p:nvPr>
            <p:ph type="body" sz="quarter" idx="3"/>
          </p:nvPr>
        </p:nvSpPr>
        <p:spPr>
          <a:xfrm>
            <a:off x="679769" y="4751222"/>
            <a:ext cx="5438140" cy="3887360"/>
          </a:xfrm>
          <a:prstGeom prst="rect">
            <a:avLst/>
          </a:prstGeom>
        </p:spPr>
        <p:txBody>
          <a:bodyPr vert="horz" lIns="79653" tIns="39827" rIns="79653" bIns="398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749"/>
            <a:ext cx="2945659" cy="495918"/>
          </a:xfrm>
          <a:prstGeom prst="rect">
            <a:avLst/>
          </a:prstGeom>
        </p:spPr>
        <p:txBody>
          <a:bodyPr vert="horz" lIns="79653" tIns="39827" rIns="79653" bIns="39827" rtlCol="0" anchor="b"/>
          <a:lstStyle>
            <a:lvl1pPr algn="l">
              <a:defRPr sz="1000"/>
            </a:lvl1pPr>
          </a:lstStyle>
          <a:p>
            <a:endParaRPr lang="en-GB" dirty="0"/>
          </a:p>
        </p:txBody>
      </p:sp>
      <p:sp>
        <p:nvSpPr>
          <p:cNvPr id="7" name="Slide Number Placeholder 6"/>
          <p:cNvSpPr>
            <a:spLocks noGrp="1"/>
          </p:cNvSpPr>
          <p:nvPr>
            <p:ph type="sldNum" sz="quarter" idx="5"/>
          </p:nvPr>
        </p:nvSpPr>
        <p:spPr>
          <a:xfrm>
            <a:off x="3850247" y="9376749"/>
            <a:ext cx="2945659" cy="495918"/>
          </a:xfrm>
          <a:prstGeom prst="rect">
            <a:avLst/>
          </a:prstGeom>
        </p:spPr>
        <p:txBody>
          <a:bodyPr vert="horz" lIns="79653" tIns="39827" rIns="79653" bIns="39827" rtlCol="0" anchor="b"/>
          <a:lstStyle>
            <a:lvl1pPr algn="r">
              <a:defRPr sz="1000"/>
            </a:lvl1pPr>
          </a:lstStyle>
          <a:p>
            <a:fld id="{0CAF6620-93EE-4CE6-8F7C-5AC85C44C901}" type="slidenum">
              <a:rPr lang="en-GB" smtClean="0"/>
              <a:t>‹#›</a:t>
            </a:fld>
            <a:endParaRPr lang="en-GB" dirty="0"/>
          </a:p>
        </p:txBody>
      </p:sp>
    </p:spTree>
    <p:extLst>
      <p:ext uri="{BB962C8B-B14F-4D97-AF65-F5344CB8AC3E}">
        <p14:creationId xmlns:p14="http://schemas.microsoft.com/office/powerpoint/2010/main" val="33372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313891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9</a:t>
            </a:fld>
            <a:endParaRPr lang="en-GB" dirty="0"/>
          </a:p>
        </p:txBody>
      </p:sp>
    </p:spTree>
    <p:extLst>
      <p:ext uri="{BB962C8B-B14F-4D97-AF65-F5344CB8AC3E}">
        <p14:creationId xmlns:p14="http://schemas.microsoft.com/office/powerpoint/2010/main" val="52321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10</a:t>
            </a:fld>
            <a:endParaRPr lang="en-GB" dirty="0"/>
          </a:p>
        </p:txBody>
      </p:sp>
    </p:spTree>
    <p:extLst>
      <p:ext uri="{BB962C8B-B14F-4D97-AF65-F5344CB8AC3E}">
        <p14:creationId xmlns:p14="http://schemas.microsoft.com/office/powerpoint/2010/main" val="386255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11</a:t>
            </a:fld>
            <a:endParaRPr lang="en-GB" dirty="0"/>
          </a:p>
        </p:txBody>
      </p:sp>
    </p:spTree>
    <p:extLst>
      <p:ext uri="{BB962C8B-B14F-4D97-AF65-F5344CB8AC3E}">
        <p14:creationId xmlns:p14="http://schemas.microsoft.com/office/powerpoint/2010/main" val="52321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12</a:t>
            </a:fld>
            <a:endParaRPr lang="en-GB" dirty="0"/>
          </a:p>
        </p:txBody>
      </p:sp>
    </p:spTree>
    <p:extLst>
      <p:ext uri="{BB962C8B-B14F-4D97-AF65-F5344CB8AC3E}">
        <p14:creationId xmlns:p14="http://schemas.microsoft.com/office/powerpoint/2010/main" val="348943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13</a:t>
            </a:fld>
            <a:endParaRPr lang="en-GB" dirty="0"/>
          </a:p>
        </p:txBody>
      </p:sp>
    </p:spTree>
    <p:extLst>
      <p:ext uri="{BB962C8B-B14F-4D97-AF65-F5344CB8AC3E}">
        <p14:creationId xmlns:p14="http://schemas.microsoft.com/office/powerpoint/2010/main" val="205921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14</a:t>
            </a:fld>
            <a:endParaRPr lang="en-GB" dirty="0"/>
          </a:p>
        </p:txBody>
      </p:sp>
    </p:spTree>
    <p:extLst>
      <p:ext uri="{BB962C8B-B14F-4D97-AF65-F5344CB8AC3E}">
        <p14:creationId xmlns:p14="http://schemas.microsoft.com/office/powerpoint/2010/main" val="427321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15</a:t>
            </a:fld>
            <a:endParaRPr lang="en-GB" dirty="0"/>
          </a:p>
        </p:txBody>
      </p:sp>
    </p:spTree>
    <p:extLst>
      <p:ext uri="{BB962C8B-B14F-4D97-AF65-F5344CB8AC3E}">
        <p14:creationId xmlns:p14="http://schemas.microsoft.com/office/powerpoint/2010/main" val="2641613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_Pi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
        <p:nvSpPr>
          <p:cNvPr id="20" name="Picture Placeholder 18"/>
          <p:cNvSpPr>
            <a:spLocks noGrp="1"/>
          </p:cNvSpPr>
          <p:nvPr>
            <p:ph type="pic" sz="quarter" idx="10" hasCustomPrompt="1"/>
          </p:nvPr>
        </p:nvSpPr>
        <p:spPr>
          <a:xfrm>
            <a:off x="5040313" y="2121230"/>
            <a:ext cx="6851316"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solidFill>
                  <a:schemeClr val="tx1"/>
                </a:solidFill>
                <a:latin typeface="+mn-lt"/>
                <a:ea typeface="+mn-ea"/>
                <a:cs typeface="Helvetica"/>
              </a:defRPr>
            </a:lvl1pPr>
          </a:lstStyle>
          <a:p>
            <a:pPr marL="12700">
              <a:spcBef>
                <a:spcPts val="100"/>
              </a:spcBef>
            </a:pPr>
            <a:r>
              <a:rPr lang="en-GB" sz="1200" spc="-5" dirty="0">
                <a:solidFill>
                  <a:srgbClr val="425563"/>
                </a:solidFill>
                <a:cs typeface="Helvetica"/>
              </a:rPr>
              <a:t>Supporting</a:t>
            </a:r>
            <a:r>
              <a:rPr lang="en-GB" sz="1200" spc="-50" dirty="0">
                <a:solidFill>
                  <a:srgbClr val="425563"/>
                </a:solidFill>
                <a:cs typeface="Helvetica"/>
              </a:rPr>
              <a:t> </a:t>
            </a:r>
            <a:r>
              <a:rPr lang="en-GB" sz="1200" spc="-10" dirty="0">
                <a:solidFill>
                  <a:srgbClr val="425563"/>
                </a:solidFill>
                <a:cs typeface="Helvetica"/>
              </a:rPr>
              <a:t>text</a:t>
            </a:r>
            <a:br>
              <a:rPr lang="en-GB" sz="1200" dirty="0">
                <a:solidFill>
                  <a:prstClr val="black"/>
                </a:solidFill>
                <a:cs typeface="Helvetica"/>
              </a:rPr>
            </a:br>
            <a:endParaRPr dirty="0"/>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dirty="0">
                <a:solidFill>
                  <a:srgbClr val="425563"/>
                </a:solidFill>
                <a:cs typeface="Helvetica"/>
              </a:rPr>
              <a:t>Dat</a:t>
            </a:r>
            <a:r>
              <a:rPr lang="en-GB" sz="1200" dirty="0">
                <a:solidFill>
                  <a:srgbClr val="425563"/>
                </a:solidFill>
                <a:cs typeface="Helvetica"/>
              </a:rPr>
              <a:t>e</a:t>
            </a:r>
            <a:endParaRPr lang="en-GB" sz="1200" dirty="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dirty="0" err="1"/>
              <a:t>Firstname</a:t>
            </a:r>
            <a:r>
              <a:rPr lang="en-GB" spc="-50" dirty="0"/>
              <a:t> </a:t>
            </a:r>
            <a:r>
              <a:rPr lang="en-GB" dirty="0"/>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dirty="0"/>
              <a:t>Job title</a:t>
            </a:r>
          </a:p>
        </p:txBody>
      </p:sp>
      <p:sp>
        <p:nvSpPr>
          <p:cNvPr id="23" name="Text Placeholder 3"/>
          <p:cNvSpPr>
            <a:spLocks noGrp="1"/>
          </p:cNvSpPr>
          <p:nvPr>
            <p:ph type="body" sz="quarter" idx="15" hasCustomPrompt="1"/>
          </p:nvPr>
        </p:nvSpPr>
        <p:spPr>
          <a:xfrm>
            <a:off x="286193" y="1251761"/>
            <a:ext cx="3951157" cy="658518"/>
          </a:xfrm>
          <a:prstGeom prst="rect">
            <a:avLst/>
          </a:prstGeom>
        </p:spPr>
        <p:txBody>
          <a:bodyPr lIns="0" tIns="0" rIns="0" bIns="0"/>
          <a:lstStyle>
            <a:lvl1pPr marL="12700" marR="5080">
              <a:lnSpc>
                <a:spcPts val="2400"/>
              </a:lnSpc>
              <a:spcBef>
                <a:spcPts val="380"/>
              </a:spcBef>
              <a:defRPr lang="en-US" sz="2200" b="0" i="0" spc="-20" dirty="0" smtClean="0">
                <a:solidFill>
                  <a:schemeClr val="accent5"/>
                </a:solidFill>
                <a:latin typeface="Helvetica"/>
                <a:ea typeface="+mj-ea"/>
                <a:cs typeface="Helvetica"/>
              </a:defRPr>
            </a:lvl1pPr>
          </a:lstStyle>
          <a:p>
            <a:pPr lvl="0"/>
            <a:r>
              <a:rPr kumimoji="0" lang="en-GB" sz="2200" b="0" i="0" u="none" strike="noStrike" kern="0" cap="none" spc="-20" normalizeH="0" baseline="0" noProof="0" dirty="0">
                <a:ln>
                  <a:noFill/>
                </a:ln>
                <a:solidFill>
                  <a:srgbClr val="AE2573"/>
                </a:solidFill>
                <a:effectLst/>
                <a:uLnTx/>
                <a:uFillTx/>
                <a:latin typeface="Helvetica"/>
                <a:ea typeface="+mj-ea"/>
              </a:rPr>
              <a:t>Secondary </a:t>
            </a:r>
            <a:r>
              <a:rPr kumimoji="0" lang="en-GB" sz="2200" b="0" i="0" u="none" strike="noStrike" kern="0" cap="none" spc="-30" normalizeH="0" baseline="0" noProof="0" dirty="0">
                <a:ln>
                  <a:noFill/>
                </a:ln>
                <a:solidFill>
                  <a:srgbClr val="AE2573"/>
                </a:solidFill>
                <a:effectLst/>
                <a:uLnTx/>
                <a:uFillTx/>
                <a:latin typeface="Helvetica"/>
                <a:ea typeface="+mj-ea"/>
              </a:rPr>
              <a:t>Pink presentation  </a:t>
            </a:r>
            <a:r>
              <a:rPr kumimoji="0" lang="en-GB" sz="2200" b="0" i="0" u="none" strike="noStrike" kern="0" cap="none" spc="-25" normalizeH="0" baseline="0" noProof="0" dirty="0">
                <a:ln>
                  <a:noFill/>
                </a:ln>
                <a:solidFill>
                  <a:srgbClr val="AE2573"/>
                </a:solidFill>
                <a:effectLst/>
                <a:uLnTx/>
                <a:uFillTx/>
                <a:latin typeface="Helvetica"/>
                <a:ea typeface="+mj-ea"/>
              </a:rPr>
              <a:t>title</a:t>
            </a:r>
            <a:r>
              <a:rPr kumimoji="0" lang="en-GB" sz="2200" b="0" i="0" u="none" strike="noStrike" kern="0" cap="none" spc="-30" normalizeH="0" baseline="0" noProof="0" dirty="0">
                <a:ln>
                  <a:noFill/>
                </a:ln>
                <a:solidFill>
                  <a:srgbClr val="AE2573"/>
                </a:solidFill>
                <a:effectLst/>
                <a:uLnTx/>
                <a:uFillTx/>
                <a:latin typeface="Helvetica"/>
                <a:ea typeface="+mj-ea"/>
              </a:rPr>
              <a:t> </a:t>
            </a:r>
            <a:r>
              <a:rPr kumimoji="0" lang="en-GB" sz="2200" b="0" i="0" u="none" strike="noStrike" kern="0" cap="none" spc="-25" normalizeH="0" baseline="0" noProof="0" dirty="0">
                <a:ln>
                  <a:noFill/>
                </a:ln>
                <a:solidFill>
                  <a:srgbClr val="AE2573"/>
                </a:solidFill>
                <a:effectLst/>
                <a:uLnTx/>
                <a:uFillTx/>
                <a:latin typeface="Helvetica"/>
                <a:ea typeface="+mj-ea"/>
              </a:rPr>
              <a:t>slide</a:t>
            </a:r>
            <a:endParaRPr lang="en-US" dirty="0"/>
          </a:p>
        </p:txBody>
      </p:sp>
      <p:sp>
        <p:nvSpPr>
          <p:cNvPr id="11" name="object 8"/>
          <p:cNvSpPr/>
          <p:nvPr userDrawn="1"/>
        </p:nvSpPr>
        <p:spPr>
          <a:xfrm>
            <a:off x="11891631" y="2121230"/>
            <a:ext cx="304799" cy="473677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6587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Quote and content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2984786"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lvl="0" indent="0" algn="l" defTabSz="914400" rtl="0" eaLnBrk="1" fontAlgn="auto" latinLnBrk="0" hangingPunct="1">
              <a:lnSpc>
                <a:spcPts val="1400"/>
              </a:lnSpc>
              <a:spcBef>
                <a:spcPts val="869"/>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sed</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dui.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Suspendisse</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dictum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lobortis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In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posuere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non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neque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fringilla</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ultrices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ac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vestibulum</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risus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sapien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pellentesque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sodales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porttitor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sollicitudin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eros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10" normalizeH="0" baseline="0" noProof="0" dirty="0">
              <a:ln>
                <a:noFill/>
              </a:ln>
              <a:solidFill>
                <a:srgbClr val="425563"/>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5" y="1230306"/>
            <a:ext cx="2984785"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0" name="object 11"/>
          <p:cNvSpPr txBox="1"/>
          <p:nvPr userDrawn="1"/>
        </p:nvSpPr>
        <p:spPr>
          <a:xfrm>
            <a:off x="6095300" y="969949"/>
            <a:ext cx="596900" cy="1397000"/>
          </a:xfrm>
          <a:prstGeom prst="rect">
            <a:avLst/>
          </a:prstGeom>
        </p:spPr>
        <p:txBody>
          <a:bodyPr vert="horz" wrap="square" lIns="0" tIns="12700" rIns="0" bIns="0" rtlCol="0">
            <a:spAutoFit/>
          </a:bodyPr>
          <a:lstStyle/>
          <a:p>
            <a:pPr marL="12700">
              <a:lnSpc>
                <a:spcPct val="100000"/>
              </a:lnSpc>
              <a:spcBef>
                <a:spcPts val="100"/>
              </a:spcBef>
            </a:pPr>
            <a:r>
              <a:rPr sz="9000" b="1" dirty="0">
                <a:solidFill>
                  <a:schemeClr val="accent5"/>
                </a:solidFill>
                <a:latin typeface="Helvetica"/>
                <a:cs typeface="Helvetica"/>
              </a:rPr>
              <a:t>“</a:t>
            </a:r>
            <a:endParaRPr sz="9000" dirty="0">
              <a:solidFill>
                <a:schemeClr val="accent5"/>
              </a:solidFill>
              <a:latin typeface="Helvetica"/>
              <a:cs typeface="Helvetica"/>
            </a:endParaRPr>
          </a:p>
        </p:txBody>
      </p:sp>
      <p:sp>
        <p:nvSpPr>
          <p:cNvPr id="13" name="Text Placeholder 3"/>
          <p:cNvSpPr>
            <a:spLocks noGrp="1"/>
          </p:cNvSpPr>
          <p:nvPr>
            <p:ph type="body" sz="quarter" idx="21" hasCustomPrompt="1"/>
          </p:nvPr>
        </p:nvSpPr>
        <p:spPr>
          <a:xfrm>
            <a:off x="6160057" y="4920000"/>
            <a:ext cx="5063127" cy="749845"/>
          </a:xfrm>
          <a:prstGeom prst="rect">
            <a:avLst/>
          </a:prstGeom>
        </p:spPr>
        <p:txBody>
          <a:bodyPr lIns="0" tIns="0" rIns="0" bIns="0"/>
          <a:lstStyle>
            <a:lvl1pPr marL="12700" algn="l" defTabSz="914400" rtl="0" eaLnBrk="1" latinLnBrk="0" hangingPunct="1">
              <a:lnSpc>
                <a:spcPts val="1420"/>
              </a:lnSpc>
              <a:spcBef>
                <a:spcPts val="100"/>
              </a:spcBef>
              <a:defRPr lang="en-US" sz="1200" b="1" kern="1200" dirty="0" smtClean="0">
                <a:solidFill>
                  <a:schemeClr val="accent5"/>
                </a:solidFill>
                <a:latin typeface="Helvetica"/>
                <a:ea typeface="+mn-ea"/>
                <a:cs typeface="Helvetica"/>
              </a:defRPr>
            </a:lvl1pPr>
          </a:lstStyle>
          <a:p>
            <a:pPr lvl="0"/>
            <a:r>
              <a:rPr lang="en-US" dirty="0"/>
              <a:t>Name Surname</a:t>
            </a:r>
          </a:p>
          <a:p>
            <a:pPr lvl="0"/>
            <a:r>
              <a:rPr lang="en-US" dirty="0"/>
              <a:t>Title</a:t>
            </a:r>
          </a:p>
        </p:txBody>
      </p:sp>
      <p:sp>
        <p:nvSpPr>
          <p:cNvPr id="22" name="Text Placeholder 3"/>
          <p:cNvSpPr>
            <a:spLocks noGrp="1"/>
          </p:cNvSpPr>
          <p:nvPr>
            <p:ph type="body" sz="quarter" idx="20" hasCustomPrompt="1"/>
          </p:nvPr>
        </p:nvSpPr>
        <p:spPr>
          <a:xfrm>
            <a:off x="6160058" y="1753335"/>
            <a:ext cx="5105400" cy="2465942"/>
          </a:xfrm>
          <a:prstGeom prst="rect">
            <a:avLst/>
          </a:prstGeom>
        </p:spPr>
        <p:txBody>
          <a:bodyPr lIns="0" tIns="0" rIns="0" bIns="0"/>
          <a:lstStyle>
            <a:lvl1pPr marL="12700" marR="5080">
              <a:lnSpc>
                <a:spcPts val="2400"/>
              </a:lnSpc>
              <a:spcBef>
                <a:spcPts val="380"/>
              </a:spcBef>
              <a:defRPr lang="en-US" sz="2200" b="0" i="0" spc="-25" dirty="0" smtClean="0">
                <a:solidFill>
                  <a:srgbClr val="768692"/>
                </a:solidFill>
                <a:latin typeface="Helvetica"/>
                <a:ea typeface="+mn-ea"/>
                <a:cs typeface="Helvetica"/>
              </a:defRPr>
            </a:lvl1pPr>
          </a:lstStyle>
          <a:p>
            <a:pPr marL="12700" marR="5080">
              <a:lnSpc>
                <a:spcPts val="2400"/>
              </a:lnSpc>
              <a:spcBef>
                <a:spcPts val="380"/>
              </a:spcBef>
            </a:pPr>
            <a:r>
              <a:rPr lang="en-GB" spc="-25" dirty="0"/>
              <a:t>Lorem ipsum </a:t>
            </a:r>
            <a:r>
              <a:rPr lang="en-GB" spc="-25" dirty="0" err="1"/>
              <a:t>dolor</a:t>
            </a:r>
            <a:r>
              <a:rPr lang="en-GB" spc="-25" dirty="0"/>
              <a:t> sit </a:t>
            </a:r>
            <a:r>
              <a:rPr lang="en-GB" spc="-25" dirty="0" err="1"/>
              <a:t>amet</a:t>
            </a:r>
            <a:r>
              <a:rPr lang="en-GB" spc="-25" dirty="0"/>
              <a:t>, </a:t>
            </a:r>
            <a:r>
              <a:rPr lang="en-GB" spc="-25" dirty="0" err="1"/>
              <a:t>consectetur</a:t>
            </a:r>
            <a:r>
              <a:rPr lang="en-GB" spc="-25" dirty="0"/>
              <a:t> </a:t>
            </a:r>
            <a:r>
              <a:rPr lang="en-GB" spc="-25" dirty="0" err="1"/>
              <a:t>adipiscing</a:t>
            </a:r>
            <a:r>
              <a:rPr lang="en-GB" spc="-25" dirty="0"/>
              <a:t> </a:t>
            </a:r>
            <a:r>
              <a:rPr lang="en-GB" spc="-30" dirty="0" err="1"/>
              <a:t>elit</a:t>
            </a:r>
            <a:r>
              <a:rPr lang="en-GB" spc="-30" dirty="0"/>
              <a:t>. </a:t>
            </a:r>
            <a:r>
              <a:rPr lang="en-GB" spc="-25" dirty="0" err="1"/>
              <a:t>Quisque</a:t>
            </a:r>
            <a:r>
              <a:rPr lang="en-GB" spc="-25" dirty="0"/>
              <a:t> </a:t>
            </a:r>
            <a:r>
              <a:rPr lang="en-GB" spc="-20" dirty="0" err="1"/>
              <a:t>eu</a:t>
            </a:r>
            <a:r>
              <a:rPr lang="en-GB" spc="-20" dirty="0"/>
              <a:t> </a:t>
            </a:r>
            <a:r>
              <a:rPr lang="en-GB" spc="-30" dirty="0" err="1"/>
              <a:t>hendrerit</a:t>
            </a:r>
            <a:r>
              <a:rPr lang="en-GB" spc="-30" dirty="0"/>
              <a:t> </a:t>
            </a:r>
            <a:r>
              <a:rPr lang="en-GB" spc="-45" dirty="0" err="1"/>
              <a:t>tortor</a:t>
            </a:r>
            <a:r>
              <a:rPr lang="en-GB" spc="-45" dirty="0"/>
              <a:t>,  </a:t>
            </a:r>
            <a:r>
              <a:rPr lang="en-GB" spc="-15" dirty="0" err="1"/>
              <a:t>sed</a:t>
            </a:r>
            <a:r>
              <a:rPr lang="en-GB" spc="-15" dirty="0"/>
              <a:t> </a:t>
            </a:r>
            <a:r>
              <a:rPr lang="en-GB" spc="-30" dirty="0" err="1"/>
              <a:t>consectetur</a:t>
            </a:r>
            <a:r>
              <a:rPr lang="en-GB" spc="-30" dirty="0"/>
              <a:t> </a:t>
            </a:r>
            <a:r>
              <a:rPr lang="en-GB" spc="-35" dirty="0"/>
              <a:t>dui. </a:t>
            </a:r>
            <a:r>
              <a:rPr lang="en-GB" spc="-25" dirty="0" err="1"/>
              <a:t>Suspendisse</a:t>
            </a:r>
            <a:r>
              <a:rPr lang="en-GB" spc="-25" dirty="0"/>
              <a:t> dictum  </a:t>
            </a:r>
            <a:r>
              <a:rPr lang="en-GB" spc="-15" dirty="0" err="1"/>
              <a:t>lobortis</a:t>
            </a:r>
            <a:r>
              <a:rPr lang="en-GB" spc="-15" dirty="0"/>
              <a:t> </a:t>
            </a:r>
            <a:r>
              <a:rPr lang="en-GB" spc="-35" dirty="0" err="1"/>
              <a:t>tellus</a:t>
            </a:r>
            <a:r>
              <a:rPr lang="en-GB" spc="-35" dirty="0"/>
              <a:t>. </a:t>
            </a:r>
            <a:r>
              <a:rPr lang="en-GB" spc="-20" dirty="0"/>
              <a:t>In </a:t>
            </a:r>
            <a:r>
              <a:rPr lang="en-GB" spc="-25" dirty="0"/>
              <a:t>semper </a:t>
            </a:r>
            <a:r>
              <a:rPr lang="en-GB" spc="-30" dirty="0" err="1"/>
              <a:t>posuere</a:t>
            </a:r>
            <a:r>
              <a:rPr lang="en-GB" spc="-30" dirty="0"/>
              <a:t> </a:t>
            </a:r>
            <a:r>
              <a:rPr lang="en-GB" spc="-40" dirty="0" err="1"/>
              <a:t>consectetur</a:t>
            </a:r>
            <a:r>
              <a:rPr lang="en-GB" spc="-40" dirty="0"/>
              <a:t>.  </a:t>
            </a:r>
            <a:r>
              <a:rPr lang="en-GB" spc="-35" dirty="0" err="1"/>
              <a:t>Etiam</a:t>
            </a:r>
            <a:r>
              <a:rPr lang="en-GB" spc="-35" dirty="0"/>
              <a:t> </a:t>
            </a:r>
            <a:r>
              <a:rPr lang="en-GB" spc="-20" dirty="0"/>
              <a:t>non </a:t>
            </a:r>
            <a:r>
              <a:rPr lang="en-GB" spc="-35" dirty="0" err="1"/>
              <a:t>tellus</a:t>
            </a:r>
            <a:r>
              <a:rPr lang="en-GB" spc="-35" dirty="0"/>
              <a:t> </a:t>
            </a:r>
            <a:r>
              <a:rPr lang="en-GB" spc="-30" dirty="0" err="1"/>
              <a:t>quis</a:t>
            </a:r>
            <a:r>
              <a:rPr lang="en-GB" spc="-30" dirty="0"/>
              <a:t> </a:t>
            </a:r>
            <a:r>
              <a:rPr lang="en-GB" spc="-25" dirty="0" err="1"/>
              <a:t>neque</a:t>
            </a:r>
            <a:r>
              <a:rPr lang="en-GB" spc="-25" dirty="0"/>
              <a:t> </a:t>
            </a:r>
            <a:r>
              <a:rPr lang="en-GB" spc="-30" dirty="0" err="1"/>
              <a:t>fringilla</a:t>
            </a:r>
            <a:r>
              <a:rPr lang="en-GB" spc="-30" dirty="0"/>
              <a:t> </a:t>
            </a:r>
            <a:r>
              <a:rPr lang="en-GB" spc="-25" dirty="0" err="1"/>
              <a:t>ultrices</a:t>
            </a:r>
            <a:r>
              <a:rPr lang="en-GB" spc="-25" dirty="0"/>
              <a:t>  </a:t>
            </a:r>
            <a:r>
              <a:rPr lang="en-GB" spc="-20" dirty="0"/>
              <a:t>ac </a:t>
            </a:r>
            <a:r>
              <a:rPr lang="en-GB" spc="-35" dirty="0" err="1"/>
              <a:t>vestibulum</a:t>
            </a:r>
            <a:r>
              <a:rPr lang="en-GB" spc="-35" dirty="0"/>
              <a:t> </a:t>
            </a:r>
            <a:r>
              <a:rPr lang="en-GB" spc="-35" dirty="0" err="1"/>
              <a:t>tellus</a:t>
            </a:r>
            <a:r>
              <a:rPr lang="en-GB" spc="-35" dirty="0"/>
              <a:t>. </a:t>
            </a:r>
            <a:r>
              <a:rPr lang="en-GB" spc="-35" dirty="0" err="1"/>
              <a:t>Etiam</a:t>
            </a:r>
            <a:r>
              <a:rPr lang="en-GB" spc="-35" dirty="0"/>
              <a:t> </a:t>
            </a:r>
            <a:r>
              <a:rPr lang="en-GB" spc="-25" dirty="0" err="1"/>
              <a:t>risus</a:t>
            </a:r>
            <a:r>
              <a:rPr lang="en-GB" spc="-25" dirty="0"/>
              <a:t> </a:t>
            </a:r>
            <a:r>
              <a:rPr lang="en-GB" spc="-25" dirty="0" err="1"/>
              <a:t>sapien</a:t>
            </a:r>
            <a:r>
              <a:rPr lang="en-GB" spc="-25" dirty="0"/>
              <a:t>,  </a:t>
            </a:r>
            <a:r>
              <a:rPr lang="en-GB" spc="-35" dirty="0" err="1"/>
              <a:t>pellentesque</a:t>
            </a:r>
            <a:r>
              <a:rPr lang="en-GB" spc="-35" dirty="0"/>
              <a:t> </a:t>
            </a:r>
            <a:r>
              <a:rPr lang="en-GB" spc="-25" dirty="0" err="1"/>
              <a:t>sodales</a:t>
            </a:r>
            <a:r>
              <a:rPr lang="en-GB" spc="-25" dirty="0"/>
              <a:t> semper</a:t>
            </a:r>
            <a:r>
              <a:rPr lang="en-GB" spc="-15" dirty="0"/>
              <a:t> </a:t>
            </a:r>
            <a:r>
              <a:rPr lang="en-GB" spc="-35" dirty="0" err="1"/>
              <a:t>porttitor</a:t>
            </a:r>
            <a:r>
              <a:rPr lang="en-GB" spc="-35" dirty="0"/>
              <a:t>.</a:t>
            </a:r>
          </a:p>
        </p:txBody>
      </p:sp>
      <p:sp>
        <p:nvSpPr>
          <p:cNvPr id="12" name="object 9"/>
          <p:cNvSpPr/>
          <p:nvPr userDrawn="1"/>
        </p:nvSpPr>
        <p:spPr>
          <a:xfrm>
            <a:off x="602674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9" name="TextBox 18"/>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17970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3x Content + 1x image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00200"/>
            <a:ext cx="2815559"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6" y="1232453"/>
            <a:ext cx="2815558"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4" name="Picture Placeholder 3"/>
          <p:cNvSpPr>
            <a:spLocks noGrp="1"/>
          </p:cNvSpPr>
          <p:nvPr>
            <p:ph type="pic" sz="quarter" idx="20" hasCustomPrompt="1"/>
          </p:nvPr>
        </p:nvSpPr>
        <p:spPr>
          <a:xfrm>
            <a:off x="9106800" y="1295400"/>
            <a:ext cx="2781987" cy="4648200"/>
          </a:xfrm>
          <a:prstGeom prst="rect">
            <a:avLst/>
          </a:prstGeom>
        </p:spPr>
        <p:txBody>
          <a:bodyPr/>
          <a:lstStyle>
            <a:lvl1pPr>
              <a:defRPr>
                <a:solidFill>
                  <a:schemeClr val="tx1"/>
                </a:solidFill>
              </a:defRPr>
            </a:lvl1pPr>
          </a:lstStyle>
          <a:p>
            <a:r>
              <a:rPr lang="en-GB" dirty="0"/>
              <a:t>Insert Image</a:t>
            </a:r>
          </a:p>
        </p:txBody>
      </p:sp>
      <p:sp>
        <p:nvSpPr>
          <p:cNvPr id="33" name="Text Placeholder 2"/>
          <p:cNvSpPr>
            <a:spLocks noGrp="1"/>
          </p:cNvSpPr>
          <p:nvPr>
            <p:ph type="body" sz="quarter" idx="21" hasCustomPrompt="1"/>
          </p:nvPr>
        </p:nvSpPr>
        <p:spPr>
          <a:xfrm>
            <a:off x="3222574" y="1600200"/>
            <a:ext cx="2721026" cy="4174451"/>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10795">
              <a:lnSpc>
                <a:spcPts val="1400"/>
              </a:lnSpc>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10795">
              <a:lnSpc>
                <a:spcPts val="1400"/>
              </a:lnSpc>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4" name="Text Placeholder 2"/>
          <p:cNvSpPr>
            <a:spLocks noGrp="1"/>
          </p:cNvSpPr>
          <p:nvPr>
            <p:ph type="body" sz="quarter" idx="22" hasCustomPrompt="1"/>
          </p:nvPr>
        </p:nvSpPr>
        <p:spPr>
          <a:xfrm>
            <a:off x="3222575" y="1250224"/>
            <a:ext cx="2721026" cy="29832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5" name="Text Placeholder 2"/>
          <p:cNvSpPr>
            <a:spLocks noGrp="1"/>
          </p:cNvSpPr>
          <p:nvPr>
            <p:ph type="body" sz="quarter" idx="23" hasCustomPrompt="1"/>
          </p:nvPr>
        </p:nvSpPr>
        <p:spPr>
          <a:xfrm>
            <a:off x="6206109" y="1600200"/>
            <a:ext cx="2785491" cy="1066803"/>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6" name="Text Placeholder 2"/>
          <p:cNvSpPr>
            <a:spLocks noGrp="1"/>
          </p:cNvSpPr>
          <p:nvPr>
            <p:ph type="body" sz="quarter" idx="24" hasCustomPrompt="1"/>
          </p:nvPr>
        </p:nvSpPr>
        <p:spPr>
          <a:xfrm>
            <a:off x="6206110" y="1230306"/>
            <a:ext cx="2785489" cy="2936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37" name="Text Placeholder 2"/>
          <p:cNvSpPr>
            <a:spLocks noGrp="1"/>
          </p:cNvSpPr>
          <p:nvPr>
            <p:ph type="body" sz="quarter" idx="25" hasCustomPrompt="1"/>
          </p:nvPr>
        </p:nvSpPr>
        <p:spPr>
          <a:xfrm>
            <a:off x="6206108" y="2743200"/>
            <a:ext cx="2785491" cy="3031451"/>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pPr marL="139700" marR="5080" indent="-127635">
              <a:lnSpc>
                <a:spcPts val="1400"/>
              </a:lnSpc>
              <a:spcBef>
                <a:spcPts val="180"/>
              </a:spcBef>
            </a:pPr>
            <a:r>
              <a:rPr lang="en-GB" sz="1200" spc="-15" dirty="0">
                <a:solidFill>
                  <a:srgbClr val="425563"/>
                </a:solidFill>
                <a:latin typeface="Helvetica"/>
                <a:cs typeface="Helvetica"/>
              </a:rPr>
              <a:t>Etiam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25"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object 14"/>
          <p:cNvSpPr/>
          <p:nvPr userDrawn="1"/>
        </p:nvSpPr>
        <p:spPr>
          <a:xfrm>
            <a:off x="3179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17" name="object 15"/>
          <p:cNvSpPr/>
          <p:nvPr userDrawn="1"/>
        </p:nvSpPr>
        <p:spPr>
          <a:xfrm>
            <a:off x="6113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2" name="TextBox 2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11930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6x Title and Image boxes">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27" name="Text Placeholder 2"/>
          <p:cNvSpPr>
            <a:spLocks noGrp="1"/>
          </p:cNvSpPr>
          <p:nvPr>
            <p:ph type="body" sz="quarter" idx="25" hasCustomPrompt="1"/>
          </p:nvPr>
        </p:nvSpPr>
        <p:spPr>
          <a:xfrm>
            <a:off x="291815" y="3735947"/>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4</a:t>
            </a:r>
          </a:p>
        </p:txBody>
      </p:sp>
      <p:sp>
        <p:nvSpPr>
          <p:cNvPr id="28" name="Text Placeholder 2"/>
          <p:cNvSpPr>
            <a:spLocks noGrp="1"/>
          </p:cNvSpPr>
          <p:nvPr>
            <p:ph type="body" sz="quarter" idx="26" hasCustomPrompt="1"/>
          </p:nvPr>
        </p:nvSpPr>
        <p:spPr>
          <a:xfrm>
            <a:off x="4216792" y="3753718"/>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5</a:t>
            </a:r>
          </a:p>
        </p:txBody>
      </p:sp>
      <p:sp>
        <p:nvSpPr>
          <p:cNvPr id="29" name="Text Placeholder 2"/>
          <p:cNvSpPr>
            <a:spLocks noGrp="1"/>
          </p:cNvSpPr>
          <p:nvPr>
            <p:ph type="body" sz="quarter" idx="27" hasCustomPrompt="1"/>
          </p:nvPr>
        </p:nvSpPr>
        <p:spPr>
          <a:xfrm>
            <a:off x="8129810" y="3733800"/>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6</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1" name="Picture Placeholder 4"/>
          <p:cNvSpPr>
            <a:spLocks noGrp="1"/>
          </p:cNvSpPr>
          <p:nvPr>
            <p:ph type="pic" sz="quarter" idx="31" hasCustomPrompt="1"/>
          </p:nvPr>
        </p:nvSpPr>
        <p:spPr>
          <a:xfrm>
            <a:off x="308113"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2" name="Picture Placeholder 4"/>
          <p:cNvSpPr>
            <a:spLocks noGrp="1"/>
          </p:cNvSpPr>
          <p:nvPr>
            <p:ph type="pic" sz="quarter" idx="32" hasCustomPrompt="1"/>
          </p:nvPr>
        </p:nvSpPr>
        <p:spPr>
          <a:xfrm>
            <a:off x="4219471" y="41245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3" name="Picture Placeholder 4"/>
          <p:cNvSpPr>
            <a:spLocks noGrp="1"/>
          </p:cNvSpPr>
          <p:nvPr>
            <p:ph type="pic" sz="quarter" idx="33" hasCustomPrompt="1"/>
          </p:nvPr>
        </p:nvSpPr>
        <p:spPr>
          <a:xfrm>
            <a:off x="8132747"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4" name="object 10"/>
          <p:cNvSpPr/>
          <p:nvPr userDrawn="1"/>
        </p:nvSpPr>
        <p:spPr>
          <a:xfrm>
            <a:off x="4140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5" name="object 11"/>
          <p:cNvSpPr/>
          <p:nvPr userDrawn="1"/>
        </p:nvSpPr>
        <p:spPr>
          <a:xfrm>
            <a:off x="4140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6" name="object 12"/>
          <p:cNvSpPr/>
          <p:nvPr userDrawn="1"/>
        </p:nvSpPr>
        <p:spPr>
          <a:xfrm>
            <a:off x="8052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7" name="object 13"/>
          <p:cNvSpPr/>
          <p:nvPr userDrawn="1"/>
        </p:nvSpPr>
        <p:spPr>
          <a:xfrm>
            <a:off x="8052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32" name="TextBox 3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46581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3x Content + Images sections">
    <p:spTree>
      <p:nvGrpSpPr>
        <p:cNvPr id="1" name=""/>
        <p:cNvGrpSpPr/>
        <p:nvPr/>
      </p:nvGrpSpPr>
      <p:grpSpPr>
        <a:xfrm>
          <a:off x="0" y="0"/>
          <a:ext cx="0" cy="0"/>
          <a:chOff x="0" y="0"/>
          <a:chExt cx="0" cy="0"/>
        </a:xfrm>
      </p:grpSpPr>
      <p:sp>
        <p:nvSpPr>
          <p:cNvPr id="23" name="Text Placeholder 2"/>
          <p:cNvSpPr>
            <a:spLocks noGrp="1"/>
          </p:cNvSpPr>
          <p:nvPr>
            <p:ph type="body" sz="quarter" idx="31" hasCustomPrompt="1"/>
          </p:nvPr>
        </p:nvSpPr>
        <p:spPr>
          <a:xfrm>
            <a:off x="291814" y="3589376"/>
            <a:ext cx="3771793" cy="2389316"/>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ultrices</a:t>
            </a:r>
            <a:r>
              <a:rPr lang="en-GB" sz="1200" spc="-10" dirty="0">
                <a:solidFill>
                  <a:srgbClr val="425563"/>
                </a:solidFill>
                <a:latin typeface="Helvetica"/>
                <a:cs typeface="Helvetica"/>
              </a:rPr>
              <a:t> </a:t>
            </a:r>
            <a:r>
              <a:rPr lang="en-GB" sz="1200" spc="-5" dirty="0">
                <a:solidFill>
                  <a:srgbClr val="425563"/>
                </a:solidFill>
                <a:latin typeface="Helvetica"/>
                <a:cs typeface="Helvetica"/>
              </a:rPr>
              <a:t>ac </a:t>
            </a:r>
            <a:r>
              <a:rPr lang="en-GB" sz="1200" spc="-10" dirty="0" err="1">
                <a:solidFill>
                  <a:srgbClr val="425563"/>
                </a:solidFill>
                <a:latin typeface="Helvetica"/>
                <a:cs typeface="Helvetica"/>
              </a:rPr>
              <a:t>vestibulum</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19" name="Text Placeholder 2"/>
          <p:cNvSpPr>
            <a:spLocks noGrp="1"/>
          </p:cNvSpPr>
          <p:nvPr>
            <p:ph type="body" sz="quarter" idx="23" hasCustomPrompt="1"/>
          </p:nvPr>
        </p:nvSpPr>
        <p:spPr>
          <a:xfrm>
            <a:off x="4216158" y="3572811"/>
            <a:ext cx="3759200" cy="836351"/>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0" name="Text Placeholder 2"/>
          <p:cNvSpPr>
            <a:spLocks noGrp="1"/>
          </p:cNvSpPr>
          <p:nvPr>
            <p:ph type="body" sz="quarter" idx="25" hasCustomPrompt="1"/>
          </p:nvPr>
        </p:nvSpPr>
        <p:spPr>
          <a:xfrm>
            <a:off x="4216157" y="4476675"/>
            <a:ext cx="3759200" cy="1502017"/>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r>
              <a:rPr lang="en-GB" dirty="0" err="1"/>
              <a:t>Etiam</a:t>
            </a:r>
            <a:r>
              <a:rPr lang="en-GB" dirty="0"/>
              <a:t> </a:t>
            </a:r>
            <a:r>
              <a:rPr lang="en-GB" dirty="0" err="1"/>
              <a:t>risus</a:t>
            </a:r>
            <a:r>
              <a:rPr lang="en-GB" dirty="0"/>
              <a:t> </a:t>
            </a:r>
            <a:r>
              <a:rPr lang="en-GB" dirty="0" err="1"/>
              <a:t>sapien</a:t>
            </a:r>
            <a:r>
              <a:rPr lang="en-GB" dirty="0"/>
              <a:t>, </a:t>
            </a:r>
            <a:r>
              <a:rPr lang="en-GB" dirty="0" err="1"/>
              <a:t>pellentesque</a:t>
            </a:r>
            <a:r>
              <a:rPr lang="en-GB" dirty="0"/>
              <a:t>  </a:t>
            </a:r>
            <a:r>
              <a:rPr lang="en-GB" dirty="0" err="1"/>
              <a:t>sodales</a:t>
            </a:r>
            <a:r>
              <a:rPr lang="en-GB" dirty="0"/>
              <a:t> semper </a:t>
            </a:r>
            <a:r>
              <a:rPr lang="en-GB" dirty="0" err="1"/>
              <a:t>porttitor</a:t>
            </a:r>
            <a:r>
              <a:rPr lang="en-GB" dirty="0"/>
              <a:t>, </a:t>
            </a:r>
            <a:r>
              <a:rPr lang="en-GB" dirty="0" err="1"/>
              <a:t>sollicitudin</a:t>
            </a:r>
            <a:r>
              <a:rPr lang="en-GB" dirty="0"/>
              <a:t>.</a:t>
            </a:r>
          </a:p>
          <a:p>
            <a:r>
              <a:rPr lang="en-GB" dirty="0" err="1"/>
              <a:t>Donec</a:t>
            </a:r>
            <a:r>
              <a:rPr lang="en-GB" dirty="0"/>
              <a:t> semper </a:t>
            </a:r>
            <a:r>
              <a:rPr lang="en-GB" dirty="0" err="1"/>
              <a:t>neque</a:t>
            </a:r>
            <a:r>
              <a:rPr lang="en-GB" dirty="0"/>
              <a:t> </a:t>
            </a:r>
            <a:r>
              <a:rPr lang="en-GB" dirty="0" err="1"/>
              <a:t>vel</a:t>
            </a:r>
            <a:r>
              <a:rPr lang="en-GB" dirty="0"/>
              <a:t> </a:t>
            </a:r>
            <a:r>
              <a:rPr lang="en-GB" dirty="0" err="1"/>
              <a:t>venenatis</a:t>
            </a:r>
            <a:r>
              <a:rPr lang="en-GB" dirty="0"/>
              <a:t>.</a:t>
            </a:r>
          </a:p>
          <a:p>
            <a:r>
              <a:rPr lang="en-GB" dirty="0" err="1"/>
              <a:t>Suspendisse</a:t>
            </a:r>
            <a:r>
              <a:rPr lang="en-GB" dirty="0"/>
              <a:t> </a:t>
            </a:r>
            <a:r>
              <a:rPr lang="en-GB" dirty="0" err="1"/>
              <a:t>euismod</a:t>
            </a:r>
            <a:r>
              <a:rPr lang="en-GB" dirty="0"/>
              <a:t> </a:t>
            </a:r>
            <a:r>
              <a:rPr lang="en-GB" dirty="0" err="1"/>
              <a:t>est</a:t>
            </a:r>
            <a:r>
              <a:rPr lang="en-GB" dirty="0"/>
              <a:t> </a:t>
            </a:r>
            <a:r>
              <a:rPr lang="en-GB" dirty="0" err="1"/>
              <a:t>nec</a:t>
            </a:r>
            <a:r>
              <a:rPr lang="en-GB" dirty="0"/>
              <a:t> </a:t>
            </a:r>
            <a:r>
              <a:rPr lang="en-GB" dirty="0" err="1"/>
              <a:t>massa</a:t>
            </a:r>
            <a:r>
              <a:rPr lang="en-GB" dirty="0"/>
              <a:t>  </a:t>
            </a:r>
            <a:r>
              <a:rPr lang="en-GB" dirty="0" err="1"/>
              <a:t>tristique</a:t>
            </a:r>
            <a:r>
              <a:rPr lang="en-GB" dirty="0"/>
              <a:t>, a </a:t>
            </a:r>
            <a:r>
              <a:rPr lang="en-GB" dirty="0" err="1"/>
              <a:t>bibendum</a:t>
            </a:r>
            <a:r>
              <a:rPr lang="en-GB" dirty="0"/>
              <a:t> </a:t>
            </a:r>
            <a:r>
              <a:rPr lang="en-GB" dirty="0" err="1"/>
              <a:t>nibh</a:t>
            </a:r>
            <a:r>
              <a:rPr lang="en-GB" dirty="0"/>
              <a:t> </a:t>
            </a:r>
            <a:r>
              <a:rPr lang="en-GB" dirty="0" err="1"/>
              <a:t>varius</a:t>
            </a:r>
            <a:r>
              <a:rPr lang="en-GB" dirty="0"/>
              <a:t>.</a:t>
            </a:r>
          </a:p>
        </p:txBody>
      </p:sp>
      <p:sp>
        <p:nvSpPr>
          <p:cNvPr id="24" name="Text Placeholder 2"/>
          <p:cNvSpPr>
            <a:spLocks noGrp="1"/>
          </p:cNvSpPr>
          <p:nvPr>
            <p:ph type="body" sz="quarter" idx="32" hasCustomPrompt="1"/>
          </p:nvPr>
        </p:nvSpPr>
        <p:spPr>
          <a:xfrm>
            <a:off x="8127907" y="3572811"/>
            <a:ext cx="3771793" cy="2405881"/>
          </a:xfrm>
          <a:prstGeom prst="rect">
            <a:avLst/>
          </a:prstGeom>
        </p:spPr>
        <p:txBody>
          <a:bodyPr lIns="0" tIns="0" rIns="0" bIns="0"/>
          <a:lstStyle>
            <a:lvl1pPr marL="0" marR="5080" indent="0" algn="l" defTabSz="914400" rtl="0" eaLnBrk="1" fontAlgn="auto" latinLnBrk="0" hangingPunct="1">
              <a:lnSpc>
                <a:spcPts val="1400"/>
              </a:lnSpc>
              <a:spcBef>
                <a:spcPts val="600"/>
              </a:spcBef>
              <a:spcAft>
                <a:spcPts val="1200"/>
              </a:spcAft>
              <a:buClr>
                <a:schemeClr val="tx1"/>
              </a:buClr>
              <a:buSzTx/>
              <a:buFont typeface="Helvetica" pitchFamily="2" charset="0"/>
              <a:buNone/>
              <a:tabLst/>
              <a:defRPr lang="en-GB" sz="1200" kern="1200" spc="-15" noProof="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a:t>
            </a:r>
          </a:p>
          <a:p>
            <a:pPr marL="12700" marR="5080">
              <a:lnSpc>
                <a:spcPts val="1400"/>
              </a:lnSpc>
              <a:spcBef>
                <a:spcPts val="180"/>
              </a:spcBef>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5" name="object 6"/>
          <p:cNvSpPr/>
          <p:nvPr userDrawn="1"/>
        </p:nvSpPr>
        <p:spPr>
          <a:xfrm>
            <a:off x="4140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26" name="object 7"/>
          <p:cNvSpPr/>
          <p:nvPr userDrawn="1"/>
        </p:nvSpPr>
        <p:spPr>
          <a:xfrm>
            <a:off x="8052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8" name="TextBox 2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22745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Statistics + Charts slide">
    <p:spTree>
      <p:nvGrpSpPr>
        <p:cNvPr id="1" name=""/>
        <p:cNvGrpSpPr/>
        <p:nvPr/>
      </p:nvGrpSpPr>
      <p:grpSpPr>
        <a:xfrm>
          <a:off x="0" y="0"/>
          <a:ext cx="0" cy="0"/>
          <a:chOff x="0" y="0"/>
          <a:chExt cx="0" cy="0"/>
        </a:xfrm>
      </p:grpSpPr>
      <p:sp>
        <p:nvSpPr>
          <p:cNvPr id="23" name="Text Placeholder 3"/>
          <p:cNvSpPr>
            <a:spLocks noGrp="1"/>
          </p:cNvSpPr>
          <p:nvPr>
            <p:ph type="body" sz="quarter" idx="27" hasCustomPrompt="1"/>
          </p:nvPr>
        </p:nvSpPr>
        <p:spPr>
          <a:xfrm>
            <a:off x="8116106" y="1249980"/>
            <a:ext cx="2756535" cy="28034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2</a:t>
            </a:r>
            <a:endParaRPr lang="en-GB" sz="1600" dirty="0">
              <a:latin typeface="Helvetica"/>
              <a:cs typeface="Helvetica"/>
            </a:endParaRP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chemeClr val="tx1"/>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chemeClr val="tx1"/>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4" name="Text Placeholder 3"/>
          <p:cNvSpPr>
            <a:spLocks noGrp="1"/>
          </p:cNvSpPr>
          <p:nvPr>
            <p:ph type="body" sz="quarter" idx="29" hasCustomPrompt="1"/>
          </p:nvPr>
        </p:nvSpPr>
        <p:spPr>
          <a:xfrm>
            <a:off x="4204099" y="3048000"/>
            <a:ext cx="1766364" cy="36277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1</a:t>
            </a:r>
            <a:endParaRPr lang="en-GB" sz="1600" dirty="0">
              <a:latin typeface="Helvetica"/>
              <a:cs typeface="Helvetica"/>
            </a:endParaRPr>
          </a:p>
        </p:txBody>
      </p:sp>
      <p:sp>
        <p:nvSpPr>
          <p:cNvPr id="27" name="Text Placeholder 3"/>
          <p:cNvSpPr>
            <a:spLocks noGrp="1"/>
          </p:cNvSpPr>
          <p:nvPr>
            <p:ph type="body" sz="quarter" idx="30" hasCustomPrompt="1"/>
          </p:nvPr>
        </p:nvSpPr>
        <p:spPr>
          <a:xfrm>
            <a:off x="6176664" y="2203902"/>
            <a:ext cx="1688501"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9" name="Text Placeholder 3"/>
          <p:cNvSpPr>
            <a:spLocks noGrp="1"/>
          </p:cNvSpPr>
          <p:nvPr>
            <p:ph type="body" sz="quarter" idx="23" hasCustomPrompt="1"/>
          </p:nvPr>
        </p:nvSpPr>
        <p:spPr>
          <a:xfrm>
            <a:off x="6160099" y="1320111"/>
            <a:ext cx="1705066"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5" name="Chart Placeholder 4"/>
          <p:cNvSpPr>
            <a:spLocks noGrp="1"/>
          </p:cNvSpPr>
          <p:nvPr>
            <p:ph type="chart" sz="quarter" idx="32" hasCustomPrompt="1"/>
          </p:nvPr>
        </p:nvSpPr>
        <p:spPr>
          <a:xfrm>
            <a:off x="8128000" y="1716088"/>
            <a:ext cx="3378200" cy="3617912"/>
          </a:xfrm>
          <a:prstGeom prst="rect">
            <a:avLst/>
          </a:prstGeom>
        </p:spPr>
        <p:txBody>
          <a:bodyPr/>
          <a:lstStyle>
            <a:lvl1pPr>
              <a:defRPr baseline="0">
                <a:solidFill>
                  <a:schemeClr val="tx1"/>
                </a:solidFill>
              </a:defRPr>
            </a:lvl1pPr>
          </a:lstStyle>
          <a:p>
            <a:r>
              <a:rPr lang="en-GB" dirty="0"/>
              <a:t>Insert chart</a:t>
            </a:r>
          </a:p>
        </p:txBody>
      </p:sp>
      <p:sp>
        <p:nvSpPr>
          <p:cNvPr id="35" name="Chart Placeholder 4"/>
          <p:cNvSpPr>
            <a:spLocks noGrp="1"/>
          </p:cNvSpPr>
          <p:nvPr>
            <p:ph type="chart" sz="quarter" idx="33" hasCustomPrompt="1"/>
          </p:nvPr>
        </p:nvSpPr>
        <p:spPr>
          <a:xfrm>
            <a:off x="4197294" y="3621665"/>
            <a:ext cx="2508306" cy="2314100"/>
          </a:xfrm>
          <a:prstGeom prst="rect">
            <a:avLst/>
          </a:prstGeom>
        </p:spPr>
        <p:txBody>
          <a:bodyPr/>
          <a:lstStyle>
            <a:lvl1pPr>
              <a:defRPr baseline="0">
                <a:solidFill>
                  <a:schemeClr val="tx1"/>
                </a:solidFill>
              </a:defRPr>
            </a:lvl1pPr>
          </a:lstStyle>
          <a:p>
            <a:r>
              <a:rPr lang="en-GB" dirty="0"/>
              <a:t>Insert chart</a:t>
            </a:r>
          </a:p>
        </p:txBody>
      </p:sp>
      <p:sp>
        <p:nvSpPr>
          <p:cNvPr id="36" name="Text Placeholder 6"/>
          <p:cNvSpPr>
            <a:spLocks noGrp="1"/>
          </p:cNvSpPr>
          <p:nvPr>
            <p:ph type="body" sz="quarter" idx="35" hasCustomPrompt="1"/>
          </p:nvPr>
        </p:nvSpPr>
        <p:spPr>
          <a:xfrm>
            <a:off x="282773" y="2839235"/>
            <a:ext cx="3682998" cy="3096529"/>
          </a:xfrm>
          <a:prstGeom prst="rect">
            <a:avLst/>
          </a:prstGeom>
        </p:spPr>
        <p:txBody>
          <a:bodyPr lIns="0" tIns="0" rIns="0" bIns="0"/>
          <a:lstStyle>
            <a:lvl1pPr marL="12700" marR="5080">
              <a:lnSpc>
                <a:spcPts val="1400"/>
              </a:lnSpc>
              <a:spcBef>
                <a:spcPts val="180"/>
              </a:spcBef>
              <a:defRPr lang="en-GB" sz="1200" kern="1200" spc="-10" dirty="0" smtClean="0">
                <a:solidFill>
                  <a:srgbClr val="425563"/>
                </a:solidFill>
                <a:latin typeface="+mn-lt"/>
                <a:ea typeface="+mn-ea"/>
                <a:cs typeface="Helvetica"/>
              </a:defRPr>
            </a:lvl1pPr>
          </a:lstStyle>
          <a:p>
            <a:pPr marL="12700" marR="5080">
              <a:lnSpc>
                <a:spcPts val="1400"/>
              </a:lnSpc>
              <a:spcBef>
                <a:spcPts val="180"/>
              </a:spcBef>
            </a:pPr>
            <a:r>
              <a:rPr lang="en-GB" sz="1200" spc="-10" dirty="0">
                <a:solidFill>
                  <a:srgbClr val="425563"/>
                </a:solidFill>
                <a:latin typeface="+mn-lt"/>
                <a:cs typeface="Helvetica"/>
              </a:rPr>
              <a:t>Lorem ipsum </a:t>
            </a:r>
            <a:r>
              <a:rPr lang="en-GB" sz="1200" spc="-5" dirty="0" err="1">
                <a:solidFill>
                  <a:srgbClr val="425563"/>
                </a:solidFill>
                <a:latin typeface="+mn-lt"/>
                <a:cs typeface="Helvetica"/>
              </a:rPr>
              <a:t>dolor</a:t>
            </a:r>
            <a:r>
              <a:rPr lang="en-GB" sz="1200" spc="-5" dirty="0">
                <a:solidFill>
                  <a:srgbClr val="425563"/>
                </a:solidFill>
                <a:latin typeface="+mn-lt"/>
                <a:cs typeface="Helvetica"/>
              </a:rPr>
              <a:t> sit </a:t>
            </a:r>
            <a:r>
              <a:rPr lang="en-GB" sz="1200" spc="-10" dirty="0" err="1">
                <a:solidFill>
                  <a:srgbClr val="425563"/>
                </a:solidFill>
                <a:latin typeface="+mn-lt"/>
                <a:cs typeface="Helvetica"/>
              </a:rPr>
              <a:t>amet</a:t>
            </a:r>
            <a:r>
              <a:rPr lang="en-GB" sz="1200" spc="-10"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5" dirty="0" err="1">
                <a:solidFill>
                  <a:srgbClr val="425563"/>
                </a:solidFill>
                <a:latin typeface="+mn-lt"/>
                <a:cs typeface="Helvetica"/>
              </a:rPr>
              <a:t>adipiscing</a:t>
            </a:r>
            <a:r>
              <a:rPr lang="en-GB" sz="1200" spc="-5" dirty="0">
                <a:solidFill>
                  <a:srgbClr val="425563"/>
                </a:solidFill>
                <a:latin typeface="+mn-lt"/>
                <a:cs typeface="Helvetica"/>
              </a:rPr>
              <a:t>  </a:t>
            </a:r>
            <a:r>
              <a:rPr lang="en-GB" sz="1200" spc="-10" dirty="0" err="1">
                <a:solidFill>
                  <a:srgbClr val="425563"/>
                </a:solidFill>
                <a:latin typeface="+mn-lt"/>
                <a:cs typeface="Helvetica"/>
              </a:rPr>
              <a:t>elit</a:t>
            </a:r>
            <a:r>
              <a:rPr lang="en-GB" sz="1200" spc="-10" dirty="0">
                <a:solidFill>
                  <a:srgbClr val="425563"/>
                </a:solidFill>
                <a:latin typeface="+mn-lt"/>
                <a:cs typeface="Helvetica"/>
              </a:rPr>
              <a:t>. </a:t>
            </a:r>
            <a:r>
              <a:rPr lang="en-GB" sz="1200" spc="-10" dirty="0" err="1">
                <a:solidFill>
                  <a:srgbClr val="425563"/>
                </a:solidFill>
                <a:latin typeface="+mn-lt"/>
                <a:cs typeface="Helvetica"/>
              </a:rPr>
              <a:t>Quisque</a:t>
            </a:r>
            <a:r>
              <a:rPr lang="en-GB" sz="1200" spc="-10" dirty="0">
                <a:solidFill>
                  <a:srgbClr val="425563"/>
                </a:solidFill>
                <a:latin typeface="+mn-lt"/>
                <a:cs typeface="Helvetica"/>
              </a:rPr>
              <a:t> </a:t>
            </a:r>
            <a:r>
              <a:rPr lang="en-GB" sz="1200" spc="-10" dirty="0" err="1">
                <a:solidFill>
                  <a:srgbClr val="425563"/>
                </a:solidFill>
                <a:latin typeface="+mn-lt"/>
                <a:cs typeface="Helvetica"/>
              </a:rPr>
              <a:t>eu</a:t>
            </a:r>
            <a:r>
              <a:rPr lang="en-GB" sz="1200" spc="-10" dirty="0">
                <a:solidFill>
                  <a:srgbClr val="425563"/>
                </a:solidFill>
                <a:latin typeface="+mn-lt"/>
                <a:cs typeface="Helvetica"/>
              </a:rPr>
              <a:t> </a:t>
            </a:r>
            <a:r>
              <a:rPr lang="en-GB" sz="1200" spc="-10" dirty="0" err="1">
                <a:solidFill>
                  <a:srgbClr val="425563"/>
                </a:solidFill>
                <a:latin typeface="+mn-lt"/>
                <a:cs typeface="Helvetica"/>
              </a:rPr>
              <a:t>hendrerit</a:t>
            </a:r>
            <a:r>
              <a:rPr lang="en-GB" sz="1200" spc="-10" dirty="0">
                <a:solidFill>
                  <a:srgbClr val="425563"/>
                </a:solidFill>
                <a:latin typeface="+mn-lt"/>
                <a:cs typeface="Helvetica"/>
              </a:rPr>
              <a:t> </a:t>
            </a:r>
            <a:r>
              <a:rPr lang="en-GB" sz="1200" spc="-20" dirty="0" err="1">
                <a:solidFill>
                  <a:srgbClr val="425563"/>
                </a:solidFill>
                <a:latin typeface="+mn-lt"/>
                <a:cs typeface="Helvetica"/>
              </a:rPr>
              <a:t>tortor</a:t>
            </a:r>
            <a:r>
              <a:rPr lang="en-GB" sz="1200" spc="-20" dirty="0">
                <a:solidFill>
                  <a:srgbClr val="425563"/>
                </a:solidFill>
                <a:latin typeface="+mn-lt"/>
                <a:cs typeface="Helvetica"/>
              </a:rPr>
              <a:t>, </a:t>
            </a:r>
            <a:r>
              <a:rPr lang="en-GB" sz="1200" spc="-5" dirty="0" err="1">
                <a:solidFill>
                  <a:srgbClr val="425563"/>
                </a:solidFill>
                <a:latin typeface="+mn-lt"/>
                <a:cs typeface="Helvetica"/>
              </a:rPr>
              <a:t>sed</a:t>
            </a:r>
            <a:r>
              <a:rPr lang="en-GB" sz="1200" spc="-5"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15" dirty="0">
                <a:solidFill>
                  <a:srgbClr val="425563"/>
                </a:solidFill>
                <a:latin typeface="+mn-lt"/>
                <a:cs typeface="Helvetica"/>
              </a:rPr>
              <a:t>dui.  </a:t>
            </a:r>
            <a:r>
              <a:rPr lang="en-GB" sz="1200" spc="-5" dirty="0" err="1">
                <a:solidFill>
                  <a:srgbClr val="425563"/>
                </a:solidFill>
                <a:latin typeface="+mn-lt"/>
                <a:cs typeface="Helvetica"/>
              </a:rPr>
              <a:t>Suspendisse</a:t>
            </a:r>
            <a:r>
              <a:rPr lang="en-GB" sz="1200" spc="-5" dirty="0">
                <a:solidFill>
                  <a:srgbClr val="425563"/>
                </a:solidFill>
                <a:latin typeface="+mn-lt"/>
                <a:cs typeface="Helvetica"/>
              </a:rPr>
              <a:t> </a:t>
            </a:r>
            <a:r>
              <a:rPr lang="en-GB" sz="1200" spc="-10" dirty="0">
                <a:solidFill>
                  <a:srgbClr val="425563"/>
                </a:solidFill>
                <a:latin typeface="+mn-lt"/>
                <a:cs typeface="Helvetica"/>
              </a:rPr>
              <a:t>dictum </a:t>
            </a:r>
            <a:r>
              <a:rPr lang="en-GB" sz="1200" dirty="0" err="1">
                <a:solidFill>
                  <a:srgbClr val="425563"/>
                </a:solidFill>
                <a:latin typeface="+mn-lt"/>
                <a:cs typeface="Helvetica"/>
              </a:rPr>
              <a:t>lobortis</a:t>
            </a:r>
            <a:r>
              <a:rPr lang="en-GB" sz="120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5" dirty="0">
                <a:solidFill>
                  <a:srgbClr val="425563"/>
                </a:solidFill>
                <a:latin typeface="+mn-lt"/>
                <a:cs typeface="Helvetica"/>
              </a:rPr>
              <a:t>In semper </a:t>
            </a:r>
            <a:r>
              <a:rPr lang="en-GB" sz="1200" spc="-10" dirty="0" err="1">
                <a:solidFill>
                  <a:srgbClr val="425563"/>
                </a:solidFill>
                <a:latin typeface="+mn-lt"/>
                <a:cs typeface="Helvetica"/>
              </a:rPr>
              <a:t>posuere</a:t>
            </a:r>
            <a:r>
              <a:rPr lang="en-GB" sz="1200" spc="-10" dirty="0">
                <a:solidFill>
                  <a:srgbClr val="425563"/>
                </a:solidFill>
                <a:latin typeface="+mn-lt"/>
                <a:cs typeface="Helvetica"/>
              </a:rPr>
              <a:t>  </a:t>
            </a:r>
            <a:r>
              <a:rPr lang="en-GB" sz="1200" spc="-15" dirty="0" err="1">
                <a:solidFill>
                  <a:srgbClr val="425563"/>
                </a:solidFill>
                <a:latin typeface="+mn-lt"/>
                <a:cs typeface="Helvetica"/>
              </a:rPr>
              <a:t>consectetur</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5" dirty="0">
                <a:solidFill>
                  <a:srgbClr val="425563"/>
                </a:solidFill>
                <a:latin typeface="+mn-lt"/>
                <a:cs typeface="Helvetica"/>
              </a:rPr>
              <a:t>non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0" dirty="0" err="1">
                <a:solidFill>
                  <a:srgbClr val="425563"/>
                </a:solidFill>
                <a:latin typeface="+mn-lt"/>
                <a:cs typeface="Helvetica"/>
              </a:rPr>
              <a:t>quis</a:t>
            </a:r>
            <a:r>
              <a:rPr lang="en-GB" sz="1200" spc="-10" dirty="0">
                <a:solidFill>
                  <a:srgbClr val="425563"/>
                </a:solidFill>
                <a:latin typeface="+mn-lt"/>
                <a:cs typeface="Helvetica"/>
              </a:rPr>
              <a:t> </a:t>
            </a:r>
            <a:r>
              <a:rPr lang="en-GB" sz="1200" spc="-10" dirty="0" err="1">
                <a:solidFill>
                  <a:srgbClr val="425563"/>
                </a:solidFill>
                <a:latin typeface="+mn-lt"/>
                <a:cs typeface="Helvetica"/>
              </a:rPr>
              <a:t>neque</a:t>
            </a:r>
            <a:r>
              <a:rPr lang="en-GB" sz="1200" spc="-10" dirty="0">
                <a:solidFill>
                  <a:srgbClr val="425563"/>
                </a:solidFill>
                <a:latin typeface="+mn-lt"/>
                <a:cs typeface="Helvetica"/>
              </a:rPr>
              <a:t> </a:t>
            </a:r>
            <a:r>
              <a:rPr lang="en-GB" sz="1200" spc="-10" dirty="0" err="1">
                <a:solidFill>
                  <a:srgbClr val="425563"/>
                </a:solidFill>
                <a:latin typeface="+mn-lt"/>
                <a:cs typeface="Helvetica"/>
              </a:rPr>
              <a:t>fringilla</a:t>
            </a:r>
            <a:r>
              <a:rPr lang="en-GB" sz="1200" spc="-10" dirty="0">
                <a:solidFill>
                  <a:srgbClr val="425563"/>
                </a:solidFill>
                <a:latin typeface="+mn-lt"/>
                <a:cs typeface="Helvetica"/>
              </a:rPr>
              <a:t>  </a:t>
            </a:r>
            <a:r>
              <a:rPr lang="en-GB" sz="1200" spc="-10" dirty="0" err="1">
                <a:solidFill>
                  <a:srgbClr val="425563"/>
                </a:solidFill>
                <a:latin typeface="+mn-lt"/>
                <a:cs typeface="Helvetica"/>
              </a:rPr>
              <a:t>ultrices</a:t>
            </a:r>
            <a:r>
              <a:rPr lang="en-GB" sz="1200" spc="-10" dirty="0">
                <a:solidFill>
                  <a:srgbClr val="425563"/>
                </a:solidFill>
                <a:latin typeface="+mn-lt"/>
                <a:cs typeface="Helvetica"/>
              </a:rPr>
              <a:t> </a:t>
            </a:r>
            <a:r>
              <a:rPr lang="en-GB" sz="1200" spc="-5" dirty="0">
                <a:solidFill>
                  <a:srgbClr val="425563"/>
                </a:solidFill>
                <a:latin typeface="+mn-lt"/>
                <a:cs typeface="Helvetica"/>
              </a:rPr>
              <a:t>ac </a:t>
            </a:r>
            <a:r>
              <a:rPr lang="en-GB" sz="1200" spc="-10" dirty="0" err="1">
                <a:solidFill>
                  <a:srgbClr val="425563"/>
                </a:solidFill>
                <a:latin typeface="+mn-lt"/>
                <a:cs typeface="Helvetica"/>
              </a:rPr>
              <a:t>vestibulum</a:t>
            </a:r>
            <a:r>
              <a:rPr lang="en-GB" sz="1200" spc="-1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10" dirty="0" err="1">
                <a:solidFill>
                  <a:srgbClr val="425563"/>
                </a:solidFill>
                <a:latin typeface="+mn-lt"/>
                <a:cs typeface="Helvetica"/>
              </a:rPr>
              <a:t>risus</a:t>
            </a:r>
            <a:r>
              <a:rPr lang="en-GB" sz="1200" spc="-10" dirty="0">
                <a:solidFill>
                  <a:srgbClr val="425563"/>
                </a:solidFill>
                <a:latin typeface="+mn-lt"/>
                <a:cs typeface="Helvetica"/>
              </a:rPr>
              <a:t> </a:t>
            </a:r>
            <a:r>
              <a:rPr lang="en-GB" sz="1200" spc="-10" dirty="0" err="1">
                <a:solidFill>
                  <a:srgbClr val="425563"/>
                </a:solidFill>
                <a:latin typeface="+mn-lt"/>
                <a:cs typeface="Helvetica"/>
              </a:rPr>
              <a:t>sapien</a:t>
            </a:r>
            <a:r>
              <a:rPr lang="en-GB" sz="1200" spc="-10" dirty="0">
                <a:solidFill>
                  <a:srgbClr val="425563"/>
                </a:solidFill>
                <a:latin typeface="+mn-lt"/>
                <a:cs typeface="Helvetica"/>
              </a:rPr>
              <a:t>,  </a:t>
            </a:r>
            <a:r>
              <a:rPr lang="en-GB" sz="1200" spc="-10" dirty="0" err="1">
                <a:solidFill>
                  <a:srgbClr val="425563"/>
                </a:solidFill>
                <a:latin typeface="+mn-lt"/>
                <a:cs typeface="Helvetica"/>
              </a:rPr>
              <a:t>pellentesque</a:t>
            </a:r>
            <a:r>
              <a:rPr lang="en-GB" sz="1200" spc="-10" dirty="0">
                <a:solidFill>
                  <a:srgbClr val="425563"/>
                </a:solidFill>
                <a:latin typeface="+mn-lt"/>
                <a:cs typeface="Helvetica"/>
              </a:rPr>
              <a:t> </a:t>
            </a:r>
            <a:r>
              <a:rPr lang="en-GB" sz="1200" spc="-5" dirty="0" err="1">
                <a:solidFill>
                  <a:srgbClr val="425563"/>
                </a:solidFill>
                <a:latin typeface="+mn-lt"/>
                <a:cs typeface="Helvetica"/>
              </a:rPr>
              <a:t>sodales</a:t>
            </a:r>
            <a:r>
              <a:rPr lang="en-GB" sz="1200" spc="-5" dirty="0">
                <a:solidFill>
                  <a:srgbClr val="425563"/>
                </a:solidFill>
                <a:latin typeface="+mn-lt"/>
                <a:cs typeface="Helvetica"/>
              </a:rPr>
              <a:t> semper </a:t>
            </a:r>
            <a:r>
              <a:rPr lang="en-GB" sz="1200" spc="-10" dirty="0" err="1">
                <a:solidFill>
                  <a:srgbClr val="425563"/>
                </a:solidFill>
                <a:latin typeface="+mn-lt"/>
                <a:cs typeface="Helvetica"/>
              </a:rPr>
              <a:t>porttitor</a:t>
            </a:r>
            <a:r>
              <a:rPr lang="en-GB" sz="1200" spc="-10" dirty="0">
                <a:solidFill>
                  <a:srgbClr val="425563"/>
                </a:solidFill>
                <a:latin typeface="+mn-lt"/>
                <a:cs typeface="Helvetica"/>
              </a:rPr>
              <a:t>,</a:t>
            </a:r>
            <a:r>
              <a:rPr lang="en-GB" sz="1200" spc="10" dirty="0">
                <a:solidFill>
                  <a:srgbClr val="425563"/>
                </a:solidFill>
                <a:latin typeface="+mn-lt"/>
                <a:cs typeface="Helvetica"/>
              </a:rPr>
              <a:t> </a:t>
            </a:r>
            <a:r>
              <a:rPr lang="en-GB" sz="1200" spc="-10" dirty="0" err="1">
                <a:solidFill>
                  <a:srgbClr val="425563"/>
                </a:solidFill>
                <a:latin typeface="+mn-lt"/>
                <a:cs typeface="Helvetica"/>
              </a:rPr>
              <a:t>sollicitudin</a:t>
            </a:r>
            <a:r>
              <a:rPr lang="en-GB" sz="1200" spc="-10" dirty="0">
                <a:solidFill>
                  <a:srgbClr val="425563"/>
                </a:solidFill>
                <a:latin typeface="+mn-lt"/>
                <a:cs typeface="Helvetica"/>
              </a:rPr>
              <a:t>.</a:t>
            </a:r>
            <a:endParaRPr lang="en-GB" sz="1200" dirty="0">
              <a:latin typeface="+mn-lt"/>
              <a:cs typeface="Helvetica"/>
            </a:endParaRPr>
          </a:p>
        </p:txBody>
      </p:sp>
      <p:sp>
        <p:nvSpPr>
          <p:cNvPr id="38" name="Text Placeholder 6"/>
          <p:cNvSpPr>
            <a:spLocks noGrp="1"/>
          </p:cNvSpPr>
          <p:nvPr>
            <p:ph type="body" sz="quarter" idx="34" hasCustomPrompt="1"/>
          </p:nvPr>
        </p:nvSpPr>
        <p:spPr>
          <a:xfrm>
            <a:off x="4306164" y="1215552"/>
            <a:ext cx="1664299"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a:t>
            </a:r>
            <a:endParaRPr lang="en-GB" sz="6000" dirty="0">
              <a:latin typeface="Helvetica"/>
              <a:cs typeface="Helvetica"/>
            </a:endParaRPr>
          </a:p>
        </p:txBody>
      </p:sp>
      <p:sp>
        <p:nvSpPr>
          <p:cNvPr id="40" name="Text Placeholder 6"/>
          <p:cNvSpPr>
            <a:spLocks noGrp="1"/>
          </p:cNvSpPr>
          <p:nvPr>
            <p:ph type="body" sz="quarter" idx="36" hasCustomPrompt="1"/>
          </p:nvPr>
        </p:nvSpPr>
        <p:spPr>
          <a:xfrm>
            <a:off x="4289021" y="2049557"/>
            <a:ext cx="1802975"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0.0m</a:t>
            </a:r>
            <a:endParaRPr lang="en-GB" sz="6000" dirty="0">
              <a:latin typeface="Helvetica"/>
              <a:cs typeface="Helvetica"/>
            </a:endParaRPr>
          </a:p>
        </p:txBody>
      </p:sp>
      <p:sp>
        <p:nvSpPr>
          <p:cNvPr id="42" name="object 5"/>
          <p:cNvSpPr/>
          <p:nvPr userDrawn="1"/>
        </p:nvSpPr>
        <p:spPr>
          <a:xfrm>
            <a:off x="805517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43" name="object 8"/>
          <p:cNvSpPr/>
          <p:nvPr userDrawn="1"/>
        </p:nvSpPr>
        <p:spPr>
          <a:xfrm flipV="1">
            <a:off x="4109536" y="2971800"/>
            <a:ext cx="3881884" cy="45720"/>
          </a:xfrm>
          <a:custGeom>
            <a:avLst/>
            <a:gdLst/>
            <a:ahLst/>
            <a:cxnLst/>
            <a:rect l="l" t="t" r="r" b="b"/>
            <a:pathLst>
              <a:path w="3759834">
                <a:moveTo>
                  <a:pt x="0" y="0"/>
                </a:moveTo>
                <a:lnTo>
                  <a:pt x="3759593" y="0"/>
                </a:lnTo>
              </a:path>
            </a:pathLst>
          </a:custGeom>
          <a:ln w="12700">
            <a:solidFill>
              <a:srgbClr val="E8EDEE"/>
            </a:solidFill>
          </a:ln>
        </p:spPr>
        <p:txBody>
          <a:bodyPr wrap="square" lIns="0" tIns="0" rIns="0" bIns="0" rtlCol="0"/>
          <a:lstStyle/>
          <a:p>
            <a:endParaRPr dirty="0"/>
          </a:p>
        </p:txBody>
      </p:sp>
      <p:sp>
        <p:nvSpPr>
          <p:cNvPr id="45" name="object 5"/>
          <p:cNvSpPr/>
          <p:nvPr userDrawn="1"/>
        </p:nvSpPr>
        <p:spPr>
          <a:xfrm>
            <a:off x="40386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5" name="TextBox 24"/>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022531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_Thank you_pi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23" name="object 6"/>
          <p:cNvSpPr txBox="1">
            <a:spLocks/>
          </p:cNvSpPr>
          <p:nvPr userDrawn="1"/>
        </p:nvSpPr>
        <p:spPr>
          <a:xfrm>
            <a:off x="291824" y="2038350"/>
            <a:ext cx="1302385" cy="360680"/>
          </a:xfrm>
          <a:prstGeom prst="rect">
            <a:avLst/>
          </a:prstGeom>
        </p:spPr>
        <p:txBody>
          <a:bodyPr vert="horz" wrap="square" lIns="0" tIns="12700" rIns="0" bIns="0" rtlCol="0">
            <a:spAutoFit/>
          </a:bodyPr>
          <a:lstStyle>
            <a:lvl1pPr>
              <a:defRPr sz="2200" b="0" i="0">
                <a:solidFill>
                  <a:srgbClr val="AE2573"/>
                </a:solidFill>
                <a:latin typeface="Helvetica"/>
                <a:ea typeface="+mj-ea"/>
                <a:cs typeface="Helvetic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200" b="0" i="0" u="none" strike="noStrike" kern="0" cap="none" spc="-25" normalizeH="0" baseline="0" noProof="0" dirty="0">
                <a:ln>
                  <a:noFill/>
                </a:ln>
                <a:solidFill>
                  <a:schemeClr val="accent5"/>
                </a:solidFill>
                <a:effectLst/>
                <a:uLnTx/>
                <a:uFillTx/>
                <a:latin typeface="Helvetica"/>
                <a:ea typeface="+mj-ea"/>
              </a:rPr>
              <a:t>Thank</a:t>
            </a:r>
            <a:r>
              <a:rPr kumimoji="0" lang="en-GB" sz="2200" b="0" i="0" u="none" strike="noStrike" kern="0" cap="none" spc="-105" normalizeH="0" baseline="0" noProof="0" dirty="0">
                <a:ln>
                  <a:noFill/>
                </a:ln>
                <a:solidFill>
                  <a:schemeClr val="accent5"/>
                </a:solidFill>
                <a:effectLst/>
                <a:uLnTx/>
                <a:uFillTx/>
                <a:latin typeface="Helvetica"/>
                <a:ea typeface="+mj-ea"/>
              </a:rPr>
              <a:t> </a:t>
            </a:r>
            <a:r>
              <a:rPr kumimoji="0" lang="en-GB" sz="2200" b="0" i="0" u="none" strike="noStrike" kern="0" cap="none" spc="-30" normalizeH="0" baseline="0" noProof="0" dirty="0">
                <a:ln>
                  <a:noFill/>
                </a:ln>
                <a:solidFill>
                  <a:schemeClr val="accent5"/>
                </a:solidFill>
                <a:effectLst/>
                <a:uLnTx/>
                <a:uFillTx/>
                <a:latin typeface="Helvetica"/>
                <a:ea typeface="+mj-ea"/>
              </a:rPr>
              <a:t>you</a:t>
            </a:r>
          </a:p>
        </p:txBody>
      </p:sp>
      <p:sp>
        <p:nvSpPr>
          <p:cNvPr id="3" name="Text Placeholder 2"/>
          <p:cNvSpPr>
            <a:spLocks noGrp="1"/>
          </p:cNvSpPr>
          <p:nvPr>
            <p:ph type="body" sz="quarter" idx="13" hasCustomPrompt="1"/>
          </p:nvPr>
        </p:nvSpPr>
        <p:spPr>
          <a:xfrm>
            <a:off x="313854" y="3138726"/>
            <a:ext cx="6467946" cy="290274"/>
          </a:xfrm>
          <a:prstGeom prst="rect">
            <a:avLst/>
          </a:prstGeom>
        </p:spPr>
        <p:txBody>
          <a:bodyPr lIns="0" tIns="0" rIns="0" bIns="0"/>
          <a:lstStyle>
            <a:lvl1pPr marL="12700" algn="l" defTabSz="914400" rtl="0" eaLnBrk="1" latinLnBrk="0" hangingPunct="1">
              <a:lnSpc>
                <a:spcPts val="1245"/>
              </a:lnSpc>
              <a:defRPr kumimoji="0" lang="en-US" sz="1200" b="0" i="0" u="none" strike="noStrike" kern="1200" cap="none" spc="-5" normalizeH="0" baseline="0" dirty="0" smtClean="0">
                <a:ln>
                  <a:noFill/>
                </a:ln>
                <a:solidFill>
                  <a:srgbClr val="425563"/>
                </a:solidFill>
                <a:effectLst/>
                <a:uLnTx/>
                <a:uFillTx/>
                <a:latin typeface="+mn-lt"/>
                <a:ea typeface="+mn-ea"/>
                <a:cs typeface="Helvetica"/>
              </a:defRPr>
            </a:lvl1pPr>
          </a:lstStyle>
          <a:p>
            <a:r>
              <a:rPr kumimoji="0" lang="en-GB" sz="1200" b="0" i="0" u="none" strike="noStrike" kern="1200" cap="none" spc="-5" normalizeH="0" baseline="0" noProof="0" dirty="0">
                <a:ln>
                  <a:noFill/>
                </a:ln>
                <a:solidFill>
                  <a:srgbClr val="425563"/>
                </a:solidFill>
                <a:effectLst/>
                <a:uLnTx/>
                <a:uFillTx/>
                <a:latin typeface="+mn-lt"/>
                <a:ea typeface="+mn-ea"/>
                <a:cs typeface="Helvetica"/>
              </a:rPr>
              <a:t>020 </a:t>
            </a:r>
            <a:r>
              <a:rPr kumimoji="0" lang="en-GB" sz="1200" b="0" i="0" u="none" strike="noStrike" kern="1200" cap="none" spc="5" normalizeH="0" baseline="0" noProof="0" dirty="0">
                <a:ln>
                  <a:noFill/>
                </a:ln>
                <a:solidFill>
                  <a:srgbClr val="425563"/>
                </a:solidFill>
                <a:effectLst/>
                <a:uLnTx/>
                <a:uFillTx/>
                <a:latin typeface="+mn-lt"/>
                <a:ea typeface="+mn-ea"/>
                <a:cs typeface="Helvetica"/>
              </a:rPr>
              <a:t>0000 0000  |  example@stgeorges.nhs.uk</a:t>
            </a:r>
            <a:endParaRPr lang="en-GB" dirty="0"/>
          </a:p>
        </p:txBody>
      </p:sp>
      <p:sp>
        <p:nvSpPr>
          <p:cNvPr id="10" name="object 7"/>
          <p:cNvSpPr txBox="1"/>
          <p:nvPr userDrawn="1"/>
        </p:nvSpPr>
        <p:spPr>
          <a:xfrm>
            <a:off x="291824" y="2719924"/>
            <a:ext cx="402526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25563"/>
                </a:solidFill>
                <a:latin typeface="Helvetica"/>
                <a:cs typeface="Helvetica"/>
              </a:rPr>
              <a:t>St </a:t>
            </a:r>
            <a:r>
              <a:rPr sz="1200" b="1" spc="-10" dirty="0">
                <a:solidFill>
                  <a:srgbClr val="425563"/>
                </a:solidFill>
                <a:latin typeface="Helvetica"/>
                <a:cs typeface="Helvetica"/>
              </a:rPr>
              <a:t>George’s </a:t>
            </a:r>
            <a:r>
              <a:rPr sz="1200" b="1" spc="-5" dirty="0">
                <a:solidFill>
                  <a:srgbClr val="425563"/>
                </a:solidFill>
                <a:latin typeface="Helvetica"/>
                <a:cs typeface="Helvetica"/>
              </a:rPr>
              <a:t>University Hospitals </a:t>
            </a:r>
            <a:r>
              <a:rPr sz="1200" b="1" dirty="0">
                <a:solidFill>
                  <a:srgbClr val="425563"/>
                </a:solidFill>
                <a:latin typeface="Helvetica"/>
                <a:cs typeface="Helvetica"/>
              </a:rPr>
              <a:t>NHS </a:t>
            </a:r>
            <a:r>
              <a:rPr sz="1200" b="1" spc="-5" dirty="0">
                <a:solidFill>
                  <a:srgbClr val="425563"/>
                </a:solidFill>
                <a:latin typeface="Helvetica"/>
                <a:cs typeface="Helvetica"/>
              </a:rPr>
              <a:t>Foundation</a:t>
            </a:r>
            <a:r>
              <a:rPr sz="1200" b="1" spc="-30" dirty="0">
                <a:solidFill>
                  <a:srgbClr val="425563"/>
                </a:solidFill>
                <a:latin typeface="Helvetica"/>
                <a:cs typeface="Helvetica"/>
              </a:rPr>
              <a:t> </a:t>
            </a:r>
            <a:r>
              <a:rPr sz="1200" b="1" spc="-25" dirty="0">
                <a:solidFill>
                  <a:srgbClr val="425563"/>
                </a:solidFill>
                <a:latin typeface="Helvetica"/>
                <a:cs typeface="Helvetica"/>
              </a:rPr>
              <a:t>Trust</a:t>
            </a:r>
            <a:endParaRPr sz="1200" dirty="0">
              <a:latin typeface="Helvetica"/>
              <a:cs typeface="Helvetica"/>
            </a:endParaRPr>
          </a:p>
        </p:txBody>
      </p:sp>
      <p:sp>
        <p:nvSpPr>
          <p:cNvPr id="11" name="object 7"/>
          <p:cNvSpPr txBox="1"/>
          <p:nvPr userDrawn="1"/>
        </p:nvSpPr>
        <p:spPr>
          <a:xfrm>
            <a:off x="313854" y="3435626"/>
            <a:ext cx="4025265" cy="933589"/>
          </a:xfrm>
          <a:prstGeom prst="rect">
            <a:avLst/>
          </a:prstGeom>
        </p:spPr>
        <p:txBody>
          <a:bodyPr vert="horz" wrap="square" lIns="0" tIns="12700" rIns="0" bIns="0" rtlCol="0">
            <a:spAutoFit/>
          </a:bodyPr>
          <a:lstStyle/>
          <a:p>
            <a:pPr marL="12700" marR="914400">
              <a:lnSpc>
                <a:spcPct val="100000"/>
              </a:lnSpc>
            </a:pPr>
            <a:r>
              <a:rPr sz="1200" spc="-10" dirty="0">
                <a:solidFill>
                  <a:srgbClr val="425563"/>
                </a:solidFill>
                <a:latin typeface="Helvetica"/>
                <a:cs typeface="Helvetica"/>
              </a:rPr>
              <a:t>Blackshaw Road</a:t>
            </a:r>
            <a:r>
              <a:rPr lang="en-GB" sz="1200" spc="-10" dirty="0">
                <a:solidFill>
                  <a:srgbClr val="425563"/>
                </a:solidFill>
                <a:latin typeface="Helvetica"/>
                <a:cs typeface="Helvetica"/>
              </a:rPr>
              <a:t> </a:t>
            </a:r>
          </a:p>
          <a:p>
            <a:pPr marL="12700" marR="914400">
              <a:lnSpc>
                <a:spcPct val="100000"/>
              </a:lnSpc>
            </a:pPr>
            <a:r>
              <a:rPr sz="1200" spc="-25" dirty="0">
                <a:solidFill>
                  <a:srgbClr val="425563"/>
                </a:solidFill>
                <a:latin typeface="Helvetica"/>
                <a:cs typeface="Helvetica"/>
              </a:rPr>
              <a:t>Tooting</a:t>
            </a:r>
            <a:r>
              <a:rPr sz="1200" spc="-70" dirty="0">
                <a:solidFill>
                  <a:srgbClr val="425563"/>
                </a:solidFill>
                <a:latin typeface="Helvetica"/>
                <a:cs typeface="Helvetica"/>
              </a:rPr>
              <a:t> </a:t>
            </a:r>
            <a:r>
              <a:rPr sz="1200" spc="-5" dirty="0">
                <a:solidFill>
                  <a:srgbClr val="425563"/>
                </a:solidFill>
                <a:latin typeface="Helvetica"/>
                <a:cs typeface="Helvetica"/>
              </a:rPr>
              <a:t>London  </a:t>
            </a:r>
            <a:endParaRPr lang="en-GB" sz="1200" spc="-5" dirty="0">
              <a:solidFill>
                <a:srgbClr val="425563"/>
              </a:solidFill>
              <a:latin typeface="Helvetica"/>
              <a:cs typeface="Helvetica"/>
            </a:endParaRPr>
          </a:p>
          <a:p>
            <a:pPr marL="12700" marR="914400">
              <a:lnSpc>
                <a:spcPct val="100000"/>
              </a:lnSpc>
            </a:pPr>
            <a:r>
              <a:rPr sz="1200" spc="-45" dirty="0">
                <a:solidFill>
                  <a:srgbClr val="425563"/>
                </a:solidFill>
                <a:latin typeface="Helvetica"/>
                <a:cs typeface="Helvetica"/>
              </a:rPr>
              <a:t>SW17</a:t>
            </a:r>
            <a:r>
              <a:rPr sz="1200" spc="-15" dirty="0">
                <a:solidFill>
                  <a:srgbClr val="425563"/>
                </a:solidFill>
                <a:latin typeface="Helvetica"/>
                <a:cs typeface="Helvetica"/>
              </a:rPr>
              <a:t> </a:t>
            </a:r>
            <a:r>
              <a:rPr sz="1200" spc="-10" dirty="0">
                <a:solidFill>
                  <a:srgbClr val="425563"/>
                </a:solidFill>
                <a:latin typeface="Helvetica"/>
                <a:cs typeface="Helvetica"/>
              </a:rPr>
              <a:t>0QT</a:t>
            </a:r>
            <a:endParaRPr sz="1200" dirty="0">
              <a:latin typeface="Helvetica"/>
              <a:cs typeface="Helvetica"/>
            </a:endParaRPr>
          </a:p>
          <a:p>
            <a:pPr>
              <a:lnSpc>
                <a:spcPct val="100000"/>
              </a:lnSpc>
              <a:spcBef>
                <a:spcPts val="55"/>
              </a:spcBef>
            </a:pPr>
            <a:endParaRPr sz="1100" dirty="0">
              <a:solidFill>
                <a:schemeClr val="accent5"/>
              </a:solidFill>
              <a:latin typeface="Times New Roman"/>
              <a:cs typeface="Times New Roman"/>
            </a:endParaRPr>
          </a:p>
          <a:p>
            <a:pPr marL="12700">
              <a:lnSpc>
                <a:spcPct val="100000"/>
              </a:lnSpc>
            </a:pPr>
            <a:r>
              <a:rPr sz="1200" b="1" spc="-5" dirty="0">
                <a:solidFill>
                  <a:schemeClr val="accent5"/>
                </a:solidFill>
                <a:latin typeface="Helvetica"/>
                <a:cs typeface="Helvetica"/>
              </a:rPr>
              <a:t>stgeorges.nhs.uk</a:t>
            </a:r>
            <a:endParaRPr sz="1200" dirty="0">
              <a:solidFill>
                <a:schemeClr val="accent5"/>
              </a:solidFill>
              <a:latin typeface="Helvetica"/>
              <a:cs typeface="Helvetica"/>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Tree>
    <p:extLst>
      <p:ext uri="{BB962C8B-B14F-4D97-AF65-F5344CB8AC3E}">
        <p14:creationId xmlns:p14="http://schemas.microsoft.com/office/powerpoint/2010/main" val="251321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54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719125" y="5982112"/>
            <a:ext cx="28448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171350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Master slide_pi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Master slide pink</a:t>
            </a:r>
            <a:endParaRPr lang="en-GB" dirty="0"/>
          </a:p>
        </p:txBody>
      </p:sp>
      <p:sp>
        <p:nvSpPr>
          <p:cNvPr id="11"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2"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8" name="TextBox 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80150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Pattern divider_pink_1">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46" y="1300364"/>
            <a:ext cx="7958344" cy="4611633"/>
          </a:xfrm>
          <a:prstGeom prst="rect">
            <a:avLst/>
          </a:prstGeom>
        </p:spPr>
      </p:pic>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8062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Pattern divider_pink_2">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7598" y="1286607"/>
            <a:ext cx="7961392"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8084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Pattern divider_pink_3">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55" y="1290820"/>
            <a:ext cx="7958344"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98415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Master slide_blue">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Image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Section title</a:t>
            </a:r>
            <a:endParaRPr lang="en-GB" dirty="0"/>
          </a:p>
        </p:txBody>
      </p:sp>
      <p:sp>
        <p:nvSpPr>
          <p:cNvPr id="13" name="Picture Placeholder 3"/>
          <p:cNvSpPr>
            <a:spLocks noGrp="1"/>
          </p:cNvSpPr>
          <p:nvPr>
            <p:ph type="pic" sz="quarter" idx="20" hasCustomPrompt="1"/>
          </p:nvPr>
        </p:nvSpPr>
        <p:spPr>
          <a:xfrm>
            <a:off x="304800" y="1295400"/>
            <a:ext cx="11584190" cy="4595285"/>
          </a:xfrm>
          <a:prstGeom prst="rect">
            <a:avLst/>
          </a:prstGeom>
        </p:spPr>
        <p:txBody>
          <a:bodyPr/>
          <a:lstStyle>
            <a:lvl1pPr>
              <a:defRPr baseline="0">
                <a:solidFill>
                  <a:schemeClr val="tx1"/>
                </a:solidFill>
              </a:defRPr>
            </a:lvl1pPr>
          </a:lstStyle>
          <a:p>
            <a:r>
              <a:rPr lang="en-GB" dirty="0"/>
              <a:t>Insert Image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2" name="TextBox 1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56109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ontent + right image box">
    <p:spTree>
      <p:nvGrpSpPr>
        <p:cNvPr id="1" name=""/>
        <p:cNvGrpSpPr/>
        <p:nvPr/>
      </p:nvGrpSpPr>
      <p:grpSpPr>
        <a:xfrm>
          <a:off x="0" y="0"/>
          <a:ext cx="0" cy="0"/>
          <a:chOff x="0" y="0"/>
          <a:chExt cx="0" cy="0"/>
        </a:xfrm>
      </p:grpSpPr>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9" name="Picture Placeholder 3"/>
          <p:cNvSpPr>
            <a:spLocks noGrp="1"/>
          </p:cNvSpPr>
          <p:nvPr>
            <p:ph type="pic" sz="quarter" idx="20" hasCustomPrompt="1"/>
          </p:nvPr>
        </p:nvSpPr>
        <p:spPr>
          <a:xfrm>
            <a:off x="5039601" y="1295400"/>
            <a:ext cx="6849389" cy="4595285"/>
          </a:xfrm>
          <a:prstGeom prst="rect">
            <a:avLst/>
          </a:prstGeom>
        </p:spPr>
        <p:txBody>
          <a:bodyPr/>
          <a:lstStyle>
            <a:lvl1pPr>
              <a:defRPr baseline="0">
                <a:solidFill>
                  <a:schemeClr val="tx1"/>
                </a:solidFill>
              </a:defRPr>
            </a:lvl1pPr>
          </a:lstStyle>
          <a:p>
            <a:r>
              <a:rPr lang="en-GB" dirty="0"/>
              <a:t>Insert Image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4" name="TextBox 1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24115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Content_multiple text box">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9083611" y="1570886"/>
            <a:ext cx="2756535" cy="4319799"/>
          </a:xfrm>
          <a:prstGeom prst="rect">
            <a:avLst/>
          </a:prstGeom>
        </p:spPr>
        <p:txBody>
          <a:bodyPr lIns="0" tIns="0" rIns="0" bIns="0"/>
          <a:lstStyle>
            <a:lvl1pPr marL="12700" marR="10795" algn="l" defTabSz="914400" rtl="0" eaLnBrk="1" latinLnBrk="0" hangingPunct="1">
              <a:lnSpc>
                <a:spcPts val="1400"/>
              </a:lnSpc>
              <a:spcBef>
                <a:spcPts val="180"/>
              </a:spcBef>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4321570"/>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3" name="object 10"/>
          <p:cNvSpPr/>
          <p:nvPr userDrawn="1"/>
        </p:nvSpPr>
        <p:spPr>
          <a:xfrm>
            <a:off x="6115080"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sp>
        <p:nvSpPr>
          <p:cNvPr id="14" name="object 11"/>
          <p:cNvSpPr/>
          <p:nvPr userDrawn="1"/>
        </p:nvSpPr>
        <p:spPr>
          <a:xfrm>
            <a:off x="9047399"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4" name="TextBox 2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74461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Content_bulleted boxes">
    <p:spTree>
      <p:nvGrpSpPr>
        <p:cNvPr id="1" name=""/>
        <p:cNvGrpSpPr/>
        <p:nvPr/>
      </p:nvGrpSpPr>
      <p:grpSpPr>
        <a:xfrm>
          <a:off x="0" y="0"/>
          <a:ext cx="0" cy="0"/>
          <a:chOff x="0" y="0"/>
          <a:chExt cx="0" cy="0"/>
        </a:xfrm>
      </p:grpSpPr>
      <p:sp>
        <p:nvSpPr>
          <p:cNvPr id="28" name="Text Placeholder 3"/>
          <p:cNvSpPr>
            <a:spLocks noGrp="1"/>
          </p:cNvSpPr>
          <p:nvPr>
            <p:ph type="body" sz="quarter" idx="29" hasCustomPrompt="1"/>
          </p:nvPr>
        </p:nvSpPr>
        <p:spPr>
          <a:xfrm>
            <a:off x="9094105" y="2783758"/>
            <a:ext cx="2746042" cy="2438400"/>
          </a:xfrm>
          <a:prstGeom prst="rect">
            <a:avLst/>
          </a:prstGeom>
        </p:spPr>
        <p:txBody>
          <a:bodyPr lIns="0" tIns="0" rIns="0" bIns="0"/>
          <a:lstStyle>
            <a:lvl1pPr marL="215900" marR="508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p:txBody>
      </p:sp>
      <p:sp>
        <p:nvSpPr>
          <p:cNvPr id="25" name="Text Placeholder 3"/>
          <p:cNvSpPr>
            <a:spLocks noGrp="1"/>
          </p:cNvSpPr>
          <p:nvPr>
            <p:ph type="body" sz="quarter" idx="28" hasCustomPrompt="1"/>
          </p:nvPr>
        </p:nvSpPr>
        <p:spPr>
          <a:xfrm>
            <a:off x="6159313" y="2235266"/>
            <a:ext cx="2756535" cy="3022534"/>
          </a:xfrm>
          <a:prstGeom prst="rect">
            <a:avLst/>
          </a:prstGeom>
        </p:spPr>
        <p:txBody>
          <a:bodyPr lIns="0" tIns="0" rIns="0" bIns="0"/>
          <a:lstStyle>
            <a:lvl1pPr marL="215900" marR="16129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a:p>
            <a:pPr marL="215900" marR="161290" indent="-203200">
              <a:lnSpc>
                <a:spcPts val="1400"/>
              </a:lnSpc>
              <a:spcBef>
                <a:spcPts val="84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six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seven </a:t>
            </a:r>
            <a:r>
              <a:rPr lang="en-GB" sz="1200" spc="-15" dirty="0">
                <a:solidFill>
                  <a:srgbClr val="425563"/>
                </a:solidFill>
                <a:latin typeface="Arial"/>
                <a:cs typeface="Arial"/>
              </a:rPr>
              <a:t>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eight </a:t>
            </a:r>
            <a:r>
              <a:rPr lang="en-GB" sz="1200" spc="-15" dirty="0">
                <a:solidFill>
                  <a:srgbClr val="425563"/>
                </a:solidFill>
                <a:latin typeface="Arial"/>
                <a:cs typeface="Arial"/>
              </a:rPr>
              <a:t>lorem</a:t>
            </a:r>
            <a:r>
              <a:rPr lang="en-GB" sz="1200" spc="2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p:txBody>
      </p:sp>
      <p:sp>
        <p:nvSpPr>
          <p:cNvPr id="22" name="Text Placeholder 3"/>
          <p:cNvSpPr>
            <a:spLocks noGrp="1"/>
          </p:cNvSpPr>
          <p:nvPr>
            <p:ph type="body" sz="quarter" idx="26" hasCustomPrompt="1"/>
          </p:nvPr>
        </p:nvSpPr>
        <p:spPr>
          <a:xfrm>
            <a:off x="9083611" y="1570887"/>
            <a:ext cx="2756535" cy="1172313"/>
          </a:xfrm>
          <a:prstGeom prst="rect">
            <a:avLst/>
          </a:prstGeom>
        </p:spPr>
        <p:txBody>
          <a:bodyPr lIns="0" tIns="0" rIns="0" bIns="0"/>
          <a:lstStyle>
            <a:lvl1pPr marL="17145" marR="5080" algn="l" defTabSz="914400" rtl="0" eaLnBrk="1" latinLnBrk="0" hangingPunct="1">
              <a:lnSpc>
                <a:spcPts val="1400"/>
              </a:lnSpc>
              <a:spcBef>
                <a:spcPts val="869"/>
              </a:spcBef>
              <a:defRPr lang="en-US" sz="1200" kern="1200" spc="-10" dirty="0" smtClean="0">
                <a:solidFill>
                  <a:srgbClr val="425563"/>
                </a:solidFill>
                <a:latin typeface="Helvetica"/>
                <a:ea typeface="+mn-ea"/>
                <a:cs typeface="Helvetica"/>
              </a:defRPr>
            </a:lvl1pPr>
          </a:lstStyle>
          <a:p>
            <a:pPr marL="17145" marR="508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625594"/>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893624"/>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7" name="Text Placeholder 2"/>
          <p:cNvSpPr>
            <a:spLocks noGrp="1"/>
          </p:cNvSpPr>
          <p:nvPr>
            <p:ph type="body" sz="quarter" idx="22" hasCustomPrompt="1"/>
          </p:nvPr>
        </p:nvSpPr>
        <p:spPr>
          <a:xfrm>
            <a:off x="291814" y="2261443"/>
            <a:ext cx="3642645" cy="3629241"/>
          </a:xfrm>
          <a:prstGeom prst="rect">
            <a:avLst/>
          </a:prstGeom>
        </p:spPr>
        <p:txBody>
          <a:bodyPr lIns="0" tIns="0" rIns="0" bIns="0"/>
          <a:lstStyle>
            <a:lvl1pPr marL="283210" marR="212725" indent="-270510" algn="l" defTabSz="914400" rtl="0" eaLnBrk="1" latinLnBrk="0" hangingPunct="1">
              <a:lnSpc>
                <a:spcPct val="100000"/>
              </a:lnSpc>
              <a:spcBef>
                <a:spcPts val="680"/>
              </a:spcBef>
              <a:buClr>
                <a:schemeClr val="accent5"/>
              </a:buClr>
              <a:buFont typeface="Arial"/>
              <a:buChar char="•"/>
              <a:tabLst>
                <a:tab pos="283210" algn="l"/>
                <a:tab pos="283845" algn="l"/>
              </a:tabLst>
              <a:defRPr lang="en-GB" sz="1600" kern="1200" spc="-25" dirty="0">
                <a:solidFill>
                  <a:srgbClr val="425563"/>
                </a:solidFill>
                <a:latin typeface="Arial"/>
                <a:ea typeface="+mn-ea"/>
                <a:cs typeface="Arial"/>
              </a:defRPr>
            </a:lvl1pPr>
          </a:lstStyle>
          <a:p>
            <a:pPr marL="283210" indent="-270510">
              <a:lnSpc>
                <a:spcPct val="100000"/>
              </a:lnSpc>
              <a:spcBef>
                <a:spcPts val="7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5" dirty="0">
                <a:solidFill>
                  <a:srgbClr val="425563"/>
                </a:solidFill>
                <a:latin typeface="Arial"/>
                <a:cs typeface="Arial"/>
              </a:rPr>
              <a:t>one </a:t>
            </a:r>
            <a:r>
              <a:rPr lang="en-GB" sz="1600" spc="-25" dirty="0">
                <a:solidFill>
                  <a:srgbClr val="425563"/>
                </a:solidFill>
                <a:latin typeface="Arial"/>
                <a:cs typeface="Arial"/>
              </a:rPr>
              <a:t>lorem</a:t>
            </a:r>
            <a:r>
              <a:rPr lang="en-GB" sz="160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two </a:t>
            </a:r>
            <a:r>
              <a:rPr lang="en-GB" sz="1600" spc="-25" dirty="0">
                <a:solidFill>
                  <a:srgbClr val="425563"/>
                </a:solidFill>
                <a:latin typeface="Arial"/>
                <a:cs typeface="Arial"/>
              </a:rPr>
              <a:t>lorem</a:t>
            </a:r>
            <a:r>
              <a:rPr lang="en-GB" sz="1600" spc="-10" dirty="0">
                <a:solidFill>
                  <a:srgbClr val="425563"/>
                </a:solidFill>
                <a:latin typeface="Arial"/>
                <a:cs typeface="Arial"/>
              </a:rPr>
              <a:t> ipsum</a:t>
            </a:r>
            <a:endParaRPr lang="en-GB" sz="1600" dirty="0">
              <a:latin typeface="Arial"/>
              <a:cs typeface="Arial"/>
            </a:endParaRPr>
          </a:p>
          <a:p>
            <a:pPr marL="283210" marR="5080"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5" dirty="0">
                <a:solidFill>
                  <a:srgbClr val="425563"/>
                </a:solidFill>
                <a:latin typeface="Arial"/>
                <a:cs typeface="Arial"/>
              </a:rPr>
              <a:t>three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four </a:t>
            </a:r>
            <a:r>
              <a:rPr lang="en-GB" sz="1600" spc="-25" dirty="0">
                <a:solidFill>
                  <a:srgbClr val="425563"/>
                </a:solidFill>
                <a:latin typeface="Arial"/>
                <a:cs typeface="Arial"/>
              </a:rPr>
              <a:t>lorem</a:t>
            </a:r>
            <a:r>
              <a:rPr lang="en-GB" sz="1600" spc="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Font typeface="Arial"/>
              <a:buChar char="•"/>
              <a:tabLst>
                <a:tab pos="283210" algn="l"/>
                <a:tab pos="283845" algn="l"/>
              </a:tabLst>
            </a:pPr>
            <a:r>
              <a:rPr lang="en-GB" sz="1600" spc="-25" dirty="0">
                <a:solidFill>
                  <a:srgbClr val="425563"/>
                </a:solidFill>
                <a:latin typeface="Helvetica"/>
                <a:cs typeface="Helvetica"/>
              </a:rPr>
              <a:t>Bullet </a:t>
            </a:r>
            <a:r>
              <a:rPr lang="en-GB" sz="1600" spc="-5" dirty="0">
                <a:solidFill>
                  <a:srgbClr val="425563"/>
                </a:solidFill>
                <a:latin typeface="Helvetica"/>
                <a:cs typeface="Helvetica"/>
              </a:rPr>
              <a:t>point </a:t>
            </a:r>
            <a:r>
              <a:rPr lang="en-GB" sz="1600" spc="-15" dirty="0">
                <a:solidFill>
                  <a:srgbClr val="425563"/>
                </a:solidFill>
                <a:latin typeface="Helvetica"/>
                <a:cs typeface="Helvetica"/>
              </a:rPr>
              <a:t>five </a:t>
            </a:r>
            <a:r>
              <a:rPr lang="en-GB" sz="1600" spc="-25" dirty="0">
                <a:solidFill>
                  <a:srgbClr val="425563"/>
                </a:solidFill>
                <a:latin typeface="Helvetica"/>
                <a:cs typeface="Helvetica"/>
              </a:rPr>
              <a:t>lorem</a:t>
            </a:r>
            <a:r>
              <a:rPr lang="en-GB" sz="1600" spc="35" dirty="0">
                <a:solidFill>
                  <a:srgbClr val="425563"/>
                </a:solidFill>
                <a:latin typeface="Helvetica"/>
                <a:cs typeface="Helvetica"/>
              </a:rPr>
              <a:t> </a:t>
            </a:r>
            <a:r>
              <a:rPr lang="en-GB" sz="1600" spc="-10" dirty="0">
                <a:solidFill>
                  <a:srgbClr val="425563"/>
                </a:solidFill>
                <a:latin typeface="Helvetica"/>
                <a:cs typeface="Helvetica"/>
              </a:rPr>
              <a:t>ipsum</a:t>
            </a:r>
            <a:endParaRPr lang="en-GB" sz="1600" dirty="0">
              <a:latin typeface="Helvetica"/>
              <a:cs typeface="Helvetica"/>
            </a:endParaRPr>
          </a:p>
          <a:p>
            <a:pPr marL="283210" marR="212725"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six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30" dirty="0">
                <a:solidFill>
                  <a:srgbClr val="425563"/>
                </a:solidFill>
                <a:latin typeface="Arial"/>
                <a:cs typeface="Arial"/>
              </a:rPr>
              <a:t>seven </a:t>
            </a:r>
            <a:r>
              <a:rPr lang="en-GB" sz="1600" spc="-25" dirty="0">
                <a:solidFill>
                  <a:srgbClr val="425563"/>
                </a:solidFill>
                <a:latin typeface="Arial"/>
                <a:cs typeface="Arial"/>
              </a:rPr>
              <a:t>lorem</a:t>
            </a:r>
            <a:r>
              <a:rPr lang="en-GB" sz="1600" spc="5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0" dirty="0">
                <a:solidFill>
                  <a:srgbClr val="425563"/>
                </a:solidFill>
                <a:latin typeface="Arial"/>
                <a:cs typeface="Arial"/>
              </a:rPr>
              <a:t>eight </a:t>
            </a:r>
            <a:r>
              <a:rPr lang="en-GB" sz="1600" spc="-25" dirty="0">
                <a:solidFill>
                  <a:srgbClr val="425563"/>
                </a:solidFill>
                <a:latin typeface="Arial"/>
                <a:cs typeface="Arial"/>
              </a:rPr>
              <a:t>lorem</a:t>
            </a:r>
            <a:r>
              <a:rPr lang="en-GB" sz="1600" spc="2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p:txBody>
      </p:sp>
      <p:sp>
        <p:nvSpPr>
          <p:cNvPr id="16" name="object 10"/>
          <p:cNvSpPr/>
          <p:nvPr userDrawn="1"/>
        </p:nvSpPr>
        <p:spPr>
          <a:xfrm>
            <a:off x="6115080"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sp>
        <p:nvSpPr>
          <p:cNvPr id="19" name="object 11"/>
          <p:cNvSpPr/>
          <p:nvPr userDrawn="1"/>
        </p:nvSpPr>
        <p:spPr>
          <a:xfrm>
            <a:off x="904739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7" name="TextBox 2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15518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3143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4" r:id="rId1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nhsemployers.org/articles/supporting-disabled-staff-workpla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FCD8EF0D-9A5D-75CF-7DBD-C0573AA17468}"/>
              </a:ext>
            </a:extLst>
          </p:cNvPr>
          <p:cNvPicPr>
            <a:picLocks noChangeAspect="1"/>
          </p:cNvPicPr>
          <p:nvPr/>
        </p:nvPicPr>
        <p:blipFill>
          <a:blip r:embed="rId3"/>
          <a:stretch>
            <a:fillRect/>
          </a:stretch>
        </p:blipFill>
        <p:spPr>
          <a:xfrm>
            <a:off x="2667000" y="0"/>
            <a:ext cx="6858000" cy="6858000"/>
          </a:xfrm>
          <a:prstGeom prst="rect">
            <a:avLst/>
          </a:prstGeom>
        </p:spPr>
      </p:pic>
      <p:pic>
        <p:nvPicPr>
          <p:cNvPr id="2" name="Picture 1">
            <a:extLst>
              <a:ext uri="{FF2B5EF4-FFF2-40B4-BE49-F238E27FC236}">
                <a16:creationId xmlns:a16="http://schemas.microsoft.com/office/drawing/2014/main" id="{694535A2-CCA5-ED4A-8AF6-72C30A47E79A}"/>
              </a:ext>
            </a:extLst>
          </p:cNvPr>
          <p:cNvPicPr>
            <a:picLocks noChangeAspect="1"/>
          </p:cNvPicPr>
          <p:nvPr/>
        </p:nvPicPr>
        <p:blipFill>
          <a:blip r:embed="rId4"/>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5"/>
          <a:stretch>
            <a:fillRect/>
          </a:stretch>
        </p:blipFill>
        <p:spPr>
          <a:xfrm>
            <a:off x="8651031" y="573931"/>
            <a:ext cx="2849204" cy="786789"/>
          </a:xfrm>
          <a:prstGeom prst="rect">
            <a:avLst/>
          </a:prstGeom>
        </p:spPr>
      </p:pic>
      <p:sp>
        <p:nvSpPr>
          <p:cNvPr id="3" name="Slide Number Placeholder 2">
            <a:extLst>
              <a:ext uri="{FF2B5EF4-FFF2-40B4-BE49-F238E27FC236}">
                <a16:creationId xmlns:a16="http://schemas.microsoft.com/office/drawing/2014/main" id="{25216841-518D-5957-C174-AD3E75556576}"/>
              </a:ext>
            </a:extLst>
          </p:cNvPr>
          <p:cNvSpPr>
            <a:spLocks noGrp="1"/>
          </p:cNvSpPr>
          <p:nvPr>
            <p:ph type="sldNum" sz="quarter" idx="4"/>
          </p:nvPr>
        </p:nvSpPr>
        <p:spPr/>
        <p:txBody>
          <a:bodyPr/>
          <a:lstStyle/>
          <a:p>
            <a:fld id="{902D5018-2030-2046-84FC-87E41EA86E42}" type="slidenum">
              <a:rPr lang="en-US" smtClean="0"/>
              <a:pPr/>
              <a:t>1</a:t>
            </a:fld>
            <a:endParaRPr lang="en-US" dirty="0"/>
          </a:p>
        </p:txBody>
      </p:sp>
      <p:sp>
        <p:nvSpPr>
          <p:cNvPr id="5" name="TextBox 4">
            <a:extLst>
              <a:ext uri="{FF2B5EF4-FFF2-40B4-BE49-F238E27FC236}">
                <a16:creationId xmlns:a16="http://schemas.microsoft.com/office/drawing/2014/main" id="{F71DCBA4-1FC3-DFAE-7156-293BE77F4CA5}"/>
              </a:ext>
            </a:extLst>
          </p:cNvPr>
          <p:cNvSpPr txBox="1"/>
          <p:nvPr/>
        </p:nvSpPr>
        <p:spPr>
          <a:xfrm>
            <a:off x="480243" y="3976245"/>
            <a:ext cx="8077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lumMod val="10000"/>
                  </a:schemeClr>
                </a:solidFill>
                <a:effectLst/>
                <a:uLnTx/>
                <a:uFillTx/>
                <a:latin typeface="Helvetica"/>
                <a:ea typeface="+mn-ea"/>
                <a:cs typeface="+mn-cs"/>
              </a:rPr>
              <a:t>St</a:t>
            </a:r>
            <a:r>
              <a:rPr lang="en-GB" sz="1600" dirty="0">
                <a:solidFill>
                  <a:schemeClr val="accent1">
                    <a:lumMod val="10000"/>
                  </a:schemeClr>
                </a:solidFill>
                <a:latin typeface="Helvetica"/>
              </a:rPr>
              <a:t> </a:t>
            </a:r>
            <a:r>
              <a:rPr kumimoji="0" lang="en-GB" sz="1600" b="0" i="0" u="none" strike="noStrike" kern="1200" cap="none" spc="0" normalizeH="0" baseline="0" noProof="0" dirty="0">
                <a:ln>
                  <a:noFill/>
                </a:ln>
                <a:solidFill>
                  <a:schemeClr val="accent1">
                    <a:lumMod val="10000"/>
                  </a:schemeClr>
                </a:solidFill>
                <a:effectLst/>
                <a:uLnTx/>
                <a:uFillTx/>
                <a:latin typeface="Helvetica"/>
                <a:ea typeface="+mn-ea"/>
                <a:cs typeface="+mn-cs"/>
              </a:rPr>
              <a:t>George’s University Hospitals NHS Foundation Trust</a:t>
            </a:r>
          </a:p>
        </p:txBody>
      </p:sp>
      <p:pic>
        <p:nvPicPr>
          <p:cNvPr id="6" name="Picture 5">
            <a:extLst>
              <a:ext uri="{FF2B5EF4-FFF2-40B4-BE49-F238E27FC236}">
                <a16:creationId xmlns:a16="http://schemas.microsoft.com/office/drawing/2014/main" id="{21616630-DF72-EC3E-45BB-29E8084824F6}"/>
              </a:ext>
            </a:extLst>
          </p:cNvPr>
          <p:cNvPicPr>
            <a:picLocks noChangeAspect="1"/>
          </p:cNvPicPr>
          <p:nvPr/>
        </p:nvPicPr>
        <p:blipFill>
          <a:blip r:embed="rId6">
            <a:duotone>
              <a:schemeClr val="accent2">
                <a:shade val="45000"/>
                <a:satMod val="135000"/>
              </a:schemeClr>
              <a:prstClr val="white"/>
            </a:duotone>
            <a:alphaModFix amt="20000"/>
          </a:blip>
          <a:stretch>
            <a:fillRect/>
          </a:stretch>
        </p:blipFill>
        <p:spPr>
          <a:xfrm>
            <a:off x="4857803" y="2188635"/>
            <a:ext cx="2476394" cy="2480730"/>
          </a:xfrm>
          <a:prstGeom prst="rect">
            <a:avLst/>
          </a:prstGeom>
        </p:spPr>
      </p:pic>
      <p:sp>
        <p:nvSpPr>
          <p:cNvPr id="4" name="Text Placeholder 10">
            <a:extLst>
              <a:ext uri="{FF2B5EF4-FFF2-40B4-BE49-F238E27FC236}">
                <a16:creationId xmlns:a16="http://schemas.microsoft.com/office/drawing/2014/main" id="{9C0475F3-AB98-5DB5-8BD0-BBAC3781D4C5}"/>
              </a:ext>
            </a:extLst>
          </p:cNvPr>
          <p:cNvSpPr txBox="1">
            <a:spLocks/>
          </p:cNvSpPr>
          <p:nvPr/>
        </p:nvSpPr>
        <p:spPr>
          <a:xfrm>
            <a:off x="459528" y="2933414"/>
            <a:ext cx="9753600" cy="11430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kern="0" dirty="0">
                <a:solidFill>
                  <a:schemeClr val="tx1"/>
                </a:solidFill>
              </a:rPr>
              <a:t>Workforce Disability Equality Standard (WDES)</a:t>
            </a:r>
          </a:p>
          <a:p>
            <a:r>
              <a:rPr lang="en-GB" sz="3200" b="1" kern="0" dirty="0">
                <a:solidFill>
                  <a:srgbClr val="008A80"/>
                </a:solidFill>
              </a:rPr>
              <a:t>2023/2024 Report</a:t>
            </a:r>
          </a:p>
        </p:txBody>
      </p:sp>
      <p:sp>
        <p:nvSpPr>
          <p:cNvPr id="8" name="TextBox 7">
            <a:extLst>
              <a:ext uri="{FF2B5EF4-FFF2-40B4-BE49-F238E27FC236}">
                <a16:creationId xmlns:a16="http://schemas.microsoft.com/office/drawing/2014/main" id="{490149AE-388F-C963-2480-CE012A3FFD71}"/>
              </a:ext>
            </a:extLst>
          </p:cNvPr>
          <p:cNvSpPr txBox="1"/>
          <p:nvPr/>
        </p:nvSpPr>
        <p:spPr>
          <a:xfrm>
            <a:off x="480243" y="5995397"/>
            <a:ext cx="8077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Published: 28/10/2024</a:t>
            </a:r>
          </a:p>
        </p:txBody>
      </p:sp>
    </p:spTree>
    <p:extLst>
      <p:ext uri="{BB962C8B-B14F-4D97-AF65-F5344CB8AC3E}">
        <p14:creationId xmlns:p14="http://schemas.microsoft.com/office/powerpoint/2010/main" val="139403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C4E09D-6BFA-C84F-03F4-CD900366AF8F}"/>
              </a:ext>
            </a:extLst>
          </p:cNvPr>
          <p:cNvSpPr txBox="1"/>
          <p:nvPr/>
        </p:nvSpPr>
        <p:spPr>
          <a:xfrm>
            <a:off x="10861974" y="6164678"/>
            <a:ext cx="1253826" cy="560342"/>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A6AD0A82-3B1A-EEFE-EC59-0A6A8916EBC3}"/>
              </a:ext>
            </a:extLst>
          </p:cNvPr>
          <p:cNvSpPr txBox="1"/>
          <p:nvPr/>
        </p:nvSpPr>
        <p:spPr>
          <a:xfrm>
            <a:off x="138664" y="2249546"/>
            <a:ext cx="4216399" cy="544060"/>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endParaRPr lang="en-GB" sz="1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endParaRPr lang="en-GB" sz="11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122997" y="212568"/>
            <a:ext cx="6413500" cy="311150"/>
          </a:xfrm>
        </p:spPr>
        <p:txBody>
          <a:bodyPr/>
          <a:lstStyle/>
          <a:p>
            <a:r>
              <a:rPr lang="en-GB" b="1" dirty="0">
                <a:solidFill>
                  <a:srgbClr val="0070C0"/>
                </a:solidFill>
              </a:rPr>
              <a:t>Workforce Disability Equality Standard (WDES)</a:t>
            </a: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125917" y="526137"/>
            <a:ext cx="6413782" cy="464463"/>
          </a:xfrm>
        </p:spPr>
        <p:txBody>
          <a:bodyPr/>
          <a:lstStyle/>
          <a:p>
            <a:r>
              <a:rPr lang="en-GB" dirty="0"/>
              <a:t>Indicator 4c and 4d</a:t>
            </a:r>
            <a:endParaRPr lang="en-GB" b="1" dirty="0"/>
          </a:p>
        </p:txBody>
      </p:sp>
      <p:sp>
        <p:nvSpPr>
          <p:cNvPr id="4" name="Text Placeholder 1">
            <a:extLst>
              <a:ext uri="{FF2B5EF4-FFF2-40B4-BE49-F238E27FC236}">
                <a16:creationId xmlns:a16="http://schemas.microsoft.com/office/drawing/2014/main" id="{3024E1B4-6769-5960-AFF5-118F36D194F0}"/>
              </a:ext>
            </a:extLst>
          </p:cNvPr>
          <p:cNvSpPr txBox="1">
            <a:spLocks/>
          </p:cNvSpPr>
          <p:nvPr/>
        </p:nvSpPr>
        <p:spPr>
          <a:xfrm>
            <a:off x="280748" y="5403850"/>
            <a:ext cx="5854426" cy="311150"/>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lgn="ctr">
              <a:lnSpc>
                <a:spcPct val="150000"/>
              </a:lnSpc>
              <a:spcAft>
                <a:spcPts val="600"/>
              </a:spcAft>
              <a:buFont typeface="Arial" panose="020B0604020202020204" pitchFamily="34" charset="0"/>
              <a:buChar char="•"/>
            </a:pP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HBA from m</a:t>
            </a: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anagers (4b) is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up</a:t>
            </a: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1.3% points</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and remains significantly higher than colleagues without a disability.</a:t>
            </a: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Both reported rates at STG are higher than the national average. </a:t>
            </a:r>
          </a:p>
          <a:p>
            <a:pPr marL="171450" indent="-171450" algn="ctr">
              <a:buFont typeface="Arial" panose="020B0604020202020204" pitchFamily="34" charset="0"/>
              <a:buChar char="•"/>
            </a:pPr>
            <a:endParaRPr lang="en-GB" sz="1200" b="1" i="1" dirty="0">
              <a:solidFill>
                <a:schemeClr val="tx1"/>
              </a:solidFill>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DB71D7AC-C758-B1CF-2068-D2DF7DB296D4}"/>
              </a:ext>
            </a:extLst>
          </p:cNvPr>
          <p:cNvSpPr txBox="1">
            <a:spLocks/>
          </p:cNvSpPr>
          <p:nvPr/>
        </p:nvSpPr>
        <p:spPr>
          <a:xfrm>
            <a:off x="6219556" y="5403850"/>
            <a:ext cx="5691696"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marR="0" lvl="0" indent="-171450" algn="ctr"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sz="1200" kern="1200" spc="0" dirty="0">
                <a:solidFill>
                  <a:schemeClr val="tx1"/>
                </a:solidFill>
                <a:latin typeface="Arial" panose="020B0604020202020204" pitchFamily="34" charset="0"/>
                <a:ea typeface="Calibri" panose="020F0502020204030204" pitchFamily="34" charset="0"/>
                <a:cs typeface="Arial" panose="020B0604020202020204" pitchFamily="34" charset="0"/>
              </a:rPr>
              <a:t>Reporting HBA ha</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 increased by 6.4% points compared to 2023. Both staff with a disability and those without reports similar rates (50.7% and 51.1% respectively).</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graph of a number of people&#10;&#10;Description automatically generated with medium confidence">
            <a:extLst>
              <a:ext uri="{FF2B5EF4-FFF2-40B4-BE49-F238E27FC236}">
                <a16:creationId xmlns:a16="http://schemas.microsoft.com/office/drawing/2014/main" id="{081415A2-260A-B44E-F7DD-2DA2C95C3D9A}"/>
              </a:ext>
            </a:extLst>
          </p:cNvPr>
          <p:cNvPicPr>
            <a:picLocks noChangeAspect="1"/>
          </p:cNvPicPr>
          <p:nvPr/>
        </p:nvPicPr>
        <p:blipFill rotWithShape="1">
          <a:blip r:embed="rId3">
            <a:extLst>
              <a:ext uri="{28A0092B-C50C-407E-A947-70E740481C1C}">
                <a14:useLocalDpi xmlns:a14="http://schemas.microsoft.com/office/drawing/2010/main" val="0"/>
              </a:ext>
            </a:extLst>
          </a:blip>
          <a:srcRect r="4986" b="10677"/>
          <a:stretch/>
        </p:blipFill>
        <p:spPr>
          <a:xfrm>
            <a:off x="261514" y="1747490"/>
            <a:ext cx="5854426" cy="3514657"/>
          </a:xfrm>
          <a:prstGeom prst="rect">
            <a:avLst/>
          </a:prstGeom>
        </p:spPr>
      </p:pic>
      <p:pic>
        <p:nvPicPr>
          <p:cNvPr id="19" name="Picture 18" descr="A graph of a graph with numbers and lines&#10;&#10;Description automatically generated with medium confidence">
            <a:extLst>
              <a:ext uri="{FF2B5EF4-FFF2-40B4-BE49-F238E27FC236}">
                <a16:creationId xmlns:a16="http://schemas.microsoft.com/office/drawing/2014/main" id="{384AAC97-748B-56B8-539B-6BB36160E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555" y="1747490"/>
            <a:ext cx="5691696" cy="3514657"/>
          </a:xfrm>
          <a:prstGeom prst="rect">
            <a:avLst/>
          </a:prstGeom>
        </p:spPr>
      </p:pic>
    </p:spTree>
    <p:extLst>
      <p:ext uri="{BB962C8B-B14F-4D97-AF65-F5344CB8AC3E}">
        <p14:creationId xmlns:p14="http://schemas.microsoft.com/office/powerpoint/2010/main" val="300501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rgbClr val="0070C0"/>
                </a:solidFill>
              </a:rPr>
              <a:t>Workforce Disability Equality Standard (WDES)</a:t>
            </a: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5</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785100"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Staff Survey Q15: % of staff believing that the Trust provides equal opportunities for career progression or promotion</a:t>
            </a:r>
          </a:p>
          <a:p>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2A55832-01BD-26E3-613E-6AE1764B5961}"/>
              </a:ext>
            </a:extLst>
          </p:cNvPr>
          <p:cNvSpPr txBox="1">
            <a:spLocks noChangeArrowheads="1"/>
          </p:cNvSpPr>
          <p:nvPr/>
        </p:nvSpPr>
        <p:spPr bwMode="auto">
          <a:xfrm>
            <a:off x="4783533" y="1499944"/>
            <a:ext cx="7140580"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Staff Survey Q15: % of staff believing that the Trust provides equal opportunities for career progression or promotion</a:t>
            </a:r>
          </a:p>
        </p:txBody>
      </p:sp>
      <p:pic>
        <p:nvPicPr>
          <p:cNvPr id="3" name="Picture 2" descr="A graph of a number of people&#10;&#10;Description automatically generated with medium confidence">
            <a:extLst>
              <a:ext uri="{FF2B5EF4-FFF2-40B4-BE49-F238E27FC236}">
                <a16:creationId xmlns:a16="http://schemas.microsoft.com/office/drawing/2014/main" id="{F57BEC9D-D47B-3E47-80B6-C2A225476E01}"/>
              </a:ext>
            </a:extLst>
          </p:cNvPr>
          <p:cNvPicPr>
            <a:picLocks noChangeAspect="1"/>
          </p:cNvPicPr>
          <p:nvPr/>
        </p:nvPicPr>
        <p:blipFill rotWithShape="1">
          <a:blip r:embed="rId3">
            <a:extLst>
              <a:ext uri="{28A0092B-C50C-407E-A947-70E740481C1C}">
                <a14:useLocalDpi xmlns:a14="http://schemas.microsoft.com/office/drawing/2010/main" val="0"/>
              </a:ext>
            </a:extLst>
          </a:blip>
          <a:srcRect b="-1926"/>
          <a:stretch/>
        </p:blipFill>
        <p:spPr>
          <a:xfrm>
            <a:off x="4778549" y="2103880"/>
            <a:ext cx="7184852" cy="3153920"/>
          </a:xfrm>
          <a:prstGeom prst="rect">
            <a:avLst/>
          </a:prstGeom>
        </p:spPr>
      </p:pic>
      <p:sp>
        <p:nvSpPr>
          <p:cNvPr id="4" name="TextBox 3">
            <a:extLst>
              <a:ext uri="{FF2B5EF4-FFF2-40B4-BE49-F238E27FC236}">
                <a16:creationId xmlns:a16="http://schemas.microsoft.com/office/drawing/2014/main" id="{A889BEC9-9095-EE67-4B42-77C002B447F5}"/>
              </a:ext>
            </a:extLst>
          </p:cNvPr>
          <p:cNvSpPr txBox="1"/>
          <p:nvPr/>
        </p:nvSpPr>
        <p:spPr>
          <a:xfrm>
            <a:off x="457200" y="1824688"/>
            <a:ext cx="3808741" cy="2705036"/>
          </a:xfrm>
          <a:prstGeom prst="rect">
            <a:avLst/>
          </a:prstGeom>
          <a:noFill/>
        </p:spPr>
        <p:txBody>
          <a:bodyPr wrap="square">
            <a:spAutoFit/>
          </a:bodyPr>
          <a:lstStyle/>
          <a:p>
            <a:pPr algn="just">
              <a:lnSpc>
                <a:spcPct val="150000"/>
              </a:lnSpc>
              <a:spcAft>
                <a:spcPts val="600"/>
              </a:spcAft>
            </a:pPr>
            <a:r>
              <a:rPr lang="en-GB" sz="1200" b="1" dirty="0">
                <a:effectLst/>
                <a:latin typeface="Arial" panose="020B0604020202020204" pitchFamily="34" charset="0"/>
                <a:ea typeface="Calibri" panose="020F0502020204030204" pitchFamily="34" charset="0"/>
                <a:cs typeface="Arial" panose="020B0604020202020204" pitchFamily="34" charset="0"/>
              </a:rPr>
              <a:t>Beliefs about equal opportunities, career progression and promotion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600"/>
              </a:spcAft>
              <a:buFont typeface="Symbol" panose="05050102010706020507" pitchFamily="18" charset="2"/>
              <a:buChar char=""/>
            </a:pPr>
            <a:r>
              <a:rPr lang="en-GB" sz="1200" dirty="0">
                <a:latin typeface="Arial" panose="020B0604020202020204" pitchFamily="34" charset="0"/>
                <a:ea typeface="Arial" panose="020B0604020202020204" pitchFamily="34" charset="0"/>
                <a:cs typeface="Arial" panose="020B0604020202020204" pitchFamily="34" charset="0"/>
              </a:rPr>
              <a:t>Fewer s</a:t>
            </a:r>
            <a:r>
              <a:rPr lang="en-GB" sz="1200" dirty="0">
                <a:effectLst/>
                <a:latin typeface="Arial" panose="020B0604020202020204" pitchFamily="34" charset="0"/>
                <a:ea typeface="Arial" panose="020B0604020202020204" pitchFamily="34" charset="0"/>
                <a:cs typeface="Arial" panose="020B0604020202020204" pitchFamily="34" charset="0"/>
              </a:rPr>
              <a:t>taff with a disability </a:t>
            </a:r>
            <a:r>
              <a:rPr lang="en-GB" sz="1200" dirty="0">
                <a:latin typeface="Arial" panose="020B0604020202020204" pitchFamily="34" charset="0"/>
                <a:ea typeface="Arial" panose="020B0604020202020204" pitchFamily="34" charset="0"/>
                <a:cs typeface="Arial" panose="020B0604020202020204" pitchFamily="34" charset="0"/>
              </a:rPr>
              <a:t>believe the trust provides </a:t>
            </a:r>
            <a:r>
              <a:rPr lang="en-GB" sz="1200" dirty="0">
                <a:effectLst/>
                <a:latin typeface="Arial" panose="020B0604020202020204" pitchFamily="34" charset="0"/>
                <a:ea typeface="Calibri" panose="020F0502020204030204" pitchFamily="34" charset="0"/>
                <a:cs typeface="Arial" panose="020B0604020202020204" pitchFamily="34" charset="0"/>
              </a:rPr>
              <a:t>equal opportunities with regards to career progression and promotion</a:t>
            </a:r>
            <a:r>
              <a:rPr lang="en-GB" sz="1200" dirty="0">
                <a:latin typeface="Arial" panose="020B0604020202020204" pitchFamily="34" charset="0"/>
                <a:ea typeface="Calibri" panose="020F0502020204030204" pitchFamily="34" charset="0"/>
                <a:cs typeface="Arial" panose="020B0604020202020204" pitchFamily="34" charset="0"/>
              </a:rPr>
              <a:t> – with percentage reducing from 44.7% in 2023 to 41.5% in 2024.</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600"/>
              </a:spcAft>
              <a:buFont typeface="Symbol" panose="05050102010706020507" pitchFamily="18" charset="2"/>
              <a:buChar char=""/>
            </a:pPr>
            <a:r>
              <a:rPr lang="en-GB" sz="1200" dirty="0">
                <a:effectLst/>
                <a:latin typeface="Arial" panose="020B0604020202020204" pitchFamily="34" charset="0"/>
                <a:ea typeface="Arial" panose="020B0604020202020204" pitchFamily="34" charset="0"/>
                <a:cs typeface="Arial" panose="020B0604020202020204" pitchFamily="34" charset="0"/>
              </a:rPr>
              <a:t>The </a:t>
            </a:r>
            <a:r>
              <a:rPr lang="en-GB" sz="1200" dirty="0">
                <a:latin typeface="Arial" panose="020B0604020202020204" pitchFamily="34" charset="0"/>
                <a:ea typeface="Calibri" panose="020F0502020204030204" pitchFamily="34" charset="0"/>
                <a:cs typeface="Arial" panose="020B0604020202020204" pitchFamily="34" charset="0"/>
              </a:rPr>
              <a:t>gap in perceptions between the groups has widened – from 6% in 2023 to 8.5% in 2024.</a:t>
            </a:r>
          </a:p>
        </p:txBody>
      </p:sp>
      <p:pic>
        <p:nvPicPr>
          <p:cNvPr id="5" name="Picture 4" descr="A white background with black dots&#10;&#10;Description automatically generated">
            <a:extLst>
              <a:ext uri="{FF2B5EF4-FFF2-40B4-BE49-F238E27FC236}">
                <a16:creationId xmlns:a16="http://schemas.microsoft.com/office/drawing/2014/main" id="{644DE11F-5F85-BFC4-0E2E-76BEC76E1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799" y="6096000"/>
            <a:ext cx="990601" cy="609600"/>
          </a:xfrm>
          <a:prstGeom prst="rect">
            <a:avLst/>
          </a:prstGeom>
        </p:spPr>
      </p:pic>
    </p:spTree>
    <p:extLst>
      <p:ext uri="{BB962C8B-B14F-4D97-AF65-F5344CB8AC3E}">
        <p14:creationId xmlns:p14="http://schemas.microsoft.com/office/powerpoint/2010/main" val="76969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rgbClr val="0070C0"/>
                </a:solidFill>
              </a:rPr>
              <a:t>Workforce Disability Equality Standard (WDES)</a:t>
            </a: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6</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785100"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Staff Survey Q11: % of staff saying that they have felt pressure from their manager to come to work, despite not feeling well enough to perform their duties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2A55832-01BD-26E3-613E-6AE1764B5961}"/>
              </a:ext>
            </a:extLst>
          </p:cNvPr>
          <p:cNvSpPr txBox="1">
            <a:spLocks noChangeArrowheads="1"/>
          </p:cNvSpPr>
          <p:nvPr/>
        </p:nvSpPr>
        <p:spPr bwMode="auto">
          <a:xfrm>
            <a:off x="4776412" y="1530177"/>
            <a:ext cx="7140580" cy="404778"/>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Staff Survey Q11: % of staff saying that they have felt pressure from their manager to come to work, despite not feeling well enough to perform their duties</a:t>
            </a:r>
          </a:p>
        </p:txBody>
      </p:sp>
      <p:sp>
        <p:nvSpPr>
          <p:cNvPr id="2" name="TextBox 1">
            <a:extLst>
              <a:ext uri="{FF2B5EF4-FFF2-40B4-BE49-F238E27FC236}">
                <a16:creationId xmlns:a16="http://schemas.microsoft.com/office/drawing/2014/main" id="{5FA0A63E-6AD5-B236-AD8C-17A22F7DD5E9}"/>
              </a:ext>
            </a:extLst>
          </p:cNvPr>
          <p:cNvSpPr txBox="1"/>
          <p:nvPr/>
        </p:nvSpPr>
        <p:spPr>
          <a:xfrm>
            <a:off x="544142" y="1485031"/>
            <a:ext cx="3657600" cy="4166975"/>
          </a:xfrm>
          <a:prstGeom prst="rect">
            <a:avLst/>
          </a:prstGeom>
          <a:noFill/>
        </p:spPr>
        <p:txBody>
          <a:bodyPr wrap="square">
            <a:spAutoFit/>
          </a:bodyPr>
          <a:lstStyle/>
          <a:p>
            <a:pPr lvl="0" algn="just">
              <a:lnSpc>
                <a:spcPct val="150000"/>
              </a:lnSpc>
              <a:spcAft>
                <a:spcPts val="600"/>
              </a:spcAft>
            </a:pPr>
            <a:r>
              <a:rPr lang="en-GB" sz="1200" b="1" dirty="0">
                <a:effectLst/>
                <a:latin typeface="Arial" panose="020B0604020202020204" pitchFamily="34" charset="0"/>
                <a:ea typeface="Calibri" panose="020F0502020204030204" pitchFamily="34" charset="0"/>
                <a:cs typeface="Arial" panose="020B0604020202020204" pitchFamily="34" charset="0"/>
              </a:rPr>
              <a:t>Feeling pressure to go to work when unwell (presenteeism)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There has been a reduction in the number of </a:t>
            </a:r>
            <a:r>
              <a:rPr lang="en-GB" sz="1200" dirty="0">
                <a:effectLst/>
                <a:latin typeface="Arial" panose="020B0604020202020204" pitchFamily="34" charset="0"/>
                <a:ea typeface="Arial" panose="020B0604020202020204" pitchFamily="34" charset="0"/>
                <a:cs typeface="Arial" panose="020B0604020202020204" pitchFamily="34" charset="0"/>
              </a:rPr>
              <a:t>staff with a disability </a:t>
            </a:r>
            <a:r>
              <a:rPr lang="en-GB" sz="1200" dirty="0">
                <a:latin typeface="Arial" panose="020B0604020202020204" pitchFamily="34" charset="0"/>
                <a:ea typeface="Arial" panose="020B0604020202020204" pitchFamily="34" charset="0"/>
                <a:cs typeface="Arial" panose="020B0604020202020204" pitchFamily="34" charset="0"/>
              </a:rPr>
              <a:t>who reported</a:t>
            </a:r>
            <a:r>
              <a:rPr lang="en-GB" sz="1200" dirty="0">
                <a:effectLst/>
                <a:latin typeface="Arial" panose="020B0604020202020204" pitchFamily="34" charset="0"/>
                <a:ea typeface="Calibri" panose="020F0502020204030204" pitchFamily="34" charset="0"/>
                <a:cs typeface="Arial" panose="020B0604020202020204" pitchFamily="34" charset="0"/>
              </a:rPr>
              <a:t> feeling pressure to come into work despite not feeling able to carry out their duties</a:t>
            </a:r>
            <a:r>
              <a:rPr lang="en-GB" sz="1200" dirty="0">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-3% compared to last year. </a:t>
            </a:r>
          </a:p>
          <a:p>
            <a:pPr marL="342900" lvl="0" indent="-342900" algn="just">
              <a:lnSpc>
                <a:spcPct val="150000"/>
              </a:lnSpc>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Whilst this was also reported in previous years, this year the gap between </a:t>
            </a:r>
            <a:r>
              <a:rPr lang="en-GB" sz="1200" dirty="0">
                <a:effectLst/>
                <a:latin typeface="Arial" panose="020B0604020202020204" pitchFamily="34" charset="0"/>
                <a:ea typeface="Arial" panose="020B0604020202020204" pitchFamily="34" charset="0"/>
                <a:cs typeface="Arial" panose="020B0604020202020204" pitchFamily="34" charset="0"/>
              </a:rPr>
              <a:t>staff with a disability and staff without a disability </a:t>
            </a:r>
            <a:r>
              <a:rPr lang="en-GB" sz="1200" dirty="0">
                <a:effectLst/>
                <a:latin typeface="Arial" panose="020B0604020202020204" pitchFamily="34" charset="0"/>
                <a:ea typeface="Calibri" panose="020F0502020204030204" pitchFamily="34" charset="0"/>
                <a:cs typeface="Arial" panose="020B0604020202020204" pitchFamily="34" charset="0"/>
              </a:rPr>
              <a:t>is at its lowest at 5.3% - a 4.3% drop from 2023 </a:t>
            </a:r>
            <a:r>
              <a:rPr lang="en-GB" sz="1200" dirty="0">
                <a:latin typeface="Arial" panose="020B0604020202020204" pitchFamily="34" charset="0"/>
                <a:ea typeface="Calibri" panose="020F0502020204030204" pitchFamily="34" charset="0"/>
                <a:cs typeface="Arial" panose="020B0604020202020204" pitchFamily="34" charset="0"/>
              </a:rPr>
              <a:t> where it was </a:t>
            </a:r>
            <a:r>
              <a:rPr lang="en-GB" sz="1200" dirty="0">
                <a:effectLst/>
                <a:latin typeface="Arial" panose="020B0604020202020204" pitchFamily="34" charset="0"/>
                <a:ea typeface="Calibri" panose="020F0502020204030204" pitchFamily="34" charset="0"/>
                <a:cs typeface="Arial" panose="020B0604020202020204" pitchFamily="34" charset="0"/>
              </a:rPr>
              <a:t>9.6%. </a:t>
            </a:r>
          </a:p>
          <a:p>
            <a:pPr marL="342900" lvl="0" indent="-342900" algn="just">
              <a:lnSpc>
                <a:spcPct val="150000"/>
              </a:lnSpc>
              <a:spcAft>
                <a:spcPts val="600"/>
              </a:spcAft>
              <a:buFont typeface="Symbol" panose="05050102010706020507" pitchFamily="18" charset="2"/>
              <a:buChar char=""/>
            </a:pPr>
            <a:r>
              <a:rPr lang="en-GB" sz="1200" dirty="0">
                <a:latin typeface="Arial" panose="020B0604020202020204" pitchFamily="34" charset="0"/>
                <a:ea typeface="Arial" panose="020B0604020202020204" pitchFamily="34" charset="0"/>
                <a:cs typeface="Arial" panose="020B0604020202020204" pitchFamily="34" charset="0"/>
              </a:rPr>
              <a:t>S</a:t>
            </a:r>
            <a:r>
              <a:rPr lang="en-GB" sz="1200" dirty="0">
                <a:effectLst/>
                <a:latin typeface="Arial" panose="020B0604020202020204" pitchFamily="34" charset="0"/>
                <a:ea typeface="Arial" panose="020B0604020202020204" pitchFamily="34" charset="0"/>
                <a:cs typeface="Arial" panose="020B0604020202020204" pitchFamily="34" charset="0"/>
              </a:rPr>
              <a:t>taff without a disability </a:t>
            </a:r>
            <a:r>
              <a:rPr lang="en-GB" sz="1200" dirty="0">
                <a:effectLst/>
                <a:latin typeface="Arial" panose="020B0604020202020204" pitchFamily="34" charset="0"/>
                <a:ea typeface="Calibri" panose="020F0502020204030204" pitchFamily="34" charset="0"/>
                <a:cs typeface="Arial" panose="020B0604020202020204" pitchFamily="34" charset="0"/>
              </a:rPr>
              <a:t>report feeling slightly </a:t>
            </a:r>
            <a:r>
              <a:rPr lang="en-GB" sz="1200" i="1" dirty="0">
                <a:effectLst/>
                <a:latin typeface="Arial" panose="020B0604020202020204" pitchFamily="34" charset="0"/>
                <a:ea typeface="Calibri" panose="020F0502020204030204" pitchFamily="34" charset="0"/>
                <a:cs typeface="Arial" panose="020B0604020202020204" pitchFamily="34" charset="0"/>
              </a:rPr>
              <a:t>more pressured</a:t>
            </a:r>
            <a:r>
              <a:rPr lang="en-GB" sz="1200" dirty="0">
                <a:effectLst/>
                <a:latin typeface="Arial" panose="020B0604020202020204" pitchFamily="34" charset="0"/>
                <a:ea typeface="Calibri" panose="020F0502020204030204" pitchFamily="34" charset="0"/>
                <a:cs typeface="Arial" panose="020B0604020202020204" pitchFamily="34" charset="0"/>
              </a:rPr>
              <a:t> compared to previous years</a:t>
            </a:r>
            <a:endParaRPr lang="en-GB" sz="1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A graph of a person and person&#10;&#10;Description automatically generated with medium confidence">
            <a:extLst>
              <a:ext uri="{FF2B5EF4-FFF2-40B4-BE49-F238E27FC236}">
                <a16:creationId xmlns:a16="http://schemas.microsoft.com/office/drawing/2014/main" id="{DF0E0A1D-E636-2361-C590-D6B0FD743D8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76799" y="2317923"/>
            <a:ext cx="7040193" cy="3009900"/>
          </a:xfrm>
          <a:prstGeom prst="rect">
            <a:avLst/>
          </a:prstGeom>
        </p:spPr>
      </p:pic>
      <p:pic>
        <p:nvPicPr>
          <p:cNvPr id="4" name="Picture 3" descr="A white background with black dots&#10;&#10;Description automatically generated">
            <a:extLst>
              <a:ext uri="{FF2B5EF4-FFF2-40B4-BE49-F238E27FC236}">
                <a16:creationId xmlns:a16="http://schemas.microsoft.com/office/drawing/2014/main" id="{A2A77B0B-D9F5-8A83-D728-CEAB6871D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192" y="6172200"/>
            <a:ext cx="1138608" cy="609600"/>
          </a:xfrm>
          <a:prstGeom prst="rect">
            <a:avLst/>
          </a:prstGeom>
        </p:spPr>
      </p:pic>
    </p:spTree>
    <p:extLst>
      <p:ext uri="{BB962C8B-B14F-4D97-AF65-F5344CB8AC3E}">
        <p14:creationId xmlns:p14="http://schemas.microsoft.com/office/powerpoint/2010/main" val="277081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rgbClr val="0070C0"/>
                </a:solidFill>
              </a:rPr>
              <a:t>Workforce Disability Equality Standard (WDES)</a:t>
            </a: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7</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785100"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Staff Survey Q4: % of staff saying that they are satisfied with the extent to which their organisation values their work</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2A55832-01BD-26E3-613E-6AE1764B5961}"/>
              </a:ext>
            </a:extLst>
          </p:cNvPr>
          <p:cNvSpPr txBox="1">
            <a:spLocks noChangeArrowheads="1"/>
          </p:cNvSpPr>
          <p:nvPr/>
        </p:nvSpPr>
        <p:spPr bwMode="auto">
          <a:xfrm>
            <a:off x="4783533" y="1499944"/>
            <a:ext cx="7140580"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Staff Survey Q4: % of staff saying that they are satisfied with the extent to which their organisation values their work</a:t>
            </a:r>
          </a:p>
        </p:txBody>
      </p:sp>
      <p:sp>
        <p:nvSpPr>
          <p:cNvPr id="2" name="TextBox 1">
            <a:extLst>
              <a:ext uri="{FF2B5EF4-FFF2-40B4-BE49-F238E27FC236}">
                <a16:creationId xmlns:a16="http://schemas.microsoft.com/office/drawing/2014/main" id="{C59FE45D-E3EE-4A7B-80E7-9A5779D800B8}"/>
              </a:ext>
            </a:extLst>
          </p:cNvPr>
          <p:cNvSpPr txBox="1"/>
          <p:nvPr/>
        </p:nvSpPr>
        <p:spPr>
          <a:xfrm>
            <a:off x="533400" y="1499944"/>
            <a:ext cx="3810000" cy="353603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Feeling that work is undervalued </a:t>
            </a:r>
            <a:endPar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Whilst both groups report an improvement in rates of feeling valued by the organisation,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Arial" panose="020B0604020202020204" pitchFamily="34" charset="0"/>
                <a:cs typeface="Arial" panose="020B0604020202020204" pitchFamily="34" charset="0"/>
              </a:rPr>
              <a:t>staff with a disability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are still much less likely to feel that their work is valued.</a:t>
            </a:r>
          </a:p>
          <a:p>
            <a:pPr marL="342900" marR="0" lvl="0" indent="-342900" algn="just"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31.3% of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Arial" panose="020B0604020202020204" pitchFamily="34" charset="0"/>
                <a:cs typeface="Arial" panose="020B0604020202020204" pitchFamily="34" charset="0"/>
              </a:rPr>
              <a:t>staff with a disability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who responded to the Staff Survey said they felt the organisations valued their work - compared to 43.6% of staff without a disability. The gap between the two groups has worsened in the past year – currently at 12.3% (increased from 10.6% in 2023). </a:t>
            </a:r>
          </a:p>
        </p:txBody>
      </p:sp>
      <p:pic>
        <p:nvPicPr>
          <p:cNvPr id="6" name="Picture 5" descr="A graph of a number of people&#10;&#10;Description automatically generated with medium confidence">
            <a:extLst>
              <a:ext uri="{FF2B5EF4-FFF2-40B4-BE49-F238E27FC236}">
                <a16:creationId xmlns:a16="http://schemas.microsoft.com/office/drawing/2014/main" id="{FBB84454-96A0-73C0-9FB2-EDDDE2E7CB41}"/>
              </a:ext>
            </a:extLst>
          </p:cNvPr>
          <p:cNvPicPr>
            <a:picLocks noChangeAspect="1"/>
          </p:cNvPicPr>
          <p:nvPr/>
        </p:nvPicPr>
        <p:blipFill rotWithShape="1">
          <a:blip r:embed="rId3">
            <a:extLst>
              <a:ext uri="{28A0092B-C50C-407E-A947-70E740481C1C}">
                <a14:useLocalDpi xmlns:a14="http://schemas.microsoft.com/office/drawing/2010/main" val="0"/>
              </a:ext>
            </a:extLst>
          </a:blip>
          <a:srcRect b="214"/>
          <a:stretch/>
        </p:blipFill>
        <p:spPr>
          <a:xfrm>
            <a:off x="4905375" y="2247900"/>
            <a:ext cx="7047313" cy="2971800"/>
          </a:xfrm>
          <a:prstGeom prst="rect">
            <a:avLst/>
          </a:prstGeom>
        </p:spPr>
      </p:pic>
      <p:pic>
        <p:nvPicPr>
          <p:cNvPr id="4" name="Picture 3" descr="A white background with black dots&#10;&#10;Description automatically generated">
            <a:extLst>
              <a:ext uri="{FF2B5EF4-FFF2-40B4-BE49-F238E27FC236}">
                <a16:creationId xmlns:a16="http://schemas.microsoft.com/office/drawing/2014/main" id="{ACC132AC-C279-9C37-8E20-DA7CC8613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6600" y="6096000"/>
            <a:ext cx="1143000" cy="609600"/>
          </a:xfrm>
          <a:prstGeom prst="rect">
            <a:avLst/>
          </a:prstGeom>
        </p:spPr>
      </p:pic>
    </p:spTree>
    <p:extLst>
      <p:ext uri="{BB962C8B-B14F-4D97-AF65-F5344CB8AC3E}">
        <p14:creationId xmlns:p14="http://schemas.microsoft.com/office/powerpoint/2010/main" val="1841881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rgbClr val="0070C0"/>
                </a:solidFill>
              </a:rPr>
              <a:t>Workforce Disability Equality Standard (WDES)</a:t>
            </a: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8</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785100"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Staff Survey Q28b: % of staff saying that their employer has made reasonable adjustment(s) to enable them to carry out their work </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2A55832-01BD-26E3-613E-6AE1764B5961}"/>
              </a:ext>
            </a:extLst>
          </p:cNvPr>
          <p:cNvSpPr txBox="1">
            <a:spLocks noChangeArrowheads="1"/>
          </p:cNvSpPr>
          <p:nvPr/>
        </p:nvSpPr>
        <p:spPr bwMode="auto">
          <a:xfrm>
            <a:off x="4783533" y="1728544"/>
            <a:ext cx="7140580" cy="35052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Staff Survey Q28b: % of staff saying that their employer has made reasonable adjustment(s) to enable them to carry out their work </a:t>
            </a:r>
          </a:p>
        </p:txBody>
      </p:sp>
      <p:sp>
        <p:nvSpPr>
          <p:cNvPr id="2" name="TextBox 1">
            <a:extLst>
              <a:ext uri="{FF2B5EF4-FFF2-40B4-BE49-F238E27FC236}">
                <a16:creationId xmlns:a16="http://schemas.microsoft.com/office/drawing/2014/main" id="{C59FE45D-E3EE-4A7B-80E7-9A5779D800B8}"/>
              </a:ext>
            </a:extLst>
          </p:cNvPr>
          <p:cNvSpPr txBox="1"/>
          <p:nvPr/>
        </p:nvSpPr>
        <p:spPr>
          <a:xfrm>
            <a:off x="457200" y="2079064"/>
            <a:ext cx="3810000" cy="333597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Adjustments in the workplace</a:t>
            </a:r>
            <a:endPar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Only 68.9% of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Arial" panose="020B0604020202020204" pitchFamily="34" charset="0"/>
                <a:cs typeface="Arial" panose="020B0604020202020204" pitchFamily="34" charset="0"/>
              </a:rPr>
              <a:t>staff with a disability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felt that reasonable adjustments had been made to enable them to carry out their work. This improved by 7.2</a:t>
            </a:r>
            <a:r>
              <a:rPr lang="en-GB" sz="1200" dirty="0">
                <a:solidFill>
                  <a:srgbClr val="425563"/>
                </a:solidFill>
                <a:latin typeface="Arial" panose="020B0604020202020204" pitchFamily="34" charset="0"/>
                <a:ea typeface="Calibri" panose="020F0502020204030204" pitchFamily="34" charset="0"/>
                <a:cs typeface="Arial" panose="020B0604020202020204" pitchFamily="34" charset="0"/>
              </a:rPr>
              <a:t> percentage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points compared to last year. </a:t>
            </a:r>
          </a:p>
          <a:p>
            <a:pPr marL="342900" marR="0" lvl="0" indent="-342900" algn="just"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lang="en-GB" sz="1200" dirty="0">
                <a:solidFill>
                  <a:srgbClr val="425563"/>
                </a:solidFill>
                <a:latin typeface="Arial" panose="020B0604020202020204" pitchFamily="34" charset="0"/>
                <a:ea typeface="Calibri" panose="020F0502020204030204" pitchFamily="34" charset="0"/>
                <a:cs typeface="Arial" panose="020B0604020202020204" pitchFamily="34" charset="0"/>
              </a:rPr>
              <a:t>This is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lower than </a:t>
            </a:r>
            <a:r>
              <a:rPr lang="en-GB" sz="1200" dirty="0">
                <a:solidFill>
                  <a:srgbClr val="425563"/>
                </a:solidFill>
                <a:latin typeface="Arial" panose="020B0604020202020204" pitchFamily="34" charset="0"/>
                <a:ea typeface="Calibri" panose="020F0502020204030204" pitchFamily="34" charset="0"/>
                <a:cs typeface="Arial" panose="020B0604020202020204" pitchFamily="34" charset="0"/>
              </a:rPr>
              <a:t>the national average of 73%.</a:t>
            </a:r>
          </a:p>
          <a:p>
            <a:pPr marL="342900" marR="0" lvl="0" indent="-342900" algn="just"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lang="en-GB" sz="1200" dirty="0">
                <a:solidFill>
                  <a:srgbClr val="425563"/>
                </a:solidFill>
                <a:latin typeface="Arial" panose="020B0604020202020204" pitchFamily="34" charset="0"/>
                <a:ea typeface="Calibri" panose="020F0502020204030204" pitchFamily="34" charset="0"/>
                <a:cs typeface="Arial" panose="020B0604020202020204" pitchFamily="34" charset="0"/>
              </a:rPr>
              <a:t>Last year,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St George’s was 10.7% behind the national average figure in this indicator. Progress in this area has reduced the </a:t>
            </a:r>
            <a:r>
              <a:rPr lang="en-GB" sz="1200" dirty="0">
                <a:solidFill>
                  <a:srgbClr val="425563"/>
                </a:solidFill>
                <a:latin typeface="Arial" panose="020B0604020202020204" pitchFamily="34" charset="0"/>
                <a:ea typeface="Calibri" panose="020F0502020204030204" pitchFamily="34" charset="0"/>
                <a:cs typeface="Arial" panose="020B0604020202020204" pitchFamily="34" charset="0"/>
              </a:rPr>
              <a:t>gap to just 4.4% in the last 12 months. </a:t>
            </a:r>
          </a:p>
        </p:txBody>
      </p:sp>
      <p:pic>
        <p:nvPicPr>
          <p:cNvPr id="4" name="Picture 3" descr="A graph on a white sheet&#10;&#10;Description automatically generated">
            <a:extLst>
              <a:ext uri="{FF2B5EF4-FFF2-40B4-BE49-F238E27FC236}">
                <a16:creationId xmlns:a16="http://schemas.microsoft.com/office/drawing/2014/main" id="{C9974C7F-259B-6A0D-9492-14C06B73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533" y="2362200"/>
            <a:ext cx="7140580" cy="2743200"/>
          </a:xfrm>
          <a:prstGeom prst="rect">
            <a:avLst/>
          </a:prstGeom>
        </p:spPr>
      </p:pic>
      <p:pic>
        <p:nvPicPr>
          <p:cNvPr id="5" name="Picture 4" descr="A white background with black dots&#10;&#10;Description automatically generated">
            <a:extLst>
              <a:ext uri="{FF2B5EF4-FFF2-40B4-BE49-F238E27FC236}">
                <a16:creationId xmlns:a16="http://schemas.microsoft.com/office/drawing/2014/main" id="{FCAB79ED-5A58-0DAF-D8D2-918107B9C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6600" y="6096000"/>
            <a:ext cx="1066800" cy="609600"/>
          </a:xfrm>
          <a:prstGeom prst="rect">
            <a:avLst/>
          </a:prstGeom>
        </p:spPr>
      </p:pic>
    </p:spTree>
    <p:extLst>
      <p:ext uri="{BB962C8B-B14F-4D97-AF65-F5344CB8AC3E}">
        <p14:creationId xmlns:p14="http://schemas.microsoft.com/office/powerpoint/2010/main" val="231361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rgbClr val="0070C0"/>
                </a:solidFill>
              </a:rPr>
              <a:t>Workforce Disability Equality Standard (WDES)</a:t>
            </a: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9</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785100"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Staff Survey: The staff engagement score for Disabled staff, compared to non-disabled staff</a:t>
            </a:r>
          </a:p>
          <a:p>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2A55832-01BD-26E3-613E-6AE1764B5961}"/>
              </a:ext>
            </a:extLst>
          </p:cNvPr>
          <p:cNvSpPr txBox="1">
            <a:spLocks noChangeArrowheads="1"/>
          </p:cNvSpPr>
          <p:nvPr/>
        </p:nvSpPr>
        <p:spPr bwMode="auto">
          <a:xfrm>
            <a:off x="4783533" y="1499944"/>
            <a:ext cx="7140580" cy="35052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endParaRPr lang="en-GB" sz="1000" u="sng"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Staff Survey: The staff engagement score for Disabled staff, compared to non-disabled staff</a:t>
            </a:r>
          </a:p>
          <a:p>
            <a:pPr algn="ctr">
              <a:lnSpc>
                <a:spcPct val="107000"/>
              </a:lnSpc>
              <a:spcAft>
                <a:spcPts val="800"/>
              </a:spcAft>
            </a:pPr>
            <a:endParaRPr lang="en-GB" sz="1000" u="sng"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59FE45D-E3EE-4A7B-80E7-9A5779D800B8}"/>
              </a:ext>
            </a:extLst>
          </p:cNvPr>
          <p:cNvSpPr txBox="1"/>
          <p:nvPr/>
        </p:nvSpPr>
        <p:spPr>
          <a:xfrm>
            <a:off x="533400" y="1505914"/>
            <a:ext cx="3810000" cy="467480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Engagement</a:t>
            </a:r>
          </a:p>
          <a:p>
            <a:pPr marL="171450" marR="0" lvl="0" indent="-1714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The overall indicator trend for engagement is stable. </a:t>
            </a:r>
            <a:r>
              <a:rPr lang="en-GB" sz="1200" dirty="0">
                <a:solidFill>
                  <a:srgbClr val="425563"/>
                </a:solidFill>
                <a:latin typeface="Arial" panose="020B0604020202020204" pitchFamily="34" charset="0"/>
                <a:ea typeface="Calibri" panose="020F0502020204030204" pitchFamily="34" charset="0"/>
                <a:cs typeface="Arial" panose="020B0604020202020204" pitchFamily="34" charset="0"/>
              </a:rPr>
              <a:t>The overall is 6.80, compared to 6.26 for those with a disability and 6.92 for those without a disability.</a:t>
            </a:r>
          </a:p>
          <a:p>
            <a:pPr marL="171450" marR="0" lvl="0" indent="-1714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 The national average is slightly higher for those with a disability at 6.46, compared to 6.26 at St George’s.</a:t>
            </a:r>
          </a:p>
          <a:p>
            <a:pPr marL="171450" marR="0" lvl="0" indent="-1714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The staff engagement score is made up of three broad measures, outlined in more detail below:</a:t>
            </a:r>
          </a:p>
          <a:p>
            <a:pPr marL="628650" lvl="1" indent="-171450" algn="just">
              <a:lnSpc>
                <a:spcPct val="150000"/>
              </a:lnSpc>
              <a:spcAft>
                <a:spcPts val="600"/>
              </a:spcAft>
              <a:buFont typeface="Wingdings" panose="05000000000000000000" pitchFamily="2" charset="2"/>
              <a:buChar char="ü"/>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motivation (related to individual job)</a:t>
            </a:r>
          </a:p>
          <a:p>
            <a:pPr marL="628650" lvl="1" indent="-171450" algn="just">
              <a:lnSpc>
                <a:spcPct val="150000"/>
              </a:lnSpc>
              <a:spcAft>
                <a:spcPts val="600"/>
              </a:spcAft>
              <a:buFont typeface="Wingdings" panose="05000000000000000000" pitchFamily="2" charset="2"/>
              <a:buChar char="ü"/>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involvement (at ward and wider level) </a:t>
            </a:r>
          </a:p>
          <a:p>
            <a:pPr marL="628650" lvl="1" indent="-171450" algn="just">
              <a:lnSpc>
                <a:spcPct val="150000"/>
              </a:lnSpc>
              <a:spcAft>
                <a:spcPts val="600"/>
              </a:spcAft>
              <a:buFont typeface="Wingdings" panose="05000000000000000000" pitchFamily="2" charset="2"/>
              <a:buChar char="ü"/>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advocacy (willingness to recommend the organisation as a place to work and to be treated). </a:t>
            </a:r>
          </a:p>
        </p:txBody>
      </p:sp>
      <p:pic>
        <p:nvPicPr>
          <p:cNvPr id="5" name="Picture 4" descr="A graph with multiple colored lines&#10;&#10;Description automatically generated">
            <a:extLst>
              <a:ext uri="{FF2B5EF4-FFF2-40B4-BE49-F238E27FC236}">
                <a16:creationId xmlns:a16="http://schemas.microsoft.com/office/drawing/2014/main" id="{C24980B4-E31B-4225-25A9-3A03B8097202}"/>
              </a:ext>
            </a:extLst>
          </p:cNvPr>
          <p:cNvPicPr>
            <a:picLocks noChangeAspect="1"/>
          </p:cNvPicPr>
          <p:nvPr/>
        </p:nvPicPr>
        <p:blipFill rotWithShape="1">
          <a:blip r:embed="rId3">
            <a:extLst>
              <a:ext uri="{28A0092B-C50C-407E-A947-70E740481C1C}">
                <a14:useLocalDpi xmlns:a14="http://schemas.microsoft.com/office/drawing/2010/main" val="0"/>
              </a:ext>
            </a:extLst>
          </a:blip>
          <a:srcRect t="-1" b="-1425"/>
          <a:stretch/>
        </p:blipFill>
        <p:spPr>
          <a:xfrm>
            <a:off x="4783534" y="2091240"/>
            <a:ext cx="7140580" cy="3014159"/>
          </a:xfrm>
          <a:prstGeom prst="rect">
            <a:avLst/>
          </a:prstGeom>
        </p:spPr>
      </p:pic>
      <p:pic>
        <p:nvPicPr>
          <p:cNvPr id="4" name="Picture 3" descr="A white background with black dots&#10;&#10;Description automatically generated">
            <a:extLst>
              <a:ext uri="{FF2B5EF4-FFF2-40B4-BE49-F238E27FC236}">
                <a16:creationId xmlns:a16="http://schemas.microsoft.com/office/drawing/2014/main" id="{62825AAA-E9C5-A531-E844-54C9497C6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6600" y="6096000"/>
            <a:ext cx="1143000" cy="609600"/>
          </a:xfrm>
          <a:prstGeom prst="rect">
            <a:avLst/>
          </a:prstGeom>
        </p:spPr>
      </p:pic>
    </p:spTree>
    <p:extLst>
      <p:ext uri="{BB962C8B-B14F-4D97-AF65-F5344CB8AC3E}">
        <p14:creationId xmlns:p14="http://schemas.microsoft.com/office/powerpoint/2010/main" val="52871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0F9F0E-8B89-A206-3D9C-C18DDB8F852B}"/>
              </a:ext>
            </a:extLst>
          </p:cNvPr>
          <p:cNvSpPr txBox="1"/>
          <p:nvPr/>
        </p:nvSpPr>
        <p:spPr>
          <a:xfrm>
            <a:off x="10591800" y="6019800"/>
            <a:ext cx="1524000" cy="838200"/>
          </a:xfrm>
          <a:prstGeom prst="rect">
            <a:avLst/>
          </a:prstGeom>
          <a:solidFill>
            <a:schemeClr val="bg1"/>
          </a:solidFill>
        </p:spPr>
        <p:txBody>
          <a:bodyPr wrap="square" rtlCol="0">
            <a:spAutoFit/>
          </a:bodyPr>
          <a:lstStyle/>
          <a:p>
            <a:endParaRPr lang="en-GB" dirty="0"/>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rgbClr val="0070C0"/>
                </a:solidFill>
              </a:rPr>
              <a:t>Workforce Disability Equality Standard (WDES)</a:t>
            </a:r>
          </a:p>
          <a:p>
            <a:endParaRPr lang="en-GB" b="1" dirty="0">
              <a:solidFill>
                <a:srgbClr val="0070C0"/>
              </a:solidFill>
              <a:highlight>
                <a:srgbClr val="FFFF00"/>
              </a:highlight>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10</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861300" cy="311150"/>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difference between the organisation’s Board voting membership and its organisation’s overall workforce</a:t>
            </a:r>
          </a:p>
          <a:p>
            <a:endParaRPr lang="en-GB" sz="1200" b="1" i="1" dirty="0">
              <a:solidFill>
                <a:srgbClr val="0070C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FF214FC-B2AF-26D9-2F03-F38D580FF7B5}"/>
              </a:ext>
            </a:extLst>
          </p:cNvPr>
          <p:cNvSpPr txBox="1"/>
          <p:nvPr/>
        </p:nvSpPr>
        <p:spPr>
          <a:xfrm>
            <a:off x="292100" y="1587984"/>
            <a:ext cx="11513985" cy="2123658"/>
          </a:xfrm>
          <a:prstGeom prst="rect">
            <a:avLst/>
          </a:prstGeom>
          <a:noFill/>
        </p:spPr>
        <p:txBody>
          <a:bodyPr wrap="square">
            <a:spAutoFit/>
          </a:bodyPr>
          <a:lstStyle/>
          <a:p>
            <a:r>
              <a:rPr lang="en-GB" sz="1100" dirty="0">
                <a:effectLst/>
                <a:latin typeface="Arial" panose="020B0604020202020204" pitchFamily="34" charset="0"/>
                <a:ea typeface="Aptos" panose="020B0004020202020204" pitchFamily="34" charset="0"/>
                <a:cs typeface="Aptos" panose="020B0004020202020204" pitchFamily="34" charset="0"/>
              </a:rPr>
              <a:t>As </a:t>
            </a:r>
            <a:r>
              <a:rPr lang="en-GB" sz="1100" dirty="0">
                <a:latin typeface="Arial" panose="020B0604020202020204" pitchFamily="34" charset="0"/>
                <a:ea typeface="Aptos" panose="020B0004020202020204" pitchFamily="34" charset="0"/>
                <a:cs typeface="Aptos" panose="020B0004020202020204" pitchFamily="34" charset="0"/>
              </a:rPr>
              <a:t>of</a:t>
            </a:r>
            <a:r>
              <a:rPr lang="en-GB" sz="1100" dirty="0">
                <a:effectLst/>
                <a:latin typeface="Arial" panose="020B0604020202020204" pitchFamily="34" charset="0"/>
                <a:ea typeface="Aptos" panose="020B0004020202020204" pitchFamily="34" charset="0"/>
                <a:cs typeface="Aptos" panose="020B0004020202020204" pitchFamily="34" charset="0"/>
              </a:rPr>
              <a:t> 31 March 2024, the Trust Board of Directors comprised 15 members, two of whom have declared a Disability (</a:t>
            </a:r>
            <a:r>
              <a:rPr lang="en-GB" sz="1100" dirty="0">
                <a:latin typeface="Arial" panose="020B0604020202020204" pitchFamily="34" charset="0"/>
                <a:ea typeface="Aptos" panose="020B0004020202020204" pitchFamily="34" charset="0"/>
                <a:cs typeface="Aptos" panose="020B0004020202020204" pitchFamily="34" charset="0"/>
              </a:rPr>
              <a:t>one executive director and one </a:t>
            </a:r>
            <a:r>
              <a:rPr lang="en-GB" sz="1100" dirty="0">
                <a:effectLst/>
                <a:latin typeface="Arial" panose="020B0604020202020204" pitchFamily="34" charset="0"/>
                <a:ea typeface="Aptos" panose="020B0004020202020204" pitchFamily="34" charset="0"/>
                <a:cs typeface="Aptos" panose="020B0004020202020204" pitchFamily="34" charset="0"/>
              </a:rPr>
              <a:t>non-executive director). </a:t>
            </a:r>
          </a:p>
          <a:p>
            <a:endParaRPr lang="en-GB" sz="1100" dirty="0">
              <a:latin typeface="Arial" panose="020B0604020202020204" pitchFamily="34" charset="0"/>
              <a:ea typeface="Aptos" panose="020B0004020202020204" pitchFamily="34" charset="0"/>
              <a:cs typeface="Aptos" panose="020B0004020202020204" pitchFamily="34" charset="0"/>
            </a:endParaRPr>
          </a:p>
          <a:p>
            <a:r>
              <a:rPr lang="en-GB" sz="1100" dirty="0">
                <a:effectLst/>
                <a:latin typeface="Arial" panose="020B0604020202020204" pitchFamily="34" charset="0"/>
                <a:ea typeface="Aptos" panose="020B0004020202020204" pitchFamily="34" charset="0"/>
                <a:cs typeface="Aptos" panose="020B0004020202020204" pitchFamily="34" charset="0"/>
              </a:rPr>
              <a:t>Of this, the Board comprised 11 voting members, seven of whom were non-executive directors and 4 were executive directors. Of these 11 voting members of the Board, two voting Board members have a declared disability</a:t>
            </a:r>
            <a:r>
              <a:rPr lang="en-GB" sz="1100" dirty="0">
                <a:latin typeface="Arial" panose="020B0604020202020204" pitchFamily="34" charset="0"/>
                <a:ea typeface="Aptos" panose="020B0004020202020204" pitchFamily="34" charset="0"/>
                <a:cs typeface="Aptos" panose="020B0004020202020204" pitchFamily="34" charset="0"/>
              </a:rPr>
              <a:t>.</a:t>
            </a:r>
            <a:r>
              <a:rPr lang="en-GB" sz="1100" dirty="0">
                <a:effectLst/>
                <a:latin typeface="Arial" panose="020B0604020202020204" pitchFamily="34" charset="0"/>
                <a:ea typeface="Aptos" panose="020B0004020202020204" pitchFamily="34" charset="0"/>
                <a:cs typeface="Aptos" panose="020B0004020202020204" pitchFamily="34" charset="0"/>
              </a:rPr>
              <a:t> This means staff with </a:t>
            </a:r>
            <a:r>
              <a:rPr lang="en-GB" sz="1100" dirty="0">
                <a:latin typeface="Arial" panose="020B0604020202020204" pitchFamily="34" charset="0"/>
                <a:ea typeface="Aptos" panose="020B0004020202020204" pitchFamily="34" charset="0"/>
                <a:cs typeface="Aptos" panose="020B0004020202020204" pitchFamily="34" charset="0"/>
              </a:rPr>
              <a:t>are positively represented at all level, including Board overall (+13.33%) and Board voting (+18.8%). </a:t>
            </a:r>
            <a:endParaRPr lang="en-GB" sz="1100" dirty="0">
              <a:effectLst/>
              <a:latin typeface="Aptos" panose="020B0004020202020204" pitchFamily="34" charset="0"/>
              <a:ea typeface="Aptos" panose="020B0004020202020204" pitchFamily="34" charset="0"/>
              <a:cs typeface="Aptos" panose="020B0004020202020204" pitchFamily="34" charset="0"/>
            </a:endParaRPr>
          </a:p>
          <a:p>
            <a:r>
              <a:rPr lang="en-GB" sz="1100" dirty="0">
                <a:effectLst/>
                <a:latin typeface="Aptos" panose="020B0004020202020204" pitchFamily="34" charset="0"/>
                <a:ea typeface="Aptos" panose="020B0004020202020204" pitchFamily="34" charset="0"/>
                <a:cs typeface="Aptos" panose="020B0004020202020204" pitchFamily="34" charset="0"/>
              </a:rPr>
              <a:t> </a:t>
            </a:r>
          </a:p>
          <a:p>
            <a:r>
              <a:rPr lang="en-GB" sz="1100" dirty="0">
                <a:effectLst/>
                <a:latin typeface="Arial" panose="020B0604020202020204" pitchFamily="34" charset="0"/>
                <a:ea typeface="Aptos" panose="020B0004020202020204" pitchFamily="34" charset="0"/>
                <a:cs typeface="Aptos" panose="020B0004020202020204" pitchFamily="34" charset="0"/>
              </a:rPr>
              <a:t>Two further Board appointments will be made to the Board by December 2024, the Trust Chair and a Non-Executive Director, both voting positions on the Board. In discussion with the Council of Governors, it has been agreed that identifying a strong and diverse field of candidates is a key priority in these upcoming appointments processes. The roles are being advertised to ensure a diverse field and the search firms supporting the appointments have been asked by the Trust to actively seek applications from across the protected characteristics.</a:t>
            </a:r>
            <a:endParaRPr lang="en-GB" sz="1100" dirty="0">
              <a:effectLst/>
              <a:latin typeface="Aptos" panose="020B0004020202020204" pitchFamily="34" charset="0"/>
              <a:ea typeface="Aptos" panose="020B0004020202020204" pitchFamily="34" charset="0"/>
              <a:cs typeface="Aptos" panose="020B0004020202020204" pitchFamily="34" charset="0"/>
            </a:endParaRPr>
          </a:p>
          <a:p>
            <a:r>
              <a:rPr lang="en-GB" sz="1100" dirty="0">
                <a:effectLst/>
                <a:latin typeface="Arial" panose="020B0604020202020204" pitchFamily="34" charset="0"/>
                <a:ea typeface="Aptos" panose="020B0004020202020204" pitchFamily="34" charset="0"/>
                <a:cs typeface="Aptos" panose="020B0004020202020204" pitchFamily="34" charset="0"/>
              </a:rPr>
              <a:t> </a:t>
            </a:r>
            <a:endParaRPr lang="en-GB" sz="1100" dirty="0">
              <a:effectLst/>
              <a:latin typeface="Aptos" panose="020B0004020202020204" pitchFamily="34" charset="0"/>
              <a:ea typeface="Aptos" panose="020B0004020202020204" pitchFamily="34" charset="0"/>
              <a:cs typeface="Aptos" panose="020B0004020202020204" pitchFamily="34" charset="0"/>
            </a:endParaRPr>
          </a:p>
          <a:p>
            <a:r>
              <a:rPr lang="en-GB" sz="1100" dirty="0">
                <a:effectLst/>
                <a:latin typeface="Arial" panose="020B0604020202020204" pitchFamily="34" charset="0"/>
                <a:ea typeface="Aptos" panose="020B0004020202020204" pitchFamily="34" charset="0"/>
                <a:cs typeface="Aptos" panose="020B0004020202020204" pitchFamily="34" charset="0"/>
              </a:rPr>
              <a:t>The trust is committed to appointing to ensuring future appointments to all Board level roles (executive and non-executive) are appropriately targeted to ensure a diverse range of candidates.</a:t>
            </a:r>
            <a:endParaRPr lang="en-GB" sz="1100" dirty="0">
              <a:effectLst/>
              <a:latin typeface="Aptos" panose="020B0004020202020204" pitchFamily="34" charset="0"/>
              <a:ea typeface="Aptos" panose="020B0004020202020204" pitchFamily="34" charset="0"/>
              <a:cs typeface="Aptos" panose="020B0004020202020204" pitchFamily="34" charset="0"/>
            </a:endParaRPr>
          </a:p>
        </p:txBody>
      </p:sp>
      <p:pic>
        <p:nvPicPr>
          <p:cNvPr id="7" name="Picture 6">
            <a:extLst>
              <a:ext uri="{FF2B5EF4-FFF2-40B4-BE49-F238E27FC236}">
                <a16:creationId xmlns:a16="http://schemas.microsoft.com/office/drawing/2014/main" id="{2C3BD19F-CF09-D547-8ADF-B8C106F2953E}"/>
              </a:ext>
            </a:extLst>
          </p:cNvPr>
          <p:cNvPicPr>
            <a:picLocks noChangeAspect="1"/>
          </p:cNvPicPr>
          <p:nvPr/>
        </p:nvPicPr>
        <p:blipFill>
          <a:blip r:embed="rId2"/>
          <a:stretch>
            <a:fillRect/>
          </a:stretch>
        </p:blipFill>
        <p:spPr>
          <a:xfrm>
            <a:off x="755115" y="3989135"/>
            <a:ext cx="10598685" cy="1944176"/>
          </a:xfrm>
          <a:prstGeom prst="rect">
            <a:avLst/>
          </a:prstGeom>
        </p:spPr>
      </p:pic>
    </p:spTree>
    <p:extLst>
      <p:ext uri="{BB962C8B-B14F-4D97-AF65-F5344CB8AC3E}">
        <p14:creationId xmlns:p14="http://schemas.microsoft.com/office/powerpoint/2010/main" val="318848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270C53A-FF59-BD00-49AD-A3DC4D5C8F3B}"/>
              </a:ext>
            </a:extLst>
          </p:cNvPr>
          <p:cNvSpPr txBox="1">
            <a:spLocks/>
          </p:cNvSpPr>
          <p:nvPr/>
        </p:nvSpPr>
        <p:spPr>
          <a:xfrm>
            <a:off x="292100" y="271463"/>
            <a:ext cx="6413500" cy="311150"/>
          </a:xfrm>
          <a:prstGeom prst="rect">
            <a:avLst/>
          </a:prstGeom>
        </p:spPr>
        <p:txBody>
          <a:bodyPr lIns="0" tIns="0" rIns="0" bIns="0"/>
          <a:lstStyle>
            <a:lvl1pPr marL="0">
              <a:defRPr lang="en-GB" sz="2200" b="0" i="0" spc="-30" dirty="0">
                <a:solidFill>
                  <a:schemeClr val="accent5"/>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b="1" kern="0" dirty="0">
                <a:solidFill>
                  <a:srgbClr val="0070C0"/>
                </a:solidFill>
              </a:rPr>
              <a:t>Workforce Disability Equality Standard (WDES)</a:t>
            </a:r>
          </a:p>
          <a:p>
            <a:endParaRPr lang="en-GB" b="1" kern="0" dirty="0">
              <a:solidFill>
                <a:srgbClr val="0070C0"/>
              </a:solidFill>
            </a:endParaRPr>
          </a:p>
        </p:txBody>
      </p:sp>
      <p:pic>
        <p:nvPicPr>
          <p:cNvPr id="10" name="Picture 9">
            <a:extLst>
              <a:ext uri="{FF2B5EF4-FFF2-40B4-BE49-F238E27FC236}">
                <a16:creationId xmlns:a16="http://schemas.microsoft.com/office/drawing/2014/main" id="{78F307D3-1776-2A27-0AAA-579F81755C85}"/>
              </a:ext>
            </a:extLst>
          </p:cNvPr>
          <p:cNvPicPr>
            <a:picLocks noChangeAspect="1"/>
          </p:cNvPicPr>
          <p:nvPr/>
        </p:nvPicPr>
        <p:blipFill>
          <a:blip r:embed="rId2"/>
          <a:stretch>
            <a:fillRect/>
          </a:stretch>
        </p:blipFill>
        <p:spPr>
          <a:xfrm>
            <a:off x="5291723" y="3516679"/>
            <a:ext cx="6608459" cy="1890028"/>
          </a:xfrm>
          <a:prstGeom prst="rect">
            <a:avLst/>
          </a:prstGeom>
        </p:spPr>
      </p:pic>
      <p:pic>
        <p:nvPicPr>
          <p:cNvPr id="8" name="Picture 7">
            <a:extLst>
              <a:ext uri="{FF2B5EF4-FFF2-40B4-BE49-F238E27FC236}">
                <a16:creationId xmlns:a16="http://schemas.microsoft.com/office/drawing/2014/main" id="{993E8154-420C-3115-73CE-4C6DF5003AF1}"/>
              </a:ext>
            </a:extLst>
          </p:cNvPr>
          <p:cNvPicPr>
            <a:picLocks noChangeAspect="1"/>
          </p:cNvPicPr>
          <p:nvPr/>
        </p:nvPicPr>
        <p:blipFill>
          <a:blip r:embed="rId3"/>
          <a:stretch>
            <a:fillRect/>
          </a:stretch>
        </p:blipFill>
        <p:spPr>
          <a:xfrm>
            <a:off x="5291723" y="1447800"/>
            <a:ext cx="6608459" cy="1863470"/>
          </a:xfrm>
          <a:prstGeom prst="rect">
            <a:avLst/>
          </a:prstGeom>
        </p:spPr>
      </p:pic>
      <p:sp>
        <p:nvSpPr>
          <p:cNvPr id="2" name="Text Placeholder 1">
            <a:extLst>
              <a:ext uri="{FF2B5EF4-FFF2-40B4-BE49-F238E27FC236}">
                <a16:creationId xmlns:a16="http://schemas.microsoft.com/office/drawing/2014/main" id="{2745DDA3-6AF4-4474-B77A-3AAA30EBBF2D}"/>
              </a:ext>
            </a:extLst>
          </p:cNvPr>
          <p:cNvSpPr>
            <a:spLocks noGrp="1"/>
          </p:cNvSpPr>
          <p:nvPr>
            <p:ph type="body" sz="quarter" idx="14"/>
          </p:nvPr>
        </p:nvSpPr>
        <p:spPr>
          <a:xfrm>
            <a:off x="295020" y="585032"/>
            <a:ext cx="7248780" cy="464463"/>
          </a:xfrm>
        </p:spPr>
        <p:txBody>
          <a:bodyPr/>
          <a:lstStyle/>
          <a:p>
            <a:r>
              <a:rPr lang="en-GB" dirty="0"/>
              <a:t>Next Steps</a:t>
            </a:r>
          </a:p>
        </p:txBody>
      </p:sp>
      <p:pic>
        <p:nvPicPr>
          <p:cNvPr id="12" name="Picture 11">
            <a:extLst>
              <a:ext uri="{FF2B5EF4-FFF2-40B4-BE49-F238E27FC236}">
                <a16:creationId xmlns:a16="http://schemas.microsoft.com/office/drawing/2014/main" id="{E3584DC7-0D00-D748-DCBB-86E431611F20}"/>
              </a:ext>
            </a:extLst>
          </p:cNvPr>
          <p:cNvPicPr>
            <a:picLocks noChangeAspect="1"/>
          </p:cNvPicPr>
          <p:nvPr/>
        </p:nvPicPr>
        <p:blipFill>
          <a:blip r:embed="rId4"/>
          <a:stretch>
            <a:fillRect/>
          </a:stretch>
        </p:blipFill>
        <p:spPr>
          <a:xfrm>
            <a:off x="305873" y="5334000"/>
            <a:ext cx="4661183" cy="1077961"/>
          </a:xfrm>
          <a:prstGeom prst="rect">
            <a:avLst/>
          </a:prstGeom>
        </p:spPr>
      </p:pic>
      <p:sp>
        <p:nvSpPr>
          <p:cNvPr id="13" name="TextBox 12">
            <a:extLst>
              <a:ext uri="{FF2B5EF4-FFF2-40B4-BE49-F238E27FC236}">
                <a16:creationId xmlns:a16="http://schemas.microsoft.com/office/drawing/2014/main" id="{D60E47CF-BE9C-F9FF-E1B1-A71630ADF9B5}"/>
              </a:ext>
            </a:extLst>
          </p:cNvPr>
          <p:cNvSpPr txBox="1"/>
          <p:nvPr/>
        </p:nvSpPr>
        <p:spPr>
          <a:xfrm>
            <a:off x="407345" y="1207633"/>
            <a:ext cx="4419600" cy="3942939"/>
          </a:xfrm>
          <a:prstGeom prst="rect">
            <a:avLst/>
          </a:prstGeom>
          <a:noFill/>
        </p:spPr>
        <p:txBody>
          <a:bodyPr wrap="square">
            <a:spAutoFit/>
          </a:bodyPr>
          <a:lstStyle/>
          <a:p>
            <a:pPr algn="just">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Our existing Culture and D&amp;I Action Plans, which were introduced in late 2020, have driven a continued focus and commitment to improving the experience of those from marginalised groups, particularly those from Black, Asian and Minority Ethnic communities. Whilst many of the actions and projects set out in these action plans have now been successfully delivered, there are still a number to be implemented.</a:t>
            </a:r>
          </a:p>
          <a:p>
            <a:pPr lvl="0">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These open actions or live projects have been mapped across to NHSE’s EDI Improvement Plan (appendix b) and aligned to our People Strategy. </a:t>
            </a:r>
            <a:r>
              <a:rPr lang="en-GB" sz="1200" b="1" dirty="0">
                <a:latin typeface="Arial" panose="020B0604020202020204" pitchFamily="34" charset="0"/>
                <a:ea typeface="Calibri" panose="020F0502020204030204" pitchFamily="34" charset="0"/>
                <a:cs typeface="Arial" panose="020B0604020202020204" pitchFamily="34" charset="0"/>
              </a:rPr>
              <a:t>This has identified six gesh EDI workstreams for 2024-26</a:t>
            </a:r>
            <a:r>
              <a:rPr lang="en-GB" sz="1200" dirty="0">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800"/>
              </a:spcAft>
            </a:pPr>
            <a:r>
              <a:rPr lang="en-GB" sz="1200" dirty="0"/>
              <a:t>Following publication of our WRES and WDES Reports in late October 2024 we will commence a final review and Board approval of the specific actions which will enable us to deliver against our People Strategy and NHSE’s EDI Improvement Plan.</a:t>
            </a:r>
          </a:p>
          <a:p>
            <a:pPr lvl="0">
              <a:lnSpc>
                <a:spcPct val="107000"/>
              </a:lnSpc>
              <a:spcAft>
                <a:spcPts val="800"/>
              </a:spcAft>
            </a:pPr>
            <a:r>
              <a:rPr lang="en-GB" sz="1200" dirty="0"/>
              <a:t>An overview of these action plans will be published shortly. </a:t>
            </a:r>
          </a:p>
        </p:txBody>
      </p:sp>
      <p:sp>
        <p:nvSpPr>
          <p:cNvPr id="6" name="Oval 5">
            <a:extLst>
              <a:ext uri="{FF2B5EF4-FFF2-40B4-BE49-F238E27FC236}">
                <a16:creationId xmlns:a16="http://schemas.microsoft.com/office/drawing/2014/main" id="{56075190-BE5C-98BB-E40B-C917EEFE0583}"/>
              </a:ext>
            </a:extLst>
          </p:cNvPr>
          <p:cNvSpPr/>
          <p:nvPr/>
        </p:nvSpPr>
        <p:spPr>
          <a:xfrm>
            <a:off x="1371600" y="5650367"/>
            <a:ext cx="712145" cy="66979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sz="800" b="1" dirty="0"/>
          </a:p>
        </p:txBody>
      </p:sp>
      <p:sp>
        <p:nvSpPr>
          <p:cNvPr id="7" name="TextBox 6">
            <a:extLst>
              <a:ext uri="{FF2B5EF4-FFF2-40B4-BE49-F238E27FC236}">
                <a16:creationId xmlns:a16="http://schemas.microsoft.com/office/drawing/2014/main" id="{1B7C2ABA-1D46-22E0-8170-D8A0BC4EABC7}"/>
              </a:ext>
            </a:extLst>
          </p:cNvPr>
          <p:cNvSpPr txBox="1"/>
          <p:nvPr/>
        </p:nvSpPr>
        <p:spPr>
          <a:xfrm>
            <a:off x="1362722" y="5754431"/>
            <a:ext cx="712145" cy="461665"/>
          </a:xfrm>
          <a:prstGeom prst="rect">
            <a:avLst/>
          </a:prstGeom>
          <a:noFill/>
        </p:spPr>
        <p:txBody>
          <a:bodyPr wrap="square" rtlCol="0">
            <a:spAutoFit/>
          </a:bodyPr>
          <a:lstStyle/>
          <a:p>
            <a:pPr algn="ctr"/>
            <a:r>
              <a:rPr lang="en-GB" sz="600" dirty="0">
                <a:solidFill>
                  <a:schemeClr val="bg1"/>
                </a:solidFill>
                <a:latin typeface="+mj-lt"/>
              </a:rPr>
              <a:t>Improve staff learning opportunities and wellbeing </a:t>
            </a:r>
          </a:p>
        </p:txBody>
      </p:sp>
      <p:sp>
        <p:nvSpPr>
          <p:cNvPr id="9" name="Oval 8">
            <a:extLst>
              <a:ext uri="{FF2B5EF4-FFF2-40B4-BE49-F238E27FC236}">
                <a16:creationId xmlns:a16="http://schemas.microsoft.com/office/drawing/2014/main" id="{2E62BB0A-3189-856B-8A69-D020185239B0}"/>
              </a:ext>
            </a:extLst>
          </p:cNvPr>
          <p:cNvSpPr/>
          <p:nvPr/>
        </p:nvSpPr>
        <p:spPr>
          <a:xfrm>
            <a:off x="4132555" y="5650367"/>
            <a:ext cx="712145" cy="669794"/>
          </a:xfrm>
          <a:prstGeom prst="ellipse">
            <a:avLst/>
          </a:prstGeom>
          <a:solidFill>
            <a:schemeClr val="accent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sz="800" b="1" dirty="0"/>
          </a:p>
        </p:txBody>
      </p:sp>
      <p:sp>
        <p:nvSpPr>
          <p:cNvPr id="14" name="TextBox 13">
            <a:extLst>
              <a:ext uri="{FF2B5EF4-FFF2-40B4-BE49-F238E27FC236}">
                <a16:creationId xmlns:a16="http://schemas.microsoft.com/office/drawing/2014/main" id="{25E82E8C-756B-A224-BDE4-AF5987E54A31}"/>
              </a:ext>
            </a:extLst>
          </p:cNvPr>
          <p:cNvSpPr txBox="1"/>
          <p:nvPr/>
        </p:nvSpPr>
        <p:spPr>
          <a:xfrm>
            <a:off x="4132555" y="5800598"/>
            <a:ext cx="721023" cy="369332"/>
          </a:xfrm>
          <a:prstGeom prst="rect">
            <a:avLst/>
          </a:prstGeom>
          <a:noFill/>
        </p:spPr>
        <p:txBody>
          <a:bodyPr wrap="square" rtlCol="0">
            <a:spAutoFit/>
          </a:bodyPr>
          <a:lstStyle/>
          <a:p>
            <a:pPr algn="ctr"/>
            <a:r>
              <a:rPr lang="en-GB" sz="600" dirty="0">
                <a:solidFill>
                  <a:schemeClr val="bg1"/>
                </a:solidFill>
                <a:latin typeface="+mj-lt"/>
              </a:rPr>
              <a:t>Embrace integrated ways of working </a:t>
            </a:r>
          </a:p>
        </p:txBody>
      </p:sp>
      <p:pic>
        <p:nvPicPr>
          <p:cNvPr id="5" name="Picture 4" descr="A white background with black dots&#10;&#10;Description automatically generated">
            <a:extLst>
              <a:ext uri="{FF2B5EF4-FFF2-40B4-BE49-F238E27FC236}">
                <a16:creationId xmlns:a16="http://schemas.microsoft.com/office/drawing/2014/main" id="{38BA1A93-63EA-648F-A63A-24722702C0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278" y="6107161"/>
            <a:ext cx="1210322" cy="609600"/>
          </a:xfrm>
          <a:prstGeom prst="rect">
            <a:avLst/>
          </a:prstGeom>
        </p:spPr>
      </p:pic>
    </p:spTree>
    <p:extLst>
      <p:ext uri="{BB962C8B-B14F-4D97-AF65-F5344CB8AC3E}">
        <p14:creationId xmlns:p14="http://schemas.microsoft.com/office/powerpoint/2010/main" val="40382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a:xfrm>
            <a:off x="291816" y="499345"/>
            <a:ext cx="6870983" cy="378804"/>
          </a:xfrm>
        </p:spPr>
        <p:txBody>
          <a:bodyPr/>
          <a:lstStyle/>
          <a:p>
            <a:r>
              <a:rPr lang="en-GB" dirty="0"/>
              <a:t>Appendix A: Legal Obligations and Disability</a:t>
            </a:r>
            <a:endParaRPr lang="en-GB" b="1" dirty="0"/>
          </a:p>
        </p:txBody>
      </p:sp>
      <p:sp>
        <p:nvSpPr>
          <p:cNvPr id="2" name="Text Placeholder 1"/>
          <p:cNvSpPr>
            <a:spLocks noGrp="1"/>
          </p:cNvSpPr>
          <p:nvPr>
            <p:ph type="body" sz="quarter" idx="15"/>
          </p:nvPr>
        </p:nvSpPr>
        <p:spPr>
          <a:xfrm>
            <a:off x="291816" y="125988"/>
            <a:ext cx="6870983" cy="337870"/>
          </a:xfrm>
        </p:spPr>
        <p:txBody>
          <a:bodyPr/>
          <a:lstStyle/>
          <a:p>
            <a:r>
              <a:rPr lang="en-GB" b="1" dirty="0">
                <a:solidFill>
                  <a:srgbClr val="0070C0"/>
                </a:solidFill>
              </a:rPr>
              <a:t>Workforce Disability Equality Standard (WDES) </a:t>
            </a:r>
          </a:p>
        </p:txBody>
      </p:sp>
      <p:sp>
        <p:nvSpPr>
          <p:cNvPr id="4" name="TextBox 3">
            <a:extLst>
              <a:ext uri="{FF2B5EF4-FFF2-40B4-BE49-F238E27FC236}">
                <a16:creationId xmlns:a16="http://schemas.microsoft.com/office/drawing/2014/main" id="{E8D45227-F0E5-15A7-8FFF-D4605108DD55}"/>
              </a:ext>
            </a:extLst>
          </p:cNvPr>
          <p:cNvSpPr txBox="1"/>
          <p:nvPr/>
        </p:nvSpPr>
        <p:spPr>
          <a:xfrm>
            <a:off x="6400800" y="1066800"/>
            <a:ext cx="5410200" cy="4574329"/>
          </a:xfrm>
          <a:prstGeom prst="rect">
            <a:avLst/>
          </a:prstGeom>
          <a:noFill/>
          <a:ln>
            <a:noFill/>
          </a:ln>
        </p:spPr>
        <p:txBody>
          <a:bodyPr wrap="square">
            <a:spAutoFit/>
          </a:bodyPr>
          <a:lstStyle/>
          <a:p>
            <a:pPr lvl="0" algn="just" fontAlgn="base">
              <a:lnSpc>
                <a:spcPct val="107000"/>
              </a:lnSpc>
            </a:pPr>
            <a:r>
              <a:rPr lang="en-GB" sz="1050" b="1" dirty="0">
                <a:latin typeface="Arial" panose="020B0604020202020204" pitchFamily="34" charset="0"/>
                <a:ea typeface="Arial" panose="020B0604020202020204" pitchFamily="34" charset="0"/>
                <a:cs typeface="Arial" panose="020B0604020202020204" pitchFamily="34" charset="0"/>
              </a:rPr>
              <a:t>What is ‘disability’?</a:t>
            </a:r>
          </a:p>
          <a:p>
            <a:pPr lvl="0" algn="just" fontAlgn="base">
              <a:lnSpc>
                <a:spcPct val="107000"/>
              </a:lnSpc>
            </a:pPr>
            <a:endParaRPr lang="en-GB" sz="1050" b="1" dirty="0">
              <a:latin typeface="Arial" panose="020B0604020202020204" pitchFamily="34" charset="0"/>
              <a:ea typeface="Arial" panose="020B0604020202020204" pitchFamily="34" charset="0"/>
              <a:cs typeface="Arial" panose="020B0604020202020204" pitchFamily="34" charset="0"/>
            </a:endParaRPr>
          </a:p>
          <a:p>
            <a:pPr lvl="0" algn="just" fontAlgn="base">
              <a:lnSpc>
                <a:spcPct val="107000"/>
              </a:lnSpc>
            </a:pPr>
            <a:r>
              <a:rPr lang="en-GB" sz="1050" dirty="0">
                <a:latin typeface="Arial" panose="020B0604020202020204" pitchFamily="34" charset="0"/>
                <a:ea typeface="Arial" panose="020B0604020202020204" pitchFamily="34" charset="0"/>
                <a:cs typeface="Arial" panose="020B0604020202020204" pitchFamily="34" charset="0"/>
              </a:rPr>
              <a:t>Defining ‘disability’ is not always straightforward. The Equality Act 2010 defines a person with a disability as:</a:t>
            </a:r>
          </a:p>
          <a:p>
            <a:pPr lvl="0" algn="just" fontAlgn="base">
              <a:lnSpc>
                <a:spcPct val="107000"/>
              </a:lnSpc>
            </a:pPr>
            <a:endParaRPr lang="en-GB" sz="1050" dirty="0">
              <a:latin typeface="Arial" panose="020B0604020202020204" pitchFamily="34" charset="0"/>
              <a:ea typeface="Arial" panose="020B0604020202020204" pitchFamily="34" charset="0"/>
              <a:cs typeface="Arial" panose="020B0604020202020204" pitchFamily="34" charset="0"/>
            </a:endParaRPr>
          </a:p>
          <a:p>
            <a:pPr lvl="0" algn="just" fontAlgn="base">
              <a:lnSpc>
                <a:spcPct val="107000"/>
              </a:lnSpc>
            </a:pPr>
            <a:r>
              <a:rPr lang="en-GB" sz="1050" i="1" dirty="0">
                <a:latin typeface="Arial" panose="020B0604020202020204" pitchFamily="34" charset="0"/>
                <a:ea typeface="Arial" panose="020B0604020202020204" pitchFamily="34" charset="0"/>
                <a:cs typeface="Arial" panose="020B0604020202020204" pitchFamily="34" charset="0"/>
              </a:rPr>
              <a:t>“someone who has a mental or physical impairment that has a substantial and long-term adverse effect on the person’s ability to carry out normal day-to-day activities.”</a:t>
            </a:r>
          </a:p>
          <a:p>
            <a:pPr lvl="0" algn="just" fontAlgn="base">
              <a:lnSpc>
                <a:spcPct val="107000"/>
              </a:lnSpc>
            </a:pPr>
            <a:endParaRPr lang="en-GB" sz="1050" dirty="0">
              <a:latin typeface="Arial" panose="020B0604020202020204" pitchFamily="34" charset="0"/>
              <a:ea typeface="Arial" panose="020B0604020202020204" pitchFamily="34" charset="0"/>
              <a:cs typeface="Arial" panose="020B0604020202020204" pitchFamily="34" charset="0"/>
            </a:endParaRPr>
          </a:p>
          <a:p>
            <a:pPr lvl="0" algn="just" fontAlgn="base">
              <a:lnSpc>
                <a:spcPct val="107000"/>
              </a:lnSpc>
            </a:pPr>
            <a:r>
              <a:rPr lang="en-GB" sz="1050" dirty="0">
                <a:latin typeface="Arial" panose="020B0604020202020204" pitchFamily="34" charset="0"/>
                <a:ea typeface="Arial" panose="020B0604020202020204" pitchFamily="34" charset="0"/>
                <a:cs typeface="Arial" panose="020B0604020202020204" pitchFamily="34" charset="0"/>
              </a:rPr>
              <a:t>Some of the terms in this definition are open to interpretation, and further guidance is found in Appendix C. However, instead of trying to judge whether a person falls within the statutory definition of disability, we should focus on meeting the needs of the worker (or job applicant). In supporting a staff with a disability, it is almost always more important to understand and support the effects of a disability rather than the cause.</a:t>
            </a:r>
          </a:p>
          <a:p>
            <a:pPr lvl="0" algn="just" fontAlgn="base">
              <a:lnSpc>
                <a:spcPct val="107000"/>
              </a:lnSpc>
            </a:pPr>
            <a:endParaRPr lang="en-GB" sz="1050" dirty="0">
              <a:latin typeface="Arial" panose="020B0604020202020204" pitchFamily="34" charset="0"/>
              <a:ea typeface="Arial" panose="020B0604020202020204" pitchFamily="34" charset="0"/>
              <a:cs typeface="Arial" panose="020B0604020202020204" pitchFamily="34" charset="0"/>
            </a:endParaRPr>
          </a:p>
          <a:p>
            <a:pPr lvl="0" algn="just" fontAlgn="base">
              <a:lnSpc>
                <a:spcPct val="107000"/>
              </a:lnSpc>
            </a:pPr>
            <a:r>
              <a:rPr lang="en-GB" sz="1050" dirty="0">
                <a:latin typeface="Arial" panose="020B0604020202020204" pitchFamily="34" charset="0"/>
                <a:ea typeface="Arial" panose="020B0604020202020204" pitchFamily="34" charset="0"/>
                <a:cs typeface="Arial" panose="020B0604020202020204" pitchFamily="34" charset="0"/>
              </a:rPr>
              <a:t>It is important to note that the definition of disability regards the person as they are without aids, support or medication (the exception being visual impairment where it can be addressed by use of wearing prescription spectacles). This is particularly relevant for those with mental health conditions who are able to control their condition with medication, and also for those with conditions such as epilepsy and diabetes that are otherwise controlled by medication. </a:t>
            </a:r>
          </a:p>
          <a:p>
            <a:pPr lvl="0" algn="just" fontAlgn="base">
              <a:lnSpc>
                <a:spcPct val="107000"/>
              </a:lnSpc>
            </a:pPr>
            <a:endParaRPr lang="en-GB" sz="1050" dirty="0">
              <a:latin typeface="Arial" panose="020B0604020202020204" pitchFamily="34" charset="0"/>
              <a:ea typeface="Arial" panose="020B0604020202020204" pitchFamily="34" charset="0"/>
              <a:cs typeface="Arial" panose="020B0604020202020204" pitchFamily="34" charset="0"/>
            </a:endParaRPr>
          </a:p>
          <a:p>
            <a:pPr lvl="0" algn="just" fontAlgn="base">
              <a:lnSpc>
                <a:spcPct val="107000"/>
              </a:lnSpc>
            </a:pPr>
            <a:r>
              <a:rPr lang="en-GB" sz="1050" dirty="0">
                <a:latin typeface="Arial" panose="020B0604020202020204" pitchFamily="34" charset="0"/>
                <a:ea typeface="Arial" panose="020B0604020202020204" pitchFamily="34" charset="0"/>
                <a:cs typeface="Arial" panose="020B0604020202020204" pitchFamily="34" charset="0"/>
              </a:rPr>
              <a:t>Additional information on the definition of disability is attached in Appendix C, taken directly from guidance produced and published by NHS Employers. This guidance was published in 2014. We will continue to closely monitor best practice and guidance and communicates updates as necessary. </a:t>
            </a:r>
          </a:p>
          <a:p>
            <a:pPr marL="171450" lvl="0" indent="-171450" algn="just" fontAlgn="base">
              <a:lnSpc>
                <a:spcPct val="107000"/>
              </a:lnSpc>
              <a:buFont typeface="Arial" panose="020B0604020202020204" pitchFamily="34" charset="0"/>
              <a:buChar char="•"/>
            </a:pPr>
            <a:endParaRPr lang="en-GB" sz="1050" dirty="0">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5F9233-542C-1ED2-08D7-C60432193629}"/>
              </a:ext>
            </a:extLst>
          </p:cNvPr>
          <p:cNvSpPr txBox="1"/>
          <p:nvPr/>
        </p:nvSpPr>
        <p:spPr>
          <a:xfrm>
            <a:off x="291816" y="1066800"/>
            <a:ext cx="5804184" cy="5265801"/>
          </a:xfrm>
          <a:prstGeom prst="rect">
            <a:avLst/>
          </a:prstGeom>
          <a:noFill/>
          <a:ln>
            <a:noFill/>
          </a:ln>
        </p:spPr>
        <p:txBody>
          <a:bodyPr wrap="square">
            <a:spAutoFit/>
          </a:bodyPr>
          <a:lstStyle/>
          <a:p>
            <a:pPr lvl="0" algn="just" fontAlgn="base">
              <a:lnSpc>
                <a:spcPct val="107000"/>
              </a:lnSpc>
            </a:pPr>
            <a:r>
              <a:rPr lang="en-GB" sz="1050" b="1" dirty="0">
                <a:latin typeface="Arial" panose="020B0604020202020204" pitchFamily="34" charset="0"/>
                <a:ea typeface="Arial" panose="020B0604020202020204" pitchFamily="34" charset="0"/>
                <a:cs typeface="Arial" panose="020B0604020202020204" pitchFamily="34" charset="0"/>
              </a:rPr>
              <a:t>Legal Obligations of Employers and Workplace Adjustments (formerly Reasonable Adjustments)</a:t>
            </a:r>
          </a:p>
          <a:p>
            <a:pPr lvl="0" algn="just" fontAlgn="base">
              <a:lnSpc>
                <a:spcPct val="107000"/>
              </a:lnSpc>
            </a:pPr>
            <a:endParaRPr lang="en-GB" sz="1050" b="1" dirty="0">
              <a:latin typeface="Arial" panose="020B0604020202020204" pitchFamily="34" charset="0"/>
              <a:ea typeface="Arial" panose="020B0604020202020204" pitchFamily="34" charset="0"/>
              <a:cs typeface="Arial" panose="020B0604020202020204" pitchFamily="34" charset="0"/>
            </a:endParaRPr>
          </a:p>
          <a:p>
            <a:pPr lvl="0" algn="just" fontAlgn="base">
              <a:lnSpc>
                <a:spcPct val="107000"/>
              </a:lnSpc>
            </a:pPr>
            <a:r>
              <a:rPr lang="en-GB" sz="1050" dirty="0">
                <a:latin typeface="Arial" panose="020B0604020202020204" pitchFamily="34" charset="0"/>
                <a:ea typeface="Arial" panose="020B0604020202020204" pitchFamily="34" charset="0"/>
                <a:cs typeface="Arial" panose="020B0604020202020204" pitchFamily="34" charset="0"/>
              </a:rPr>
              <a:t>Protection against disability-based discrimination is enshrined in the Equality Act 2010. Due to the additional barriers faced by people with a disability, it is permitted to treat applicants with a disability more favourably than their colleagues without a disability. Understanding this, and the reasons for it, is crucial to removing the barriers that continue to deny people with a disability equality of outcome in work and more broadly.</a:t>
            </a:r>
          </a:p>
          <a:p>
            <a:pPr lvl="0" algn="just" fontAlgn="base">
              <a:lnSpc>
                <a:spcPct val="107000"/>
              </a:lnSpc>
            </a:pPr>
            <a:endParaRPr lang="en-GB" sz="1050" dirty="0">
              <a:latin typeface="Arial" panose="020B0604020202020204" pitchFamily="34" charset="0"/>
              <a:ea typeface="Arial" panose="020B0604020202020204" pitchFamily="34" charset="0"/>
              <a:cs typeface="Arial" panose="020B0604020202020204" pitchFamily="34" charset="0"/>
            </a:endParaRPr>
          </a:p>
          <a:p>
            <a:pPr lvl="0" algn="just" fontAlgn="base">
              <a:lnSpc>
                <a:spcPct val="107000"/>
              </a:lnSpc>
            </a:pPr>
            <a:r>
              <a:rPr lang="en-GB" sz="1050" dirty="0">
                <a:latin typeface="Arial" panose="020B0604020202020204" pitchFamily="34" charset="0"/>
                <a:ea typeface="Arial" panose="020B0604020202020204" pitchFamily="34" charset="0"/>
                <a:cs typeface="Arial" panose="020B0604020202020204" pitchFamily="34" charset="0"/>
              </a:rPr>
              <a:t>The Equality Act 2010 protects employees, and covers areas including recruitment, assessment and selection, terms of employment, promotion and training opportunities, dismissal or redundancy, and discipline and grievances. The Equality Act 2010 also requires that reasonable adjustments (now ‘workplace adjustments’ are made to working conditions, policies and practices that put a staff member with a disability at a disadvantage. A workplace adjustment could include any of the following:</a:t>
            </a:r>
          </a:p>
          <a:p>
            <a:pPr lvl="0" algn="just" fontAlgn="base">
              <a:lnSpc>
                <a:spcPct val="107000"/>
              </a:lnSpc>
            </a:pPr>
            <a:endParaRPr lang="en-GB" sz="1050" dirty="0">
              <a:latin typeface="Arial" panose="020B0604020202020204" pitchFamily="34" charset="0"/>
              <a:ea typeface="Arial" panose="020B0604020202020204" pitchFamily="34" charset="0"/>
              <a:cs typeface="Arial" panose="020B0604020202020204" pitchFamily="34" charset="0"/>
            </a:endParaRPr>
          </a:p>
          <a:p>
            <a:pPr marL="171450" lvl="0" indent="-171450" algn="just" fontAlgn="base">
              <a:lnSpc>
                <a:spcPct val="107000"/>
              </a:lnSpc>
              <a:buFont typeface="Arial" panose="020B0604020202020204" pitchFamily="34" charset="0"/>
              <a:buChar char="•"/>
            </a:pPr>
            <a:r>
              <a:rPr lang="en-GB" sz="1050" dirty="0">
                <a:latin typeface="Arial" panose="020B0604020202020204" pitchFamily="34" charset="0"/>
                <a:ea typeface="Arial" panose="020B0604020202020204" pitchFamily="34" charset="0"/>
                <a:cs typeface="Arial" panose="020B0604020202020204" pitchFamily="34" charset="0"/>
              </a:rPr>
              <a:t>making adjustments to premises or acquiring/modifying equipment</a:t>
            </a:r>
          </a:p>
          <a:p>
            <a:pPr marL="171450" lvl="0" indent="-171450" algn="just" fontAlgn="base">
              <a:lnSpc>
                <a:spcPct val="107000"/>
              </a:lnSpc>
              <a:buFont typeface="Arial" panose="020B0604020202020204" pitchFamily="34" charset="0"/>
              <a:buChar char="•"/>
            </a:pPr>
            <a:r>
              <a:rPr lang="en-GB" sz="1050" dirty="0">
                <a:latin typeface="Arial" panose="020B0604020202020204" pitchFamily="34" charset="0"/>
                <a:ea typeface="Arial" panose="020B0604020202020204" pitchFamily="34" charset="0"/>
                <a:cs typeface="Arial" panose="020B0604020202020204" pitchFamily="34" charset="0"/>
              </a:rPr>
              <a:t>providing a reader or interpreter, or employing a support worker</a:t>
            </a:r>
          </a:p>
          <a:p>
            <a:pPr marL="171450" lvl="0" indent="-171450" algn="just" fontAlgn="base">
              <a:lnSpc>
                <a:spcPct val="107000"/>
              </a:lnSpc>
              <a:buFont typeface="Arial" panose="020B0604020202020204" pitchFamily="34" charset="0"/>
              <a:buChar char="•"/>
            </a:pPr>
            <a:r>
              <a:rPr lang="en-GB" sz="1050" dirty="0">
                <a:latin typeface="Arial" panose="020B0604020202020204" pitchFamily="34" charset="0"/>
                <a:ea typeface="Arial" panose="020B0604020202020204" pitchFamily="34" charset="0"/>
                <a:cs typeface="Arial" panose="020B0604020202020204" pitchFamily="34" charset="0"/>
              </a:rPr>
              <a:t>reallocating an employee with a disability’s duties to another person</a:t>
            </a:r>
          </a:p>
          <a:p>
            <a:pPr marL="171450" lvl="0" indent="-171450" algn="just" fontAlgn="base">
              <a:lnSpc>
                <a:spcPct val="107000"/>
              </a:lnSpc>
              <a:buFont typeface="Arial" panose="020B0604020202020204" pitchFamily="34" charset="0"/>
              <a:buChar char="•"/>
            </a:pPr>
            <a:r>
              <a:rPr lang="en-GB" sz="1050" dirty="0">
                <a:latin typeface="Arial" panose="020B0604020202020204" pitchFamily="34" charset="0"/>
                <a:ea typeface="Arial" panose="020B0604020202020204" pitchFamily="34" charset="0"/>
                <a:cs typeface="Arial" panose="020B0604020202020204" pitchFamily="34" charset="0"/>
              </a:rPr>
              <a:t>providing supervision, training, mentoring or other support</a:t>
            </a:r>
          </a:p>
          <a:p>
            <a:pPr marL="171450" lvl="0" indent="-171450" algn="just" fontAlgn="base">
              <a:lnSpc>
                <a:spcPct val="107000"/>
              </a:lnSpc>
              <a:buFont typeface="Arial" panose="020B0604020202020204" pitchFamily="34" charset="0"/>
              <a:buChar char="•"/>
            </a:pPr>
            <a:r>
              <a:rPr lang="en-GB" sz="1050" dirty="0">
                <a:latin typeface="Arial" panose="020B0604020202020204" pitchFamily="34" charset="0"/>
                <a:ea typeface="Arial" panose="020B0604020202020204" pitchFamily="34" charset="0"/>
                <a:cs typeface="Arial" panose="020B0604020202020204" pitchFamily="34" charset="0"/>
              </a:rPr>
              <a:t>transferring a person to fill an existing suitable vacancy without competitive interview</a:t>
            </a:r>
          </a:p>
          <a:p>
            <a:pPr marL="171450" lvl="0" indent="-171450" algn="just" fontAlgn="base">
              <a:lnSpc>
                <a:spcPct val="107000"/>
              </a:lnSpc>
              <a:buFont typeface="Arial" panose="020B0604020202020204" pitchFamily="34" charset="0"/>
              <a:buChar char="•"/>
            </a:pPr>
            <a:r>
              <a:rPr lang="en-GB" sz="1050" dirty="0">
                <a:latin typeface="Arial" panose="020B0604020202020204" pitchFamily="34" charset="0"/>
                <a:ea typeface="Arial" panose="020B0604020202020204" pitchFamily="34" charset="0"/>
                <a:cs typeface="Arial" panose="020B0604020202020204" pitchFamily="34" charset="0"/>
              </a:rPr>
              <a:t>altering working hours or the place of work</a:t>
            </a:r>
          </a:p>
          <a:p>
            <a:pPr marL="171450" lvl="0" indent="-171450" algn="just" fontAlgn="base">
              <a:lnSpc>
                <a:spcPct val="107000"/>
              </a:lnSpc>
              <a:buFont typeface="Arial" panose="020B0604020202020204" pitchFamily="34" charset="0"/>
              <a:buChar char="•"/>
            </a:pPr>
            <a:r>
              <a:rPr lang="en-GB" sz="1050" dirty="0">
                <a:latin typeface="Arial" panose="020B0604020202020204" pitchFamily="34" charset="0"/>
                <a:ea typeface="Arial" panose="020B0604020202020204" pitchFamily="34" charset="0"/>
                <a:cs typeface="Arial" panose="020B0604020202020204" pitchFamily="34" charset="0"/>
              </a:rPr>
              <a:t>allowing someone to be absent during working hours for rehabilitation, assessment or treatment</a:t>
            </a:r>
          </a:p>
          <a:p>
            <a:pPr marL="171450" lvl="0" indent="-171450" algn="just" fontAlgn="base">
              <a:lnSpc>
                <a:spcPct val="107000"/>
              </a:lnSpc>
              <a:buFont typeface="Arial" panose="020B0604020202020204" pitchFamily="34" charset="0"/>
              <a:buChar char="•"/>
            </a:pPr>
            <a:r>
              <a:rPr lang="en-GB" sz="1050" dirty="0">
                <a:latin typeface="Arial" panose="020B0604020202020204" pitchFamily="34" charset="0"/>
                <a:ea typeface="Arial" panose="020B0604020202020204" pitchFamily="34" charset="0"/>
                <a:cs typeface="Arial" panose="020B0604020202020204" pitchFamily="34" charset="0"/>
              </a:rPr>
              <a:t>modifying procedures for testing or assessment</a:t>
            </a:r>
          </a:p>
          <a:p>
            <a:pPr marL="171450" lvl="0" indent="-171450" algn="just" fontAlgn="base">
              <a:lnSpc>
                <a:spcPct val="107000"/>
              </a:lnSpc>
              <a:buFont typeface="Arial" panose="020B0604020202020204" pitchFamily="34" charset="0"/>
              <a:buChar char="•"/>
            </a:pPr>
            <a:endParaRPr lang="en-GB" sz="1050" dirty="0">
              <a:latin typeface="Arial" panose="020B0604020202020204" pitchFamily="34" charset="0"/>
              <a:ea typeface="Arial" panose="020B0604020202020204" pitchFamily="34" charset="0"/>
              <a:cs typeface="Arial" panose="020B0604020202020204" pitchFamily="34" charset="0"/>
            </a:endParaRPr>
          </a:p>
          <a:p>
            <a:pPr lvl="0" algn="just" fontAlgn="base">
              <a:lnSpc>
                <a:spcPct val="107000"/>
              </a:lnSpc>
            </a:pPr>
            <a:r>
              <a:rPr lang="en-GB" sz="1050" dirty="0">
                <a:latin typeface="Arial" panose="020B0604020202020204" pitchFamily="34" charset="0"/>
                <a:ea typeface="Arial" panose="020B0604020202020204" pitchFamily="34" charset="0"/>
                <a:cs typeface="Arial" panose="020B0604020202020204" pitchFamily="34" charset="0"/>
              </a:rPr>
              <a:t>Useful checklists and further detail on the legal obligations can be found in the </a:t>
            </a:r>
            <a:r>
              <a:rPr lang="en-GB" sz="1050" dirty="0">
                <a:latin typeface="Arial" panose="020B0604020202020204" pitchFamily="34" charset="0"/>
                <a:ea typeface="Arial" panose="020B0604020202020204" pitchFamily="34" charset="0"/>
                <a:cs typeface="Arial" panose="020B0604020202020204" pitchFamily="34" charset="0"/>
                <a:hlinkClick r:id="rId2"/>
              </a:rPr>
              <a:t>Guidance relating to disability </a:t>
            </a:r>
            <a:r>
              <a:rPr lang="en-GB" sz="1050" dirty="0">
                <a:latin typeface="Arial" panose="020B0604020202020204" pitchFamily="34" charset="0"/>
                <a:ea typeface="Arial" panose="020B0604020202020204" pitchFamily="34" charset="0"/>
                <a:cs typeface="Arial" panose="020B0604020202020204" pitchFamily="34" charset="0"/>
              </a:rPr>
              <a:t>for the NHS document, published by NHS Employers.  This guidance document also sets out examples of good practice (when not legally obligated), particularly around the supporting carers and disability related absence from work. </a:t>
            </a:r>
          </a:p>
        </p:txBody>
      </p:sp>
      <p:pic>
        <p:nvPicPr>
          <p:cNvPr id="6" name="Picture 5" descr="A white background with black dots&#10;&#10;Description automatically generated">
            <a:extLst>
              <a:ext uri="{FF2B5EF4-FFF2-40B4-BE49-F238E27FC236}">
                <a16:creationId xmlns:a16="http://schemas.microsoft.com/office/drawing/2014/main" id="{6054981F-D870-0CFF-6496-59C6D147F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6172200"/>
            <a:ext cx="1219200" cy="609600"/>
          </a:xfrm>
          <a:prstGeom prst="rect">
            <a:avLst/>
          </a:prstGeom>
        </p:spPr>
      </p:pic>
    </p:spTree>
    <p:extLst>
      <p:ext uri="{BB962C8B-B14F-4D97-AF65-F5344CB8AC3E}">
        <p14:creationId xmlns:p14="http://schemas.microsoft.com/office/powerpoint/2010/main" val="282581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a:xfrm>
            <a:off x="291817" y="652377"/>
            <a:ext cx="6870983" cy="378804"/>
          </a:xfrm>
        </p:spPr>
        <p:txBody>
          <a:bodyPr/>
          <a:lstStyle/>
          <a:p>
            <a:r>
              <a:rPr lang="en-GB" dirty="0"/>
              <a:t>Contents</a:t>
            </a:r>
          </a:p>
        </p:txBody>
      </p:sp>
      <p:sp>
        <p:nvSpPr>
          <p:cNvPr id="2" name="Text Placeholder 1"/>
          <p:cNvSpPr>
            <a:spLocks noGrp="1"/>
          </p:cNvSpPr>
          <p:nvPr>
            <p:ph type="body" sz="quarter" idx="15"/>
          </p:nvPr>
        </p:nvSpPr>
        <p:spPr/>
        <p:txBody>
          <a:bodyPr/>
          <a:lstStyle/>
          <a:p>
            <a:r>
              <a:rPr lang="en-GB" b="1" dirty="0">
                <a:solidFill>
                  <a:srgbClr val="0070C0"/>
                </a:solidFill>
              </a:rPr>
              <a:t>Workforce Disability Equality Standard (WDES) </a:t>
            </a:r>
          </a:p>
          <a:p>
            <a:endParaRPr lang="en-GB" b="1" dirty="0">
              <a:solidFill>
                <a:srgbClr val="0070C0"/>
              </a:solidFill>
            </a:endParaRPr>
          </a:p>
        </p:txBody>
      </p:sp>
      <p:graphicFrame>
        <p:nvGraphicFramePr>
          <p:cNvPr id="6" name="Table 5">
            <a:extLst>
              <a:ext uri="{FF2B5EF4-FFF2-40B4-BE49-F238E27FC236}">
                <a16:creationId xmlns:a16="http://schemas.microsoft.com/office/drawing/2014/main" id="{AB58D3F8-A363-9BF9-4CB5-DFA12AAA8123}"/>
              </a:ext>
            </a:extLst>
          </p:cNvPr>
          <p:cNvGraphicFramePr>
            <a:graphicFrameLocks noGrp="1"/>
          </p:cNvGraphicFramePr>
          <p:nvPr>
            <p:extLst>
              <p:ext uri="{D42A27DB-BD31-4B8C-83A1-F6EECF244321}">
                <p14:modId xmlns:p14="http://schemas.microsoft.com/office/powerpoint/2010/main" val="1903449392"/>
              </p:ext>
            </p:extLst>
          </p:nvPr>
        </p:nvGraphicFramePr>
        <p:xfrm>
          <a:off x="1694169" y="1905000"/>
          <a:ext cx="8803661" cy="2302510"/>
        </p:xfrm>
        <a:graphic>
          <a:graphicData uri="http://schemas.openxmlformats.org/drawingml/2006/table">
            <a:tbl>
              <a:tblPr firstRow="1" firstCol="1" bandRow="1">
                <a:tableStyleId>{073A0DAA-6AF3-43AB-8588-CEC1D06C72B9}</a:tableStyleId>
              </a:tblPr>
              <a:tblGrid>
                <a:gridCol w="896631">
                  <a:extLst>
                    <a:ext uri="{9D8B030D-6E8A-4147-A177-3AD203B41FA5}">
                      <a16:colId xmlns:a16="http://schemas.microsoft.com/office/drawing/2014/main" val="2232313232"/>
                    </a:ext>
                  </a:extLst>
                </a:gridCol>
                <a:gridCol w="6464990">
                  <a:extLst>
                    <a:ext uri="{9D8B030D-6E8A-4147-A177-3AD203B41FA5}">
                      <a16:colId xmlns:a16="http://schemas.microsoft.com/office/drawing/2014/main" val="4089113516"/>
                    </a:ext>
                  </a:extLst>
                </a:gridCol>
                <a:gridCol w="1442040">
                  <a:extLst>
                    <a:ext uri="{9D8B030D-6E8A-4147-A177-3AD203B41FA5}">
                      <a16:colId xmlns:a16="http://schemas.microsoft.com/office/drawing/2014/main" val="1088641638"/>
                    </a:ext>
                  </a:extLst>
                </a:gridCol>
              </a:tblGrid>
              <a:tr h="311150">
                <a:tc>
                  <a:txBody>
                    <a:bodyPr/>
                    <a:lstStyle/>
                    <a:p>
                      <a:pPr algn="ctr">
                        <a:lnSpc>
                          <a:spcPct val="107000"/>
                        </a:lnSpc>
                        <a:spcAft>
                          <a:spcPts val="800"/>
                        </a:spcAft>
                      </a:pPr>
                      <a:r>
                        <a:rPr lang="en-GB" sz="1400">
                          <a:effectLst/>
                          <a:latin typeface="Arial" panose="020B0604020202020204" pitchFamily="34" charset="0"/>
                          <a:cs typeface="Arial" panose="020B0604020202020204" pitchFamily="34" charset="0"/>
                        </a:rPr>
                        <a:t>Section</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en-GB" sz="1400" dirty="0">
                          <a:effectLst/>
                          <a:latin typeface="Arial" panose="020B0604020202020204" pitchFamily="34" charset="0"/>
                          <a:cs typeface="Arial" panose="020B0604020202020204" pitchFamily="34" charset="0"/>
                        </a:rPr>
                        <a:t>Item</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a:effectLst/>
                          <a:latin typeface="Arial" panose="020B0604020202020204" pitchFamily="34" charset="0"/>
                          <a:cs typeface="Arial" panose="020B0604020202020204" pitchFamily="34" charset="0"/>
                        </a:rPr>
                        <a:t>Page</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93249412"/>
                  </a:ext>
                </a:extLst>
              </a:tr>
              <a:tr h="284480">
                <a:tc>
                  <a:txBody>
                    <a:bodyPr/>
                    <a:lstStyle/>
                    <a:p>
                      <a:pPr algn="ctr">
                        <a:lnSpc>
                          <a:spcPct val="107000"/>
                        </a:lnSpc>
                        <a:spcAft>
                          <a:spcPts val="800"/>
                        </a:spcAft>
                      </a:pPr>
                      <a:r>
                        <a:rPr lang="en-GB" sz="1400">
                          <a:effectLst/>
                          <a:latin typeface="Arial" panose="020B0604020202020204" pitchFamily="34" charset="0"/>
                          <a:cs typeface="Arial" panose="020B0604020202020204" pitchFamily="34" charset="0"/>
                        </a:rPr>
                        <a:t>1</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Purpose and Terminology</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3</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23717083"/>
                  </a:ext>
                </a:extLst>
              </a:tr>
              <a:tr h="284480">
                <a:tc>
                  <a:txBody>
                    <a:bodyPr/>
                    <a:lstStyle/>
                    <a:p>
                      <a:pPr algn="ctr">
                        <a:lnSpc>
                          <a:spcPct val="107000"/>
                        </a:lnSpc>
                        <a:spcAft>
                          <a:spcPts val="800"/>
                        </a:spcAft>
                      </a:pPr>
                      <a:r>
                        <a:rPr lang="en-GB" sz="1400" dirty="0">
                          <a:effectLst/>
                          <a:latin typeface="Arial" panose="020B0604020202020204" pitchFamily="34" charset="0"/>
                          <a:cs typeface="Arial" panose="020B0604020202020204" pitchFamily="34" charset="0"/>
                        </a:rPr>
                        <a:t>2</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Background and Metrics</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4</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92947604"/>
                  </a:ext>
                </a:extLst>
              </a:tr>
              <a:tr h="284480">
                <a:tc>
                  <a:txBody>
                    <a:bodyPr/>
                    <a:lstStyle/>
                    <a:p>
                      <a:pPr algn="ctr">
                        <a:lnSpc>
                          <a:spcPct val="107000"/>
                        </a:lnSpc>
                        <a:spcAft>
                          <a:spcPts val="800"/>
                        </a:spcAft>
                      </a:pPr>
                      <a:r>
                        <a:rPr lang="en-GB" sz="1400">
                          <a:effectLst/>
                          <a:latin typeface="Arial" panose="020B0604020202020204" pitchFamily="34" charset="0"/>
                          <a:cs typeface="Arial" panose="020B0604020202020204" pitchFamily="34" charset="0"/>
                        </a:rPr>
                        <a:t>3</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Our Ambition</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5</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5471020"/>
                  </a:ext>
                </a:extLst>
              </a:tr>
              <a:tr h="284480">
                <a:tc>
                  <a:txBody>
                    <a:bodyPr/>
                    <a:lstStyle/>
                    <a:p>
                      <a:pPr algn="ctr">
                        <a:lnSpc>
                          <a:spcPct val="107000"/>
                        </a:lnSpc>
                        <a:spcAft>
                          <a:spcPts val="800"/>
                        </a:spcAft>
                      </a:pPr>
                      <a:r>
                        <a:rPr lang="en-GB" sz="1400">
                          <a:effectLst/>
                          <a:latin typeface="Arial" panose="020B0604020202020204" pitchFamily="34" charset="0"/>
                          <a:cs typeface="Arial" panose="020B0604020202020204" pitchFamily="34" charset="0"/>
                        </a:rPr>
                        <a:t>4</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Executive Summary</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6</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58973932"/>
                  </a:ext>
                </a:extLst>
              </a:tr>
              <a:tr h="284480">
                <a:tc>
                  <a:txBody>
                    <a:bodyPr/>
                    <a:lstStyle/>
                    <a:p>
                      <a:pPr algn="ctr">
                        <a:lnSpc>
                          <a:spcPct val="107000"/>
                        </a:lnSpc>
                        <a:spcAft>
                          <a:spcPts val="800"/>
                        </a:spcAft>
                      </a:pPr>
                      <a:r>
                        <a:rPr lang="en-GB" sz="1400">
                          <a:effectLst/>
                          <a:latin typeface="Arial" panose="020B0604020202020204" pitchFamily="34" charset="0"/>
                          <a:cs typeface="Arial" panose="020B0604020202020204" pitchFamily="34" charset="0"/>
                        </a:rPr>
                        <a:t>5</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Indicator Overview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tc>
                <a:extLst>
                  <a:ext uri="{0D108BD9-81ED-4DB2-BD59-A6C34878D82A}">
                    <a16:rowId xmlns:a16="http://schemas.microsoft.com/office/drawing/2014/main" val="3233731296"/>
                  </a:ext>
                </a:extLst>
              </a:tr>
              <a:tr h="284480">
                <a:tc>
                  <a:txBody>
                    <a:bodyPr/>
                    <a:lstStyle/>
                    <a:p>
                      <a:pPr algn="ctr">
                        <a:lnSpc>
                          <a:spcPct val="107000"/>
                        </a:lnSpc>
                        <a:spcAft>
                          <a:spcPts val="800"/>
                        </a:spcAf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GB" sz="14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Next Steps</a:t>
                      </a:r>
                    </a:p>
                  </a:txBody>
                  <a:tcPr marL="68580" marR="68580" marT="0" marB="0" anchor="ctr"/>
                </a:tc>
                <a:tc>
                  <a:txBody>
                    <a:bodyPr/>
                    <a:lstStyle/>
                    <a:p>
                      <a:pPr algn="ctr">
                        <a:lnSpc>
                          <a:spcPct val="107000"/>
                        </a:lnSpc>
                        <a:spcAft>
                          <a:spcPts val="8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tc>
                <a:extLst>
                  <a:ext uri="{0D108BD9-81ED-4DB2-BD59-A6C34878D82A}">
                    <a16:rowId xmlns:a16="http://schemas.microsoft.com/office/drawing/2014/main" val="3122189664"/>
                  </a:ext>
                </a:extLst>
              </a:tr>
              <a:tr h="284480">
                <a:tc>
                  <a:txBody>
                    <a:bodyPr/>
                    <a:lstStyle/>
                    <a:p>
                      <a:pPr algn="ctr">
                        <a:lnSpc>
                          <a:spcPct val="107000"/>
                        </a:lnSpc>
                        <a:spcAft>
                          <a:spcPts val="800"/>
                        </a:spcAf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tc>
                <a:tc>
                  <a:txBody>
                    <a:bodyPr/>
                    <a:lstStyle/>
                    <a:p>
                      <a:pPr algn="l">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Appendix A: Legal Obligations and Disability </a:t>
                      </a:r>
                    </a:p>
                  </a:txBody>
                  <a:tcPr marL="68580" marR="68580" marT="0" marB="0" anchor="ctr"/>
                </a:tc>
                <a:tc>
                  <a:txBody>
                    <a:bodyPr/>
                    <a:lstStyle/>
                    <a:p>
                      <a:pPr algn="ctr">
                        <a:lnSpc>
                          <a:spcPct val="107000"/>
                        </a:lnSpc>
                        <a:spcAft>
                          <a:spcPts val="800"/>
                        </a:spcAft>
                      </a:pPr>
                      <a:r>
                        <a:rPr lang="en-GB" sz="1400" dirty="0">
                          <a:solidFill>
                            <a:schemeClr val="tx1"/>
                          </a:solidFill>
                          <a:effectLst/>
                          <a:latin typeface="Arial" panose="020B0604020202020204" pitchFamily="34" charset="0"/>
                          <a:cs typeface="Arial" panose="020B0604020202020204" pitchFamily="34" charset="0"/>
                        </a:rPr>
                        <a:t>18</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34306658"/>
                  </a:ext>
                </a:extLst>
              </a:tr>
            </a:tbl>
          </a:graphicData>
        </a:graphic>
      </p:graphicFrame>
      <p:pic>
        <p:nvPicPr>
          <p:cNvPr id="4" name="Picture 3" descr="A white background with black dots&#10;&#10;Description automatically generated">
            <a:extLst>
              <a:ext uri="{FF2B5EF4-FFF2-40B4-BE49-F238E27FC236}">
                <a16:creationId xmlns:a16="http://schemas.microsoft.com/office/drawing/2014/main" id="{A3C86A7C-6480-5BD4-0000-4F20F1528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0" y="6096000"/>
            <a:ext cx="1143000" cy="609600"/>
          </a:xfrm>
          <a:prstGeom prst="rect">
            <a:avLst/>
          </a:prstGeom>
        </p:spPr>
      </p:pic>
    </p:spTree>
    <p:extLst>
      <p:ext uri="{BB962C8B-B14F-4D97-AF65-F5344CB8AC3E}">
        <p14:creationId xmlns:p14="http://schemas.microsoft.com/office/powerpoint/2010/main" val="60589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a:xfrm>
            <a:off x="291817" y="748433"/>
            <a:ext cx="6870983" cy="378804"/>
          </a:xfrm>
        </p:spPr>
        <p:txBody>
          <a:bodyPr/>
          <a:lstStyle/>
          <a:p>
            <a:r>
              <a:rPr lang="en-GB" dirty="0"/>
              <a:t>Purpose and terminology</a:t>
            </a:r>
            <a:endParaRPr lang="en-GB" b="1" dirty="0"/>
          </a:p>
        </p:txBody>
      </p:sp>
      <p:sp>
        <p:nvSpPr>
          <p:cNvPr id="2" name="Text Placeholder 1"/>
          <p:cNvSpPr>
            <a:spLocks noGrp="1"/>
          </p:cNvSpPr>
          <p:nvPr>
            <p:ph type="body" sz="quarter" idx="15"/>
          </p:nvPr>
        </p:nvSpPr>
        <p:spPr/>
        <p:txBody>
          <a:bodyPr/>
          <a:lstStyle/>
          <a:p>
            <a:r>
              <a:rPr lang="en-GB" b="1" dirty="0">
                <a:solidFill>
                  <a:srgbClr val="0070C0"/>
                </a:solidFill>
              </a:rPr>
              <a:t>Workforce Disability Equality Standard (WDES) </a:t>
            </a:r>
          </a:p>
          <a:p>
            <a:endParaRPr lang="en-GB" b="1" dirty="0">
              <a:solidFill>
                <a:srgbClr val="0070C0"/>
              </a:solidFill>
            </a:endParaRPr>
          </a:p>
        </p:txBody>
      </p:sp>
      <p:sp>
        <p:nvSpPr>
          <p:cNvPr id="8" name="TextBox 7">
            <a:extLst>
              <a:ext uri="{FF2B5EF4-FFF2-40B4-BE49-F238E27FC236}">
                <a16:creationId xmlns:a16="http://schemas.microsoft.com/office/drawing/2014/main" id="{A9127076-FAA0-BDEC-CDBB-C06DA2260B5F}"/>
              </a:ext>
            </a:extLst>
          </p:cNvPr>
          <p:cNvSpPr txBox="1"/>
          <p:nvPr/>
        </p:nvSpPr>
        <p:spPr>
          <a:xfrm>
            <a:off x="288356" y="1296930"/>
            <a:ext cx="8322244" cy="984885"/>
          </a:xfrm>
          <a:prstGeom prst="rect">
            <a:avLst/>
          </a:prstGeom>
          <a:noFill/>
        </p:spPr>
        <p:txBody>
          <a:bodyPr wrap="square">
            <a:spAutoFit/>
          </a:bodyPr>
          <a:lstStyle/>
          <a:p>
            <a:pPr lvl="0">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Purpose </a:t>
            </a:r>
          </a:p>
          <a:p>
            <a:pPr lvl="0">
              <a:lnSpc>
                <a:spcPct val="107000"/>
              </a:lnSpc>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This paper provides an </a:t>
            </a:r>
            <a:r>
              <a:rPr lang="en-GB" sz="1100" dirty="0">
                <a:latin typeface="Arial" panose="020B0604020202020204" pitchFamily="34" charset="0"/>
                <a:ea typeface="Calibri" panose="020F0502020204030204" pitchFamily="34" charset="0"/>
                <a:cs typeface="Arial" panose="020B0604020202020204" pitchFamily="34" charset="0"/>
              </a:rPr>
              <a:t>overview</a:t>
            </a:r>
            <a:r>
              <a:rPr lang="en-GB" sz="1100" dirty="0">
                <a:effectLst/>
                <a:latin typeface="Arial" panose="020B0604020202020204" pitchFamily="34" charset="0"/>
                <a:ea typeface="Calibri" panose="020F0502020204030204" pitchFamily="34" charset="0"/>
                <a:cs typeface="Arial" panose="020B0604020202020204" pitchFamily="34" charset="0"/>
              </a:rPr>
              <a:t> of the 2024 Workforce Disability Equality Standard (WDES) findings.</a:t>
            </a:r>
          </a:p>
          <a:p>
            <a:pPr marL="342900" lvl="0" indent="-342900">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This report will be published on the trust website.</a:t>
            </a:r>
          </a:p>
          <a:p>
            <a:pPr marL="342900" lvl="0" indent="-342900">
              <a:lnSpc>
                <a:spcPct val="107000"/>
              </a:lnSpc>
              <a:spcAft>
                <a:spcPts val="800"/>
              </a:spcAft>
              <a:buFont typeface="Symbol" panose="05050102010706020507" pitchFamily="18" charset="2"/>
              <a:buChar char=""/>
              <a:tabLst>
                <a:tab pos="1084580" algn="l"/>
              </a:tabLst>
            </a:pPr>
            <a:r>
              <a:rPr lang="en-GB" sz="1100" kern="1200" dirty="0">
                <a:effectLst/>
                <a:latin typeface="Arial" panose="020B0604020202020204" pitchFamily="34" charset="0"/>
                <a:ea typeface="Times New Roman" panose="02020603050405020304" pitchFamily="18" charset="0"/>
                <a:cs typeface="Arial" panose="020B0604020202020204" pitchFamily="34" charset="0"/>
              </a:rPr>
              <a:t>The Board is asked to receive this report for information and approve for publication.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 Box 2">
            <a:extLst>
              <a:ext uri="{FF2B5EF4-FFF2-40B4-BE49-F238E27FC236}">
                <a16:creationId xmlns:a16="http://schemas.microsoft.com/office/drawing/2014/main" id="{786A6ED9-170E-EA3E-4DD1-9E97F2732E9E}"/>
              </a:ext>
            </a:extLst>
          </p:cNvPr>
          <p:cNvSpPr txBox="1">
            <a:spLocks noChangeArrowheads="1"/>
          </p:cNvSpPr>
          <p:nvPr/>
        </p:nvSpPr>
        <p:spPr bwMode="auto">
          <a:xfrm>
            <a:off x="2247900" y="4306919"/>
            <a:ext cx="7696197"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200" b="1" u="sng" dirty="0">
                <a:latin typeface="Arial" panose="020B0604020202020204" pitchFamily="34" charset="0"/>
                <a:ea typeface="Calibri" panose="020F0502020204030204" pitchFamily="34" charset="0"/>
                <a:cs typeface="Times New Roman" panose="02020603050405020304" pitchFamily="18" charset="0"/>
              </a:rPr>
              <a:t>Overview of w</a:t>
            </a:r>
            <a:r>
              <a:rPr lang="en-GB" sz="1200" b="1" u="sng" dirty="0">
                <a:effectLst/>
                <a:latin typeface="Arial" panose="020B0604020202020204" pitchFamily="34" charset="0"/>
                <a:ea typeface="Calibri" panose="020F0502020204030204" pitchFamily="34" charset="0"/>
                <a:cs typeface="Times New Roman" panose="02020603050405020304" pitchFamily="18" charset="0"/>
              </a:rPr>
              <a:t>orkforce </a:t>
            </a:r>
            <a:r>
              <a:rPr lang="en-GB" sz="1200" b="1" u="sng" dirty="0">
                <a:latin typeface="Arial" panose="020B0604020202020204" pitchFamily="34" charset="0"/>
                <a:ea typeface="Calibri" panose="020F0502020204030204" pitchFamily="34" charset="0"/>
                <a:cs typeface="Times New Roman" panose="02020603050405020304" pitchFamily="18" charset="0"/>
              </a:rPr>
              <a:t>n</a:t>
            </a:r>
            <a:r>
              <a:rPr lang="en-GB" sz="1200" b="1" u="sng" dirty="0">
                <a:effectLst/>
                <a:latin typeface="Arial" panose="020B0604020202020204" pitchFamily="34" charset="0"/>
                <a:ea typeface="Calibri" panose="020F0502020204030204" pitchFamily="34" charset="0"/>
                <a:cs typeface="Times New Roman" panose="02020603050405020304" pitchFamily="18" charset="0"/>
              </a:rPr>
              <a:t>umbers </a:t>
            </a:r>
            <a:endParaRPr lang="en-GB" sz="12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9216118-A885-0814-7719-52C2960920B8}"/>
              </a:ext>
            </a:extLst>
          </p:cNvPr>
          <p:cNvSpPr txBox="1"/>
          <p:nvPr/>
        </p:nvSpPr>
        <p:spPr>
          <a:xfrm>
            <a:off x="291817" y="2566226"/>
            <a:ext cx="10299983" cy="1584473"/>
          </a:xfrm>
          <a:prstGeom prst="rect">
            <a:avLst/>
          </a:prstGeom>
          <a:noFill/>
        </p:spPr>
        <p:txBody>
          <a:bodyPr wrap="square">
            <a:spAutoFit/>
          </a:bodyPr>
          <a:lstStyle/>
          <a:p>
            <a:pPr lvl="0">
              <a:lnSpc>
                <a:spcPct val="150000"/>
              </a:lnSpc>
            </a:pPr>
            <a:r>
              <a:rPr lang="en-GB" sz="1100" b="1" dirty="0">
                <a:latin typeface="Arial" panose="020B0604020202020204" pitchFamily="34" charset="0"/>
                <a:ea typeface="Calibri" panose="020F0502020204030204" pitchFamily="34" charset="0"/>
                <a:cs typeface="Arial" panose="020B0604020202020204" pitchFamily="34" charset="0"/>
              </a:rPr>
              <a:t>Terminology </a:t>
            </a:r>
          </a:p>
          <a:p>
            <a:pPr lvl="0">
              <a:lnSpc>
                <a:spcPct val="150000"/>
              </a:lnSpc>
            </a:pPr>
            <a:endParaRPr lang="en-GB" sz="1100" b="1" dirty="0">
              <a:effectLst/>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For the purposes of this report and in line with national WDES metrics, the term ‘disabled staff’ and ‘non-disabled staff’ are used to describe the two groups of staff referred to in this report. St George’s and its staff encourages the use of ‘staff with a disability’ and ‘staff without a disability’ respectively as preferred terminology to foster better inclusion, reduce disability associated stigma and recognise the disability is not one’s identity but rather something people live with. </a:t>
            </a:r>
          </a:p>
          <a:p>
            <a:pPr lvl="0">
              <a:lnSpc>
                <a:spcPct val="150000"/>
              </a:lnSpc>
            </a:pP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4F312BF4-E44C-23D2-C34A-8B9A75276435}"/>
              </a:ext>
            </a:extLst>
          </p:cNvPr>
          <p:cNvGraphicFramePr>
            <a:graphicFrameLocks noGrp="1"/>
          </p:cNvGraphicFramePr>
          <p:nvPr>
            <p:extLst>
              <p:ext uri="{D42A27DB-BD31-4B8C-83A1-F6EECF244321}">
                <p14:modId xmlns:p14="http://schemas.microsoft.com/office/powerpoint/2010/main" val="3184578403"/>
              </p:ext>
            </p:extLst>
          </p:nvPr>
        </p:nvGraphicFramePr>
        <p:xfrm>
          <a:off x="2246420" y="4661173"/>
          <a:ext cx="7696196" cy="1080000"/>
        </p:xfrm>
        <a:graphic>
          <a:graphicData uri="http://schemas.openxmlformats.org/drawingml/2006/table">
            <a:tbl>
              <a:tblPr firstRow="1" firstCol="1" bandRow="1">
                <a:tableStyleId>{073A0DAA-6AF3-43AB-8588-CEC1D06C72B9}</a:tableStyleId>
              </a:tblPr>
              <a:tblGrid>
                <a:gridCol w="3787016">
                  <a:extLst>
                    <a:ext uri="{9D8B030D-6E8A-4147-A177-3AD203B41FA5}">
                      <a16:colId xmlns:a16="http://schemas.microsoft.com/office/drawing/2014/main" val="3430775709"/>
                    </a:ext>
                  </a:extLst>
                </a:gridCol>
                <a:gridCol w="977295">
                  <a:extLst>
                    <a:ext uri="{9D8B030D-6E8A-4147-A177-3AD203B41FA5}">
                      <a16:colId xmlns:a16="http://schemas.microsoft.com/office/drawing/2014/main" val="1846488538"/>
                    </a:ext>
                  </a:extLst>
                </a:gridCol>
                <a:gridCol w="977295">
                  <a:extLst>
                    <a:ext uri="{9D8B030D-6E8A-4147-A177-3AD203B41FA5}">
                      <a16:colId xmlns:a16="http://schemas.microsoft.com/office/drawing/2014/main" val="2005153682"/>
                    </a:ext>
                  </a:extLst>
                </a:gridCol>
                <a:gridCol w="977295">
                  <a:extLst>
                    <a:ext uri="{9D8B030D-6E8A-4147-A177-3AD203B41FA5}">
                      <a16:colId xmlns:a16="http://schemas.microsoft.com/office/drawing/2014/main" val="3542482609"/>
                    </a:ext>
                  </a:extLst>
                </a:gridCol>
                <a:gridCol w="977295">
                  <a:extLst>
                    <a:ext uri="{9D8B030D-6E8A-4147-A177-3AD203B41FA5}">
                      <a16:colId xmlns:a16="http://schemas.microsoft.com/office/drawing/2014/main" val="930284230"/>
                    </a:ext>
                  </a:extLst>
                </a:gridCol>
              </a:tblGrid>
              <a:tr h="208212">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2021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2022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bg1"/>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GB" sz="1100" b="0" i="0" u="none" strike="noStrike" dirty="0">
                          <a:solidFill>
                            <a:schemeClr val="bg1"/>
                          </a:solidFill>
                          <a:effectLst/>
                          <a:latin typeface="Arial" panose="020B0604020202020204" pitchFamily="34" charset="0"/>
                          <a:cs typeface="Arial" panose="020B0604020202020204" pitchFamily="34" charset="0"/>
                        </a:rPr>
                        <a:t>2024</a:t>
                      </a:r>
                    </a:p>
                  </a:txBody>
                  <a:tcPr marL="9525" marR="9525" marT="9525" marB="0" anchor="ctr"/>
                </a:tc>
                <a:extLst>
                  <a:ext uri="{0D108BD9-81ED-4DB2-BD59-A6C34878D82A}">
                    <a16:rowId xmlns:a16="http://schemas.microsoft.com/office/drawing/2014/main" val="1927130035"/>
                  </a:ext>
                </a:extLst>
              </a:tr>
              <a:tr h="290596">
                <a:tc>
                  <a:txBody>
                    <a:bodyPr/>
                    <a:lstStyle/>
                    <a:p>
                      <a:pPr algn="ctr" fontAlgn="b"/>
                      <a:r>
                        <a:rPr lang="en-GB" sz="1100" b="0" u="none" strike="noStrike" dirty="0">
                          <a:effectLst/>
                          <a:latin typeface="Arial" panose="020B0604020202020204" pitchFamily="34" charset="0"/>
                          <a:cs typeface="Arial" panose="020B0604020202020204" pitchFamily="34" charset="0"/>
                        </a:rPr>
                        <a:t>Total number of staff in organisation</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solidFill>
                            <a:schemeClr val="tx1"/>
                          </a:solidFill>
                          <a:effectLst/>
                          <a:latin typeface="Arial" panose="020B0604020202020204" pitchFamily="34" charset="0"/>
                          <a:cs typeface="Arial" panose="020B0604020202020204" pitchFamily="34" charset="0"/>
                        </a:rPr>
                        <a:t>9,154</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solidFill>
                            <a:schemeClr val="tx1"/>
                          </a:solidFill>
                          <a:effectLst/>
                          <a:latin typeface="Arial" panose="020B0604020202020204" pitchFamily="34" charset="0"/>
                          <a:cs typeface="Arial" panose="020B0604020202020204" pitchFamily="34" charset="0"/>
                        </a:rPr>
                        <a:t>9,608</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9,915</a:t>
                      </a:r>
                    </a:p>
                  </a:txBody>
                  <a:tcPr marL="9525" marR="9525" marT="9525" marB="0" anchor="ctr"/>
                </a:tc>
                <a:tc>
                  <a:txBody>
                    <a:bodyPr/>
                    <a:lstStyle/>
                    <a:p>
                      <a:pPr algn="ctr" fontAlgn="b"/>
                      <a:r>
                        <a:rPr lang="en-GB" sz="1100" b="1" i="0" u="none" strike="noStrike" dirty="0">
                          <a:solidFill>
                            <a:schemeClr val="tx1"/>
                          </a:solidFill>
                          <a:effectLst/>
                          <a:latin typeface="Arial" panose="020B0604020202020204" pitchFamily="34" charset="0"/>
                          <a:cs typeface="Arial" panose="020B0604020202020204" pitchFamily="34" charset="0"/>
                        </a:rPr>
                        <a:t>10,345</a:t>
                      </a:r>
                    </a:p>
                  </a:txBody>
                  <a:tcPr marL="9525" marR="9525" marT="9525" marB="0" anchor="ctr"/>
                </a:tc>
                <a:extLst>
                  <a:ext uri="{0D108BD9-81ED-4DB2-BD59-A6C34878D82A}">
                    <a16:rowId xmlns:a16="http://schemas.microsoft.com/office/drawing/2014/main" val="3885488625"/>
                  </a:ext>
                </a:extLst>
              </a:tr>
              <a:tr h="290596">
                <a:tc>
                  <a:txBody>
                    <a:bodyPr/>
                    <a:lstStyle/>
                    <a:p>
                      <a:pPr algn="ctr" fontAlgn="b"/>
                      <a:r>
                        <a:rPr lang="en-GB" sz="1100" b="0" u="none" strike="noStrike" dirty="0">
                          <a:effectLst/>
                          <a:latin typeface="Arial" panose="020B0604020202020204" pitchFamily="34" charset="0"/>
                          <a:cs typeface="Arial" panose="020B0604020202020204" pitchFamily="34" charset="0"/>
                        </a:rPr>
                        <a:t>% of staff with a declared Disability on ESR</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2.3%</a:t>
                      </a:r>
                    </a:p>
                  </a:txBody>
                  <a:tcPr marL="9525" marR="9525" marT="9525" marB="0" anchor="ctr"/>
                </a:tc>
                <a:tc>
                  <a:txBody>
                    <a:bodyPr/>
                    <a:lstStyle/>
                    <a:p>
                      <a:pPr algn="ctr" fontAlgn="b"/>
                      <a:r>
                        <a:rPr lang="en-GB" sz="1100" b="0" u="none" strike="noStrike" dirty="0">
                          <a:solidFill>
                            <a:schemeClr val="tx1"/>
                          </a:solidFill>
                          <a:effectLst/>
                          <a:latin typeface="Arial" panose="020B0604020202020204" pitchFamily="34" charset="0"/>
                          <a:cs typeface="Arial" panose="020B0604020202020204" pitchFamily="34" charset="0"/>
                        </a:rPr>
                        <a:t>2.9%</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3.5%</a:t>
                      </a:r>
                    </a:p>
                  </a:txBody>
                  <a:tcPr marL="9525" marR="9525" marT="9525" marB="0" anchor="ctr"/>
                </a:tc>
                <a:tc>
                  <a:txBody>
                    <a:bodyPr/>
                    <a:lstStyle/>
                    <a:p>
                      <a:pPr algn="ctr" fontAlgn="b"/>
                      <a:r>
                        <a:rPr lang="en-GB" sz="1100" b="1" i="0" u="none" strike="noStrike" dirty="0">
                          <a:solidFill>
                            <a:schemeClr val="tx1"/>
                          </a:solidFill>
                          <a:effectLst/>
                          <a:latin typeface="Arial" panose="020B0604020202020204" pitchFamily="34" charset="0"/>
                          <a:cs typeface="Arial" panose="020B0604020202020204" pitchFamily="34" charset="0"/>
                        </a:rPr>
                        <a:t>3.7%</a:t>
                      </a:r>
                    </a:p>
                  </a:txBody>
                  <a:tcPr marL="9525" marR="9525" marT="9525" marB="0" anchor="ctr"/>
                </a:tc>
                <a:extLst>
                  <a:ext uri="{0D108BD9-81ED-4DB2-BD59-A6C34878D82A}">
                    <a16:rowId xmlns:a16="http://schemas.microsoft.com/office/drawing/2014/main" val="3522273012"/>
                  </a:ext>
                </a:extLst>
              </a:tr>
              <a:tr h="290596">
                <a:tc>
                  <a:txBody>
                    <a:bodyPr/>
                    <a:lstStyle/>
                    <a:p>
                      <a:pPr algn="ctr" fontAlgn="b"/>
                      <a:r>
                        <a:rPr lang="en-GB" sz="1100" b="0" u="none" strike="noStrike" dirty="0">
                          <a:effectLst/>
                          <a:latin typeface="Arial" panose="020B0604020202020204" pitchFamily="34" charset="0"/>
                          <a:cs typeface="Arial" panose="020B0604020202020204" pitchFamily="34" charset="0"/>
                        </a:rPr>
                        <a:t>% of staff which indicated a disability via Staff Survey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solidFill>
                            <a:schemeClr val="tx1"/>
                          </a:solidFill>
                          <a:effectLst/>
                          <a:latin typeface="Arial" panose="020B0604020202020204" pitchFamily="34" charset="0"/>
                          <a:cs typeface="Arial" panose="020B0604020202020204" pitchFamily="34" charset="0"/>
                        </a:rPr>
                        <a:t> 6.5%</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solidFill>
                            <a:schemeClr val="tx1"/>
                          </a:solidFill>
                          <a:effectLst/>
                          <a:latin typeface="Arial" panose="020B0604020202020204" pitchFamily="34" charset="0"/>
                          <a:cs typeface="Arial" panose="020B0604020202020204" pitchFamily="34" charset="0"/>
                        </a:rPr>
                        <a:t>7.9%</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6.9%</a:t>
                      </a:r>
                    </a:p>
                  </a:txBody>
                  <a:tcPr marL="9525" marR="9525" marT="9525" marB="0" anchor="ctr"/>
                </a:tc>
                <a:tc>
                  <a:txBody>
                    <a:bodyPr/>
                    <a:lstStyle/>
                    <a:p>
                      <a:pPr algn="ctr" fontAlgn="b"/>
                      <a:r>
                        <a:rPr lang="en-GB" sz="1100" b="1" i="0" u="none" strike="noStrike" dirty="0">
                          <a:solidFill>
                            <a:schemeClr val="tx1"/>
                          </a:solidFill>
                          <a:effectLst/>
                          <a:latin typeface="Arial" panose="020B0604020202020204" pitchFamily="34" charset="0"/>
                          <a:cs typeface="Arial" panose="020B0604020202020204" pitchFamily="34" charset="0"/>
                        </a:rPr>
                        <a:t>6.0%</a:t>
                      </a:r>
                    </a:p>
                  </a:txBody>
                  <a:tcPr marL="9525" marR="9525" marT="9525" marB="0" anchor="ctr"/>
                </a:tc>
                <a:extLst>
                  <a:ext uri="{0D108BD9-81ED-4DB2-BD59-A6C34878D82A}">
                    <a16:rowId xmlns:a16="http://schemas.microsoft.com/office/drawing/2014/main" val="3491563034"/>
                  </a:ext>
                </a:extLst>
              </a:tr>
            </a:tbl>
          </a:graphicData>
        </a:graphic>
      </p:graphicFrame>
      <p:pic>
        <p:nvPicPr>
          <p:cNvPr id="7" name="Picture 6" descr="A white background with black dots&#10;&#10;Description automatically generated">
            <a:extLst>
              <a:ext uri="{FF2B5EF4-FFF2-40B4-BE49-F238E27FC236}">
                <a16:creationId xmlns:a16="http://schemas.microsoft.com/office/drawing/2014/main" id="{01E8D343-9837-75CF-642B-E944CC640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600" y="6172200"/>
            <a:ext cx="1066800" cy="609600"/>
          </a:xfrm>
          <a:prstGeom prst="rect">
            <a:avLst/>
          </a:prstGeom>
        </p:spPr>
      </p:pic>
    </p:spTree>
    <p:extLst>
      <p:ext uri="{BB962C8B-B14F-4D97-AF65-F5344CB8AC3E}">
        <p14:creationId xmlns:p14="http://schemas.microsoft.com/office/powerpoint/2010/main" val="14089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a:xfrm>
            <a:off x="257786" y="611796"/>
            <a:ext cx="6870983" cy="378804"/>
          </a:xfrm>
        </p:spPr>
        <p:txBody>
          <a:bodyPr/>
          <a:lstStyle/>
          <a:p>
            <a:r>
              <a:rPr lang="en-GB" dirty="0"/>
              <a:t>Background</a:t>
            </a:r>
          </a:p>
        </p:txBody>
      </p:sp>
      <p:sp>
        <p:nvSpPr>
          <p:cNvPr id="2" name="Text Placeholder 1"/>
          <p:cNvSpPr>
            <a:spLocks noGrp="1"/>
          </p:cNvSpPr>
          <p:nvPr>
            <p:ph type="body" sz="quarter" idx="15"/>
          </p:nvPr>
        </p:nvSpPr>
        <p:spPr>
          <a:xfrm>
            <a:off x="291817" y="197726"/>
            <a:ext cx="6870983" cy="337870"/>
          </a:xfrm>
        </p:spPr>
        <p:txBody>
          <a:bodyPr/>
          <a:lstStyle/>
          <a:p>
            <a:r>
              <a:rPr lang="en-GB" b="1" dirty="0">
                <a:solidFill>
                  <a:srgbClr val="0070C0"/>
                </a:solidFill>
              </a:rPr>
              <a:t>Workforce Disability Equality Standard (WDES) </a:t>
            </a:r>
          </a:p>
          <a:p>
            <a:endParaRPr lang="en-GB" b="1" dirty="0">
              <a:solidFill>
                <a:srgbClr val="0070C0"/>
              </a:solidFill>
            </a:endParaRPr>
          </a:p>
        </p:txBody>
      </p:sp>
      <p:sp>
        <p:nvSpPr>
          <p:cNvPr id="4" name="TextBox 3">
            <a:extLst>
              <a:ext uri="{FF2B5EF4-FFF2-40B4-BE49-F238E27FC236}">
                <a16:creationId xmlns:a16="http://schemas.microsoft.com/office/drawing/2014/main" id="{E8D45227-F0E5-15A7-8FFF-D4605108DD55}"/>
              </a:ext>
            </a:extLst>
          </p:cNvPr>
          <p:cNvSpPr txBox="1"/>
          <p:nvPr/>
        </p:nvSpPr>
        <p:spPr>
          <a:xfrm>
            <a:off x="291816" y="1143000"/>
            <a:ext cx="5118383" cy="4023602"/>
          </a:xfrm>
          <a:prstGeom prst="rect">
            <a:avLst/>
          </a:prstGeom>
          <a:noFill/>
          <a:ln>
            <a:noFill/>
          </a:ln>
        </p:spPr>
        <p:txBody>
          <a:bodyPr wrap="square">
            <a:spAutoFit/>
          </a:bodyPr>
          <a:lstStyle/>
          <a:p>
            <a:pPr>
              <a:lnSpc>
                <a:spcPct val="150000"/>
              </a:lnSpc>
              <a:spcAft>
                <a:spcPts val="600"/>
              </a:spcAft>
            </a:pPr>
            <a:r>
              <a:rPr lang="en-GB" sz="1100" dirty="0">
                <a:latin typeface="Arial" panose="020B0604020202020204" pitchFamily="34" charset="0"/>
                <a:ea typeface="Arial" panose="020B0604020202020204" pitchFamily="34" charset="0"/>
                <a:cs typeface="Arial" panose="020B0604020202020204" pitchFamily="34" charset="0"/>
              </a:rPr>
              <a:t>The WDES was introduced in 2019 and is designed to improve the experiences of people with a disability working in or seeking employment within the NHS. This mandated collection of evidence-based metrics helps an organisation understand more about the experiences of its staff. The 10 metrics on which we report against each year are included in the table opposite. </a:t>
            </a:r>
          </a:p>
          <a:p>
            <a:pPr>
              <a:lnSpc>
                <a:spcPct val="150000"/>
              </a:lnSpc>
              <a:spcAft>
                <a:spcPts val="600"/>
              </a:spcAft>
            </a:pPr>
            <a:r>
              <a:rPr lang="en-GB" sz="1100" dirty="0">
                <a:latin typeface="Arial" panose="020B0604020202020204" pitchFamily="34" charset="0"/>
                <a:ea typeface="Arial" panose="020B0604020202020204" pitchFamily="34" charset="0"/>
                <a:cs typeface="Arial" panose="020B0604020202020204" pitchFamily="34" charset="0"/>
              </a:rPr>
              <a:t>The WDES report compares data between staff that have a </a:t>
            </a:r>
            <a:r>
              <a:rPr lang="en-GB" sz="1100" i="1" dirty="0">
                <a:latin typeface="Arial" panose="020B0604020202020204" pitchFamily="34" charset="0"/>
                <a:ea typeface="Arial" panose="020B0604020202020204" pitchFamily="34" charset="0"/>
                <a:cs typeface="Arial" panose="020B0604020202020204" pitchFamily="34" charset="0"/>
              </a:rPr>
              <a:t>disability </a:t>
            </a:r>
            <a:r>
              <a:rPr lang="en-GB" sz="1100" dirty="0">
                <a:latin typeface="Arial" panose="020B0604020202020204" pitchFamily="34" charset="0"/>
                <a:ea typeface="Arial" panose="020B0604020202020204" pitchFamily="34" charset="0"/>
                <a:cs typeface="Arial" panose="020B0604020202020204" pitchFamily="34" charset="0"/>
              </a:rPr>
              <a:t>and staff that do not have a disability in order to identify disparities and barriers in the workplace. These findings inform the organisation’s D&amp;I Action Plan, which aims to directly address inequalities faced by staff with protected characteristics. </a:t>
            </a:r>
          </a:p>
          <a:p>
            <a:pPr>
              <a:lnSpc>
                <a:spcPct val="150000"/>
              </a:lnSpc>
              <a:spcAft>
                <a:spcPts val="600"/>
              </a:spcAft>
            </a:pPr>
            <a:r>
              <a:rPr lang="en-GB" sz="1100" dirty="0">
                <a:latin typeface="Arial" panose="020B0604020202020204" pitchFamily="34" charset="0"/>
                <a:ea typeface="Arial" panose="020B0604020202020204" pitchFamily="34" charset="0"/>
                <a:cs typeface="Arial" panose="020B0604020202020204" pitchFamily="34" charset="0"/>
              </a:rPr>
              <a:t>We are pleased that the NHS, our parent organisation, is currently the only UK employer that mandates its member organisations to report annually on its representation and inclusion of staff with disabilities. However, our ambition is to go far beyond what is mandated, and to become a truly great employer of people with disabilities, and an exemplar for other NHS trusts. </a:t>
            </a:r>
          </a:p>
        </p:txBody>
      </p:sp>
      <p:graphicFrame>
        <p:nvGraphicFramePr>
          <p:cNvPr id="7" name="Table 6">
            <a:extLst>
              <a:ext uri="{FF2B5EF4-FFF2-40B4-BE49-F238E27FC236}">
                <a16:creationId xmlns:a16="http://schemas.microsoft.com/office/drawing/2014/main" id="{7A197733-7F20-44BC-6DA5-1B10A8261214}"/>
              </a:ext>
            </a:extLst>
          </p:cNvPr>
          <p:cNvGraphicFramePr>
            <a:graphicFrameLocks noGrp="1"/>
          </p:cNvGraphicFramePr>
          <p:nvPr>
            <p:extLst>
              <p:ext uri="{D42A27DB-BD31-4B8C-83A1-F6EECF244321}">
                <p14:modId xmlns:p14="http://schemas.microsoft.com/office/powerpoint/2010/main" val="1632005255"/>
              </p:ext>
            </p:extLst>
          </p:nvPr>
        </p:nvGraphicFramePr>
        <p:xfrm>
          <a:off x="5943600" y="1002980"/>
          <a:ext cx="5562601" cy="4971324"/>
        </p:xfrm>
        <a:graphic>
          <a:graphicData uri="http://schemas.openxmlformats.org/drawingml/2006/table">
            <a:tbl>
              <a:tblPr firstRow="1" firstCol="1" bandRow="1">
                <a:tableStyleId>{073A0DAA-6AF3-43AB-8588-CEC1D06C72B9}</a:tableStyleId>
              </a:tblPr>
              <a:tblGrid>
                <a:gridCol w="685800">
                  <a:extLst>
                    <a:ext uri="{9D8B030D-6E8A-4147-A177-3AD203B41FA5}">
                      <a16:colId xmlns:a16="http://schemas.microsoft.com/office/drawing/2014/main" val="751314090"/>
                    </a:ext>
                  </a:extLst>
                </a:gridCol>
                <a:gridCol w="4876801">
                  <a:extLst>
                    <a:ext uri="{9D8B030D-6E8A-4147-A177-3AD203B41FA5}">
                      <a16:colId xmlns:a16="http://schemas.microsoft.com/office/drawing/2014/main" val="4238487486"/>
                    </a:ext>
                  </a:extLst>
                </a:gridCol>
              </a:tblGrid>
              <a:tr h="307899">
                <a:tc>
                  <a:txBody>
                    <a:bodyPr/>
                    <a:lstStyle/>
                    <a:p>
                      <a:pPr algn="l">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Table A</a:t>
                      </a:r>
                    </a:p>
                  </a:txBody>
                  <a:tcPr marL="59930" marR="59930" marT="47167" marB="47167" anchor="ctr"/>
                </a:tc>
                <a:tc>
                  <a:txBody>
                    <a:bodyPr/>
                    <a:lstStyle/>
                    <a:p>
                      <a:pPr algn="l">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Indicator Description</a:t>
                      </a:r>
                    </a:p>
                  </a:txBody>
                  <a:tcPr marL="59930" marR="59930" marT="47167" marB="47167" anchor="ctr"/>
                </a:tc>
                <a:extLst>
                  <a:ext uri="{0D108BD9-81ED-4DB2-BD59-A6C34878D82A}">
                    <a16:rowId xmlns:a16="http://schemas.microsoft.com/office/drawing/2014/main" val="322939989"/>
                  </a:ext>
                </a:extLst>
              </a:tr>
              <a:tr h="288738">
                <a:tc>
                  <a:txBody>
                    <a:bodyPr/>
                    <a:lstStyle/>
                    <a:p>
                      <a:pPr algn="l">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Metric 1</a:t>
                      </a:r>
                    </a:p>
                  </a:txBody>
                  <a:tcPr marL="59930" marR="59930" marT="47167" marB="47167" anchor="ct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en-GB" sz="900" dirty="0">
                          <a:effectLst/>
                        </a:rPr>
                        <a:t>% Disabled staff in </a:t>
                      </a:r>
                      <a:r>
                        <a:rPr lang="en-GB" sz="900" dirty="0" err="1">
                          <a:effectLst/>
                        </a:rPr>
                        <a:t>AfC</a:t>
                      </a:r>
                      <a:r>
                        <a:rPr lang="en-GB" sz="900" dirty="0">
                          <a:effectLst/>
                        </a:rPr>
                        <a:t> pay-bands (or medical and dental subgroups and VSMs) compared with the percentage of staff in the overall workforce (for both clinical and non-clinical groups)</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3333751612"/>
                  </a:ext>
                </a:extLst>
              </a:tr>
              <a:tr h="288738">
                <a:tc>
                  <a:txBody>
                    <a:bodyPr/>
                    <a:lstStyle/>
                    <a:p>
                      <a:pPr algn="l">
                        <a:lnSpc>
                          <a:spcPct val="107000"/>
                        </a:lnSpc>
                        <a:spcAft>
                          <a:spcPts val="800"/>
                        </a:spcAft>
                      </a:pPr>
                      <a:r>
                        <a:rPr lang="en-GB" sz="900" dirty="0">
                          <a:effectLst/>
                        </a:rPr>
                        <a:t>Metric 2</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Relative likelihood of non-disabled staff compared to Disabled staff being appointed from shortlisting across all posts</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1498624927"/>
                  </a:ext>
                </a:extLst>
              </a:tr>
              <a:tr h="288738">
                <a:tc>
                  <a:txBody>
                    <a:bodyPr/>
                    <a:lstStyle/>
                    <a:p>
                      <a:pPr algn="l">
                        <a:lnSpc>
                          <a:spcPct val="107000"/>
                        </a:lnSpc>
                        <a:spcAft>
                          <a:spcPts val="800"/>
                        </a:spcAft>
                      </a:pPr>
                      <a:r>
                        <a:rPr lang="en-GB" sz="900">
                          <a:effectLst/>
                        </a:rPr>
                        <a:t>Metric 3</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Relative likelihood of Disabled staff compared to non-disabled staff entering the formal capability process, as measured by entry into the formal capability procedure</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4187563562"/>
                  </a:ext>
                </a:extLst>
              </a:tr>
              <a:tr h="652661">
                <a:tc>
                  <a:txBody>
                    <a:bodyPr/>
                    <a:lstStyle/>
                    <a:p>
                      <a:pPr algn="l">
                        <a:lnSpc>
                          <a:spcPct val="107000"/>
                        </a:lnSpc>
                        <a:spcAft>
                          <a:spcPts val="800"/>
                        </a:spcAft>
                      </a:pPr>
                      <a:r>
                        <a:rPr lang="en-GB" sz="900">
                          <a:effectLst/>
                        </a:rPr>
                        <a:t>Metric 4</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Staff Survey Q13: % Disabled staff compared to non-disabled staff: </a:t>
                      </a:r>
                    </a:p>
                    <a:p>
                      <a:pPr algn="l">
                        <a:lnSpc>
                          <a:spcPct val="107000"/>
                        </a:lnSpc>
                        <a:spcAft>
                          <a:spcPts val="800"/>
                        </a:spcAft>
                      </a:pPr>
                      <a:r>
                        <a:rPr lang="en-GB" sz="900" dirty="0">
                          <a:effectLst/>
                        </a:rPr>
                        <a:t>a) experiencing harassment, bullying or abuse from different groups </a:t>
                      </a:r>
                    </a:p>
                    <a:p>
                      <a:pPr algn="l">
                        <a:lnSpc>
                          <a:spcPct val="107000"/>
                        </a:lnSpc>
                        <a:spcAft>
                          <a:spcPts val="800"/>
                        </a:spcAft>
                      </a:pPr>
                      <a:r>
                        <a:rPr lang="en-GB" sz="900" dirty="0">
                          <a:effectLst/>
                        </a:rPr>
                        <a:t>b) saying that the last time they experienced harassment, bullying or abuse at work, they or a colleague reported it</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3500981139"/>
                  </a:ext>
                </a:extLst>
              </a:tr>
              <a:tr h="288738">
                <a:tc>
                  <a:txBody>
                    <a:bodyPr/>
                    <a:lstStyle/>
                    <a:p>
                      <a:pPr algn="l">
                        <a:lnSpc>
                          <a:spcPct val="107000"/>
                        </a:lnSpc>
                        <a:spcAft>
                          <a:spcPts val="800"/>
                        </a:spcAft>
                      </a:pPr>
                      <a:r>
                        <a:rPr lang="en-GB" sz="900">
                          <a:effectLst/>
                        </a:rPr>
                        <a:t>Metric 5</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Staff Survey Q14: % Disabled staff compared to non-disabled staff believing that the Trust provides equal opportunities for career progression or promotion</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4015585061"/>
                  </a:ext>
                </a:extLst>
              </a:tr>
              <a:tr h="396258">
                <a:tc>
                  <a:txBody>
                    <a:bodyPr/>
                    <a:lstStyle/>
                    <a:p>
                      <a:pPr algn="l">
                        <a:lnSpc>
                          <a:spcPct val="107000"/>
                        </a:lnSpc>
                        <a:spcAft>
                          <a:spcPts val="800"/>
                        </a:spcAft>
                      </a:pPr>
                      <a:r>
                        <a:rPr lang="en-GB" sz="900">
                          <a:effectLst/>
                        </a:rPr>
                        <a:t>Metric 6</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Staff Survey Q11: % Disabled staff compared to non-disabled staff saying that they have felt pressure from their manager to come to work, despite not feeling well enough to perform their duties</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1748320837"/>
                  </a:ext>
                </a:extLst>
              </a:tr>
              <a:tr h="288738">
                <a:tc>
                  <a:txBody>
                    <a:bodyPr/>
                    <a:lstStyle/>
                    <a:p>
                      <a:pPr algn="l">
                        <a:lnSpc>
                          <a:spcPct val="107000"/>
                        </a:lnSpc>
                        <a:spcAft>
                          <a:spcPts val="800"/>
                        </a:spcAft>
                      </a:pPr>
                      <a:r>
                        <a:rPr lang="en-GB" sz="900">
                          <a:effectLst/>
                        </a:rPr>
                        <a:t>Metric 7</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Staff Survey Q5: % Disabled staff compared to non-disabled staff saying that they are satisfied with the extent to which their organisation values their work</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440912449"/>
                  </a:ext>
                </a:extLst>
              </a:tr>
              <a:tr h="288738">
                <a:tc>
                  <a:txBody>
                    <a:bodyPr/>
                    <a:lstStyle/>
                    <a:p>
                      <a:pPr algn="l">
                        <a:lnSpc>
                          <a:spcPct val="107000"/>
                        </a:lnSpc>
                        <a:spcAft>
                          <a:spcPts val="800"/>
                        </a:spcAft>
                      </a:pPr>
                      <a:r>
                        <a:rPr lang="en-GB" sz="900">
                          <a:effectLst/>
                        </a:rPr>
                        <a:t>Metric 8</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Staff Survey Q28b: % Disabled staff saying that their employer has made adequate adjustment(s) to enable them to carry out their work</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1810765874"/>
                  </a:ext>
                </a:extLst>
              </a:tr>
              <a:tr h="470700">
                <a:tc>
                  <a:txBody>
                    <a:bodyPr/>
                    <a:lstStyle/>
                    <a:p>
                      <a:pPr algn="l">
                        <a:lnSpc>
                          <a:spcPct val="107000"/>
                        </a:lnSpc>
                        <a:spcAft>
                          <a:spcPts val="800"/>
                        </a:spcAft>
                      </a:pPr>
                      <a:r>
                        <a:rPr lang="en-GB" sz="900">
                          <a:effectLst/>
                        </a:rPr>
                        <a:t>Metric 9</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a) The staff engagement score for Disabled staff, compared to non-disabled staff</a:t>
                      </a:r>
                    </a:p>
                    <a:p>
                      <a:pPr algn="l">
                        <a:lnSpc>
                          <a:spcPct val="107000"/>
                        </a:lnSpc>
                        <a:spcAft>
                          <a:spcPts val="800"/>
                        </a:spcAft>
                      </a:pPr>
                      <a:r>
                        <a:rPr lang="en-GB" sz="900" dirty="0">
                          <a:effectLst/>
                        </a:rPr>
                        <a:t>b) Has your Trust taken action to facilitate the voices of Disabled staff in your organisation to be heard?</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2641089703"/>
                  </a:ext>
                </a:extLst>
              </a:tr>
              <a:tr h="288738">
                <a:tc>
                  <a:txBody>
                    <a:bodyPr/>
                    <a:lstStyle/>
                    <a:p>
                      <a:pPr algn="l">
                        <a:lnSpc>
                          <a:spcPct val="107000"/>
                        </a:lnSpc>
                        <a:spcAft>
                          <a:spcPts val="800"/>
                        </a:spcAft>
                      </a:pPr>
                      <a:r>
                        <a:rPr lang="en-GB" sz="900">
                          <a:effectLst/>
                        </a:rPr>
                        <a:t>Metric 10</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tc>
                  <a:txBody>
                    <a:bodyPr/>
                    <a:lstStyle/>
                    <a:p>
                      <a:pPr algn="l">
                        <a:lnSpc>
                          <a:spcPct val="107000"/>
                        </a:lnSpc>
                        <a:spcAft>
                          <a:spcPts val="800"/>
                        </a:spcAft>
                      </a:pPr>
                      <a:r>
                        <a:rPr lang="en-GB" sz="900" dirty="0">
                          <a:effectLst/>
                        </a:rPr>
                        <a:t>% difference between the organisation’s Board voting membership and its organisation’s overall workforce</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9930" marR="59930" marT="47167" marB="47167" anchor="ctr"/>
                </a:tc>
                <a:extLst>
                  <a:ext uri="{0D108BD9-81ED-4DB2-BD59-A6C34878D82A}">
                    <a16:rowId xmlns:a16="http://schemas.microsoft.com/office/drawing/2014/main" val="1920581164"/>
                  </a:ext>
                </a:extLst>
              </a:tr>
            </a:tbl>
          </a:graphicData>
        </a:graphic>
      </p:graphicFrame>
      <p:pic>
        <p:nvPicPr>
          <p:cNvPr id="6" name="Picture 5" descr="A white background with black dots&#10;&#10;Description automatically generated">
            <a:extLst>
              <a:ext uri="{FF2B5EF4-FFF2-40B4-BE49-F238E27FC236}">
                <a16:creationId xmlns:a16="http://schemas.microsoft.com/office/drawing/2014/main" id="{3B5F567D-794E-5405-707A-3F72F4A75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600" y="6136888"/>
            <a:ext cx="1143000" cy="609600"/>
          </a:xfrm>
          <a:prstGeom prst="rect">
            <a:avLst/>
          </a:prstGeom>
        </p:spPr>
      </p:pic>
    </p:spTree>
    <p:extLst>
      <p:ext uri="{BB962C8B-B14F-4D97-AF65-F5344CB8AC3E}">
        <p14:creationId xmlns:p14="http://schemas.microsoft.com/office/powerpoint/2010/main" val="412309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p:txBody>
          <a:bodyPr/>
          <a:lstStyle/>
          <a:p>
            <a:r>
              <a:rPr lang="en-GB" dirty="0"/>
              <a:t>Our ambition</a:t>
            </a:r>
          </a:p>
        </p:txBody>
      </p:sp>
      <p:sp>
        <p:nvSpPr>
          <p:cNvPr id="2" name="Text Placeholder 1"/>
          <p:cNvSpPr>
            <a:spLocks noGrp="1"/>
          </p:cNvSpPr>
          <p:nvPr>
            <p:ph type="body" sz="quarter" idx="15"/>
          </p:nvPr>
        </p:nvSpPr>
        <p:spPr>
          <a:xfrm>
            <a:off x="256306" y="165334"/>
            <a:ext cx="6870983" cy="337870"/>
          </a:xfrm>
        </p:spPr>
        <p:txBody>
          <a:bodyPr/>
          <a:lstStyle/>
          <a:p>
            <a:r>
              <a:rPr lang="en-GB" b="1" dirty="0">
                <a:solidFill>
                  <a:srgbClr val="0070C0"/>
                </a:solidFill>
              </a:rPr>
              <a:t>Workforce Disability Equality Standard (WDES) </a:t>
            </a:r>
          </a:p>
          <a:p>
            <a:endParaRPr lang="en-GB" b="1" dirty="0">
              <a:solidFill>
                <a:srgbClr val="0070C0"/>
              </a:solidFill>
            </a:endParaRPr>
          </a:p>
        </p:txBody>
      </p:sp>
      <p:sp>
        <p:nvSpPr>
          <p:cNvPr id="4" name="TextBox 3">
            <a:extLst>
              <a:ext uri="{FF2B5EF4-FFF2-40B4-BE49-F238E27FC236}">
                <a16:creationId xmlns:a16="http://schemas.microsoft.com/office/drawing/2014/main" id="{E8D45227-F0E5-15A7-8FFF-D4605108DD55}"/>
              </a:ext>
            </a:extLst>
          </p:cNvPr>
          <p:cNvSpPr txBox="1"/>
          <p:nvPr/>
        </p:nvSpPr>
        <p:spPr>
          <a:xfrm>
            <a:off x="256306" y="1002980"/>
            <a:ext cx="11347733" cy="4332276"/>
          </a:xfrm>
          <a:prstGeom prst="rect">
            <a:avLst/>
          </a:prstGeom>
          <a:noFill/>
          <a:ln>
            <a:noFill/>
          </a:ln>
        </p:spPr>
        <p:txBody>
          <a:bodyPr wrap="square">
            <a:spAutoFit/>
          </a:bodyPr>
          <a:lstStyle/>
          <a:p>
            <a:pPr>
              <a:lnSpc>
                <a:spcPct val="107000"/>
              </a:lnSpc>
              <a:spcAft>
                <a:spcPts val="600"/>
              </a:spcAft>
            </a:pPr>
            <a:r>
              <a:rPr lang="en-GB" sz="1100" dirty="0">
                <a:effectLst/>
                <a:latin typeface="Arial" panose="020B0604020202020204" pitchFamily="34" charset="0"/>
                <a:ea typeface="Calibri" panose="020F0502020204030204" pitchFamily="34" charset="0"/>
                <a:cs typeface="Arial" panose="020B0604020202020204" pitchFamily="34" charset="0"/>
              </a:rPr>
              <a:t>Serving a diverse population of 1.3 million and with over 10,000 employees, St George’s is the largest healthcare provider in </a:t>
            </a:r>
            <a:r>
              <a:rPr lang="en-GB" sz="1100" dirty="0">
                <a:latin typeface="Arial" panose="020B0604020202020204" pitchFamily="34" charset="0"/>
                <a:ea typeface="Calibri" panose="020F0502020204030204" pitchFamily="34" charset="0"/>
                <a:cs typeface="Arial" panose="020B0604020202020204" pitchFamily="34" charset="0"/>
              </a:rPr>
              <a:t>s</a:t>
            </a:r>
            <a:r>
              <a:rPr lang="en-GB" sz="1100" dirty="0">
                <a:effectLst/>
                <a:latin typeface="Arial" panose="020B0604020202020204" pitchFamily="34" charset="0"/>
                <a:ea typeface="Calibri" panose="020F0502020204030204" pitchFamily="34" charset="0"/>
                <a:cs typeface="Arial" panose="020B0604020202020204" pitchFamily="34" charset="0"/>
              </a:rPr>
              <a:t>outh </a:t>
            </a:r>
            <a:r>
              <a:rPr lang="en-GB" sz="1100" dirty="0">
                <a:latin typeface="Arial" panose="020B0604020202020204" pitchFamily="34" charset="0"/>
                <a:ea typeface="Calibri" panose="020F0502020204030204" pitchFamily="34" charset="0"/>
                <a:cs typeface="Arial" panose="020B0604020202020204" pitchFamily="34" charset="0"/>
              </a:rPr>
              <a:t>w</a:t>
            </a:r>
            <a:r>
              <a:rPr lang="en-GB" sz="1100" dirty="0">
                <a:effectLst/>
                <a:latin typeface="Arial" panose="020B0604020202020204" pitchFamily="34" charset="0"/>
                <a:ea typeface="Calibri" panose="020F0502020204030204" pitchFamily="34" charset="0"/>
                <a:cs typeface="Arial" panose="020B0604020202020204" pitchFamily="34" charset="0"/>
              </a:rPr>
              <a:t>est London. It is crucial that the diversity of our workforce reflects the diversity of the communities we serve, and we are proud that in 2024 the number of Electronic Staff Record (ESR) declarations for people </a:t>
            </a:r>
            <a:r>
              <a:rPr lang="en-GB" sz="1100" dirty="0">
                <a:effectLst/>
                <a:latin typeface="Arial" panose="020B0604020202020204" pitchFamily="34" charset="0"/>
                <a:ea typeface="Arial" panose="020B0604020202020204" pitchFamily="34" charset="0"/>
                <a:cs typeface="Arial" panose="020B0604020202020204" pitchFamily="34" charset="0"/>
              </a:rPr>
              <a:t>with a disability has increased. We will continue to reinforce the importance of declaring one’s disability on ESR to ensure adequate representation, resource allocation and support and importantly, reduce stigma by building inclusion.</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600"/>
              </a:spcAft>
            </a:pPr>
            <a:r>
              <a:rPr lang="en-GB" sz="1100" dirty="0">
                <a:effectLst/>
                <a:latin typeface="Arial" panose="020B0604020202020204" pitchFamily="34" charset="0"/>
                <a:ea typeface="Calibri" panose="020F0502020204030204" pitchFamily="34" charset="0"/>
                <a:cs typeface="Arial" panose="020B0604020202020204" pitchFamily="34" charset="0"/>
              </a:rPr>
              <a:t>St George’s is committed to building a workforce in which each employee can enjoy a strong sense of belonging and where diversity, difference and uniqueness are truly valued. As well as being well-represented across all levels, we must ensure that people from marginalised groups, including people with a disability, are actively and always included, and that this inclusion is felt authentically at a personal level. Lip-service will not suffice.</a:t>
            </a:r>
          </a:p>
          <a:p>
            <a:pPr>
              <a:lnSpc>
                <a:spcPct val="107000"/>
              </a:lnSpc>
              <a:spcAft>
                <a:spcPts val="600"/>
              </a:spcAft>
            </a:pPr>
            <a:r>
              <a:rPr lang="en-GB" sz="1100" dirty="0">
                <a:effectLst/>
                <a:latin typeface="Arial" panose="020B0604020202020204" pitchFamily="34" charset="0"/>
                <a:ea typeface="Calibri" panose="020F0502020204030204" pitchFamily="34" charset="0"/>
                <a:cs typeface="Arial" panose="020B0604020202020204" pitchFamily="34" charset="0"/>
              </a:rPr>
              <a:t>Achieving strong diversity and inclusion of people with a disability at St George’s will offer significant benefits for our organisation:</a:t>
            </a:r>
          </a:p>
          <a:p>
            <a:pPr marL="342900" lvl="0" indent="-342900">
              <a:lnSpc>
                <a:spcPct val="107000"/>
              </a:lnSpc>
              <a:spcAft>
                <a:spcPts val="8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Delivery of better patient care, because:</a:t>
            </a:r>
          </a:p>
          <a:p>
            <a:pPr marL="742950" lvl="1" indent="-285750">
              <a:lnSpc>
                <a:spcPct val="107000"/>
              </a:lnSpc>
              <a:spcAft>
                <a:spcPts val="800"/>
              </a:spcAft>
              <a:buFont typeface="Courier New" panose="02070309020205020404" pitchFamily="49" charset="0"/>
              <a:buChar char="o"/>
            </a:pPr>
            <a:r>
              <a:rPr lang="en-GB" sz="1100" dirty="0">
                <a:effectLst/>
                <a:latin typeface="Arial" panose="020B0604020202020204" pitchFamily="34" charset="0"/>
                <a:ea typeface="Calibri" panose="020F0502020204030204" pitchFamily="34" charset="0"/>
                <a:cs typeface="Arial" panose="020B0604020202020204" pitchFamily="34" charset="0"/>
              </a:rPr>
              <a:t>Staff who feel included, engaged, and supported have greater personal resources and resilience to offer thorough and compassionate care </a:t>
            </a:r>
          </a:p>
          <a:p>
            <a:pPr marL="742950" lvl="1" indent="-285750">
              <a:lnSpc>
                <a:spcPct val="107000"/>
              </a:lnSpc>
              <a:spcAft>
                <a:spcPts val="800"/>
              </a:spcAft>
              <a:buFont typeface="Courier New" panose="02070309020205020404" pitchFamily="49" charset="0"/>
              <a:buChar char="o"/>
            </a:pPr>
            <a:r>
              <a:rPr lang="en-GB" sz="1100" dirty="0">
                <a:effectLst/>
                <a:latin typeface="Arial" panose="020B0604020202020204" pitchFamily="34" charset="0"/>
                <a:ea typeface="Calibri" panose="020F0502020204030204" pitchFamily="34" charset="0"/>
                <a:cs typeface="Arial" panose="020B0604020202020204" pitchFamily="34" charset="0"/>
              </a:rPr>
              <a:t>Staff who are differently abled may offer enhanced empathy and support to patients due to their lived-experience of disability</a:t>
            </a:r>
          </a:p>
          <a:p>
            <a:pPr marL="742950" lvl="1" indent="-285750">
              <a:lnSpc>
                <a:spcPct val="107000"/>
              </a:lnSpc>
              <a:spcAft>
                <a:spcPts val="600"/>
              </a:spcAft>
              <a:buFont typeface="Courier New" panose="02070309020205020404" pitchFamily="49" charset="0"/>
              <a:buChar char="o"/>
            </a:pPr>
            <a:r>
              <a:rPr lang="en-GB" sz="1100" dirty="0">
                <a:effectLst/>
                <a:latin typeface="Arial" panose="020B0604020202020204" pitchFamily="34" charset="0"/>
                <a:ea typeface="Calibri" panose="020F0502020204030204" pitchFamily="34" charset="0"/>
                <a:cs typeface="Arial" panose="020B0604020202020204" pitchFamily="34" charset="0"/>
              </a:rPr>
              <a:t>Patients with disabilities may be more able to identify with and relate to our staff with a disability</a:t>
            </a:r>
          </a:p>
          <a:p>
            <a:pPr marL="342900" lvl="0" indent="-342900">
              <a:lnSpc>
                <a:spcPct val="107000"/>
              </a:lnSpc>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Stronger team performance by maximising our blend of skills, talents, knowledge, and professional experience  </a:t>
            </a:r>
          </a:p>
          <a:p>
            <a:pPr marL="342900" lvl="0" indent="-342900">
              <a:lnSpc>
                <a:spcPct val="107000"/>
              </a:lnSpc>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Stronger individual performance by enabling staff with a disability to use their disability at work as advantage instead of a disadvantage   </a:t>
            </a:r>
          </a:p>
          <a:p>
            <a:pPr marL="342900" lvl="0" indent="-342900">
              <a:lnSpc>
                <a:spcPct val="107000"/>
              </a:lnSpc>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Improved retention of our staff, especially our staff with a disability (including staff who may later become affected by a disability)  </a:t>
            </a:r>
          </a:p>
          <a:p>
            <a:pPr marL="342900" lvl="0" indent="-342900">
              <a:lnSpc>
                <a:spcPct val="107000"/>
              </a:lnSpc>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A reduction in bullying, harassment, discrimination and other forms of exclusion by building greater understanding, appreciation and respect for people with disabilities</a:t>
            </a:r>
          </a:p>
          <a:p>
            <a:pPr marL="342900" lvl="0" indent="-342900">
              <a:lnSpc>
                <a:spcPct val="107000"/>
              </a:lnSpc>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Supporting our organisational journey towards adopting a more compassionate and inclusive culture. </a:t>
            </a:r>
          </a:p>
          <a:p>
            <a:pPr marL="171450" lvl="0" indent="-171450" fontAlgn="base">
              <a:lnSpc>
                <a:spcPct val="107000"/>
              </a:lnSpc>
              <a:buFont typeface="Arial" panose="020B0604020202020204" pitchFamily="34" charset="0"/>
              <a:buChar char="•"/>
            </a:pPr>
            <a:endParaRPr lang="en-GB" sz="1050" dirty="0">
              <a:latin typeface="Arial" panose="020B0604020202020204" pitchFamily="34" charset="0"/>
              <a:ea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FB10C1D5-2F62-8C72-96C5-70EDE7F66CA6}"/>
              </a:ext>
            </a:extLst>
          </p:cNvPr>
          <p:cNvSpPr txBox="1"/>
          <p:nvPr/>
        </p:nvSpPr>
        <p:spPr>
          <a:xfrm>
            <a:off x="1763641" y="5377026"/>
            <a:ext cx="8664717" cy="108068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Aft>
                <a:spcPts val="6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 ”Our ambition is to create an organisation - and a reinforcing culture - that not only offers equality and a positive experience for all our colleagues with a disability, but one that actively nurtures and celebrates our physical and mental differences in ability. We strive for this in the certainty that our rich diversity and a universal sense of belonging will be integral to our success as a healthcare organisation”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white background with black dots&#10;&#10;Description automatically generated">
            <a:extLst>
              <a:ext uri="{FF2B5EF4-FFF2-40B4-BE49-F238E27FC236}">
                <a16:creationId xmlns:a16="http://schemas.microsoft.com/office/drawing/2014/main" id="{8DE7021B-ECF0-0DE7-6F12-20A8E79BB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0" y="6152906"/>
            <a:ext cx="1219200" cy="609600"/>
          </a:xfrm>
          <a:prstGeom prst="rect">
            <a:avLst/>
          </a:prstGeom>
        </p:spPr>
      </p:pic>
    </p:spTree>
    <p:extLst>
      <p:ext uri="{BB962C8B-B14F-4D97-AF65-F5344CB8AC3E}">
        <p14:creationId xmlns:p14="http://schemas.microsoft.com/office/powerpoint/2010/main" val="171343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5DDA3-6AF4-4474-B77A-3AAA30EBBF2D}"/>
              </a:ext>
            </a:extLst>
          </p:cNvPr>
          <p:cNvSpPr>
            <a:spLocks noGrp="1"/>
          </p:cNvSpPr>
          <p:nvPr>
            <p:ph type="body" sz="quarter" idx="14"/>
          </p:nvPr>
        </p:nvSpPr>
        <p:spPr>
          <a:xfrm>
            <a:off x="295020" y="585032"/>
            <a:ext cx="6413782" cy="464463"/>
          </a:xfrm>
        </p:spPr>
        <p:txBody>
          <a:bodyPr/>
          <a:lstStyle/>
          <a:p>
            <a:r>
              <a:rPr lang="en-GB" dirty="0"/>
              <a:t>Executive summary</a:t>
            </a:r>
            <a:endParaRPr lang="en-GB" b="1"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9"/>
          </p:nvPr>
        </p:nvSpPr>
        <p:spPr/>
        <p:txBody>
          <a:bodyPr/>
          <a:lstStyle/>
          <a:p>
            <a:r>
              <a:rPr lang="en-GB" b="1" dirty="0">
                <a:solidFill>
                  <a:srgbClr val="0070C0"/>
                </a:solidFill>
              </a:rPr>
              <a:t>Workforce Disability Equality Standard (WDES)</a:t>
            </a:r>
          </a:p>
        </p:txBody>
      </p:sp>
      <p:sp>
        <p:nvSpPr>
          <p:cNvPr id="6" name="TextBox 5">
            <a:extLst>
              <a:ext uri="{FF2B5EF4-FFF2-40B4-BE49-F238E27FC236}">
                <a16:creationId xmlns:a16="http://schemas.microsoft.com/office/drawing/2014/main" id="{93AE140E-27E3-5C85-3B28-1ADBC45D1C09}"/>
              </a:ext>
            </a:extLst>
          </p:cNvPr>
          <p:cNvSpPr txBox="1"/>
          <p:nvPr/>
        </p:nvSpPr>
        <p:spPr>
          <a:xfrm>
            <a:off x="291816" y="1069089"/>
            <a:ext cx="11290584" cy="1330557"/>
          </a:xfrm>
          <a:prstGeom prst="rect">
            <a:avLst/>
          </a:prstGeom>
          <a:noFill/>
        </p:spPr>
        <p:txBody>
          <a:bodyPr wrap="square">
            <a:spAutoFit/>
          </a:bodyPr>
          <a:lstStyle/>
          <a:p>
            <a:pPr lvl="0">
              <a:lnSpc>
                <a:spcPct val="150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All NHS providers are required to complete an annual Workforce </a:t>
            </a:r>
            <a:r>
              <a:rPr lang="en-GB" sz="1100" dirty="0">
                <a:latin typeface="Arial" panose="020B0604020202020204" pitchFamily="34" charset="0"/>
                <a:ea typeface="Arial" panose="020B0604020202020204" pitchFamily="34" charset="0"/>
                <a:cs typeface="Arial" panose="020B0604020202020204" pitchFamily="34" charset="0"/>
              </a:rPr>
              <a:t>Disability</a:t>
            </a:r>
            <a:r>
              <a:rPr lang="en-GB" sz="1100" dirty="0">
                <a:effectLst/>
                <a:latin typeface="Arial" panose="020B0604020202020204" pitchFamily="34" charset="0"/>
                <a:ea typeface="Arial" panose="020B0604020202020204" pitchFamily="34" charset="0"/>
                <a:cs typeface="Arial" panose="020B0604020202020204" pitchFamily="34" charset="0"/>
              </a:rPr>
              <a:t> Equality Standard (WDES) report. The report is based on a snapshot of data from 31st March each year and aims to highlight progress against a number of key indicators of workforce equality</a:t>
            </a:r>
            <a:r>
              <a:rPr lang="en-GB" sz="1100" dirty="0">
                <a:latin typeface="Arial" panose="020B0604020202020204" pitchFamily="34" charset="0"/>
                <a:ea typeface="Arial" panose="020B0604020202020204" pitchFamily="34" charset="0"/>
                <a:cs typeface="Arial" panose="020B0604020202020204" pitchFamily="34" charset="0"/>
              </a:rPr>
              <a:t>. </a:t>
            </a:r>
            <a:r>
              <a:rPr lang="en-GB" sz="1100" dirty="0">
                <a:effectLst/>
                <a:latin typeface="Arial" panose="020B0604020202020204" pitchFamily="34" charset="0"/>
                <a:ea typeface="Arial" panose="020B0604020202020204" pitchFamily="34" charset="0"/>
                <a:cs typeface="Arial" panose="020B0604020202020204" pitchFamily="34" charset="0"/>
              </a:rPr>
              <a:t>Dat</a:t>
            </a:r>
            <a:r>
              <a:rPr lang="en-GB" sz="1100" dirty="0">
                <a:latin typeface="Arial" panose="020B0604020202020204" pitchFamily="34" charset="0"/>
                <a:ea typeface="Arial" panose="020B0604020202020204" pitchFamily="34" charset="0"/>
                <a:cs typeface="Arial" panose="020B0604020202020204" pitchFamily="34" charset="0"/>
              </a:rPr>
              <a:t>a for </a:t>
            </a:r>
            <a:r>
              <a:rPr lang="en-GB" sz="1100" dirty="0">
                <a:effectLst/>
                <a:latin typeface="Arial" panose="020B0604020202020204" pitchFamily="34" charset="0"/>
                <a:ea typeface="Arial" panose="020B0604020202020204" pitchFamily="34" charset="0"/>
                <a:cs typeface="Arial" panose="020B0604020202020204" pitchFamily="34" charset="0"/>
              </a:rPr>
              <a:t>WDES indicators 4 to 9a are drawn from questions in the most recent NHS staff survey</a:t>
            </a:r>
            <a:r>
              <a:rPr lang="en-GB" sz="1100" dirty="0">
                <a:latin typeface="Arial" panose="020B0604020202020204" pitchFamily="34" charset="0"/>
                <a:ea typeface="Arial" panose="020B0604020202020204" pitchFamily="34" charset="0"/>
                <a:cs typeface="Arial" panose="020B0604020202020204" pitchFamily="34" charset="0"/>
              </a:rPr>
              <a:t>. </a:t>
            </a:r>
            <a:r>
              <a:rPr lang="en-GB" sz="1100" dirty="0">
                <a:effectLst/>
                <a:latin typeface="Arial" panose="020B0604020202020204" pitchFamily="34" charset="0"/>
                <a:ea typeface="Arial" panose="020B0604020202020204" pitchFamily="34" charset="0"/>
                <a:cs typeface="Arial" panose="020B0604020202020204" pitchFamily="34" charset="0"/>
              </a:rPr>
              <a:t>In line with national requirements this report and </a:t>
            </a:r>
            <a:r>
              <a:rPr lang="en-GB" sz="1100" dirty="0">
                <a:latin typeface="Arial" panose="020B0604020202020204" pitchFamily="34" charset="0"/>
                <a:ea typeface="Arial" panose="020B0604020202020204" pitchFamily="34" charset="0"/>
                <a:cs typeface="Arial" panose="020B0604020202020204" pitchFamily="34" charset="0"/>
              </a:rPr>
              <a:t>associated action plan </a:t>
            </a:r>
            <a:r>
              <a:rPr lang="en-GB" sz="1100" dirty="0">
                <a:effectLst/>
                <a:latin typeface="Arial" panose="020B0604020202020204" pitchFamily="34" charset="0"/>
                <a:ea typeface="Arial" panose="020B0604020202020204" pitchFamily="34" charset="0"/>
                <a:cs typeface="Arial" panose="020B0604020202020204" pitchFamily="34" charset="0"/>
              </a:rPr>
              <a:t>should be reviewed internally and approved at Board before being published on the organisation’s website. The deadline for publication is 31</a:t>
            </a:r>
            <a:r>
              <a:rPr lang="en-GB" sz="1100" baseline="30000" dirty="0">
                <a:effectLst/>
                <a:latin typeface="Arial" panose="020B0604020202020204" pitchFamily="34" charset="0"/>
                <a:ea typeface="Arial" panose="020B0604020202020204" pitchFamily="34" charset="0"/>
                <a:cs typeface="Arial" panose="020B0604020202020204" pitchFamily="34" charset="0"/>
              </a:rPr>
              <a:t>st</a:t>
            </a:r>
            <a:r>
              <a:rPr lang="en-GB" sz="1100" dirty="0">
                <a:effectLst/>
                <a:latin typeface="Arial" panose="020B0604020202020204" pitchFamily="34" charset="0"/>
                <a:ea typeface="Arial" panose="020B0604020202020204" pitchFamily="34" charset="0"/>
                <a:cs typeface="Arial" panose="020B0604020202020204" pitchFamily="34" charset="0"/>
              </a:rPr>
              <a:t> October 2024. The key findings are outlined below, the full findings are available in appendix B (awaiting document from NHSE). Unless indicated, </a:t>
            </a:r>
            <a:r>
              <a:rPr lang="en-GB" sz="1100" dirty="0">
                <a:latin typeface="Arial" panose="020B0604020202020204" pitchFamily="34" charset="0"/>
                <a:ea typeface="Arial" panose="020B0604020202020204" pitchFamily="34" charset="0"/>
                <a:cs typeface="Arial" panose="020B0604020202020204" pitchFamily="34" charset="0"/>
              </a:rPr>
              <a:t>e</a:t>
            </a:r>
            <a:r>
              <a:rPr lang="en-GB" sz="1100" dirty="0">
                <a:effectLst/>
                <a:latin typeface="Arial" panose="020B0604020202020204" pitchFamily="34" charset="0"/>
                <a:ea typeface="Arial" panose="020B0604020202020204" pitchFamily="34" charset="0"/>
                <a:cs typeface="Arial" panose="020B0604020202020204" pitchFamily="34" charset="0"/>
              </a:rPr>
              <a:t>ach point is compared to the previous reporting period:</a:t>
            </a:r>
          </a:p>
        </p:txBody>
      </p:sp>
      <p:sp>
        <p:nvSpPr>
          <p:cNvPr id="3" name="TextBox 2">
            <a:extLst>
              <a:ext uri="{FF2B5EF4-FFF2-40B4-BE49-F238E27FC236}">
                <a16:creationId xmlns:a16="http://schemas.microsoft.com/office/drawing/2014/main" id="{B8FBB552-2DA8-44FE-1848-7DA8C73341B8}"/>
              </a:ext>
            </a:extLst>
          </p:cNvPr>
          <p:cNvSpPr txBox="1"/>
          <p:nvPr/>
        </p:nvSpPr>
        <p:spPr>
          <a:xfrm>
            <a:off x="291816" y="2560103"/>
            <a:ext cx="11519184" cy="3669659"/>
          </a:xfrm>
          <a:prstGeom prst="rect">
            <a:avLst/>
          </a:prstGeom>
          <a:noFill/>
        </p:spPr>
        <p:txBody>
          <a:bodyPr wrap="square">
            <a:spAutoFit/>
          </a:bodyPr>
          <a:lstStyle/>
          <a:p>
            <a:pPr>
              <a:lnSpc>
                <a:spcPct val="150000"/>
              </a:lnSpc>
              <a:spcAft>
                <a:spcPts val="800"/>
              </a:spcAft>
            </a:pPr>
            <a:r>
              <a:rPr lang="en-GB" sz="1100" b="1" dirty="0">
                <a:effectLst/>
                <a:latin typeface="Arial" panose="020B0604020202020204" pitchFamily="34" charset="0"/>
                <a:ea typeface="Arial" panose="020B0604020202020204" pitchFamily="34" charset="0"/>
                <a:cs typeface="Arial" panose="020B0604020202020204" pitchFamily="34" charset="0"/>
              </a:rPr>
              <a:t>Workforce numbers and declaration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50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At St Georg</a:t>
            </a:r>
            <a:r>
              <a:rPr lang="en-GB" sz="1100" dirty="0">
                <a:latin typeface="Arial" panose="020B0604020202020204" pitchFamily="34" charset="0"/>
                <a:ea typeface="Arial" panose="020B0604020202020204" pitchFamily="34" charset="0"/>
                <a:cs typeface="Arial" panose="020B0604020202020204" pitchFamily="34" charset="0"/>
              </a:rPr>
              <a:t>e’s 3.7% of the workforce have shared they have a disability on ESR, the Staff Survey indicates figure is closer to 6% of the workforce. </a:t>
            </a:r>
          </a:p>
          <a:p>
            <a:pPr marL="342900" lvl="0" indent="-342900" fontAlgn="base">
              <a:lnSpc>
                <a:spcPct val="150000"/>
              </a:lnSpc>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Of the national working population, 10% have a disability, for Wandsworth, our local community, this is 11%. </a:t>
            </a:r>
            <a:endParaRPr lang="en-GB" sz="1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50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There is an 0.2</a:t>
            </a:r>
            <a:r>
              <a:rPr lang="en-GB" sz="1100" dirty="0">
                <a:latin typeface="Arial" panose="020B0604020202020204" pitchFamily="34" charset="0"/>
                <a:ea typeface="Arial" panose="020B0604020202020204" pitchFamily="34" charset="0"/>
                <a:cs typeface="Arial" panose="020B0604020202020204" pitchFamily="34" charset="0"/>
              </a:rPr>
              <a:t> percentage point</a:t>
            </a:r>
            <a:r>
              <a:rPr lang="en-GB" sz="1100" dirty="0">
                <a:effectLst/>
                <a:latin typeface="Arial" panose="020B0604020202020204" pitchFamily="34" charset="0"/>
                <a:ea typeface="Arial" panose="020B0604020202020204" pitchFamily="34" charset="0"/>
                <a:cs typeface="Arial" panose="020B0604020202020204" pitchFamily="34" charset="0"/>
              </a:rPr>
              <a:t> increase in the number of staff that have declared a disability</a:t>
            </a:r>
            <a:r>
              <a:rPr lang="en-GB" sz="1100" dirty="0">
                <a:latin typeface="Arial" panose="020B0604020202020204" pitchFamily="34" charset="0"/>
                <a:ea typeface="Arial" panose="020B0604020202020204" pitchFamily="34" charset="0"/>
                <a:cs typeface="Arial" panose="020B0604020202020204" pitchFamily="34" charset="0"/>
              </a:rPr>
              <a:t>. Overall, this </a:t>
            </a:r>
            <a:r>
              <a:rPr lang="en-GB" sz="1100" dirty="0">
                <a:effectLst/>
                <a:latin typeface="Arial" panose="020B0604020202020204" pitchFamily="34" charset="0"/>
                <a:ea typeface="Arial" panose="020B0604020202020204" pitchFamily="34" charset="0"/>
                <a:cs typeface="Arial" panose="020B0604020202020204" pitchFamily="34" charset="0"/>
              </a:rPr>
              <a:t>group makes up 3.7% of the workforce – this is 4.8% for non-clinical staff groups and 3.7% for clinical staff groups.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There is a higher number of staff with a disability in lower bands (non-clinical).</a:t>
            </a:r>
          </a:p>
          <a:p>
            <a:pPr marL="342900" lvl="0" indent="-342900">
              <a:lnSpc>
                <a:spcPct val="150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There is a reduction in the number of staff with a disability status recorded as ‘unknown’, from 754 in 2022 </a:t>
            </a:r>
            <a:r>
              <a:rPr lang="en-GB" sz="1100" dirty="0">
                <a:latin typeface="Arial" panose="020B0604020202020204" pitchFamily="34" charset="0"/>
                <a:ea typeface="Arial" panose="020B0604020202020204" pitchFamily="34" charset="0"/>
                <a:cs typeface="Arial" panose="020B0604020202020204" pitchFamily="34" charset="0"/>
              </a:rPr>
              <a:t>to </a:t>
            </a:r>
            <a:r>
              <a:rPr lang="en-GB" sz="1100" dirty="0">
                <a:effectLst/>
                <a:latin typeface="Arial" panose="020B0604020202020204" pitchFamily="34" charset="0"/>
                <a:ea typeface="Arial" panose="020B0604020202020204" pitchFamily="34" charset="0"/>
                <a:cs typeface="Arial" panose="020B0604020202020204" pitchFamily="34" charset="0"/>
              </a:rPr>
              <a:t>650 in 2023 and </a:t>
            </a:r>
            <a:r>
              <a:rPr lang="en-GB" sz="1100" dirty="0">
                <a:latin typeface="Arial" panose="020B0604020202020204" pitchFamily="34" charset="0"/>
                <a:ea typeface="Arial" panose="020B0604020202020204" pitchFamily="34" charset="0"/>
                <a:cs typeface="Arial" panose="020B0604020202020204" pitchFamily="34" charset="0"/>
              </a:rPr>
              <a:t>626</a:t>
            </a:r>
            <a:r>
              <a:rPr lang="en-GB" sz="1100" dirty="0">
                <a:effectLst/>
                <a:latin typeface="Arial" panose="020B0604020202020204" pitchFamily="34" charset="0"/>
                <a:ea typeface="Arial" panose="020B0604020202020204" pitchFamily="34" charset="0"/>
                <a:cs typeface="Arial" panose="020B0604020202020204" pitchFamily="34" charset="0"/>
              </a:rPr>
              <a:t> in 2024.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Staff with a declared disability within the medical workforce remains very low, particularly the consultant grade (currently 0.94% reduced from 1.63% in 2023). </a:t>
            </a:r>
          </a:p>
          <a:p>
            <a:pPr marL="342900" lvl="0" indent="-342900">
              <a:lnSpc>
                <a:spcPct val="150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Whilst staff with a disability are under-represented at Executive and Board level within non-voting, they are positively represented in voting and Non-Executive Director groups</a:t>
            </a:r>
            <a:r>
              <a:rPr lang="en-GB" sz="1100" dirty="0">
                <a:latin typeface="Arial" panose="020B0604020202020204" pitchFamily="34" charset="0"/>
                <a:ea typeface="Arial" panose="020B0604020202020204" pitchFamily="34" charset="0"/>
                <a:cs typeface="Arial" panose="020B0604020202020204" pitchFamily="34" charset="0"/>
              </a:rPr>
              <a:t>.</a:t>
            </a:r>
          </a:p>
          <a:p>
            <a:pPr lvl="0">
              <a:lnSpc>
                <a:spcPct val="150000"/>
              </a:lnSpc>
            </a:pPr>
            <a:endParaRPr lang="en-GB" sz="1100" dirty="0">
              <a:solidFill>
                <a:srgbClr val="FF0000"/>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100" b="1" dirty="0">
                <a:effectLst/>
                <a:latin typeface="Arial" panose="020B0604020202020204" pitchFamily="34" charset="0"/>
                <a:ea typeface="Arial" panose="020B0604020202020204" pitchFamily="34" charset="0"/>
                <a:cs typeface="Arial" panose="020B0604020202020204" pitchFamily="34" charset="0"/>
              </a:rPr>
              <a:t>Recruitment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Applicants without a disability are 1.26  times more likely to be appointed compared to applicants with a disability, this has </a:t>
            </a:r>
            <a:r>
              <a:rPr lang="en-GB" sz="1100" dirty="0">
                <a:latin typeface="Arial" panose="020B0604020202020204" pitchFamily="34" charset="0"/>
                <a:ea typeface="Arial" panose="020B0604020202020204" pitchFamily="34" charset="0"/>
                <a:cs typeface="Arial" panose="020B0604020202020204" pitchFamily="34" charset="0"/>
              </a:rPr>
              <a:t>increased</a:t>
            </a:r>
            <a:r>
              <a:rPr lang="en-GB" sz="1100" dirty="0">
                <a:effectLst/>
                <a:latin typeface="Arial" panose="020B0604020202020204" pitchFamily="34" charset="0"/>
                <a:ea typeface="Arial" panose="020B0604020202020204" pitchFamily="34" charset="0"/>
                <a:cs typeface="Arial" panose="020B0604020202020204" pitchFamily="34" charset="0"/>
              </a:rPr>
              <a:t> from 1.15 </a:t>
            </a:r>
            <a:r>
              <a:rPr lang="en-GB" sz="1100" dirty="0">
                <a:latin typeface="Arial" panose="020B0604020202020204" pitchFamily="34" charset="0"/>
                <a:ea typeface="Arial" panose="020B0604020202020204" pitchFamily="34" charset="0"/>
                <a:cs typeface="Arial" panose="020B0604020202020204" pitchFamily="34" charset="0"/>
              </a:rPr>
              <a:t>in 2023.</a:t>
            </a:r>
          </a:p>
          <a:p>
            <a:pPr marL="342900" lvl="0" indent="-342900">
              <a:lnSpc>
                <a:spcPct val="150000"/>
              </a:lnSpc>
              <a:spcAft>
                <a:spcPts val="800"/>
              </a:spcAft>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This is likelihood of appointment from shortlisting of 0.16 for those with a disability, compared to 0.21 for those that did not indicate they had a disability. </a:t>
            </a:r>
            <a:endParaRPr lang="en-GB" sz="1100" dirty="0">
              <a:highlight>
                <a:srgbClr val="FFFF00"/>
              </a:highligh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white background with black dots&#10;&#10;Description automatically generated">
            <a:extLst>
              <a:ext uri="{FF2B5EF4-FFF2-40B4-BE49-F238E27FC236}">
                <a16:creationId xmlns:a16="http://schemas.microsoft.com/office/drawing/2014/main" id="{A0AAA62A-E145-70CC-4D7A-0831210D5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8350" y="6085419"/>
            <a:ext cx="1035050" cy="609600"/>
          </a:xfrm>
          <a:prstGeom prst="rect">
            <a:avLst/>
          </a:prstGeom>
        </p:spPr>
      </p:pic>
    </p:spTree>
    <p:extLst>
      <p:ext uri="{BB962C8B-B14F-4D97-AF65-F5344CB8AC3E}">
        <p14:creationId xmlns:p14="http://schemas.microsoft.com/office/powerpoint/2010/main" val="150858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5DDA3-6AF4-4474-B77A-3AAA30EBBF2D}"/>
              </a:ext>
            </a:extLst>
          </p:cNvPr>
          <p:cNvSpPr>
            <a:spLocks noGrp="1"/>
          </p:cNvSpPr>
          <p:nvPr>
            <p:ph type="body" sz="quarter" idx="14"/>
          </p:nvPr>
        </p:nvSpPr>
        <p:spPr>
          <a:xfrm>
            <a:off x="295020" y="585032"/>
            <a:ext cx="6413782" cy="464463"/>
          </a:xfrm>
        </p:spPr>
        <p:txBody>
          <a:bodyPr/>
          <a:lstStyle/>
          <a:p>
            <a:r>
              <a:rPr lang="en-GB" dirty="0"/>
              <a:t>Executive Summary cont. </a:t>
            </a:r>
            <a:endParaRPr lang="en-GB" b="1" u="sng"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9"/>
          </p:nvPr>
        </p:nvSpPr>
        <p:spPr/>
        <p:txBody>
          <a:bodyPr/>
          <a:lstStyle/>
          <a:p>
            <a:r>
              <a:rPr lang="en-GB" b="1" dirty="0">
                <a:solidFill>
                  <a:srgbClr val="0070C0"/>
                </a:solidFill>
              </a:rPr>
              <a:t>Workforce Disability Equality Standard (WDES)</a:t>
            </a:r>
          </a:p>
        </p:txBody>
      </p:sp>
      <p:sp>
        <p:nvSpPr>
          <p:cNvPr id="4" name="TextBox 3">
            <a:extLst>
              <a:ext uri="{FF2B5EF4-FFF2-40B4-BE49-F238E27FC236}">
                <a16:creationId xmlns:a16="http://schemas.microsoft.com/office/drawing/2014/main" id="{15B437CA-6D0F-C156-BFD1-5122F5D65671}"/>
              </a:ext>
            </a:extLst>
          </p:cNvPr>
          <p:cNvSpPr txBox="1"/>
          <p:nvPr/>
        </p:nvSpPr>
        <p:spPr>
          <a:xfrm>
            <a:off x="291817" y="1049495"/>
            <a:ext cx="5346983" cy="4569905"/>
          </a:xfrm>
          <a:prstGeom prst="rect">
            <a:avLst/>
          </a:prstGeom>
          <a:noFill/>
        </p:spPr>
        <p:txBody>
          <a:bodyPr wrap="square">
            <a:spAutoFit/>
          </a:bodyPr>
          <a:lstStyle/>
          <a:p>
            <a:pPr lvl="0">
              <a:lnSpc>
                <a:spcPct val="150000"/>
              </a:lnSpc>
            </a:pPr>
            <a:r>
              <a:rPr lang="en-GB" sz="1100" b="1" dirty="0">
                <a:effectLst/>
                <a:latin typeface="Arial" panose="020B0604020202020204" pitchFamily="34" charset="0"/>
                <a:ea typeface="Arial" panose="020B0604020202020204" pitchFamily="34" charset="0"/>
                <a:cs typeface="Arial" panose="020B0604020202020204" pitchFamily="34" charset="0"/>
              </a:rPr>
              <a:t>Harassment, Bullying and Abuse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Aft>
                <a:spcPts val="6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There has been a reduction in the percentage of staff experiencing </a:t>
            </a:r>
            <a:r>
              <a:rPr lang="en-GB" sz="1100" dirty="0">
                <a:latin typeface="Arial" panose="020B0604020202020204" pitchFamily="34" charset="0"/>
                <a:ea typeface="Calibri" panose="020F0502020204030204" pitchFamily="34" charset="0"/>
                <a:cs typeface="Arial" panose="020B0604020202020204" pitchFamily="34" charset="0"/>
              </a:rPr>
              <a:t>harassment, bullying and abuse from patients/service users and from colleagues but that trend does not follow for managers. </a:t>
            </a:r>
          </a:p>
          <a:p>
            <a:pPr marL="171450" lvl="0" indent="-171450">
              <a:spcAft>
                <a:spcPts val="6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21.1% of staff with a disability reported HBA from managers. This is 5.8% above the national average(15.3%).</a:t>
            </a:r>
            <a:endParaRPr lang="en-GB" sz="1100" b="1" dirty="0">
              <a:latin typeface="Arial" panose="020B0604020202020204" pitchFamily="34" charset="0"/>
              <a:ea typeface="Calibri" panose="020F0502020204030204" pitchFamily="34" charset="0"/>
              <a:cs typeface="Arial" panose="020B0604020202020204" pitchFamily="34" charset="0"/>
            </a:endParaRPr>
          </a:p>
          <a:p>
            <a:pPr marL="171450" lvl="0" indent="-171450">
              <a:spcAft>
                <a:spcPts val="600"/>
              </a:spcAft>
              <a:buFont typeface="Arial" panose="020B0604020202020204" pitchFamily="34" charset="0"/>
              <a:buChar char="•"/>
            </a:pPr>
            <a:endParaRPr lang="en-GB" sz="1100" b="1" dirty="0">
              <a:effectLst/>
              <a:latin typeface="Arial" panose="020B0604020202020204" pitchFamily="34" charset="0"/>
              <a:ea typeface="Calibri" panose="020F0502020204030204" pitchFamily="34" charset="0"/>
              <a:cs typeface="Arial" panose="020B0604020202020204" pitchFamily="34" charset="0"/>
            </a:endParaRPr>
          </a:p>
          <a:p>
            <a:pPr lvl="0">
              <a:spcAft>
                <a:spcPts val="600"/>
              </a:spcAft>
            </a:pPr>
            <a:r>
              <a:rPr lang="en-GB" sz="1100" b="1" dirty="0">
                <a:effectLst/>
                <a:latin typeface="Arial" panose="020B0604020202020204" pitchFamily="34" charset="0"/>
                <a:ea typeface="Calibri" panose="020F0502020204030204" pitchFamily="34" charset="0"/>
                <a:cs typeface="Arial" panose="020B0604020202020204" pitchFamily="34" charset="0"/>
              </a:rPr>
              <a:t>Beliefs about equal opportunities, career progression and promotion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Fewer s</a:t>
            </a:r>
            <a:r>
              <a:rPr lang="en-GB" sz="1100" dirty="0">
                <a:effectLst/>
                <a:latin typeface="Arial" panose="020B0604020202020204" pitchFamily="34" charset="0"/>
                <a:ea typeface="Arial" panose="020B0604020202020204" pitchFamily="34" charset="0"/>
                <a:cs typeface="Arial" panose="020B0604020202020204" pitchFamily="34" charset="0"/>
              </a:rPr>
              <a:t>taff with a disability </a:t>
            </a:r>
            <a:r>
              <a:rPr lang="en-GB" sz="1100" dirty="0">
                <a:latin typeface="Arial" panose="020B0604020202020204" pitchFamily="34" charset="0"/>
                <a:ea typeface="Arial" panose="020B0604020202020204" pitchFamily="34" charset="0"/>
                <a:cs typeface="Arial" panose="020B0604020202020204" pitchFamily="34" charset="0"/>
              </a:rPr>
              <a:t>believe the trust provides </a:t>
            </a:r>
            <a:r>
              <a:rPr lang="en-GB" sz="1100" dirty="0">
                <a:effectLst/>
                <a:latin typeface="Arial" panose="020B0604020202020204" pitchFamily="34" charset="0"/>
                <a:ea typeface="Calibri" panose="020F0502020204030204" pitchFamily="34" charset="0"/>
                <a:cs typeface="Arial" panose="020B0604020202020204" pitchFamily="34" charset="0"/>
              </a:rPr>
              <a:t>equal opportunities with regards to career progression and promotion</a:t>
            </a:r>
            <a:r>
              <a:rPr lang="en-GB" sz="1100" dirty="0">
                <a:latin typeface="Arial" panose="020B0604020202020204" pitchFamily="34" charset="0"/>
                <a:ea typeface="Calibri" panose="020F0502020204030204" pitchFamily="34" charset="0"/>
                <a:cs typeface="Arial" panose="020B0604020202020204" pitchFamily="34" charset="0"/>
              </a:rPr>
              <a:t> – with percentage reducing from 44.7% in 2023 to 41.5% in 2024.</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600"/>
              </a:spcAft>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The </a:t>
            </a:r>
            <a:r>
              <a:rPr lang="en-GB" sz="1100" dirty="0">
                <a:latin typeface="Arial" panose="020B0604020202020204" pitchFamily="34" charset="0"/>
                <a:ea typeface="Calibri" panose="020F0502020204030204" pitchFamily="34" charset="0"/>
                <a:cs typeface="Arial" panose="020B0604020202020204" pitchFamily="34" charset="0"/>
              </a:rPr>
              <a:t>gap in perceptions between the groups has widened – from 6% in 2023 to 8.5% in 2024.</a:t>
            </a:r>
          </a:p>
          <a:p>
            <a:pPr lvl="0">
              <a:spcAft>
                <a:spcPts val="600"/>
              </a:spcAft>
            </a:pPr>
            <a:endParaRPr lang="en-GB" sz="1100" b="1" dirty="0">
              <a:effectLst/>
              <a:latin typeface="Arial" panose="020B0604020202020204" pitchFamily="34" charset="0"/>
              <a:ea typeface="Arial" panose="020B0604020202020204" pitchFamily="34" charset="0"/>
              <a:cs typeface="Arial" panose="020B0604020202020204" pitchFamily="34" charset="0"/>
            </a:endParaRPr>
          </a:p>
          <a:p>
            <a:pPr lvl="0">
              <a:spcAft>
                <a:spcPts val="600"/>
              </a:spcAft>
            </a:pPr>
            <a:r>
              <a:rPr lang="en-GB" sz="1100" b="1" dirty="0">
                <a:effectLst/>
                <a:latin typeface="Arial" panose="020B0604020202020204" pitchFamily="34" charset="0"/>
                <a:ea typeface="Arial" panose="020B0604020202020204" pitchFamily="34" charset="0"/>
                <a:cs typeface="Arial" panose="020B0604020202020204" pitchFamily="34" charset="0"/>
              </a:rPr>
              <a:t>Capability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Staff with a disability are 4.08 times more likely to enter the capability process compared to staff that do not </a:t>
            </a:r>
            <a:r>
              <a:rPr lang="en-GB" sz="1100" dirty="0">
                <a:latin typeface="Arial" panose="020B0604020202020204" pitchFamily="34" charset="0"/>
                <a:ea typeface="Arial" panose="020B0604020202020204" pitchFamily="34" charset="0"/>
                <a:cs typeface="Arial" panose="020B0604020202020204" pitchFamily="34" charset="0"/>
              </a:rPr>
              <a:t>have a </a:t>
            </a:r>
            <a:r>
              <a:rPr lang="en-GB" sz="1100" dirty="0">
                <a:effectLst/>
                <a:latin typeface="Arial" panose="020B0604020202020204" pitchFamily="34" charset="0"/>
                <a:ea typeface="Arial" panose="020B0604020202020204" pitchFamily="34" charset="0"/>
                <a:cs typeface="Arial" panose="020B0604020202020204" pitchFamily="34" charset="0"/>
              </a:rPr>
              <a:t>disability.</a:t>
            </a:r>
            <a:r>
              <a:rPr lang="en-GB" sz="1100" dirty="0">
                <a:latin typeface="Arial" panose="020B0604020202020204" pitchFamily="34" charset="0"/>
                <a:ea typeface="Arial" panose="020B0604020202020204" pitchFamily="34" charset="0"/>
                <a:cs typeface="Arial" panose="020B0604020202020204" pitchFamily="34" charset="0"/>
              </a:rPr>
              <a:t> This high likelihood is due to the relatively low numbers of staff with a declared disability.</a:t>
            </a:r>
            <a:r>
              <a:rPr lang="en-GB" sz="1100" dirty="0">
                <a:effectLst/>
                <a:latin typeface="Arial" panose="020B0604020202020204" pitchFamily="34" charset="0"/>
                <a:ea typeface="Arial" panose="020B0604020202020204" pitchFamily="34" charset="0"/>
                <a:cs typeface="Arial" panose="020B0604020202020204" pitchFamily="34" charset="0"/>
              </a:rPr>
              <a:t>  </a:t>
            </a:r>
          </a:p>
          <a:p>
            <a:pPr marL="342900" lvl="0" indent="-342900">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As a percentage of each group </a:t>
            </a:r>
            <a:r>
              <a:rPr lang="en-GB" sz="1100" dirty="0">
                <a:effectLst/>
                <a:latin typeface="Arial" panose="020B0604020202020204" pitchFamily="34" charset="0"/>
                <a:ea typeface="Calibri" panose="020F0502020204030204" pitchFamily="34" charset="0"/>
                <a:cs typeface="Arial" panose="020B0604020202020204" pitchFamily="34" charset="0"/>
              </a:rPr>
              <a:t>0.26% of the workforce with a disability</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have entered the process, reducing from 0.57% last year, compared to 0.06% of the workforce that do not have a declared disability</a:t>
            </a:r>
            <a:r>
              <a:rPr lang="en-GB" sz="1100" dirty="0">
                <a:latin typeface="Arial" panose="020B0604020202020204" pitchFamily="34" charset="0"/>
                <a:ea typeface="Calibri" panose="020F0502020204030204" pitchFamily="34" charset="0"/>
                <a:cs typeface="Arial" panose="020B0604020202020204" pitchFamily="34" charset="0"/>
              </a:rPr>
              <a:t>. </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6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549132-AE40-03B8-C87D-299ADC0044C5}"/>
              </a:ext>
            </a:extLst>
          </p:cNvPr>
          <p:cNvSpPr txBox="1"/>
          <p:nvPr/>
        </p:nvSpPr>
        <p:spPr>
          <a:xfrm>
            <a:off x="5943600" y="990600"/>
            <a:ext cx="5638798" cy="5970289"/>
          </a:xfrm>
          <a:prstGeom prst="rect">
            <a:avLst/>
          </a:prstGeom>
          <a:noFill/>
        </p:spPr>
        <p:txBody>
          <a:bodyPr wrap="square">
            <a:spAutoFit/>
          </a:bodyPr>
          <a:lstStyle/>
          <a:p>
            <a:pPr lvl="0">
              <a:lnSpc>
                <a:spcPct val="150000"/>
              </a:lnSpc>
              <a:spcAft>
                <a:spcPts val="600"/>
              </a:spcAft>
            </a:pPr>
            <a:r>
              <a:rPr lang="en-GB" sz="1100" b="1" dirty="0">
                <a:effectLst/>
                <a:latin typeface="Arial" panose="020B0604020202020204" pitchFamily="34" charset="0"/>
                <a:ea typeface="Calibri" panose="020F0502020204030204" pitchFamily="34" charset="0"/>
                <a:cs typeface="Arial" panose="020B0604020202020204" pitchFamily="34" charset="0"/>
              </a:rPr>
              <a:t>Feeling pressure to go to work when unwell (presenteeism)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There has been a reduction in the number of </a:t>
            </a:r>
            <a:r>
              <a:rPr lang="en-GB" sz="1100" dirty="0">
                <a:effectLst/>
                <a:latin typeface="Arial" panose="020B0604020202020204" pitchFamily="34" charset="0"/>
                <a:ea typeface="Arial" panose="020B0604020202020204" pitchFamily="34" charset="0"/>
                <a:cs typeface="Arial" panose="020B0604020202020204" pitchFamily="34" charset="0"/>
              </a:rPr>
              <a:t>staff with a disability </a:t>
            </a:r>
            <a:r>
              <a:rPr lang="en-GB" sz="1100" dirty="0">
                <a:latin typeface="Arial" panose="020B0604020202020204" pitchFamily="34" charset="0"/>
                <a:ea typeface="Arial" panose="020B0604020202020204" pitchFamily="34" charset="0"/>
                <a:cs typeface="Arial" panose="020B0604020202020204" pitchFamily="34" charset="0"/>
              </a:rPr>
              <a:t>who reported</a:t>
            </a:r>
            <a:r>
              <a:rPr lang="en-GB" sz="1100" dirty="0">
                <a:effectLst/>
                <a:latin typeface="Arial" panose="020B0604020202020204" pitchFamily="34" charset="0"/>
                <a:ea typeface="Calibri" panose="020F0502020204030204" pitchFamily="34" charset="0"/>
                <a:cs typeface="Arial" panose="020B0604020202020204" pitchFamily="34" charset="0"/>
              </a:rPr>
              <a:t> feeling pressure to come into work despite not feeling able to carry out their duties</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 from 32% in 2023 to 29% in 2024. </a:t>
            </a:r>
          </a:p>
          <a:p>
            <a:pPr marL="342900" lvl="0" indent="-342900">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Whilst this was also reported in previous years, this year the gap between </a:t>
            </a:r>
            <a:r>
              <a:rPr lang="en-GB" sz="1100" dirty="0">
                <a:effectLst/>
                <a:latin typeface="Arial" panose="020B0604020202020204" pitchFamily="34" charset="0"/>
                <a:ea typeface="Arial" panose="020B0604020202020204" pitchFamily="34" charset="0"/>
                <a:cs typeface="Arial" panose="020B0604020202020204" pitchFamily="34" charset="0"/>
              </a:rPr>
              <a:t>staff with a disability and staff without a disability </a:t>
            </a:r>
            <a:r>
              <a:rPr lang="en-GB" sz="1100" dirty="0">
                <a:effectLst/>
                <a:latin typeface="Arial" panose="020B0604020202020204" pitchFamily="34" charset="0"/>
                <a:ea typeface="Calibri" panose="020F0502020204030204" pitchFamily="34" charset="0"/>
                <a:cs typeface="Arial" panose="020B0604020202020204" pitchFamily="34" charset="0"/>
              </a:rPr>
              <a:t>is at its lowest at 5.3% -  a 4.3% drop from 2023 </a:t>
            </a:r>
            <a:r>
              <a:rPr lang="en-GB" sz="1100" dirty="0">
                <a:latin typeface="Arial" panose="020B0604020202020204" pitchFamily="34" charset="0"/>
                <a:ea typeface="Calibri" panose="020F0502020204030204" pitchFamily="34" charset="0"/>
                <a:cs typeface="Arial" panose="020B0604020202020204" pitchFamily="34" charset="0"/>
              </a:rPr>
              <a:t> where it was </a:t>
            </a:r>
            <a:r>
              <a:rPr lang="en-GB" sz="1100" dirty="0">
                <a:effectLst/>
                <a:latin typeface="Arial" panose="020B0604020202020204" pitchFamily="34" charset="0"/>
                <a:ea typeface="Calibri" panose="020F0502020204030204" pitchFamily="34" charset="0"/>
                <a:cs typeface="Arial" panose="020B0604020202020204" pitchFamily="34" charset="0"/>
              </a:rPr>
              <a:t>9.6%. </a:t>
            </a:r>
          </a:p>
          <a:p>
            <a:pPr marL="342900" lvl="0" indent="-342900">
              <a:spcAft>
                <a:spcPts val="600"/>
              </a:spcAft>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S</a:t>
            </a:r>
            <a:r>
              <a:rPr lang="en-GB" sz="1100" dirty="0">
                <a:effectLst/>
                <a:latin typeface="Arial" panose="020B0604020202020204" pitchFamily="34" charset="0"/>
                <a:ea typeface="Arial" panose="020B0604020202020204" pitchFamily="34" charset="0"/>
                <a:cs typeface="Arial" panose="020B0604020202020204" pitchFamily="34" charset="0"/>
              </a:rPr>
              <a:t>taff without a disability </a:t>
            </a:r>
            <a:r>
              <a:rPr lang="en-GB" sz="1100" dirty="0">
                <a:effectLst/>
                <a:latin typeface="Arial" panose="020B0604020202020204" pitchFamily="34" charset="0"/>
                <a:ea typeface="Calibri" panose="020F0502020204030204" pitchFamily="34" charset="0"/>
                <a:cs typeface="Arial" panose="020B0604020202020204" pitchFamily="34" charset="0"/>
              </a:rPr>
              <a:t>report feeling slightly </a:t>
            </a:r>
            <a:r>
              <a:rPr lang="en-GB" sz="1100" i="1" dirty="0">
                <a:effectLst/>
                <a:latin typeface="Arial" panose="020B0604020202020204" pitchFamily="34" charset="0"/>
                <a:ea typeface="Calibri" panose="020F0502020204030204" pitchFamily="34" charset="0"/>
                <a:cs typeface="Arial" panose="020B0604020202020204" pitchFamily="34" charset="0"/>
              </a:rPr>
              <a:t>more pressured</a:t>
            </a:r>
            <a:r>
              <a:rPr lang="en-GB" sz="1100" dirty="0">
                <a:effectLst/>
                <a:latin typeface="Arial" panose="020B0604020202020204" pitchFamily="34" charset="0"/>
                <a:ea typeface="Calibri" panose="020F0502020204030204" pitchFamily="34" charset="0"/>
                <a:cs typeface="Arial" panose="020B0604020202020204" pitchFamily="34" charset="0"/>
              </a:rPr>
              <a:t> compared to previous years.</a:t>
            </a:r>
          </a:p>
          <a:p>
            <a:pPr marL="342900" lvl="0" indent="-342900">
              <a:spcAft>
                <a:spcPts val="600"/>
              </a:spcAft>
              <a:buFont typeface="Symbol" panose="05050102010706020507" pitchFamily="18" charset="2"/>
              <a:buChar char=""/>
            </a:pPr>
            <a:endParaRPr lang="en-GB" sz="1100" b="1" dirty="0">
              <a:latin typeface="Arial" panose="020B0604020202020204" pitchFamily="34" charset="0"/>
              <a:ea typeface="Calibri" panose="020F0502020204030204" pitchFamily="34" charset="0"/>
              <a:cs typeface="Arial" panose="020B0604020202020204" pitchFamily="34" charset="0"/>
            </a:endParaRPr>
          </a:p>
          <a:p>
            <a:pPr lvl="0">
              <a:spcAft>
                <a:spcPts val="600"/>
              </a:spcAft>
            </a:pPr>
            <a:r>
              <a:rPr lang="en-GB" sz="1100" b="1" dirty="0">
                <a:effectLst/>
                <a:latin typeface="Arial" panose="020B0604020202020204" pitchFamily="34" charset="0"/>
                <a:ea typeface="Calibri" panose="020F0502020204030204" pitchFamily="34" charset="0"/>
                <a:cs typeface="Arial" panose="020B0604020202020204" pitchFamily="34" charset="0"/>
              </a:rPr>
              <a:t>Feeling that work is undervalued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Whilst both groups report an improvement in rates of feeling valued by the organisation, </a:t>
            </a:r>
            <a:r>
              <a:rPr lang="en-GB" sz="1100" dirty="0">
                <a:effectLst/>
                <a:latin typeface="Arial" panose="020B0604020202020204" pitchFamily="34" charset="0"/>
                <a:ea typeface="Arial" panose="020B0604020202020204" pitchFamily="34" charset="0"/>
                <a:cs typeface="Arial" panose="020B0604020202020204" pitchFamily="34" charset="0"/>
              </a:rPr>
              <a:t>staff with a disability </a:t>
            </a:r>
            <a:r>
              <a:rPr lang="en-GB" sz="1100" dirty="0">
                <a:effectLst/>
                <a:latin typeface="Arial" panose="020B0604020202020204" pitchFamily="34" charset="0"/>
                <a:ea typeface="Calibri" panose="020F0502020204030204" pitchFamily="34" charset="0"/>
                <a:cs typeface="Arial" panose="020B0604020202020204" pitchFamily="34" charset="0"/>
              </a:rPr>
              <a:t>are still much less likely to feel that their work is valued.</a:t>
            </a:r>
          </a:p>
          <a:p>
            <a:pPr marL="342900" lvl="0" indent="-342900">
              <a:spcAft>
                <a:spcPts val="60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Arial" panose="020B0604020202020204" pitchFamily="34" charset="0"/>
              </a:rPr>
              <a:t>31.3</a:t>
            </a:r>
            <a:r>
              <a:rPr lang="en-GB" sz="1100" dirty="0">
                <a:effectLst/>
                <a:latin typeface="Arial" panose="020B0604020202020204" pitchFamily="34" charset="0"/>
                <a:ea typeface="Calibri" panose="020F0502020204030204" pitchFamily="34" charset="0"/>
                <a:cs typeface="Arial" panose="020B0604020202020204" pitchFamily="34" charset="0"/>
              </a:rPr>
              <a:t>% of </a:t>
            </a:r>
            <a:r>
              <a:rPr lang="en-GB" sz="1100" dirty="0">
                <a:effectLst/>
                <a:latin typeface="Arial" panose="020B0604020202020204" pitchFamily="34" charset="0"/>
                <a:ea typeface="Arial" panose="020B0604020202020204" pitchFamily="34" charset="0"/>
                <a:cs typeface="Arial" panose="020B0604020202020204" pitchFamily="34" charset="0"/>
              </a:rPr>
              <a:t>staff with a disability </a:t>
            </a:r>
            <a:r>
              <a:rPr lang="en-GB" sz="1100" dirty="0">
                <a:effectLst/>
                <a:latin typeface="Arial" panose="020B0604020202020204" pitchFamily="34" charset="0"/>
                <a:ea typeface="Calibri" panose="020F0502020204030204" pitchFamily="34" charset="0"/>
                <a:cs typeface="Arial" panose="020B0604020202020204" pitchFamily="34" charset="0"/>
              </a:rPr>
              <a:t>who responded to the Staff Survey said they felt the organisations valued their work - compared to 43.6% of staff without a disability. The gap between the two groups has worsened in the past year – currently at 12.3% (increased from 10.6% in 2023).</a:t>
            </a:r>
          </a:p>
          <a:p>
            <a:pPr marL="342900" lvl="0" indent="-342900">
              <a:spcAft>
                <a:spcPts val="600"/>
              </a:spcAft>
              <a:buFont typeface="Symbol" panose="05050102010706020507" pitchFamily="18" charset="2"/>
              <a:buChar char=""/>
            </a:pPr>
            <a:endParaRPr lang="en-GB" sz="1100" b="1" dirty="0">
              <a:latin typeface="Arial" panose="020B0604020202020204" pitchFamily="34" charset="0"/>
              <a:ea typeface="Calibri" panose="020F0502020204030204" pitchFamily="34" charset="0"/>
              <a:cs typeface="Arial" panose="020B0604020202020204" pitchFamily="34" charset="0"/>
            </a:endParaRPr>
          </a:p>
          <a:p>
            <a:pPr lvl="0">
              <a:spcAft>
                <a:spcPts val="600"/>
              </a:spcAft>
            </a:pPr>
            <a:r>
              <a:rPr lang="en-GB" sz="1100" b="1" dirty="0">
                <a:effectLst/>
                <a:latin typeface="Arial" panose="020B0604020202020204" pitchFamily="34" charset="0"/>
                <a:ea typeface="Calibri" panose="020F0502020204030204" pitchFamily="34" charset="0"/>
                <a:cs typeface="Arial" panose="020B0604020202020204" pitchFamily="34" charset="0"/>
              </a:rPr>
              <a:t>Adjustments in the workplace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Only 68.9% of </a:t>
            </a:r>
            <a:r>
              <a:rPr lang="en-GB" sz="1100" dirty="0">
                <a:effectLst/>
                <a:latin typeface="Arial" panose="020B0604020202020204" pitchFamily="34" charset="0"/>
                <a:ea typeface="Arial" panose="020B0604020202020204" pitchFamily="34" charset="0"/>
                <a:cs typeface="Arial" panose="020B0604020202020204" pitchFamily="34" charset="0"/>
              </a:rPr>
              <a:t>staff with a disability </a:t>
            </a:r>
            <a:r>
              <a:rPr lang="en-GB" sz="1100" dirty="0">
                <a:effectLst/>
                <a:latin typeface="Arial" panose="020B0604020202020204" pitchFamily="34" charset="0"/>
                <a:ea typeface="Calibri" panose="020F0502020204030204" pitchFamily="34" charset="0"/>
                <a:cs typeface="Arial" panose="020B0604020202020204" pitchFamily="34" charset="0"/>
              </a:rPr>
              <a:t>felt that reasonable adjustments had been made to enable them to carry out their work. This </a:t>
            </a:r>
            <a:r>
              <a:rPr lang="en-GB" sz="1100" dirty="0">
                <a:latin typeface="Arial" panose="020B0604020202020204" pitchFamily="34" charset="0"/>
                <a:ea typeface="Calibri" panose="020F0502020204030204" pitchFamily="34" charset="0"/>
                <a:cs typeface="Arial" panose="020B0604020202020204" pitchFamily="34" charset="0"/>
              </a:rPr>
              <a:t>improved by 7.2% points compared to last year. </a:t>
            </a:r>
          </a:p>
          <a:p>
            <a:pPr marL="342900" lvl="0" indent="-342900">
              <a:spcAft>
                <a:spcPts val="60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Arial" panose="020B0604020202020204" pitchFamily="34" charset="0"/>
              </a:rPr>
              <a:t>Last year, St George’s was 10.7% behind the national average figure in this indicator. Progress in this area has reduced the gap to just 4.4% in the last 12 months. </a:t>
            </a:r>
          </a:p>
          <a:p>
            <a:pPr marL="342900" lvl="0" indent="-342900">
              <a:spcAft>
                <a:spcPts val="600"/>
              </a:spcAft>
              <a:buFont typeface="Symbol" panose="05050102010706020507" pitchFamily="18" charset="2"/>
              <a:buChar char=""/>
            </a:pPr>
            <a:endParaRPr lang="en-GB" sz="1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A white background with black dots&#10;&#10;Description automatically generated">
            <a:extLst>
              <a:ext uri="{FF2B5EF4-FFF2-40B4-BE49-F238E27FC236}">
                <a16:creationId xmlns:a16="http://schemas.microsoft.com/office/drawing/2014/main" id="{A0FBD2C7-FE1E-D21F-788F-05CBE6A2D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5498" y="6172200"/>
            <a:ext cx="977902" cy="609600"/>
          </a:xfrm>
          <a:prstGeom prst="rect">
            <a:avLst/>
          </a:prstGeom>
        </p:spPr>
      </p:pic>
    </p:spTree>
    <p:extLst>
      <p:ext uri="{BB962C8B-B14F-4D97-AF65-F5344CB8AC3E}">
        <p14:creationId xmlns:p14="http://schemas.microsoft.com/office/powerpoint/2010/main" val="369125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28AA3D-E4CD-A129-152D-B2A7A58FB4A2}"/>
              </a:ext>
            </a:extLst>
          </p:cNvPr>
          <p:cNvSpPr txBox="1"/>
          <p:nvPr/>
        </p:nvSpPr>
        <p:spPr>
          <a:xfrm>
            <a:off x="9673701" y="6237124"/>
            <a:ext cx="2514600" cy="544472"/>
          </a:xfrm>
          <a:prstGeom prst="rect">
            <a:avLst/>
          </a:prstGeom>
          <a:solidFill>
            <a:schemeClr val="bg1"/>
          </a:solidFill>
        </p:spPr>
        <p:txBody>
          <a:bodyPr wrap="square" rtlCol="0">
            <a:spAutoFit/>
          </a:bodyPr>
          <a:lstStyle/>
          <a:p>
            <a:endParaRPr lang="en-GB" dirty="0"/>
          </a:p>
        </p:txBody>
      </p:sp>
      <p:sp>
        <p:nvSpPr>
          <p:cNvPr id="2" name="Text Placeholder 1">
            <a:extLst>
              <a:ext uri="{FF2B5EF4-FFF2-40B4-BE49-F238E27FC236}">
                <a16:creationId xmlns:a16="http://schemas.microsoft.com/office/drawing/2014/main" id="{2DBC31C7-03A6-4B19-A205-604456A2CE0B}"/>
              </a:ext>
            </a:extLst>
          </p:cNvPr>
          <p:cNvSpPr>
            <a:spLocks noGrp="1"/>
          </p:cNvSpPr>
          <p:nvPr>
            <p:ph type="body" sz="quarter" idx="14"/>
          </p:nvPr>
        </p:nvSpPr>
        <p:spPr>
          <a:xfrm>
            <a:off x="291448" y="540570"/>
            <a:ext cx="6413782" cy="464463"/>
          </a:xfrm>
        </p:spPr>
        <p:txBody>
          <a:bodyPr/>
          <a:lstStyle/>
          <a:p>
            <a:r>
              <a:rPr lang="en-GB" dirty="0"/>
              <a:t>Indicator overview – St George’s </a:t>
            </a:r>
          </a:p>
        </p:txBody>
      </p:sp>
      <p:sp>
        <p:nvSpPr>
          <p:cNvPr id="5" name="Text Placeholder 4">
            <a:extLst>
              <a:ext uri="{FF2B5EF4-FFF2-40B4-BE49-F238E27FC236}">
                <a16:creationId xmlns:a16="http://schemas.microsoft.com/office/drawing/2014/main" id="{C83D8E4A-A291-419C-BD65-83AB1B638204}"/>
              </a:ext>
            </a:extLst>
          </p:cNvPr>
          <p:cNvSpPr>
            <a:spLocks noGrp="1"/>
          </p:cNvSpPr>
          <p:nvPr>
            <p:ph type="body" sz="quarter" idx="19"/>
          </p:nvPr>
        </p:nvSpPr>
        <p:spPr>
          <a:xfrm>
            <a:off x="291448" y="183987"/>
            <a:ext cx="6413783" cy="316763"/>
          </a:xfrm>
        </p:spPr>
        <p:txBody>
          <a:bodyPr/>
          <a:lstStyle/>
          <a:p>
            <a:r>
              <a:rPr lang="en-GB" b="1" dirty="0">
                <a:solidFill>
                  <a:srgbClr val="0070C0"/>
                </a:solidFill>
              </a:rPr>
              <a:t>Workforce Disability Equality Standard (WDES)</a:t>
            </a:r>
          </a:p>
          <a:p>
            <a:endParaRPr lang="en-GB" dirty="0">
              <a:solidFill>
                <a:srgbClr val="0070C0"/>
              </a:solidFill>
              <a:highlight>
                <a:srgbClr val="00FF00"/>
              </a:highlight>
            </a:endParaRPr>
          </a:p>
        </p:txBody>
      </p:sp>
      <p:graphicFrame>
        <p:nvGraphicFramePr>
          <p:cNvPr id="9" name="Table 8">
            <a:extLst>
              <a:ext uri="{FF2B5EF4-FFF2-40B4-BE49-F238E27FC236}">
                <a16:creationId xmlns:a16="http://schemas.microsoft.com/office/drawing/2014/main" id="{35DAB43F-3BFE-F840-AC18-8E5E8680BA53}"/>
              </a:ext>
            </a:extLst>
          </p:cNvPr>
          <p:cNvGraphicFramePr>
            <a:graphicFrameLocks noGrp="1"/>
          </p:cNvGraphicFramePr>
          <p:nvPr>
            <p:extLst>
              <p:ext uri="{D42A27DB-BD31-4B8C-83A1-F6EECF244321}">
                <p14:modId xmlns:p14="http://schemas.microsoft.com/office/powerpoint/2010/main" val="3890789340"/>
              </p:ext>
            </p:extLst>
          </p:nvPr>
        </p:nvGraphicFramePr>
        <p:xfrm>
          <a:off x="291448" y="936974"/>
          <a:ext cx="11367154" cy="5697218"/>
        </p:xfrm>
        <a:graphic>
          <a:graphicData uri="http://schemas.openxmlformats.org/drawingml/2006/table">
            <a:tbl>
              <a:tblPr/>
              <a:tblGrid>
                <a:gridCol w="708197">
                  <a:extLst>
                    <a:ext uri="{9D8B030D-6E8A-4147-A177-3AD203B41FA5}">
                      <a16:colId xmlns:a16="http://schemas.microsoft.com/office/drawing/2014/main" val="2916944051"/>
                    </a:ext>
                  </a:extLst>
                </a:gridCol>
                <a:gridCol w="3576991">
                  <a:extLst>
                    <a:ext uri="{9D8B030D-6E8A-4147-A177-3AD203B41FA5}">
                      <a16:colId xmlns:a16="http://schemas.microsoft.com/office/drawing/2014/main" val="2794440975"/>
                    </a:ext>
                  </a:extLst>
                </a:gridCol>
                <a:gridCol w="708197">
                  <a:extLst>
                    <a:ext uri="{9D8B030D-6E8A-4147-A177-3AD203B41FA5}">
                      <a16:colId xmlns:a16="http://schemas.microsoft.com/office/drawing/2014/main" val="513245093"/>
                    </a:ext>
                  </a:extLst>
                </a:gridCol>
                <a:gridCol w="708197">
                  <a:extLst>
                    <a:ext uri="{9D8B030D-6E8A-4147-A177-3AD203B41FA5}">
                      <a16:colId xmlns:a16="http://schemas.microsoft.com/office/drawing/2014/main" val="3464782823"/>
                    </a:ext>
                  </a:extLst>
                </a:gridCol>
                <a:gridCol w="708197">
                  <a:extLst>
                    <a:ext uri="{9D8B030D-6E8A-4147-A177-3AD203B41FA5}">
                      <a16:colId xmlns:a16="http://schemas.microsoft.com/office/drawing/2014/main" val="3575168755"/>
                    </a:ext>
                  </a:extLst>
                </a:gridCol>
                <a:gridCol w="744205">
                  <a:extLst>
                    <a:ext uri="{9D8B030D-6E8A-4147-A177-3AD203B41FA5}">
                      <a16:colId xmlns:a16="http://schemas.microsoft.com/office/drawing/2014/main" val="572180615"/>
                    </a:ext>
                  </a:extLst>
                </a:gridCol>
                <a:gridCol w="744205">
                  <a:extLst>
                    <a:ext uri="{9D8B030D-6E8A-4147-A177-3AD203B41FA5}">
                      <a16:colId xmlns:a16="http://schemas.microsoft.com/office/drawing/2014/main" val="3106916254"/>
                    </a:ext>
                  </a:extLst>
                </a:gridCol>
                <a:gridCol w="708197">
                  <a:extLst>
                    <a:ext uri="{9D8B030D-6E8A-4147-A177-3AD203B41FA5}">
                      <a16:colId xmlns:a16="http://schemas.microsoft.com/office/drawing/2014/main" val="3634220841"/>
                    </a:ext>
                  </a:extLst>
                </a:gridCol>
                <a:gridCol w="708197">
                  <a:extLst>
                    <a:ext uri="{9D8B030D-6E8A-4147-A177-3AD203B41FA5}">
                      <a16:colId xmlns:a16="http://schemas.microsoft.com/office/drawing/2014/main" val="2962637601"/>
                    </a:ext>
                  </a:extLst>
                </a:gridCol>
                <a:gridCol w="708197">
                  <a:extLst>
                    <a:ext uri="{9D8B030D-6E8A-4147-A177-3AD203B41FA5}">
                      <a16:colId xmlns:a16="http://schemas.microsoft.com/office/drawing/2014/main" val="2672589079"/>
                    </a:ext>
                  </a:extLst>
                </a:gridCol>
                <a:gridCol w="708197">
                  <a:extLst>
                    <a:ext uri="{9D8B030D-6E8A-4147-A177-3AD203B41FA5}">
                      <a16:colId xmlns:a16="http://schemas.microsoft.com/office/drawing/2014/main" val="4113352608"/>
                    </a:ext>
                  </a:extLst>
                </a:gridCol>
                <a:gridCol w="636177">
                  <a:extLst>
                    <a:ext uri="{9D8B030D-6E8A-4147-A177-3AD203B41FA5}">
                      <a16:colId xmlns:a16="http://schemas.microsoft.com/office/drawing/2014/main" val="787203910"/>
                    </a:ext>
                  </a:extLst>
                </a:gridCol>
              </a:tblGrid>
              <a:tr h="292220">
                <a:tc rowSpan="2">
                  <a:txBody>
                    <a:bodyPr/>
                    <a:lstStyle/>
                    <a:p>
                      <a:pPr algn="ctr" fontAlgn="ctr"/>
                      <a:r>
                        <a:rPr lang="en-GB" sz="900" b="1" i="0" u="none" strike="noStrike" dirty="0">
                          <a:solidFill>
                            <a:srgbClr val="FFFFFF"/>
                          </a:solidFill>
                          <a:effectLst/>
                          <a:highlight>
                            <a:srgbClr val="4472C4"/>
                          </a:highlight>
                          <a:latin typeface="Arial" panose="020B0604020202020204" pitchFamily="34" charset="0"/>
                        </a:rPr>
                        <a:t>Metric</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a:txBody>
                    <a:bodyPr/>
                    <a:lstStyle/>
                    <a:p>
                      <a:pPr algn="ctr" fontAlgn="ctr"/>
                      <a:r>
                        <a:rPr lang="en-GB" sz="900" b="1" i="0" u="none" strike="noStrike">
                          <a:solidFill>
                            <a:srgbClr val="FFFFFF"/>
                          </a:solidFill>
                          <a:effectLst/>
                          <a:highlight>
                            <a:srgbClr val="4472C4"/>
                          </a:highlight>
                          <a:latin typeface="Arial" panose="020B0604020202020204" pitchFamily="34" charset="0"/>
                        </a:rPr>
                        <a:t>Description</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gridSpan="5">
                  <a:txBody>
                    <a:bodyPr/>
                    <a:lstStyle/>
                    <a:p>
                      <a:pPr algn="ctr" fontAlgn="b"/>
                      <a:r>
                        <a:rPr lang="en-GB" sz="900" b="1" i="0" u="none" strike="noStrike" dirty="0">
                          <a:solidFill>
                            <a:srgbClr val="FFFFFF"/>
                          </a:solidFill>
                          <a:effectLst/>
                          <a:highlight>
                            <a:srgbClr val="4472C4"/>
                          </a:highlight>
                          <a:latin typeface="Calibri" panose="020F0502020204030204" pitchFamily="34" charset="0"/>
                        </a:rPr>
                        <a:t>Staff with a disability</a:t>
                      </a:r>
                    </a:p>
                  </a:txBody>
                  <a:tcPr marL="3622" marR="3622" marT="362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b"/>
                      <a:r>
                        <a:rPr lang="en-GB" sz="900" b="1" i="0" u="none" strike="noStrike" dirty="0">
                          <a:solidFill>
                            <a:srgbClr val="FFFFFF"/>
                          </a:solidFill>
                          <a:effectLst/>
                          <a:highlight>
                            <a:srgbClr val="4472C4"/>
                          </a:highlight>
                          <a:latin typeface="Calibri" panose="020F0502020204030204" pitchFamily="34" charset="0"/>
                        </a:rPr>
                        <a:t>Staff without a disability</a:t>
                      </a:r>
                    </a:p>
                  </a:txBody>
                  <a:tcPr marL="3622" marR="3622" marT="362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9200308"/>
                  </a:ext>
                </a:extLst>
              </a:tr>
              <a:tr h="609976">
                <a:tc vMerge="1">
                  <a:txBody>
                    <a:bodyPr/>
                    <a:lstStyle/>
                    <a:p>
                      <a:endParaRPr lang="en-GB"/>
                    </a:p>
                  </a:txBody>
                  <a:tcPr/>
                </a:tc>
                <a:tc vMerge="1">
                  <a:txBody>
                    <a:bodyPr/>
                    <a:lstStyle/>
                    <a:p>
                      <a:endParaRPr lang="en-GB"/>
                    </a:p>
                  </a:txBody>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2021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2022</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2023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2024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23 vs. 24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2021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2022</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2023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2024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highlight>
                            <a:srgbClr val="4472C4"/>
                          </a:highlight>
                          <a:latin typeface="Arial" panose="020B0604020202020204" pitchFamily="34" charset="0"/>
                        </a:rPr>
                        <a:t>23 vs. 24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436308403"/>
                  </a:ext>
                </a:extLst>
              </a:tr>
              <a:tr h="450828">
                <a:tc>
                  <a:txBody>
                    <a:bodyPr/>
                    <a:lstStyle/>
                    <a:p>
                      <a:pPr algn="ctr" fontAlgn="ctr"/>
                      <a:r>
                        <a:rPr lang="en-GB" sz="900" b="1" i="0" u="none" strike="noStrike">
                          <a:solidFill>
                            <a:srgbClr val="000000"/>
                          </a:solidFill>
                          <a:effectLst/>
                          <a:highlight>
                            <a:srgbClr val="D0DBF0"/>
                          </a:highlight>
                          <a:latin typeface="Arial" panose="020B0604020202020204" pitchFamily="34" charset="0"/>
                        </a:rPr>
                        <a:t>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l" fontAlgn="ctr"/>
                      <a:r>
                        <a:rPr lang="en-GB" sz="900" b="0" i="0" u="none" strike="noStrike" dirty="0">
                          <a:solidFill>
                            <a:srgbClr val="000000"/>
                          </a:solidFill>
                          <a:effectLst/>
                          <a:highlight>
                            <a:srgbClr val="D0DBF0"/>
                          </a:highlight>
                          <a:latin typeface="Arial" panose="020B0604020202020204" pitchFamily="34" charset="0"/>
                        </a:rPr>
                        <a:t>% Disabled staff in </a:t>
                      </a:r>
                      <a:r>
                        <a:rPr lang="en-GB" sz="900" b="0" i="0" u="none" strike="noStrike" dirty="0" err="1">
                          <a:solidFill>
                            <a:srgbClr val="000000"/>
                          </a:solidFill>
                          <a:effectLst/>
                          <a:highlight>
                            <a:srgbClr val="D0DBF0"/>
                          </a:highlight>
                          <a:latin typeface="Arial" panose="020B0604020202020204" pitchFamily="34" charset="0"/>
                        </a:rPr>
                        <a:t>AfC</a:t>
                      </a:r>
                      <a:r>
                        <a:rPr lang="en-GB" sz="900" b="0" i="0" u="none" strike="noStrike" dirty="0">
                          <a:solidFill>
                            <a:srgbClr val="000000"/>
                          </a:solidFill>
                          <a:effectLst/>
                          <a:highlight>
                            <a:srgbClr val="D0DBF0"/>
                          </a:highlight>
                          <a:latin typeface="Arial" panose="020B0604020202020204" pitchFamily="34" charset="0"/>
                        </a:rPr>
                        <a:t> pay-bands (or medical and dental subgroups and VSMs) compared with the percentage of staff in the overall workforce (for both clinical and non-clinical groups)</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2.3%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2.9%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3.5%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3.7%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92D050"/>
                          </a:highligh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90%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89%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90%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90%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N/A</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extLst>
                  <a:ext uri="{0D108BD9-81ED-4DB2-BD59-A6C34878D82A}">
                    <a16:rowId xmlns:a16="http://schemas.microsoft.com/office/drawing/2014/main" val="3012358616"/>
                  </a:ext>
                </a:extLst>
              </a:tr>
              <a:tr h="351399">
                <a:tc>
                  <a:txBody>
                    <a:bodyPr/>
                    <a:lstStyle/>
                    <a:p>
                      <a:pPr algn="ctr" fontAlgn="ctr"/>
                      <a:r>
                        <a:rPr lang="en-GB" sz="900" b="1" i="0" u="none" strike="noStrike">
                          <a:solidFill>
                            <a:srgbClr val="000000"/>
                          </a:solidFill>
                          <a:effectLst/>
                          <a:latin typeface="Arial" panose="020B0604020202020204" pitchFamily="34" charset="0"/>
                        </a:rPr>
                        <a:t>2</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Arial" panose="020B0604020202020204" pitchFamily="34" charset="0"/>
                        </a:rPr>
                        <a:t>Relative likelihood of non-disabled staff compared to Disabled staff being appointed from shortlisting across all posts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1.08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1.21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1.15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1.26</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highlight>
                            <a:srgbClr val="FF0000"/>
                          </a:highlight>
                          <a:latin typeface="Arial" panose="020B0604020202020204" pitchFamily="34" charset="0"/>
                        </a:rPr>
                        <a:t>Declined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tc>
                  <a:txBody>
                    <a:bodyPr/>
                    <a:lstStyle/>
                    <a:p>
                      <a:pPr algn="ctr" fontAlgn="ctr"/>
                      <a:r>
                        <a:rPr lang="en-GB" sz="900" b="0" i="0" u="none" strike="noStrike">
                          <a:solidFill>
                            <a:srgbClr val="000000"/>
                          </a:solidFill>
                          <a:effectLs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extLst>
                  <a:ext uri="{0D108BD9-81ED-4DB2-BD59-A6C34878D82A}">
                    <a16:rowId xmlns:a16="http://schemas.microsoft.com/office/drawing/2014/main" val="1654604787"/>
                  </a:ext>
                </a:extLst>
              </a:tr>
              <a:tr h="351399">
                <a:tc>
                  <a:txBody>
                    <a:bodyPr/>
                    <a:lstStyle/>
                    <a:p>
                      <a:pPr algn="ctr" fontAlgn="ctr"/>
                      <a:r>
                        <a:rPr lang="en-GB" sz="900" b="1" i="0" u="none" strike="noStrike">
                          <a:solidFill>
                            <a:srgbClr val="000000"/>
                          </a:solidFill>
                          <a:effectLst/>
                          <a:highlight>
                            <a:srgbClr val="D0DBF0"/>
                          </a:highlight>
                          <a:latin typeface="Arial" panose="020B0604020202020204" pitchFamily="34" charset="0"/>
                        </a:rPr>
                        <a:t>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l" fontAlgn="ctr"/>
                      <a:r>
                        <a:rPr lang="en-GB" sz="900" b="0" i="0" u="none" strike="noStrike" dirty="0">
                          <a:solidFill>
                            <a:srgbClr val="000000"/>
                          </a:solidFill>
                          <a:effectLst/>
                          <a:highlight>
                            <a:srgbClr val="D0DBF0"/>
                          </a:highlight>
                          <a:latin typeface="Arial" panose="020B0604020202020204" pitchFamily="34" charset="0"/>
                        </a:rPr>
                        <a:t>Relative likelihood of Disabled staff compared to non-disabled staff entering the formal capability process, as measured by entry into the formal capability procedure</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4.78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4.26</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latin typeface="Arial" panose="020B0604020202020204" pitchFamily="34" charset="0"/>
                        </a:rPr>
                        <a:t>4.08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7EF"/>
                    </a:solidFill>
                  </a:tcPr>
                </a:tc>
                <a:tc>
                  <a:txBody>
                    <a:bodyPr/>
                    <a:lstStyle/>
                    <a:p>
                      <a:pPr algn="ctr" fontAlgn="ctr"/>
                      <a:r>
                        <a:rPr lang="en-GB" sz="900" b="0" i="0" u="none" strike="noStrike" dirty="0">
                          <a:solidFill>
                            <a:srgbClr val="000000"/>
                          </a:solidFill>
                          <a:effectLst/>
                          <a:highlight>
                            <a:srgbClr val="92D050"/>
                          </a:highlight>
                          <a:latin typeface="Arial" panose="020B0604020202020204" pitchFamily="34" charset="0"/>
                        </a:rPr>
                        <a:t>Improved</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extLst>
                  <a:ext uri="{0D108BD9-81ED-4DB2-BD59-A6C34878D82A}">
                    <a16:rowId xmlns:a16="http://schemas.microsoft.com/office/drawing/2014/main" val="1065621116"/>
                  </a:ext>
                </a:extLst>
              </a:tr>
              <a:tr h="351399">
                <a:tc>
                  <a:txBody>
                    <a:bodyPr/>
                    <a:lstStyle/>
                    <a:p>
                      <a:pPr algn="ctr" fontAlgn="ctr"/>
                      <a:r>
                        <a:rPr lang="en-GB" sz="900" b="1" i="0" u="none" strike="noStrike">
                          <a:solidFill>
                            <a:srgbClr val="000000"/>
                          </a:solidFill>
                          <a:effectLst/>
                          <a:latin typeface="Arial" panose="020B0604020202020204" pitchFamily="34" charset="0"/>
                        </a:rPr>
                        <a:t>4a.</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Arial" panose="020B0604020202020204" pitchFamily="34" charset="0"/>
                        </a:rPr>
                        <a:t>Staff Survey Q14: % of staff experiencing harassment, bullying or abuse from patients/ service users</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35.8%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34.8%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37.1%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35.1%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highlight>
                            <a:srgbClr val="92D050"/>
                          </a:highlight>
                          <a:latin typeface="Arial" panose="020B0604020202020204" pitchFamily="34" charset="0"/>
                        </a:rPr>
                        <a:t>Improved</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Arial" panose="020B0604020202020204" pitchFamily="34" charset="0"/>
                        </a:rPr>
                        <a:t>28.4%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25.3%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27.5%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25.8%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highlight>
                            <a:srgbClr val="92D050"/>
                          </a:highligh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01511792"/>
                  </a:ext>
                </a:extLst>
              </a:tr>
              <a:tr h="351399">
                <a:tc>
                  <a:txBody>
                    <a:bodyPr/>
                    <a:lstStyle/>
                    <a:p>
                      <a:pPr algn="ctr" fontAlgn="ctr"/>
                      <a:r>
                        <a:rPr lang="en-GB" sz="900" b="1" i="0" u="none" strike="noStrike">
                          <a:solidFill>
                            <a:srgbClr val="000000"/>
                          </a:solidFill>
                          <a:effectLst/>
                          <a:highlight>
                            <a:srgbClr val="D0DBF0"/>
                          </a:highlight>
                          <a:latin typeface="Arial" panose="020B0604020202020204" pitchFamily="34" charset="0"/>
                        </a:rPr>
                        <a:t>4b.</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l" fontAlgn="ctr"/>
                      <a:r>
                        <a:rPr lang="en-GB" sz="900" b="0" i="0" u="none" strike="noStrike" dirty="0">
                          <a:solidFill>
                            <a:srgbClr val="000000"/>
                          </a:solidFill>
                          <a:effectLst/>
                          <a:highlight>
                            <a:srgbClr val="D0DBF0"/>
                          </a:highlight>
                          <a:latin typeface="Arial" panose="020B0604020202020204" pitchFamily="34" charset="0"/>
                        </a:rPr>
                        <a:t>Staff Survey Q14: % of staff experiencing harassment, bullying or abuse from managers</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23.5%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21.1%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20.1%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21.1%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FF0000"/>
                          </a:highlight>
                          <a:latin typeface="Arial" panose="020B0604020202020204" pitchFamily="34" charset="0"/>
                        </a:rPr>
                        <a:t>Declined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13.1%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10.0%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11.7%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12.6%</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FF0000"/>
                          </a:highlight>
                          <a:latin typeface="Arial" panose="020B0604020202020204" pitchFamily="34" charset="0"/>
                        </a:rPr>
                        <a:t>Declined</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04413944"/>
                  </a:ext>
                </a:extLst>
              </a:tr>
              <a:tr h="351399">
                <a:tc>
                  <a:txBody>
                    <a:bodyPr/>
                    <a:lstStyle/>
                    <a:p>
                      <a:pPr algn="ctr" fontAlgn="ctr"/>
                      <a:r>
                        <a:rPr lang="en-GB" sz="900" b="1" i="0" u="none" strike="noStrike">
                          <a:solidFill>
                            <a:srgbClr val="000000"/>
                          </a:solidFill>
                          <a:effectLst/>
                          <a:latin typeface="Arial" panose="020B0604020202020204" pitchFamily="34" charset="0"/>
                        </a:rPr>
                        <a:t>4c.</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Arial" panose="020B0604020202020204" pitchFamily="34" charset="0"/>
                        </a:rPr>
                        <a:t>Staff Survey Q14: % of staff experiencing harassment, bullying or abuse from other colleagues</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34.4%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31.6%</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32.1%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29.3%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highlight>
                            <a:srgbClr val="92D050"/>
                          </a:highligh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Arial" panose="020B0604020202020204" pitchFamily="34" charset="0"/>
                        </a:rPr>
                        <a:t>20.9%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17.8%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19.9%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19.5%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Static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215899774"/>
                  </a:ext>
                </a:extLst>
              </a:tr>
              <a:tr h="351399">
                <a:tc>
                  <a:txBody>
                    <a:bodyPr/>
                    <a:lstStyle/>
                    <a:p>
                      <a:pPr algn="ctr" fontAlgn="ctr"/>
                      <a:r>
                        <a:rPr lang="en-GB" sz="900" b="1" i="0" u="none" strike="noStrike">
                          <a:solidFill>
                            <a:srgbClr val="000000"/>
                          </a:solidFill>
                          <a:effectLst/>
                          <a:highlight>
                            <a:srgbClr val="D0DBF0"/>
                          </a:highlight>
                          <a:latin typeface="Arial" panose="020B0604020202020204" pitchFamily="34" charset="0"/>
                        </a:rPr>
                        <a:t>4.d</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l" fontAlgn="ctr"/>
                      <a:r>
                        <a:rPr lang="en-GB" sz="900" b="0" i="0" u="none" strike="noStrike" dirty="0">
                          <a:solidFill>
                            <a:srgbClr val="000000"/>
                          </a:solidFill>
                          <a:effectLst/>
                          <a:highlight>
                            <a:srgbClr val="D0DBF0"/>
                          </a:highlight>
                          <a:latin typeface="Arial" panose="020B0604020202020204" pitchFamily="34" charset="0"/>
                        </a:rPr>
                        <a:t>Staff Survey Q14: % of staff saying that the last time they experienced harassment, bullying or abuse at work, they or a colleague reported it</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49.2%</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47.9%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44.3%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50.7%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47.7%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46.2%</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45.7%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51.1%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11509237"/>
                  </a:ext>
                </a:extLst>
              </a:tr>
              <a:tr h="351399">
                <a:tc>
                  <a:txBody>
                    <a:bodyPr/>
                    <a:lstStyle/>
                    <a:p>
                      <a:pPr algn="ctr" fontAlgn="ctr"/>
                      <a:r>
                        <a:rPr lang="en-GB" sz="900" b="1" i="0" u="none" strike="noStrike">
                          <a:solidFill>
                            <a:srgbClr val="000000"/>
                          </a:solidFill>
                          <a:effectLst/>
                          <a:latin typeface="Arial" panose="020B0604020202020204" pitchFamily="34" charset="0"/>
                        </a:rPr>
                        <a:t>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Arial" panose="020B0604020202020204" pitchFamily="34" charset="0"/>
                        </a:rPr>
                        <a:t>Staff Survey Q15: % of staff believing that the Trust provides equal opportunities for career progression or promotion</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42.7%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40.1%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44.1%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41.5%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highlight>
                            <a:srgbClr val="FF0000"/>
                          </a:highlight>
                          <a:latin typeface="Arial" panose="020B0604020202020204" pitchFamily="34" charset="0"/>
                        </a:rPr>
                        <a:t>Declined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900" b="0" i="0" u="none" strike="noStrike">
                          <a:solidFill>
                            <a:srgbClr val="000000"/>
                          </a:solidFill>
                          <a:effectLst/>
                          <a:latin typeface="Arial" panose="020B0604020202020204" pitchFamily="34" charset="0"/>
                        </a:rPr>
                        <a:t>50.1%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48.4%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50.4%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50.0%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Static</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2898897001"/>
                  </a:ext>
                </a:extLst>
              </a:tr>
              <a:tr h="351399">
                <a:tc>
                  <a:txBody>
                    <a:bodyPr/>
                    <a:lstStyle/>
                    <a:p>
                      <a:pPr algn="ctr" fontAlgn="ctr"/>
                      <a:r>
                        <a:rPr lang="en-GB" sz="900" b="1" i="0" u="none" strike="noStrike">
                          <a:solidFill>
                            <a:srgbClr val="000000"/>
                          </a:solidFill>
                          <a:effectLst/>
                          <a:highlight>
                            <a:srgbClr val="D0DBF0"/>
                          </a:highlight>
                          <a:latin typeface="Arial" panose="020B0604020202020204" pitchFamily="34" charset="0"/>
                        </a:rPr>
                        <a:t>6</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l" fontAlgn="ctr"/>
                      <a:r>
                        <a:rPr lang="en-GB" sz="900" b="0" i="0" u="none" strike="noStrike" dirty="0">
                          <a:solidFill>
                            <a:srgbClr val="000000"/>
                          </a:solidFill>
                          <a:effectLst/>
                          <a:highlight>
                            <a:srgbClr val="D0DBF0"/>
                          </a:highlight>
                          <a:latin typeface="Arial" panose="020B0604020202020204" pitchFamily="34" charset="0"/>
                        </a:rPr>
                        <a:t>Staff Survey Q11: % of staff saying that they have felt pressure from their manager to come to work, despite not feeling well enough to perform their duties</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35.1%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35.2%</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32.0%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29.0%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92D050"/>
                          </a:highligh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25.8%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23.8%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22.4%</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23.7%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FF0000"/>
                          </a:highlight>
                          <a:latin typeface="Arial" panose="020B0604020202020204" pitchFamily="34" charset="0"/>
                        </a:rPr>
                        <a:t>Declined</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90934314"/>
                  </a:ext>
                </a:extLst>
              </a:tr>
              <a:tr h="351399">
                <a:tc>
                  <a:txBody>
                    <a:bodyPr/>
                    <a:lstStyle/>
                    <a:p>
                      <a:pPr algn="ctr" fontAlgn="ctr"/>
                      <a:r>
                        <a:rPr lang="en-GB" sz="900" b="1" i="0" u="none" strike="noStrike">
                          <a:solidFill>
                            <a:srgbClr val="000000"/>
                          </a:solidFill>
                          <a:effectLst/>
                          <a:latin typeface="Arial" panose="020B0604020202020204" pitchFamily="34" charset="0"/>
                        </a:rPr>
                        <a:t>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Arial" panose="020B0604020202020204" pitchFamily="34" charset="0"/>
                        </a:rPr>
                        <a:t>Staff Survey Q4: % of staff saying that they are satisfied with the extent to which their organisation values their work</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34.9%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31.0%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29.9%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31.3%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highlight>
                            <a:srgbClr val="92D050"/>
                          </a:highligh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dirty="0">
                          <a:solidFill>
                            <a:srgbClr val="000000"/>
                          </a:solidFill>
                          <a:effectLst/>
                          <a:latin typeface="Arial" panose="020B0604020202020204" pitchFamily="34" charset="0"/>
                        </a:rPr>
                        <a:t>49.1%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42.2%</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40.5%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43.6%</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Improved</a:t>
                      </a:r>
                      <a:r>
                        <a:rPr lang="en-GB" sz="1000" b="0" i="0" u="none" strike="noStrike" dirty="0">
                          <a:solidFill>
                            <a:srgbClr val="000000"/>
                          </a:solidFill>
                          <a:effectLst/>
                          <a:highlight>
                            <a:srgbClr val="92D050"/>
                          </a:highlight>
                          <a:latin typeface="Arial" panose="020B0604020202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4077941876"/>
                  </a:ext>
                </a:extLst>
              </a:tr>
              <a:tr h="351399">
                <a:tc>
                  <a:txBody>
                    <a:bodyPr/>
                    <a:lstStyle/>
                    <a:p>
                      <a:pPr algn="ctr" fontAlgn="ctr"/>
                      <a:r>
                        <a:rPr lang="en-GB" sz="900" b="1" i="0" u="none" strike="noStrike">
                          <a:solidFill>
                            <a:srgbClr val="000000"/>
                          </a:solidFill>
                          <a:effectLst/>
                          <a:highlight>
                            <a:srgbClr val="D0DBF0"/>
                          </a:highlight>
                          <a:latin typeface="Arial" panose="020B0604020202020204" pitchFamily="34" charset="0"/>
                        </a:rPr>
                        <a:t>8</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l" fontAlgn="ctr"/>
                      <a:r>
                        <a:rPr lang="en-GB" sz="900" b="0" i="0" u="none" strike="noStrike" dirty="0">
                          <a:solidFill>
                            <a:srgbClr val="000000"/>
                          </a:solidFill>
                          <a:effectLst/>
                          <a:highlight>
                            <a:srgbClr val="D0DBF0"/>
                          </a:highlight>
                          <a:latin typeface="Arial" panose="020B0604020202020204" pitchFamily="34" charset="0"/>
                        </a:rPr>
                        <a:t>Staff Survey Q28b: % of staff saying that their employer has made reasonable adjustment(s) to enable them to carry out their work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71.5%</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63.0%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61.7%</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68.9%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92D050"/>
                          </a:highligh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extLst>
                  <a:ext uri="{0D108BD9-81ED-4DB2-BD59-A6C34878D82A}">
                    <a16:rowId xmlns:a16="http://schemas.microsoft.com/office/drawing/2014/main" val="3757278197"/>
                  </a:ext>
                </a:extLst>
              </a:tr>
              <a:tr h="351399">
                <a:tc>
                  <a:txBody>
                    <a:bodyPr/>
                    <a:lstStyle/>
                    <a:p>
                      <a:pPr algn="ctr" fontAlgn="ctr"/>
                      <a:r>
                        <a:rPr lang="en-GB" sz="900" b="1" i="0" u="none" strike="noStrike">
                          <a:solidFill>
                            <a:srgbClr val="000000"/>
                          </a:solidFill>
                          <a:effectLst/>
                          <a:latin typeface="Arial" panose="020B0604020202020204" pitchFamily="34" charset="0"/>
                        </a:rPr>
                        <a:t>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Arial" panose="020B0604020202020204" pitchFamily="34" charset="0"/>
                        </a:rPr>
                        <a:t>The staff engagement score for Disabled staff, compared to non-disabled staff</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6.6</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6.2</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6.3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6.3</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Static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GB" sz="900" b="0" i="0" u="none" strike="noStrike" dirty="0">
                          <a:solidFill>
                            <a:srgbClr val="000000"/>
                          </a:solidFill>
                          <a:effectLst/>
                          <a:latin typeface="Arial" panose="020B0604020202020204" pitchFamily="34" charset="0"/>
                        </a:rPr>
                        <a:t>7.1</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6.9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6.9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a:solidFill>
                            <a:srgbClr val="000000"/>
                          </a:solidFill>
                          <a:effectLst/>
                          <a:latin typeface="Arial" panose="020B0604020202020204" pitchFamily="34" charset="0"/>
                        </a:rPr>
                        <a:t>6.9</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900" b="0" i="0" u="none" strike="noStrike" dirty="0">
                          <a:solidFill>
                            <a:srgbClr val="000000"/>
                          </a:solidFill>
                          <a:effectLst/>
                          <a:latin typeface="Arial" panose="020B0604020202020204" pitchFamily="34" charset="0"/>
                        </a:rPr>
                        <a:t>Static</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4276691204"/>
                  </a:ext>
                </a:extLst>
              </a:tr>
              <a:tr h="351399">
                <a:tc>
                  <a:txBody>
                    <a:bodyPr/>
                    <a:lstStyle/>
                    <a:p>
                      <a:pPr algn="ctr" fontAlgn="ctr"/>
                      <a:r>
                        <a:rPr lang="en-GB" sz="900" b="1" i="0" u="none" strike="noStrike" dirty="0">
                          <a:solidFill>
                            <a:srgbClr val="000000"/>
                          </a:solidFill>
                          <a:effectLst/>
                          <a:highlight>
                            <a:srgbClr val="D0DBF0"/>
                          </a:highlight>
                          <a:latin typeface="Arial" panose="020B0604020202020204" pitchFamily="34" charset="0"/>
                        </a:rPr>
                        <a:t>10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l" fontAlgn="ctr"/>
                      <a:r>
                        <a:rPr lang="en-GB" sz="900" b="0" i="0" u="none" strike="noStrike" dirty="0">
                          <a:solidFill>
                            <a:srgbClr val="000000"/>
                          </a:solidFill>
                          <a:effectLst/>
                          <a:highlight>
                            <a:srgbClr val="D0DBF0"/>
                          </a:highlight>
                          <a:latin typeface="Arial" panose="020B0604020202020204" pitchFamily="34" charset="0"/>
                        </a:rPr>
                        <a:t>% difference between the organisation’s Board voting membership and its organisation’s overall workforce with a declared disability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-2.0%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-3.0%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5.6%</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14.0%</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algn="ctr" fontAlgn="ctr"/>
                      <a:r>
                        <a:rPr lang="en-GB" sz="900" b="0" i="0" u="none" strike="noStrike">
                          <a:solidFill>
                            <a:srgbClr val="000000"/>
                          </a:solidFill>
                          <a:effectLst/>
                          <a:highlight>
                            <a:srgbClr val="92D050"/>
                          </a:highlight>
                          <a:latin typeface="Arial" panose="020B0604020202020204" pitchFamily="34" charset="0"/>
                        </a:rPr>
                        <a:t>Improved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tc>
                  <a:txBody>
                    <a:bodyPr/>
                    <a:lstStyle/>
                    <a:p>
                      <a:pPr algn="ctr" fontAlgn="ctr"/>
                      <a:r>
                        <a:rPr lang="en-GB" sz="900" b="0" i="0" u="none" strike="noStrike" dirty="0">
                          <a:solidFill>
                            <a:srgbClr val="000000"/>
                          </a:solidFill>
                          <a:effectLst/>
                          <a:highlight>
                            <a:srgbClr val="D0DBF0"/>
                          </a:highlight>
                          <a:latin typeface="Arial" panose="020B0604020202020204" pitchFamily="34" charset="0"/>
                        </a:rPr>
                        <a:t> </a:t>
                      </a:r>
                    </a:p>
                  </a:txBody>
                  <a:tcPr marL="3622" marR="3622" marT="3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0DBF0"/>
                      </a:bgClr>
                    </a:pattFill>
                  </a:tcPr>
                </a:tc>
                <a:extLst>
                  <a:ext uri="{0D108BD9-81ED-4DB2-BD59-A6C34878D82A}">
                    <a16:rowId xmlns:a16="http://schemas.microsoft.com/office/drawing/2014/main" val="4130892123"/>
                  </a:ext>
                </a:extLst>
              </a:tr>
            </a:tbl>
          </a:graphicData>
        </a:graphic>
      </p:graphicFrame>
    </p:spTree>
    <p:extLst>
      <p:ext uri="{BB962C8B-B14F-4D97-AF65-F5344CB8AC3E}">
        <p14:creationId xmlns:p14="http://schemas.microsoft.com/office/powerpoint/2010/main" val="145153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C4E09D-6BFA-C84F-03F4-CD900366AF8F}"/>
              </a:ext>
            </a:extLst>
          </p:cNvPr>
          <p:cNvSpPr txBox="1"/>
          <p:nvPr/>
        </p:nvSpPr>
        <p:spPr>
          <a:xfrm>
            <a:off x="10861974" y="6164678"/>
            <a:ext cx="1253826" cy="560342"/>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A6AD0A82-3B1A-EEFE-EC59-0A6A8916EBC3}"/>
              </a:ext>
            </a:extLst>
          </p:cNvPr>
          <p:cNvSpPr txBox="1"/>
          <p:nvPr/>
        </p:nvSpPr>
        <p:spPr>
          <a:xfrm>
            <a:off x="138664" y="2249546"/>
            <a:ext cx="4216399" cy="544060"/>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endParaRPr lang="en-GB" sz="1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endParaRPr lang="en-GB" sz="11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122997" y="222250"/>
            <a:ext cx="6413500" cy="311150"/>
          </a:xfrm>
        </p:spPr>
        <p:txBody>
          <a:bodyPr/>
          <a:lstStyle/>
          <a:p>
            <a:r>
              <a:rPr lang="en-GB" b="1" dirty="0">
                <a:solidFill>
                  <a:srgbClr val="0070C0"/>
                </a:solidFill>
              </a:rPr>
              <a:t>Workforce Disability Equality Standard (WDES)</a:t>
            </a: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125917" y="602337"/>
            <a:ext cx="6413782" cy="464463"/>
          </a:xfrm>
        </p:spPr>
        <p:txBody>
          <a:bodyPr/>
          <a:lstStyle/>
          <a:p>
            <a:r>
              <a:rPr lang="en-GB" dirty="0"/>
              <a:t>Indicator 4a and 4b</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152400" y="5189272"/>
            <a:ext cx="5854426" cy="499719"/>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lgn="ctr">
              <a:lnSpc>
                <a:spcPct val="150000"/>
              </a:lnSpc>
              <a:spcAft>
                <a:spcPts val="600"/>
              </a:spcAft>
              <a:buFont typeface="Arial" panose="020B0604020202020204" pitchFamily="34" charset="0"/>
              <a:buChar char="•"/>
            </a:pP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HBA from patients/service users (4a) is down 2.05 % points on the previous year and significantly higher than colleagues without a disability (+9.27%). Both reported rates at STG are higher than the national average. </a:t>
            </a:r>
          </a:p>
          <a:p>
            <a:pPr algn="ctr">
              <a:lnSpc>
                <a:spcPct val="150000"/>
              </a:lnSpc>
              <a:spcAft>
                <a:spcPts val="60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sz="1200" i="1" dirty="0">
              <a:solidFill>
                <a:schemeClr val="tx1"/>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AA807C8D-5E5C-2FD0-6876-A2C473BD6AAD}"/>
              </a:ext>
            </a:extLst>
          </p:cNvPr>
          <p:cNvSpPr txBox="1">
            <a:spLocks/>
          </p:cNvSpPr>
          <p:nvPr/>
        </p:nvSpPr>
        <p:spPr>
          <a:xfrm>
            <a:off x="6181106" y="5189272"/>
            <a:ext cx="5854426" cy="323569"/>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marR="0" lvl="0" indent="-1714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HBA from colleagues (4c) is down 2.8% points at</a:t>
            </a:r>
            <a:r>
              <a:rPr lang="en-GB" sz="1200" kern="1200" spc="0" dirty="0">
                <a:solidFill>
                  <a:schemeClr val="tx1"/>
                </a:solidFill>
                <a:latin typeface="Arial" panose="020B0604020202020204" pitchFamily="34" charset="0"/>
                <a:ea typeface="Calibri" panose="020F0502020204030204" pitchFamily="34" charset="0"/>
                <a:cs typeface="Arial" panose="020B0604020202020204" pitchFamily="34" charset="0"/>
              </a:rPr>
              <a:t> 29.26%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however </a:t>
            </a:r>
            <a:r>
              <a:rPr lang="en-GB" sz="1200" kern="1200" spc="0" dirty="0">
                <a:solidFill>
                  <a:schemeClr val="tx1"/>
                </a:solidFill>
                <a:latin typeface="Arial" panose="020B0604020202020204" pitchFamily="34" charset="0"/>
                <a:ea typeface="Calibri" panose="020F0502020204030204" pitchFamily="34" charset="0"/>
                <a:cs typeface="Arial" panose="020B0604020202020204" pitchFamily="34" charset="0"/>
              </a:rPr>
              <a:t>this is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still significantly higher than reported rates from </a:t>
            </a:r>
            <a:r>
              <a:rPr lang="en-GB" sz="1200" kern="1200" spc="0" dirty="0">
                <a:solidFill>
                  <a:schemeClr val="tx1"/>
                </a:solidFill>
                <a:latin typeface="Arial" panose="020B0604020202020204" pitchFamily="34" charset="0"/>
                <a:ea typeface="Calibri" panose="020F0502020204030204" pitchFamily="34" charset="0"/>
                <a:cs typeface="Arial" panose="020B0604020202020204" pitchFamily="34" charset="0"/>
              </a:rPr>
              <a:t>staff without a disability (19.51%). Both reported rates at STG are higher than the national average. </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b="1" i="1" dirty="0">
              <a:solidFill>
                <a:schemeClr val="tx1"/>
              </a:solidFill>
              <a:latin typeface="Arial" panose="020B0604020202020204" pitchFamily="34" charset="0"/>
              <a:cs typeface="Arial" panose="020B0604020202020204" pitchFamily="34" charset="0"/>
            </a:endParaRPr>
          </a:p>
        </p:txBody>
      </p:sp>
      <p:pic>
        <p:nvPicPr>
          <p:cNvPr id="10" name="Picture 9" descr="A graph with different colored lines&#10;&#10;Description automatically generated">
            <a:extLst>
              <a:ext uri="{FF2B5EF4-FFF2-40B4-BE49-F238E27FC236}">
                <a16:creationId xmlns:a16="http://schemas.microsoft.com/office/drawing/2014/main" id="{F8AF90D7-E8F0-A347-041C-E58E70D80566}"/>
              </a:ext>
            </a:extLst>
          </p:cNvPr>
          <p:cNvPicPr>
            <a:picLocks noChangeAspect="1"/>
          </p:cNvPicPr>
          <p:nvPr/>
        </p:nvPicPr>
        <p:blipFill rotWithShape="1">
          <a:blip r:embed="rId3">
            <a:extLst>
              <a:ext uri="{28A0092B-C50C-407E-A947-70E740481C1C}">
                <a14:useLocalDpi xmlns:a14="http://schemas.microsoft.com/office/drawing/2010/main" val="0"/>
              </a:ext>
            </a:extLst>
          </a:blip>
          <a:srcRect r="5905" b="10711"/>
          <a:stretch/>
        </p:blipFill>
        <p:spPr>
          <a:xfrm>
            <a:off x="152400" y="1524000"/>
            <a:ext cx="5854426" cy="3541654"/>
          </a:xfrm>
          <a:prstGeom prst="rect">
            <a:avLst/>
          </a:prstGeom>
        </p:spPr>
      </p:pic>
      <p:pic>
        <p:nvPicPr>
          <p:cNvPr id="14" name="Picture 13" descr="A graph of a person&#10;&#10;Description automatically generated with medium confidence">
            <a:extLst>
              <a:ext uri="{FF2B5EF4-FFF2-40B4-BE49-F238E27FC236}">
                <a16:creationId xmlns:a16="http://schemas.microsoft.com/office/drawing/2014/main" id="{CE4E2412-7F49-B2C3-C018-998839177EAB}"/>
              </a:ext>
            </a:extLst>
          </p:cNvPr>
          <p:cNvPicPr>
            <a:picLocks noChangeAspect="1"/>
          </p:cNvPicPr>
          <p:nvPr/>
        </p:nvPicPr>
        <p:blipFill rotWithShape="1">
          <a:blip r:embed="rId4">
            <a:extLst>
              <a:ext uri="{28A0092B-C50C-407E-A947-70E740481C1C}">
                <a14:useLocalDpi xmlns:a14="http://schemas.microsoft.com/office/drawing/2010/main" val="0"/>
              </a:ext>
            </a:extLst>
          </a:blip>
          <a:srcRect r="5441" b="509"/>
          <a:stretch/>
        </p:blipFill>
        <p:spPr>
          <a:xfrm>
            <a:off x="6181106" y="1524000"/>
            <a:ext cx="5854426" cy="3511032"/>
          </a:xfrm>
          <a:prstGeom prst="rect">
            <a:avLst/>
          </a:prstGeom>
        </p:spPr>
      </p:pic>
    </p:spTree>
    <p:extLst>
      <p:ext uri="{BB962C8B-B14F-4D97-AF65-F5344CB8AC3E}">
        <p14:creationId xmlns:p14="http://schemas.microsoft.com/office/powerpoint/2010/main" val="4271949950"/>
      </p:ext>
    </p:extLst>
  </p:cSld>
  <p:clrMapOvr>
    <a:masterClrMapping/>
  </p:clrMapOvr>
</p:sld>
</file>

<file path=ppt/theme/theme1.xml><?xml version="1.0" encoding="utf-8"?>
<a:theme xmlns:a="http://schemas.openxmlformats.org/drawingml/2006/main" name="2_Office Theme">
  <a:themeElements>
    <a:clrScheme name="NHS_SGUHFT_Colour Theme">
      <a:dk1>
        <a:srgbClr val="425563"/>
      </a:dk1>
      <a:lt1>
        <a:sysClr val="window" lastClr="FFFFFF"/>
      </a:lt1>
      <a:dk2>
        <a:srgbClr val="768692"/>
      </a:dk2>
      <a:lt2>
        <a:srgbClr val="FFFFFF"/>
      </a:lt2>
      <a:accent1>
        <a:srgbClr val="E8EDEE"/>
      </a:accent1>
      <a:accent2>
        <a:srgbClr val="00A499"/>
      </a:accent2>
      <a:accent3>
        <a:srgbClr val="ED8B00"/>
      </a:accent3>
      <a:accent4>
        <a:srgbClr val="78BE20"/>
      </a:accent4>
      <a:accent5>
        <a:srgbClr val="AE2573"/>
      </a:accent5>
      <a:accent6>
        <a:srgbClr val="FFFFFF"/>
      </a:accent6>
      <a:hlink>
        <a:srgbClr val="425563"/>
      </a:hlink>
      <a:folHlink>
        <a:srgbClr val="768692"/>
      </a:folHlink>
    </a:clrScheme>
    <a:fontScheme name="NHS_SGUHFT_Fonts">
      <a:majorFont>
        <a:latin typeface="Calibri"/>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46062</TotalTime>
  <Words>4616</Words>
  <Application>Microsoft Office PowerPoint</Application>
  <PresentationFormat>Widescreen</PresentationFormat>
  <Paragraphs>430</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Calibri</vt:lpstr>
      <vt:lpstr>Courier New</vt:lpstr>
      <vt:lpstr>Helvetica</vt:lpstr>
      <vt:lpstr>Symbol</vt:lpstr>
      <vt:lpstr>Times New Roman</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Blue presentation  title slide</dc:title>
  <dc:creator>CHARNELLE</dc:creator>
  <cp:lastModifiedBy>Humaira Ashraf</cp:lastModifiedBy>
  <cp:revision>1320</cp:revision>
  <cp:lastPrinted>2020-12-14T14:17:09Z</cp:lastPrinted>
  <dcterms:created xsi:type="dcterms:W3CDTF">2019-08-26T19:56:29Z</dcterms:created>
  <dcterms:modified xsi:type="dcterms:W3CDTF">2024-10-28T11:41:34Z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2019-08-22T00:00:00Z</vt:filetime>
  </property>
  <property fmtid="{D5CDD505-2E9C-101B-9397-08002B2CF9AE}" pid="3" name="Creator">
    <vt:lpwstr>Adobe InDesign CC 14.0 (Macintosh)</vt:lpwstr>
  </property>
  <property fmtid="{D5CDD505-2E9C-101B-9397-08002B2CF9AE}" pid="4" name="LastSaved">
    <vt:filetime>2019-08-26T00:00:00Z</vt:filetime>
  </property>
</Properties>
</file>