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7" r:id="rId2"/>
    <p:sldId id="281" r:id="rId3"/>
    <p:sldId id="283" r:id="rId4"/>
    <p:sldId id="285" r:id="rId5"/>
    <p:sldId id="262" r:id="rId6"/>
    <p:sldId id="267" r:id="rId7"/>
    <p:sldId id="270" r:id="rId8"/>
    <p:sldId id="278" r:id="rId9"/>
    <p:sldId id="275" r:id="rId10"/>
    <p:sldId id="286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6"/>
    <a:srgbClr val="00555A"/>
    <a:srgbClr val="008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5"/>
    <p:restoredTop sz="73676"/>
  </p:normalViewPr>
  <p:slideViewPr>
    <p:cSldViewPr snapToGrid="0" snapToObjects="1">
      <p:cViewPr varScale="1">
        <p:scale>
          <a:sx n="100" d="100"/>
          <a:sy n="100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2A3E-3637-9743-BFF1-24A0E7E43E0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11123-4EB6-8547-AB56-D8202EEE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7DD4A-95A7-BB7C-30BB-BFF1495FF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FAE91-14A8-7BA0-EF72-AF0BD3CF7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7EC5A-119A-D487-1A33-F4024337E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ADD3-344C-C773-9543-0111148B9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11123-4EB6-8547-AB56-D8202EEE85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5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11123-4EB6-8547-AB56-D8202EEE85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11123-4EB6-8547-AB56-D8202EEE85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11123-4EB6-8547-AB56-D8202EEE85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9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11123-4EB6-8547-AB56-D8202EEE85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11123-4EB6-8547-AB56-D8202EEE85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2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11123-4EB6-8547-AB56-D8202EEE85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6F1CC-A4A9-5DF3-7AF9-F9A814721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52692-C431-0BF1-4D71-47E9B6C03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1740D-E384-FB0B-318C-226D55174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EFF7F-139A-E005-A0BB-9DC2856BC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11123-4EB6-8547-AB56-D8202EEE85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12E8-3F7C-13D2-7F80-CA4E02B7A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6981"/>
            <a:ext cx="9144000" cy="1993419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69564-47AB-204A-035F-FB7EFFC0B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9781"/>
            <a:ext cx="9144000" cy="16584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559B2BFB-0D3A-21A8-29D1-6DA2CFC7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DF3827-9523-054E-A10A-3AF6278783D6}" type="datetimeFigureOut">
              <a:rPr lang="en-US" smtClean="0"/>
              <a:pPr/>
              <a:t>2/19/2024</a:t>
            </a:fld>
            <a:endParaRPr lang="en-US" dirty="0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66763EF-AB96-22EF-3E42-90594479C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19436C9-ABDB-AED5-435C-49AB5AE12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20930D-93CC-445C-17F3-70D0308F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AE96C-2704-E196-5900-39881396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3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70870-E6FD-67AD-DC02-A91F09F8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6660" cy="365125"/>
          </a:xfrm>
        </p:spPr>
        <p:txBody>
          <a:bodyPr/>
          <a:lstStyle/>
          <a:p>
            <a:fld id="{F6DF3827-9523-054E-A10A-3AF6278783D6}" type="datetimeFigureOut">
              <a:rPr lang="en-US" smtClean="0"/>
              <a:t>2/19/2024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C7E5BF-378E-13FF-7A23-09D9A0B759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6894" y="365125"/>
            <a:ext cx="96983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B58A-4005-3058-674A-95460AA0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967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E2E7F-BF6B-D6A2-1651-9B05B31A5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393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416C14E-F600-3176-CC14-CCF3438F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41FECC-62B6-4A2D-B1CE-8973B18D2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6894" y="365125"/>
            <a:ext cx="96983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75FB-6A37-3D34-F387-90C44373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BC41-AFF1-2E7D-C680-DDDA6AE8C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43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50DC4-E13F-B65F-5A2F-BA00C541E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43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45BCB5B-32B7-5F31-5832-51C1BF20B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207C0B-D744-ED04-933E-1D4089FA23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6894" y="365125"/>
            <a:ext cx="96983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2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A7E1-657A-2674-45CE-96AB1561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68F9-916F-C513-A126-B16A9FCA5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9BCF3-DC7B-2662-799B-EB5465984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720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DD1D9-1925-B86F-93CD-B39D2D3EB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97371-12DF-084D-CF12-CE6C8B28A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4720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BB9D0E1-70C3-A972-CBE7-2D450950A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C8EE6D-4727-CCCA-CF64-3018CBF8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6894" y="365125"/>
            <a:ext cx="96983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0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D5E036C-6152-9C25-9912-C4E9B0F38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7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68F4FF3-0807-F6FF-7CCB-2C440D3E0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3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FFC4-BF97-82DA-9B21-02277FC0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242C7-B0CC-77DC-880A-A60FEDCB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45116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90766-7522-3402-35E5-535038528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9114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4ECD81B-C290-E486-22FB-5AB31B8AB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60981D-C776-383C-8C33-375D3C460C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6894" y="365125"/>
            <a:ext cx="96983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2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24C1-18CC-956B-B6BE-DEC384D0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DCCBD-0C1C-B64F-B31D-AF122FD31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511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7C866-F600-ABAF-EC2C-6F7CE1AF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9114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D2ABB2B-C3E9-4FA5-7EE3-7C94531DC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26D118-0C3C-B187-5E53-3422E8408B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6894" y="365125"/>
            <a:ext cx="96983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9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7DB40-C409-AD9A-02D8-A1164351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D270E-653A-41E2-1E3E-07C6964C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A3BFC-60AF-BCBE-DDB3-7DDC8A871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6DF3827-9523-054E-A10A-3AF6278783D6}" type="datetimeFigureOut">
              <a:rPr lang="en-US" smtClean="0"/>
              <a:pPr/>
              <a:t>2/19/2024</a:t>
            </a:fld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D5DC8C-2D2E-7775-B8CB-1341718DF07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2321" y="6356350"/>
            <a:ext cx="1251479" cy="365125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AB1743-2570-C4A6-2C0E-9A5E1A07B2D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7140" y="6357756"/>
            <a:ext cx="1246660" cy="363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4A405F-DFEA-4388-0427-5AA22841BB5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09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Unrestricted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D39DE-2899-1536-2CBC-3272847CB7B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009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Unrestricted</a:t>
            </a:r>
          </a:p>
        </p:txBody>
      </p:sp>
    </p:spTree>
    <p:extLst>
      <p:ext uri="{BB962C8B-B14F-4D97-AF65-F5344CB8AC3E}">
        <p14:creationId xmlns:p14="http://schemas.microsoft.com/office/powerpoint/2010/main" val="57084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a.org.uk/the-bma-can-help-you-as-an-im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ma.org.uk/our-campaigns/junior-doctor-campaigns/pay/junior-doctors-guide-to-industrial-action-in-england-2024/striking-as-an-im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201AF-BBAD-5D40-593A-315A33097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33C9C2-3650-CB83-86A7-11C047A35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848" y="2886277"/>
            <a:ext cx="10826304" cy="284522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B0F0"/>
                </a:solidFill>
              </a:rPr>
              <a:t>If you’ve never been a member and join today, </a:t>
            </a:r>
            <a:r>
              <a:rPr lang="en-GB" sz="4400" b="1" u="sng" dirty="0">
                <a:solidFill>
                  <a:srgbClr val="00B0F0"/>
                </a:solidFill>
              </a:rPr>
              <a:t>you’ll get your first year of membership free</a:t>
            </a:r>
          </a:p>
          <a:p>
            <a:endParaRPr lang="en-GB" sz="4400" b="1" u="sng" dirty="0">
              <a:solidFill>
                <a:srgbClr val="00B0F0"/>
              </a:solidFill>
            </a:endParaRPr>
          </a:p>
          <a:p>
            <a:r>
              <a:rPr lang="en-GB" sz="4400" b="1" dirty="0">
                <a:solidFill>
                  <a:srgbClr val="00B0F0"/>
                </a:solidFill>
              </a:rPr>
              <a:t>Visit our stand and join today!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6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08DBBE6-7C21-AE75-F543-8BAA8DBD9BDE}"/>
              </a:ext>
            </a:extLst>
          </p:cNvPr>
          <p:cNvSpPr txBox="1">
            <a:spLocks/>
          </p:cNvSpPr>
          <p:nvPr/>
        </p:nvSpPr>
        <p:spPr>
          <a:xfrm>
            <a:off x="468351" y="503063"/>
            <a:ext cx="4560849" cy="2117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+mn-lt"/>
              </a:rPr>
              <a:t>#PayRestoration for junior doctors in England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A whit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4B1821C-193E-5E8A-9C9C-8497CEA85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28" y="5831803"/>
            <a:ext cx="1933024" cy="563969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CE44CDB-EDFD-2BDE-13A7-2E9B8A729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525" y="462228"/>
            <a:ext cx="5175115" cy="5175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CBCE1F-E4E7-2103-8276-EE0DF892BA12}"/>
              </a:ext>
            </a:extLst>
          </p:cNvPr>
          <p:cNvSpPr txBox="1"/>
          <p:nvPr/>
        </p:nvSpPr>
        <p:spPr>
          <a:xfrm>
            <a:off x="503526" y="2631575"/>
            <a:ext cx="449598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Join NOW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Ballot closes 20 March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Return your postal ballot by 15 March</a:t>
            </a:r>
          </a:p>
          <a:p>
            <a:endParaRPr lang="en-GB" sz="32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FC724-B4AC-CD6A-04D9-D3F255E0C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23" y="5193628"/>
            <a:ext cx="27908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33B73-461D-3B78-62A5-D8AA7F0B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DBC142-2F16-BAD1-2DCF-4322B45F4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848" y="2886277"/>
            <a:ext cx="10826304" cy="284522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B0F0"/>
                </a:solidFill>
              </a:rPr>
              <a:t>If you’ve never been a member and join today, </a:t>
            </a:r>
            <a:r>
              <a:rPr lang="en-GB" sz="4400" b="1" u="sng" dirty="0">
                <a:solidFill>
                  <a:srgbClr val="00B0F0"/>
                </a:solidFill>
              </a:rPr>
              <a:t>you’ll get your first year of membership free</a:t>
            </a:r>
          </a:p>
          <a:p>
            <a:endParaRPr lang="en-GB" sz="4400" b="1" u="sng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91F2C-A222-435A-425E-2273113DD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62" y="4455910"/>
            <a:ext cx="98012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E995-4922-FF25-0A0D-849C5E17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69875"/>
            <a:ext cx="8039100" cy="1139825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The BMA: Supporting you at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2103C-940F-4714-9235-47050F2382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86025" y="1841500"/>
            <a:ext cx="5791200" cy="2437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chemeClr val="accent1"/>
                </a:solidFill>
                <a:latin typeface="InterFace" panose="020B0503030203020204" pitchFamily="34" charset="0"/>
              </a:rPr>
              <a:t>We are the 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InterFace" panose="020B0503030203020204" pitchFamily="34" charset="0"/>
              </a:rPr>
              <a:t>trade union </a:t>
            </a:r>
            <a:r>
              <a:rPr lang="en-GB" sz="4400" b="1" dirty="0">
                <a:solidFill>
                  <a:schemeClr val="accent1"/>
                </a:solidFill>
                <a:latin typeface="InterFace" panose="020B0503030203020204" pitchFamily="34" charset="0"/>
              </a:rPr>
              <a:t>and</a:t>
            </a:r>
            <a:r>
              <a:rPr lang="en-GB" sz="4400" b="1" dirty="0">
                <a:solidFill>
                  <a:srgbClr val="770801"/>
                </a:solidFill>
                <a:latin typeface="InterFace" panose="020B0503030203020204" pitchFamily="34" charset="0"/>
              </a:rPr>
              <a:t> 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InterFace" panose="020B0503030203020204" pitchFamily="34" charset="0"/>
              </a:rPr>
              <a:t>professional association </a:t>
            </a:r>
            <a:r>
              <a:rPr lang="en-GB" sz="4400" b="1" dirty="0">
                <a:solidFill>
                  <a:schemeClr val="accent1"/>
                </a:solidFill>
                <a:latin typeface="InterFace" panose="020B0503030203020204" pitchFamily="34" charset="0"/>
              </a:rPr>
              <a:t>for doctors in the UK </a:t>
            </a:r>
          </a:p>
        </p:txBody>
      </p:sp>
    </p:spTree>
    <p:extLst>
      <p:ext uri="{BB962C8B-B14F-4D97-AF65-F5344CB8AC3E}">
        <p14:creationId xmlns:p14="http://schemas.microsoft.com/office/powerpoint/2010/main" val="173298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DAEE-F0A6-4606-A957-EC3118F6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77" y="368300"/>
            <a:ext cx="10515600" cy="897005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Supporting IMGs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D04290-21BF-425C-B9C7-2879F1D60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477" y="1449370"/>
            <a:ext cx="3628824" cy="238374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FADCEF-C58F-4411-A2D9-75A4612EC368}"/>
              </a:ext>
            </a:extLst>
          </p:cNvPr>
          <p:cNvSpPr txBox="1"/>
          <p:nvPr/>
        </p:nvSpPr>
        <p:spPr>
          <a:xfrm>
            <a:off x="2781837" y="4264983"/>
            <a:ext cx="7318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The BMA can help you as an IMG | Join the BMA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792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F525-F419-40D1-9263-4C93BF61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Career development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04B465-8A15-40AA-B5B5-42376E481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737895" cy="3080604"/>
          </a:xfrm>
        </p:spPr>
      </p:pic>
    </p:spTree>
    <p:extLst>
      <p:ext uri="{BB962C8B-B14F-4D97-AF65-F5344CB8AC3E}">
        <p14:creationId xmlns:p14="http://schemas.microsoft.com/office/powerpoint/2010/main" val="304583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963878-D2EA-F84F-ACFF-A01B4A8EBF9F}"/>
              </a:ext>
            </a:extLst>
          </p:cNvPr>
          <p:cNvSpPr/>
          <p:nvPr/>
        </p:nvSpPr>
        <p:spPr>
          <a:xfrm>
            <a:off x="471632" y="1241383"/>
            <a:ext cx="104173" cy="645290"/>
          </a:xfrm>
          <a:prstGeom prst="rect">
            <a:avLst/>
          </a:prstGeom>
          <a:solidFill>
            <a:srgbClr val="00A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FBC25F-41DF-C438-EA51-07D55B2F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30" y="256365"/>
            <a:ext cx="6782013" cy="813158"/>
          </a:xfrm>
        </p:spPr>
        <p:txBody>
          <a:bodyPr/>
          <a:lstStyle/>
          <a:p>
            <a:r>
              <a:rPr lang="en-GB" sz="3600" b="1" dirty="0">
                <a:solidFill>
                  <a:srgbClr val="00A3E0"/>
                </a:solidFill>
              </a:rPr>
              <a:t>Get the support you need</a:t>
            </a:r>
            <a:endParaRPr lang="en-US" sz="3600" b="1" dirty="0">
              <a:solidFill>
                <a:srgbClr val="00A3E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C3647-584B-A1F3-30EA-778C7AE81091}"/>
              </a:ext>
            </a:extLst>
          </p:cNvPr>
          <p:cNvSpPr/>
          <p:nvPr/>
        </p:nvSpPr>
        <p:spPr>
          <a:xfrm>
            <a:off x="5687514" y="1241383"/>
            <a:ext cx="104173" cy="645290"/>
          </a:xfrm>
          <a:prstGeom prst="rect">
            <a:avLst/>
          </a:prstGeom>
          <a:solidFill>
            <a:srgbClr val="00A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C90C73-B12F-80D8-5F33-AD3FE1993BB3}"/>
              </a:ext>
            </a:extLst>
          </p:cNvPr>
          <p:cNvSpPr/>
          <p:nvPr/>
        </p:nvSpPr>
        <p:spPr>
          <a:xfrm>
            <a:off x="523718" y="4290209"/>
            <a:ext cx="11184578" cy="633297"/>
          </a:xfrm>
          <a:prstGeom prst="rect">
            <a:avLst/>
          </a:prstGeom>
          <a:solidFill>
            <a:srgbClr val="00A4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C0042-53BD-AB76-8578-2E2C1E22956A}"/>
              </a:ext>
            </a:extLst>
          </p:cNvPr>
          <p:cNvSpPr txBox="1"/>
          <p:nvPr/>
        </p:nvSpPr>
        <p:spPr>
          <a:xfrm>
            <a:off x="849507" y="4376026"/>
            <a:ext cx="3140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BMA.org.uk/</a:t>
            </a:r>
            <a:r>
              <a:rPr lang="en-GB" sz="2400" b="1" dirty="0" err="1">
                <a:solidFill>
                  <a:schemeClr val="bg1"/>
                </a:solidFill>
              </a:rPr>
              <a:t>contactus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4C210-5045-2855-D9A7-D2F9385DEDF1}"/>
              </a:ext>
            </a:extLst>
          </p:cNvPr>
          <p:cNvSpPr txBox="1"/>
          <p:nvPr/>
        </p:nvSpPr>
        <p:spPr>
          <a:xfrm>
            <a:off x="5064014" y="4376026"/>
            <a:ext cx="2063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0300 123 1233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6B832-B757-D5AF-2EA5-D038118F2D1C}"/>
              </a:ext>
            </a:extLst>
          </p:cNvPr>
          <p:cNvSpPr txBox="1"/>
          <p:nvPr/>
        </p:nvSpPr>
        <p:spPr>
          <a:xfrm>
            <a:off x="8335005" y="4376026"/>
            <a:ext cx="2914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chemeClr val="bg1"/>
                </a:solidFill>
              </a:rPr>
              <a:t>support@bma.org.uk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69F86-557B-7678-E7A4-FB4B060BBB9A}"/>
              </a:ext>
            </a:extLst>
          </p:cNvPr>
          <p:cNvSpPr/>
          <p:nvPr/>
        </p:nvSpPr>
        <p:spPr>
          <a:xfrm>
            <a:off x="7784275" y="4376026"/>
            <a:ext cx="92223" cy="461665"/>
          </a:xfrm>
          <a:prstGeom prst="rect">
            <a:avLst/>
          </a:prstGeom>
          <a:solidFill>
            <a:srgbClr val="005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C1249-6189-4CF2-78CD-FEF30E842D9A}"/>
              </a:ext>
            </a:extLst>
          </p:cNvPr>
          <p:cNvSpPr/>
          <p:nvPr/>
        </p:nvSpPr>
        <p:spPr>
          <a:xfrm>
            <a:off x="4317857" y="4376026"/>
            <a:ext cx="92223" cy="461665"/>
          </a:xfrm>
          <a:prstGeom prst="rect">
            <a:avLst/>
          </a:prstGeom>
          <a:solidFill>
            <a:srgbClr val="005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FC1DD-35D5-4A57-A32E-3DB268F6A96E}"/>
              </a:ext>
            </a:extLst>
          </p:cNvPr>
          <p:cNvSpPr txBox="1"/>
          <p:nvPr/>
        </p:nvSpPr>
        <p:spPr>
          <a:xfrm>
            <a:off x="7127986" y="1384865"/>
            <a:ext cx="429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UK residency and your visa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Ethics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Contract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Workplace difficulties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8F9A2-1FCB-4874-83B6-35AF7F2C7207}"/>
              </a:ext>
            </a:extLst>
          </p:cNvPr>
          <p:cNvSpPr/>
          <p:nvPr/>
        </p:nvSpPr>
        <p:spPr>
          <a:xfrm>
            <a:off x="6954288" y="1241383"/>
            <a:ext cx="4295500" cy="1533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02018D-E3A7-42F3-621A-7CBA5E47D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6" y="1155340"/>
            <a:ext cx="47434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FBC25F-41DF-C438-EA51-07D55B2F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30" y="256365"/>
            <a:ext cx="6782013" cy="813158"/>
          </a:xfrm>
        </p:spPr>
        <p:txBody>
          <a:bodyPr/>
          <a:lstStyle/>
          <a:p>
            <a:r>
              <a:rPr lang="en-GB" sz="3600" b="1">
                <a:solidFill>
                  <a:srgbClr val="002060"/>
                </a:solidFill>
              </a:rPr>
              <a:t>Develop your learning potential 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EE9D9-D2AD-FC4F-43BC-3843EB2DE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949" y="1241383"/>
            <a:ext cx="5350901" cy="294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>
                <a:solidFill>
                  <a:schemeClr val="accent1">
                    <a:lumMod val="50000"/>
                  </a:schemeClr>
                </a:solidFill>
              </a:rPr>
              <a:t>BMA webinars</a:t>
            </a:r>
            <a:endParaRPr lang="en-GB" sz="2600" b="1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Live and recorded sessions, delivered by experts: </a:t>
            </a:r>
          </a:p>
          <a:p>
            <a:pPr marL="0" indent="0">
              <a:buNone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– How to achieve better work life balance</a:t>
            </a:r>
          </a:p>
          <a:p>
            <a:pPr marL="0" indent="0">
              <a:buNone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– Dealing with conflict</a:t>
            </a:r>
          </a:p>
          <a:p>
            <a:pPr marL="0" indent="0">
              <a:buNone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– Interview skills for ST1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63878-D2EA-F84F-ACFF-A01B4A8EBF9F}"/>
              </a:ext>
            </a:extLst>
          </p:cNvPr>
          <p:cNvSpPr/>
          <p:nvPr/>
        </p:nvSpPr>
        <p:spPr>
          <a:xfrm>
            <a:off x="471632" y="1241383"/>
            <a:ext cx="104173" cy="645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C3647-584B-A1F3-30EA-778C7AE81091}"/>
              </a:ext>
            </a:extLst>
          </p:cNvPr>
          <p:cNvSpPr/>
          <p:nvPr/>
        </p:nvSpPr>
        <p:spPr>
          <a:xfrm>
            <a:off x="6038242" y="1241383"/>
            <a:ext cx="104173" cy="645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CE6D3-F422-E4F4-09AB-F9441CC7F3FB}"/>
              </a:ext>
            </a:extLst>
          </p:cNvPr>
          <p:cNvSpPr txBox="1"/>
          <p:nvPr/>
        </p:nvSpPr>
        <p:spPr>
          <a:xfrm>
            <a:off x="6312107" y="1773754"/>
            <a:ext cx="53509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High quality, evidence-based modules:</a:t>
            </a:r>
          </a:p>
          <a:p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– Managing difficult conversations and difficult people</a:t>
            </a:r>
          </a:p>
          <a:p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– Leadership</a:t>
            </a:r>
            <a:br>
              <a:rPr lang="en-GB" sz="240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– Time management</a:t>
            </a:r>
          </a:p>
          <a:p>
            <a:endParaRPr lang="en-GB" sz="24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+ free copy of The BMJ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F996630-2078-517D-33BB-178F5F7A297A}"/>
              </a:ext>
            </a:extLst>
          </p:cNvPr>
          <p:cNvSpPr txBox="1">
            <a:spLocks/>
          </p:cNvSpPr>
          <p:nvPr/>
        </p:nvSpPr>
        <p:spPr>
          <a:xfrm>
            <a:off x="686559" y="4143610"/>
            <a:ext cx="5181600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>
                <a:solidFill>
                  <a:srgbClr val="002060"/>
                </a:solidFill>
              </a:rPr>
              <a:t>bma.org.uk/learning</a:t>
            </a:r>
            <a:endParaRPr lang="en-GB" sz="2400" i="1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6E2819-3972-486C-6F77-7940861A3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107" y="1241383"/>
            <a:ext cx="1913301" cy="5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493AFC-B1E6-D6AD-2EEB-BD593FDBE97A}"/>
              </a:ext>
            </a:extLst>
          </p:cNvPr>
          <p:cNvSpPr txBox="1"/>
          <p:nvPr/>
        </p:nvSpPr>
        <p:spPr>
          <a:xfrm>
            <a:off x="610530" y="1139109"/>
            <a:ext cx="57306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There is always someone to talk to</a:t>
            </a: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Our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confidential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counselling and peer support services are open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24/7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free of charge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to all doctors and medical students.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AF5EE-29F8-8CC8-D212-E74B66AD4173}"/>
              </a:ext>
            </a:extLst>
          </p:cNvPr>
          <p:cNvSpPr/>
          <p:nvPr/>
        </p:nvSpPr>
        <p:spPr>
          <a:xfrm>
            <a:off x="471632" y="1241383"/>
            <a:ext cx="104173" cy="645290"/>
          </a:xfrm>
          <a:prstGeom prst="rect">
            <a:avLst/>
          </a:prstGeom>
          <a:solidFill>
            <a:srgbClr val="00A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8442B5-D3E9-B05F-7FB2-3D2A0D45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30" y="256365"/>
            <a:ext cx="6782013" cy="813158"/>
          </a:xfrm>
        </p:spPr>
        <p:txBody>
          <a:bodyPr/>
          <a:lstStyle/>
          <a:p>
            <a:r>
              <a:rPr lang="en-GB" sz="3600" b="1" dirty="0">
                <a:solidFill>
                  <a:srgbClr val="00A3E0"/>
                </a:solidFill>
              </a:rPr>
              <a:t>Protect your wellbeing</a:t>
            </a:r>
            <a:endParaRPr lang="en-US" sz="3600" b="1" dirty="0">
              <a:solidFill>
                <a:srgbClr val="00A3E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FAD0245-DDD7-B4EB-2383-9803B1D8766E}"/>
              </a:ext>
            </a:extLst>
          </p:cNvPr>
          <p:cNvSpPr txBox="1">
            <a:spLocks/>
          </p:cNvSpPr>
          <p:nvPr/>
        </p:nvSpPr>
        <p:spPr>
          <a:xfrm>
            <a:off x="634511" y="3779900"/>
            <a:ext cx="5181600" cy="1030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00A4A6"/>
                </a:solidFill>
              </a:rPr>
              <a:t>0330 123 1245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00A4A6"/>
                </a:solidFill>
              </a:rPr>
              <a:t>bma.org.uk</a:t>
            </a:r>
            <a:r>
              <a:rPr lang="en-GB" sz="2400" b="1" dirty="0">
                <a:solidFill>
                  <a:srgbClr val="00A4A6"/>
                </a:solidFill>
              </a:rPr>
              <a:t>/</a:t>
            </a:r>
            <a:r>
              <a:rPr lang="en-GB" sz="2400" b="1" dirty="0" err="1">
                <a:solidFill>
                  <a:srgbClr val="00A4A6"/>
                </a:solidFill>
              </a:rPr>
              <a:t>yourwellbeing</a:t>
            </a:r>
            <a:endParaRPr lang="en-GB" sz="2400" b="1" dirty="0">
              <a:solidFill>
                <a:srgbClr val="00A4A6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A person's face with text overlay below&#10;&#10;Description automatically generated with medium confidence">
            <a:extLst>
              <a:ext uri="{FF2B5EF4-FFF2-40B4-BE49-F238E27FC236}">
                <a16:creationId xmlns:a16="http://schemas.microsoft.com/office/drawing/2014/main" id="{9FD1BA4E-596B-01F2-B0D6-E352254DB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90" y="1241383"/>
            <a:ext cx="5815078" cy="32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7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460F79-CC7C-3579-34E4-DBAF36441C82}"/>
              </a:ext>
            </a:extLst>
          </p:cNvPr>
          <p:cNvSpPr txBox="1">
            <a:spLocks/>
          </p:cNvSpPr>
          <p:nvPr/>
        </p:nvSpPr>
        <p:spPr>
          <a:xfrm>
            <a:off x="0" y="254653"/>
            <a:ext cx="12192000" cy="638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chemeClr val="bg1"/>
                </a:solidFill>
              </a:rPr>
              <a:t>Other key member benefits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C1540FD-BB23-10D8-CE0D-724B7183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17" y="1344773"/>
            <a:ext cx="11434965" cy="511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460F79-CC7C-3579-34E4-DBAF36441C82}"/>
              </a:ext>
            </a:extLst>
          </p:cNvPr>
          <p:cNvSpPr txBox="1">
            <a:spLocks/>
          </p:cNvSpPr>
          <p:nvPr/>
        </p:nvSpPr>
        <p:spPr>
          <a:xfrm>
            <a:off x="0" y="254653"/>
            <a:ext cx="12192000" cy="638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</a:rPr>
              <a:t>Campaign for pay restoration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08ABE1-3F31-499E-9771-23F62CDF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62" y="1049948"/>
            <a:ext cx="8757138" cy="45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7DF323-EBBC-062F-7FEF-F6A2709AB013}"/>
              </a:ext>
            </a:extLst>
          </p:cNvPr>
          <p:cNvSpPr txBox="1"/>
          <p:nvPr/>
        </p:nvSpPr>
        <p:spPr>
          <a:xfrm>
            <a:off x="2843408" y="5949863"/>
            <a:ext cx="633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Striking as an IMG - BMA guidance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7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19149</TotalTime>
  <Words>260</Words>
  <Application>Microsoft Office PowerPoint</Application>
  <PresentationFormat>Widescreen</PresentationFormat>
  <Paragraphs>51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InterFace</vt:lpstr>
      <vt:lpstr>Office Theme</vt:lpstr>
      <vt:lpstr>PowerPoint Presentation</vt:lpstr>
      <vt:lpstr>The BMA: Supporting you at work</vt:lpstr>
      <vt:lpstr>Supporting IMGs</vt:lpstr>
      <vt:lpstr>Career development</vt:lpstr>
      <vt:lpstr>Get the support you need</vt:lpstr>
      <vt:lpstr>Develop your learning potential </vt:lpstr>
      <vt:lpstr>Protect your wellbeing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Grant</dc:creator>
  <cp:lastModifiedBy>Ami Stokes</cp:lastModifiedBy>
  <cp:revision>36</cp:revision>
  <dcterms:created xsi:type="dcterms:W3CDTF">2022-07-08T10:40:50Z</dcterms:created>
  <dcterms:modified xsi:type="dcterms:W3CDTF">2024-02-19T13:51:18Z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7922460-7a50-45c6-8899-752de77fbf8e_Enabled">
    <vt:lpwstr>true</vt:lpwstr>
  </property>
  <property fmtid="{D5CDD505-2E9C-101B-9397-08002B2CF9AE}" pid="3" name="MSIP_Label_27922460-7a50-45c6-8899-752de77fbf8e_SetDate">
    <vt:lpwstr>2024-02-15T09:26:17Z</vt:lpwstr>
  </property>
  <property fmtid="{D5CDD505-2E9C-101B-9397-08002B2CF9AE}" pid="4" name="MSIP_Label_27922460-7a50-45c6-8899-752de77fbf8e_Method">
    <vt:lpwstr>Privileged</vt:lpwstr>
  </property>
  <property fmtid="{D5CDD505-2E9C-101B-9397-08002B2CF9AE}" pid="5" name="MSIP_Label_27922460-7a50-45c6-8899-752de77fbf8e_Name">
    <vt:lpwstr>Unrestricted</vt:lpwstr>
  </property>
  <property fmtid="{D5CDD505-2E9C-101B-9397-08002B2CF9AE}" pid="6" name="MSIP_Label_27922460-7a50-45c6-8899-752de77fbf8e_SiteId">
    <vt:lpwstr>bf448ebe-e65f-40e6-9e31-33fdaa412880</vt:lpwstr>
  </property>
  <property fmtid="{D5CDD505-2E9C-101B-9397-08002B2CF9AE}" pid="7" name="MSIP_Label_27922460-7a50-45c6-8899-752de77fbf8e_ActionId">
    <vt:lpwstr>2fd912cf-ef0a-49d2-9724-238e4dfd3470</vt:lpwstr>
  </property>
  <property fmtid="{D5CDD505-2E9C-101B-9397-08002B2CF9AE}" pid="8" name="MSIP_Label_27922460-7a50-45c6-8899-752de77fbf8e_ContentBits">
    <vt:lpwstr>3</vt:lpwstr>
  </property>
  <property fmtid="{D5CDD505-2E9C-101B-9397-08002B2CF9AE}" pid="9" name="ClassificationContentMarkingFooterLocations">
    <vt:lpwstr>Office Theme:9</vt:lpwstr>
  </property>
  <property fmtid="{D5CDD505-2E9C-101B-9397-08002B2CF9AE}" pid="10" name="ClassificationContentMarkingFooterText">
    <vt:lpwstr>Sensitivity: Unrestricted</vt:lpwstr>
  </property>
  <property fmtid="{D5CDD505-2E9C-101B-9397-08002B2CF9AE}" pid="11" name="ClassificationContentMarkingHeaderLocations">
    <vt:lpwstr>Office Theme:7</vt:lpwstr>
  </property>
  <property fmtid="{D5CDD505-2E9C-101B-9397-08002B2CF9AE}" pid="12" name="ClassificationContentMarkingHeaderText">
    <vt:lpwstr>Sensitivity: Unrestricted</vt:lpwstr>
  </property>
</Properties>
</file>