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68" r:id="rId2"/>
  </p:sldMasterIdLst>
  <p:notesMasterIdLst>
    <p:notesMasterId r:id="rId32"/>
  </p:notesMasterIdLst>
  <p:handoutMasterIdLst>
    <p:handoutMasterId r:id="rId33"/>
  </p:handoutMasterIdLst>
  <p:sldIdLst>
    <p:sldId id="370" r:id="rId3"/>
    <p:sldId id="350" r:id="rId4"/>
    <p:sldId id="662" r:id="rId5"/>
    <p:sldId id="447" r:id="rId6"/>
    <p:sldId id="979" r:id="rId7"/>
    <p:sldId id="655" r:id="rId8"/>
    <p:sldId id="980" r:id="rId9"/>
    <p:sldId id="981" r:id="rId10"/>
    <p:sldId id="658" r:id="rId11"/>
    <p:sldId id="439" r:id="rId12"/>
    <p:sldId id="982" r:id="rId13"/>
    <p:sldId id="961" r:id="rId14"/>
    <p:sldId id="969" r:id="rId15"/>
    <p:sldId id="379" r:id="rId16"/>
    <p:sldId id="380" r:id="rId17"/>
    <p:sldId id="385" r:id="rId18"/>
    <p:sldId id="656" r:id="rId19"/>
    <p:sldId id="387" r:id="rId20"/>
    <p:sldId id="388" r:id="rId21"/>
    <p:sldId id="351" r:id="rId22"/>
    <p:sldId id="400" r:id="rId23"/>
    <p:sldId id="417" r:id="rId24"/>
    <p:sldId id="475" r:id="rId25"/>
    <p:sldId id="1528" r:id="rId26"/>
    <p:sldId id="486" r:id="rId27"/>
    <p:sldId id="412" r:id="rId28"/>
    <p:sldId id="673" r:id="rId29"/>
    <p:sldId id="674" r:id="rId30"/>
    <p:sldId id="675" r:id="rId31"/>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a Williams" initials="CW" lastIdx="6" clrIdx="0"/>
  <p:cmAuthor id="2" name="Barry Stubbs" initials="BS" lastIdx="4" clrIdx="1">
    <p:extLst>
      <p:ext uri="{19B8F6BF-5375-455C-9EA6-DF929625EA0E}">
        <p15:presenceInfo xmlns:p15="http://schemas.microsoft.com/office/powerpoint/2012/main" userId="S-1-5-21-1845906232-3479269616-3693299286-6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09E7A-CA49-409D-8D28-2B4474607B21}" v="18" dt="2024-02-12T15:32:14.214"/>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745" autoAdjust="0"/>
  </p:normalViewPr>
  <p:slideViewPr>
    <p:cSldViewPr snapToGrid="0" showGuides="1">
      <p:cViewPr varScale="1">
        <p:scale>
          <a:sx n="53" d="100"/>
          <a:sy n="53" d="100"/>
        </p:scale>
        <p:origin x="1140" y="44"/>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95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eager" userId="7358d538-9761-4689-bfdb-1eac9c298ac5" providerId="ADAL" clId="{21A09E7A-CA49-409D-8D28-2B4474607B21}"/>
    <pc:docChg chg="undo custSel delSld modSld sldOrd">
      <pc:chgData name="Sarah Seager" userId="7358d538-9761-4689-bfdb-1eac9c298ac5" providerId="ADAL" clId="{21A09E7A-CA49-409D-8D28-2B4474607B21}" dt="2024-02-14T14:38:25.133" v="157" actId="1076"/>
      <pc:docMkLst>
        <pc:docMk/>
      </pc:docMkLst>
      <pc:sldChg chg="modSp mod">
        <pc:chgData name="Sarah Seager" userId="7358d538-9761-4689-bfdb-1eac9c298ac5" providerId="ADAL" clId="{21A09E7A-CA49-409D-8D28-2B4474607B21}" dt="2024-02-12T10:33:13.228" v="31" actId="6549"/>
        <pc:sldMkLst>
          <pc:docMk/>
          <pc:sldMk cId="228279136" sldId="350"/>
        </pc:sldMkLst>
        <pc:spChg chg="mod">
          <ac:chgData name="Sarah Seager" userId="7358d538-9761-4689-bfdb-1eac9c298ac5" providerId="ADAL" clId="{21A09E7A-CA49-409D-8D28-2B4474607B21}" dt="2024-02-12T10:33:13.228" v="31" actId="6549"/>
          <ac:spMkLst>
            <pc:docMk/>
            <pc:sldMk cId="228279136" sldId="350"/>
            <ac:spMk id="5" creationId="{00000000-0000-0000-0000-000000000000}"/>
          </ac:spMkLst>
        </pc:spChg>
      </pc:sldChg>
      <pc:sldChg chg="modSp mod">
        <pc:chgData name="Sarah Seager" userId="7358d538-9761-4689-bfdb-1eac9c298ac5" providerId="ADAL" clId="{21A09E7A-CA49-409D-8D28-2B4474607B21}" dt="2024-02-12T12:06:13.414" v="126" actId="6549"/>
        <pc:sldMkLst>
          <pc:docMk/>
          <pc:sldMk cId="3801396846" sldId="370"/>
        </pc:sldMkLst>
        <pc:spChg chg="mod">
          <ac:chgData name="Sarah Seager" userId="7358d538-9761-4689-bfdb-1eac9c298ac5" providerId="ADAL" clId="{21A09E7A-CA49-409D-8D28-2B4474607B21}" dt="2024-02-12T12:06:13.414" v="126" actId="6549"/>
          <ac:spMkLst>
            <pc:docMk/>
            <pc:sldMk cId="3801396846" sldId="370"/>
            <ac:spMk id="4" creationId="{00000000-0000-0000-0000-000000000000}"/>
          </ac:spMkLst>
        </pc:spChg>
      </pc:sldChg>
      <pc:sldChg chg="del">
        <pc:chgData name="Sarah Seager" userId="7358d538-9761-4689-bfdb-1eac9c298ac5" providerId="ADAL" clId="{21A09E7A-CA49-409D-8D28-2B4474607B21}" dt="2024-02-12T15:03:24.172" v="140" actId="47"/>
        <pc:sldMkLst>
          <pc:docMk/>
          <pc:sldMk cId="4180149928" sldId="378"/>
        </pc:sldMkLst>
      </pc:sldChg>
      <pc:sldChg chg="del">
        <pc:chgData name="Sarah Seager" userId="7358d538-9761-4689-bfdb-1eac9c298ac5" providerId="ADAL" clId="{21A09E7A-CA49-409D-8D28-2B4474607B21}" dt="2024-02-12T15:04:11.394" v="145" actId="47"/>
        <pc:sldMkLst>
          <pc:docMk/>
          <pc:sldMk cId="1826017509" sldId="398"/>
        </pc:sldMkLst>
      </pc:sldChg>
      <pc:sldChg chg="del">
        <pc:chgData name="Sarah Seager" userId="7358d538-9761-4689-bfdb-1eac9c298ac5" providerId="ADAL" clId="{21A09E7A-CA49-409D-8D28-2B4474607B21}" dt="2024-02-12T15:05:27.753" v="149" actId="47"/>
        <pc:sldMkLst>
          <pc:docMk/>
          <pc:sldMk cId="3038681959" sldId="415"/>
        </pc:sldMkLst>
      </pc:sldChg>
      <pc:sldChg chg="del">
        <pc:chgData name="Sarah Seager" userId="7358d538-9761-4689-bfdb-1eac9c298ac5" providerId="ADAL" clId="{21A09E7A-CA49-409D-8D28-2B4474607B21}" dt="2024-02-12T10:32:05.655" v="29" actId="47"/>
        <pc:sldMkLst>
          <pc:docMk/>
          <pc:sldMk cId="3238622364" sldId="417"/>
        </pc:sldMkLst>
      </pc:sldChg>
      <pc:sldChg chg="del">
        <pc:chgData name="Sarah Seager" userId="7358d538-9761-4689-bfdb-1eac9c298ac5" providerId="ADAL" clId="{21A09E7A-CA49-409D-8D28-2B4474607B21}" dt="2024-02-12T15:04:30.965" v="146" actId="47"/>
        <pc:sldMkLst>
          <pc:docMk/>
          <pc:sldMk cId="3129352586" sldId="418"/>
        </pc:sldMkLst>
      </pc:sldChg>
      <pc:sldChg chg="del">
        <pc:chgData name="Sarah Seager" userId="7358d538-9761-4689-bfdb-1eac9c298ac5" providerId="ADAL" clId="{21A09E7A-CA49-409D-8D28-2B4474607B21}" dt="2024-02-12T15:02:41.201" v="138" actId="47"/>
        <pc:sldMkLst>
          <pc:docMk/>
          <pc:sldMk cId="656482977" sldId="441"/>
        </pc:sldMkLst>
      </pc:sldChg>
      <pc:sldChg chg="del">
        <pc:chgData name="Sarah Seager" userId="7358d538-9761-4689-bfdb-1eac9c298ac5" providerId="ADAL" clId="{21A09E7A-CA49-409D-8D28-2B4474607B21}" dt="2024-02-12T15:02:44.714" v="139" actId="47"/>
        <pc:sldMkLst>
          <pc:docMk/>
          <pc:sldMk cId="1313524911" sldId="442"/>
        </pc:sldMkLst>
      </pc:sldChg>
      <pc:sldChg chg="modSp del">
        <pc:chgData name="Sarah Seager" userId="7358d538-9761-4689-bfdb-1eac9c298ac5" providerId="ADAL" clId="{21A09E7A-CA49-409D-8D28-2B4474607B21}" dt="2024-02-12T15:00:47.857" v="132" actId="47"/>
        <pc:sldMkLst>
          <pc:docMk/>
          <pc:sldMk cId="1370475575" sldId="443"/>
        </pc:sldMkLst>
        <pc:graphicFrameChg chg="mod">
          <ac:chgData name="Sarah Seager" userId="7358d538-9761-4689-bfdb-1eac9c298ac5" providerId="ADAL" clId="{21A09E7A-CA49-409D-8D28-2B4474607B21}" dt="2024-02-12T10:27:58.864" v="13" actId="20577"/>
          <ac:graphicFrameMkLst>
            <pc:docMk/>
            <pc:sldMk cId="1370475575" sldId="443"/>
            <ac:graphicFrameMk id="5" creationId="{480CE5F2-5305-4E10-BF36-4AC6CB826810}"/>
          </ac:graphicFrameMkLst>
        </pc:graphicFrameChg>
      </pc:sldChg>
      <pc:sldChg chg="del">
        <pc:chgData name="Sarah Seager" userId="7358d538-9761-4689-bfdb-1eac9c298ac5" providerId="ADAL" clId="{21A09E7A-CA49-409D-8D28-2B4474607B21}" dt="2024-02-12T10:32:02.218" v="27" actId="47"/>
        <pc:sldMkLst>
          <pc:docMk/>
          <pc:sldMk cId="491614631" sldId="445"/>
        </pc:sldMkLst>
      </pc:sldChg>
      <pc:sldChg chg="ord">
        <pc:chgData name="Sarah Seager" userId="7358d538-9761-4689-bfdb-1eac9c298ac5" providerId="ADAL" clId="{21A09E7A-CA49-409D-8D28-2B4474607B21}" dt="2024-02-12T15:00:55.024" v="134"/>
        <pc:sldMkLst>
          <pc:docMk/>
          <pc:sldMk cId="3886986398" sldId="447"/>
        </pc:sldMkLst>
      </pc:sldChg>
      <pc:sldChg chg="del">
        <pc:chgData name="Sarah Seager" userId="7358d538-9761-4689-bfdb-1eac9c298ac5" providerId="ADAL" clId="{21A09E7A-CA49-409D-8D28-2B4474607B21}" dt="2024-02-12T15:03:28.535" v="141" actId="47"/>
        <pc:sldMkLst>
          <pc:docMk/>
          <pc:sldMk cId="3493452874" sldId="451"/>
        </pc:sldMkLst>
      </pc:sldChg>
      <pc:sldChg chg="del">
        <pc:chgData name="Sarah Seager" userId="7358d538-9761-4689-bfdb-1eac9c298ac5" providerId="ADAL" clId="{21A09E7A-CA49-409D-8D28-2B4474607B21}" dt="2024-02-12T10:30:15.064" v="26" actId="47"/>
        <pc:sldMkLst>
          <pc:docMk/>
          <pc:sldMk cId="4188825794" sldId="452"/>
        </pc:sldMkLst>
      </pc:sldChg>
      <pc:sldChg chg="del">
        <pc:chgData name="Sarah Seager" userId="7358d538-9761-4689-bfdb-1eac9c298ac5" providerId="ADAL" clId="{21A09E7A-CA49-409D-8D28-2B4474607B21}" dt="2024-02-12T15:05:03.500" v="147" actId="47"/>
        <pc:sldMkLst>
          <pc:docMk/>
          <pc:sldMk cId="3875599349" sldId="467"/>
        </pc:sldMkLst>
      </pc:sldChg>
      <pc:sldChg chg="modSp mod">
        <pc:chgData name="Sarah Seager" userId="7358d538-9761-4689-bfdb-1eac9c298ac5" providerId="ADAL" clId="{21A09E7A-CA49-409D-8D28-2B4474607B21}" dt="2024-02-12T15:10:37.101" v="152" actId="27636"/>
        <pc:sldMkLst>
          <pc:docMk/>
          <pc:sldMk cId="2542409281" sldId="475"/>
        </pc:sldMkLst>
        <pc:spChg chg="mod">
          <ac:chgData name="Sarah Seager" userId="7358d538-9761-4689-bfdb-1eac9c298ac5" providerId="ADAL" clId="{21A09E7A-CA49-409D-8D28-2B4474607B21}" dt="2024-02-12T15:10:37.101" v="152" actId="27636"/>
          <ac:spMkLst>
            <pc:docMk/>
            <pc:sldMk cId="2542409281" sldId="475"/>
            <ac:spMk id="4" creationId="{00000000-0000-0000-0000-000000000000}"/>
          </ac:spMkLst>
        </pc:spChg>
      </pc:sldChg>
      <pc:sldChg chg="del">
        <pc:chgData name="Sarah Seager" userId="7358d538-9761-4689-bfdb-1eac9c298ac5" providerId="ADAL" clId="{21A09E7A-CA49-409D-8D28-2B4474607B21}" dt="2024-02-12T10:37:22.732" v="33" actId="47"/>
        <pc:sldMkLst>
          <pc:docMk/>
          <pc:sldMk cId="45131244" sldId="481"/>
        </pc:sldMkLst>
      </pc:sldChg>
      <pc:sldChg chg="del">
        <pc:chgData name="Sarah Seager" userId="7358d538-9761-4689-bfdb-1eac9c298ac5" providerId="ADAL" clId="{21A09E7A-CA49-409D-8D28-2B4474607B21}" dt="2024-02-12T10:37:27.255" v="34" actId="47"/>
        <pc:sldMkLst>
          <pc:docMk/>
          <pc:sldMk cId="427175830" sldId="483"/>
        </pc:sldMkLst>
      </pc:sldChg>
      <pc:sldChg chg="del">
        <pc:chgData name="Sarah Seager" userId="7358d538-9761-4689-bfdb-1eac9c298ac5" providerId="ADAL" clId="{21A09E7A-CA49-409D-8D28-2B4474607B21}" dt="2024-02-12T15:05:06.237" v="148" actId="47"/>
        <pc:sldMkLst>
          <pc:docMk/>
          <pc:sldMk cId="800233004" sldId="484"/>
        </pc:sldMkLst>
      </pc:sldChg>
      <pc:sldChg chg="del">
        <pc:chgData name="Sarah Seager" userId="7358d538-9761-4689-bfdb-1eac9c298ac5" providerId="ADAL" clId="{21A09E7A-CA49-409D-8D28-2B4474607B21}" dt="2024-02-12T15:06:58.809" v="150" actId="47"/>
        <pc:sldMkLst>
          <pc:docMk/>
          <pc:sldMk cId="2795804027" sldId="485"/>
        </pc:sldMkLst>
      </pc:sldChg>
      <pc:sldChg chg="modSp mod">
        <pc:chgData name="Sarah Seager" userId="7358d538-9761-4689-bfdb-1eac9c298ac5" providerId="ADAL" clId="{21A09E7A-CA49-409D-8D28-2B4474607B21}" dt="2024-02-12T12:12:32.021" v="130" actId="6549"/>
        <pc:sldMkLst>
          <pc:docMk/>
          <pc:sldMk cId="2335722224" sldId="658"/>
        </pc:sldMkLst>
        <pc:spChg chg="mod">
          <ac:chgData name="Sarah Seager" userId="7358d538-9761-4689-bfdb-1eac9c298ac5" providerId="ADAL" clId="{21A09E7A-CA49-409D-8D28-2B4474607B21}" dt="2024-02-12T12:12:32.021" v="130" actId="6549"/>
          <ac:spMkLst>
            <pc:docMk/>
            <pc:sldMk cId="2335722224" sldId="658"/>
            <ac:spMk id="3" creationId="{BAA6EA2F-BDFB-4628-8857-6DE91C7BFC18}"/>
          </ac:spMkLst>
        </pc:spChg>
      </pc:sldChg>
      <pc:sldChg chg="modSp">
        <pc:chgData name="Sarah Seager" userId="7358d538-9761-4689-bfdb-1eac9c298ac5" providerId="ADAL" clId="{21A09E7A-CA49-409D-8D28-2B4474607B21}" dt="2024-02-12T10:28:27.597" v="17" actId="20577"/>
        <pc:sldMkLst>
          <pc:docMk/>
          <pc:sldMk cId="4009678269" sldId="662"/>
        </pc:sldMkLst>
        <pc:spChg chg="mod">
          <ac:chgData name="Sarah Seager" userId="7358d538-9761-4689-bfdb-1eac9c298ac5" providerId="ADAL" clId="{21A09E7A-CA49-409D-8D28-2B4474607B21}" dt="2024-02-12T10:28:21.757" v="15" actId="20577"/>
          <ac:spMkLst>
            <pc:docMk/>
            <pc:sldMk cId="4009678269" sldId="662"/>
            <ac:spMk id="4" creationId="{00000000-0000-0000-0000-000000000000}"/>
          </ac:spMkLst>
        </pc:spChg>
        <pc:spChg chg="mod">
          <ac:chgData name="Sarah Seager" userId="7358d538-9761-4689-bfdb-1eac9c298ac5" providerId="ADAL" clId="{21A09E7A-CA49-409D-8D28-2B4474607B21}" dt="2024-02-12T10:28:27.597" v="17" actId="20577"/>
          <ac:spMkLst>
            <pc:docMk/>
            <pc:sldMk cId="4009678269" sldId="662"/>
            <ac:spMk id="5" creationId="{00000000-0000-0000-0000-000000000000}"/>
          </ac:spMkLst>
        </pc:spChg>
      </pc:sldChg>
      <pc:sldChg chg="del">
        <pc:chgData name="Sarah Seager" userId="7358d538-9761-4689-bfdb-1eac9c298ac5" providerId="ADAL" clId="{21A09E7A-CA49-409D-8D28-2B4474607B21}" dt="2024-02-12T15:11:08.940" v="153" actId="47"/>
        <pc:sldMkLst>
          <pc:docMk/>
          <pc:sldMk cId="46497484" sldId="672"/>
        </pc:sldMkLst>
      </pc:sldChg>
      <pc:sldChg chg="addSp delSp modSp mod">
        <pc:chgData name="Sarah Seager" userId="7358d538-9761-4689-bfdb-1eac9c298ac5" providerId="ADAL" clId="{21A09E7A-CA49-409D-8D28-2B4474607B21}" dt="2024-02-14T14:38:25.133" v="157" actId="1076"/>
        <pc:sldMkLst>
          <pc:docMk/>
          <pc:sldMk cId="1863174767" sldId="675"/>
        </pc:sldMkLst>
        <pc:spChg chg="add mod">
          <ac:chgData name="Sarah Seager" userId="7358d538-9761-4689-bfdb-1eac9c298ac5" providerId="ADAL" clId="{21A09E7A-CA49-409D-8D28-2B4474607B21}" dt="2024-02-12T15:32:14.214" v="154"/>
          <ac:spMkLst>
            <pc:docMk/>
            <pc:sldMk cId="1863174767" sldId="675"/>
            <ac:spMk id="2" creationId="{E6075CCF-D557-E5E2-6564-8F81DA6769C2}"/>
          </ac:spMkLst>
        </pc:spChg>
        <pc:spChg chg="del">
          <ac:chgData name="Sarah Seager" userId="7358d538-9761-4689-bfdb-1eac9c298ac5" providerId="ADAL" clId="{21A09E7A-CA49-409D-8D28-2B4474607B21}" dt="2024-02-12T10:32:55.874" v="30" actId="478"/>
          <ac:spMkLst>
            <pc:docMk/>
            <pc:sldMk cId="1863174767" sldId="675"/>
            <ac:spMk id="26" creationId="{D6BAA1F6-0524-4CA1-9F65-EB8E98E8081D}"/>
          </ac:spMkLst>
        </pc:spChg>
        <pc:picChg chg="add mod">
          <ac:chgData name="Sarah Seager" userId="7358d538-9761-4689-bfdb-1eac9c298ac5" providerId="ADAL" clId="{21A09E7A-CA49-409D-8D28-2B4474607B21}" dt="2024-02-14T14:38:25.133" v="157" actId="1076"/>
          <ac:picMkLst>
            <pc:docMk/>
            <pc:sldMk cId="1863174767" sldId="675"/>
            <ac:picMk id="4" creationId="{4B05973A-F7A0-6112-0837-F86F5209D8ED}"/>
          </ac:picMkLst>
        </pc:picChg>
      </pc:sldChg>
      <pc:sldChg chg="modSp mod">
        <pc:chgData name="Sarah Seager" userId="7358d538-9761-4689-bfdb-1eac9c298ac5" providerId="ADAL" clId="{21A09E7A-CA49-409D-8D28-2B4474607B21}" dt="2024-02-12T10:29:37.689" v="24" actId="6549"/>
        <pc:sldMkLst>
          <pc:docMk/>
          <pc:sldMk cId="1142591752" sldId="961"/>
        </pc:sldMkLst>
        <pc:spChg chg="mod">
          <ac:chgData name="Sarah Seager" userId="7358d538-9761-4689-bfdb-1eac9c298ac5" providerId="ADAL" clId="{21A09E7A-CA49-409D-8D28-2B4474607B21}" dt="2024-02-12T10:29:37.689" v="24" actId="6549"/>
          <ac:spMkLst>
            <pc:docMk/>
            <pc:sldMk cId="1142591752" sldId="961"/>
            <ac:spMk id="3" creationId="{00000000-0000-0000-0000-000000000000}"/>
          </ac:spMkLst>
        </pc:spChg>
      </pc:sldChg>
      <pc:sldChg chg="del">
        <pc:chgData name="Sarah Seager" userId="7358d538-9761-4689-bfdb-1eac9c298ac5" providerId="ADAL" clId="{21A09E7A-CA49-409D-8D28-2B4474607B21}" dt="2024-02-12T15:01:01.447" v="135" actId="47"/>
        <pc:sldMkLst>
          <pc:docMk/>
          <pc:sldMk cId="750429825" sldId="978"/>
        </pc:sldMkLst>
      </pc:sldChg>
      <pc:sldChg chg="del">
        <pc:chgData name="Sarah Seager" userId="7358d538-9761-4689-bfdb-1eac9c298ac5" providerId="ADAL" clId="{21A09E7A-CA49-409D-8D28-2B4474607B21}" dt="2024-02-12T15:03:52.216" v="142" actId="47"/>
        <pc:sldMkLst>
          <pc:docMk/>
          <pc:sldMk cId="1742687710" sldId="1503"/>
        </pc:sldMkLst>
      </pc:sldChg>
      <pc:sldChg chg="del">
        <pc:chgData name="Sarah Seager" userId="7358d538-9761-4689-bfdb-1eac9c298ac5" providerId="ADAL" clId="{21A09E7A-CA49-409D-8D28-2B4474607B21}" dt="2024-02-12T15:03:54.773" v="143" actId="47"/>
        <pc:sldMkLst>
          <pc:docMk/>
          <pc:sldMk cId="1957641087" sldId="1504"/>
        </pc:sldMkLst>
      </pc:sldChg>
      <pc:sldChg chg="del">
        <pc:chgData name="Sarah Seager" userId="7358d538-9761-4689-bfdb-1eac9c298ac5" providerId="ADAL" clId="{21A09E7A-CA49-409D-8D28-2B4474607B21}" dt="2024-02-12T15:04:01.063" v="144" actId="47"/>
        <pc:sldMkLst>
          <pc:docMk/>
          <pc:sldMk cId="395152380" sldId="1505"/>
        </pc:sldMkLst>
      </pc:sldChg>
      <pc:sldChg chg="del">
        <pc:chgData name="Sarah Seager" userId="7358d538-9761-4689-bfdb-1eac9c298ac5" providerId="ADAL" clId="{21A09E7A-CA49-409D-8D28-2B4474607B21}" dt="2024-02-12T10:28:50.882" v="18" actId="47"/>
        <pc:sldMkLst>
          <pc:docMk/>
          <pc:sldMk cId="2404647938" sldId="1506"/>
        </pc:sldMkLst>
      </pc:sldChg>
      <pc:sldChg chg="del">
        <pc:chgData name="Sarah Seager" userId="7358d538-9761-4689-bfdb-1eac9c298ac5" providerId="ADAL" clId="{21A09E7A-CA49-409D-8D28-2B4474607B21}" dt="2024-02-12T15:02:03.334" v="137" actId="47"/>
        <pc:sldMkLst>
          <pc:docMk/>
          <pc:sldMk cId="4223148307" sldId="1516"/>
        </pc:sldMkLst>
      </pc:sldChg>
      <pc:sldChg chg="modSp del mod">
        <pc:chgData name="Sarah Seager" userId="7358d538-9761-4689-bfdb-1eac9c298ac5" providerId="ADAL" clId="{21A09E7A-CA49-409D-8D28-2B4474607B21}" dt="2024-02-12T15:01:59.662" v="136" actId="47"/>
        <pc:sldMkLst>
          <pc:docMk/>
          <pc:sldMk cId="3724989590" sldId="1517"/>
        </pc:sldMkLst>
        <pc:spChg chg="mod">
          <ac:chgData name="Sarah Seager" userId="7358d538-9761-4689-bfdb-1eac9c298ac5" providerId="ADAL" clId="{21A09E7A-CA49-409D-8D28-2B4474607B21}" dt="2024-02-12T12:16:48.517" v="131" actId="6549"/>
          <ac:spMkLst>
            <pc:docMk/>
            <pc:sldMk cId="3724989590" sldId="1517"/>
            <ac:spMk id="6" creationId="{74DA7B35-D4BE-FAAB-A6AE-12A92C37BEEF}"/>
          </ac:spMkLst>
        </pc:spChg>
      </pc:sldChg>
      <pc:sldChg chg="del">
        <pc:chgData name="Sarah Seager" userId="7358d538-9761-4689-bfdb-1eac9c298ac5" providerId="ADAL" clId="{21A09E7A-CA49-409D-8D28-2B4474607B21}" dt="2024-02-12T10:29:48.097" v="25" actId="47"/>
        <pc:sldMkLst>
          <pc:docMk/>
          <pc:sldMk cId="416950946" sldId="1518"/>
        </pc:sldMkLst>
      </pc:sldChg>
      <pc:sldChg chg="del">
        <pc:chgData name="Sarah Seager" userId="7358d538-9761-4689-bfdb-1eac9c298ac5" providerId="ADAL" clId="{21A09E7A-CA49-409D-8D28-2B4474607B21}" dt="2024-02-12T10:28:52.333" v="19" actId="47"/>
        <pc:sldMkLst>
          <pc:docMk/>
          <pc:sldMk cId="2612629260" sldId="1526"/>
        </pc:sldMkLst>
      </pc:sldChg>
      <pc:sldChg chg="del">
        <pc:chgData name="Sarah Seager" userId="7358d538-9761-4689-bfdb-1eac9c298ac5" providerId="ADAL" clId="{21A09E7A-CA49-409D-8D28-2B4474607B21}" dt="2024-02-12T10:28:54.011" v="20" actId="47"/>
        <pc:sldMkLst>
          <pc:docMk/>
          <pc:sldMk cId="1853260674" sldId="1527"/>
        </pc:sldMkLst>
      </pc:sldChg>
      <pc:sldChg chg="del">
        <pc:chgData name="Sarah Seager" userId="7358d538-9761-4689-bfdb-1eac9c298ac5" providerId="ADAL" clId="{21A09E7A-CA49-409D-8D28-2B4474607B21}" dt="2024-02-12T10:35:36.368" v="32" actId="47"/>
        <pc:sldMkLst>
          <pc:docMk/>
          <pc:sldMk cId="2252337541" sldId="15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DF7B9-327F-4D52-8ABD-E3C032CB535B}"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1D089F18-D3B6-4A67-988A-C0E10F0948EE}">
      <dgm:prSet custT="1"/>
      <dgm:spPr/>
      <dgm:t>
        <a:bodyPr/>
        <a:lstStyle/>
        <a:p>
          <a:pPr>
            <a:lnSpc>
              <a:spcPct val="100000"/>
            </a:lnSpc>
            <a:buClr>
              <a:srgbClr val="005EB8"/>
            </a:buClr>
          </a:pPr>
          <a:r>
            <a:rPr lang="en-GB" sz="2000" dirty="0">
              <a:solidFill>
                <a:srgbClr val="262626"/>
              </a:solidFill>
              <a:latin typeface="Arial" panose="020B0604020202020204" pitchFamily="34" charset="0"/>
              <a:cs typeface="Arial" panose="020B0604020202020204" pitchFamily="34" charset="0"/>
            </a:rPr>
            <a:t>You can continue to build up pension rights in this Scheme until age 75 with no limit to the number of years’ pensionable earnings.</a:t>
          </a:r>
          <a:endParaRPr lang="en-US" sz="2000" dirty="0">
            <a:solidFill>
              <a:srgbClr val="262626"/>
            </a:solidFill>
            <a:latin typeface="Arial" panose="020B0604020202020204" pitchFamily="34" charset="0"/>
            <a:cs typeface="Arial" panose="020B0604020202020204" pitchFamily="34" charset="0"/>
          </a:endParaRPr>
        </a:p>
      </dgm:t>
    </dgm:pt>
    <dgm:pt modelId="{43432D76-5843-4C4C-B63D-DC3CD8ADB80D}" type="parTrans" cxnId="{58E7DD27-9CB4-41B7-B9BF-BFE81877A530}">
      <dgm:prSet/>
      <dgm:spPr/>
      <dgm:t>
        <a:bodyPr/>
        <a:lstStyle/>
        <a:p>
          <a:endParaRPr lang="en-US"/>
        </a:p>
      </dgm:t>
    </dgm:pt>
    <dgm:pt modelId="{757FC615-3792-48E9-94FA-3EBAA21012C5}" type="sibTrans" cxnId="{58E7DD27-9CB4-41B7-B9BF-BFE81877A530}">
      <dgm:prSet/>
      <dgm:spPr/>
      <dgm:t>
        <a:bodyPr/>
        <a:lstStyle/>
        <a:p>
          <a:endParaRPr lang="en-US"/>
        </a:p>
      </dgm:t>
    </dgm:pt>
    <dgm:pt modelId="{BADA0A8A-2A2E-4768-8B2C-3CF325422C47}">
      <dgm:prSet custT="1"/>
      <dgm:spPr/>
      <dgm:t>
        <a:bodyPr/>
        <a:lstStyle/>
        <a:p>
          <a:pPr>
            <a:lnSpc>
              <a:spcPct val="100000"/>
            </a:lnSpc>
            <a:buFontTx/>
            <a:buNone/>
          </a:pPr>
          <a:r>
            <a:rPr lang="en-US" sz="2000" dirty="0">
              <a:solidFill>
                <a:srgbClr val="262626"/>
              </a:solidFill>
              <a:latin typeface="Arial" panose="020B0604020202020204" pitchFamily="34" charset="0"/>
              <a:cs typeface="Arial" panose="020B0604020202020204" pitchFamily="34" charset="0"/>
            </a:rPr>
            <a:t>Length of Scheme membership</a:t>
          </a:r>
        </a:p>
      </dgm:t>
    </dgm:pt>
    <dgm:pt modelId="{BE3BBCD4-D345-44CD-9502-FD86BE699262}" type="parTrans" cxnId="{AF51E1DB-11BD-414A-90F7-3CA90C3C319B}">
      <dgm:prSet/>
      <dgm:spPr/>
      <dgm:t>
        <a:bodyPr/>
        <a:lstStyle/>
        <a:p>
          <a:endParaRPr lang="en-GB"/>
        </a:p>
      </dgm:t>
    </dgm:pt>
    <dgm:pt modelId="{043AB992-0B06-405B-846D-9BAE9E5E1EC0}" type="sibTrans" cxnId="{AF51E1DB-11BD-414A-90F7-3CA90C3C319B}">
      <dgm:prSet/>
      <dgm:spPr/>
      <dgm:t>
        <a:bodyPr/>
        <a:lstStyle/>
        <a:p>
          <a:endParaRPr lang="en-GB"/>
        </a:p>
      </dgm:t>
    </dgm:pt>
    <dgm:pt modelId="{516A1462-224B-4BF4-A5E7-703358211E6F}">
      <dgm:prSet custT="1"/>
      <dgm:spPr/>
      <dgm:t>
        <a:bodyPr/>
        <a:lstStyle/>
        <a:p>
          <a:pPr>
            <a:lnSpc>
              <a:spcPct val="100000"/>
            </a:lnSpc>
          </a:pPr>
          <a:endParaRPr lang="en-US" sz="2000" dirty="0">
            <a:solidFill>
              <a:srgbClr val="262626"/>
            </a:solidFill>
            <a:latin typeface="Arial" panose="020B0604020202020204" pitchFamily="34" charset="0"/>
            <a:cs typeface="Arial" panose="020B0604020202020204" pitchFamily="34" charset="0"/>
          </a:endParaRPr>
        </a:p>
      </dgm:t>
    </dgm:pt>
    <dgm:pt modelId="{5AC0774E-34A7-4C00-AFA1-B81DC169DB1A}" type="parTrans" cxnId="{8780ACB7-3585-443D-BC64-86AEAB0B844D}">
      <dgm:prSet/>
      <dgm:spPr/>
      <dgm:t>
        <a:bodyPr/>
        <a:lstStyle/>
        <a:p>
          <a:endParaRPr lang="en-GB"/>
        </a:p>
      </dgm:t>
    </dgm:pt>
    <dgm:pt modelId="{9BD4C434-ADF7-4E0F-845F-15C55D852B16}" type="sibTrans" cxnId="{8780ACB7-3585-443D-BC64-86AEAB0B844D}">
      <dgm:prSet/>
      <dgm:spPr/>
      <dgm:t>
        <a:bodyPr/>
        <a:lstStyle/>
        <a:p>
          <a:endParaRPr lang="en-GB"/>
        </a:p>
      </dgm:t>
    </dgm:pt>
    <dgm:pt modelId="{02DC0FAB-E424-4052-8A17-36C2A490A851}">
      <dgm:prSet/>
      <dgm:spPr>
        <a:noFill/>
      </dgm:spPr>
      <dgm:t>
        <a:bodyPr/>
        <a:lstStyle/>
        <a:p>
          <a:endParaRPr lang="en-US" dirty="0"/>
        </a:p>
      </dgm:t>
    </dgm:pt>
    <dgm:pt modelId="{5CE71628-01C7-4DF9-B047-4F0027CFCAB1}" type="sibTrans" cxnId="{EAA66405-35DA-4139-ADEF-75D7786457FE}">
      <dgm:prSet/>
      <dgm:spPr/>
      <dgm:t>
        <a:bodyPr/>
        <a:lstStyle/>
        <a:p>
          <a:endParaRPr lang="en-US"/>
        </a:p>
      </dgm:t>
    </dgm:pt>
    <dgm:pt modelId="{2BDF2E98-732C-41FD-9898-FD8162C239FB}" type="parTrans" cxnId="{EAA66405-35DA-4139-ADEF-75D7786457FE}">
      <dgm:prSet/>
      <dgm:spPr/>
      <dgm:t>
        <a:bodyPr/>
        <a:lstStyle/>
        <a:p>
          <a:endParaRPr lang="en-US"/>
        </a:p>
      </dgm:t>
    </dgm:pt>
    <dgm:pt modelId="{57E18E26-2E9A-470C-99F8-C3AE91D8F76A}">
      <dgm:prSet custT="1"/>
      <dgm:spPr/>
      <dgm:t>
        <a:bodyPr/>
        <a:lstStyle/>
        <a:p>
          <a:pPr>
            <a:lnSpc>
              <a:spcPct val="100000"/>
            </a:lnSpc>
            <a:buClr>
              <a:srgbClr val="005EB8"/>
            </a:buClr>
          </a:pPr>
          <a:r>
            <a:rPr lang="en-GB" sz="2000" dirty="0">
              <a:solidFill>
                <a:srgbClr val="262626"/>
              </a:solidFill>
              <a:latin typeface="Arial" panose="020B0604020202020204" pitchFamily="34" charset="0"/>
              <a:cs typeface="Arial" panose="020B0604020202020204" pitchFamily="34" charset="0"/>
            </a:rPr>
            <a:t>Each year of membership adds a value to the pension.  The years of membership are then added together to provide one overall pension. </a:t>
          </a:r>
          <a:endParaRPr lang="en-US" sz="2000" dirty="0">
            <a:solidFill>
              <a:srgbClr val="262626"/>
            </a:solidFill>
            <a:latin typeface="Arial" panose="020B0604020202020204" pitchFamily="34" charset="0"/>
            <a:cs typeface="Arial" panose="020B0604020202020204" pitchFamily="34" charset="0"/>
          </a:endParaRPr>
        </a:p>
      </dgm:t>
    </dgm:pt>
    <dgm:pt modelId="{E420BAEE-32AC-4C21-BDD9-2FD36CAB9A79}" type="parTrans" cxnId="{1CFA89FB-03B3-448A-97F9-0191012C0691}">
      <dgm:prSet/>
      <dgm:spPr/>
      <dgm:t>
        <a:bodyPr/>
        <a:lstStyle/>
        <a:p>
          <a:endParaRPr lang="en-GB"/>
        </a:p>
      </dgm:t>
    </dgm:pt>
    <dgm:pt modelId="{911B5318-2563-44F5-AB8A-24FF922F0B6C}" type="sibTrans" cxnId="{1CFA89FB-03B3-448A-97F9-0191012C0691}">
      <dgm:prSet/>
      <dgm:spPr/>
      <dgm:t>
        <a:bodyPr/>
        <a:lstStyle/>
        <a:p>
          <a:endParaRPr lang="en-GB"/>
        </a:p>
      </dgm:t>
    </dgm:pt>
    <dgm:pt modelId="{EF52B3C1-9D9B-40EE-8A79-C018FF5761A2}">
      <dgm:prSet custT="1"/>
      <dgm:spPr/>
      <dgm:t>
        <a:bodyPr/>
        <a:lstStyle/>
        <a:p>
          <a:pPr>
            <a:lnSpc>
              <a:spcPct val="100000"/>
            </a:lnSpc>
            <a:buClr>
              <a:srgbClr val="005EB8"/>
            </a:buClr>
          </a:pPr>
          <a:endParaRPr lang="en-US" sz="2000" dirty="0">
            <a:solidFill>
              <a:srgbClr val="262626"/>
            </a:solidFill>
            <a:latin typeface="Arial" panose="020B0604020202020204" pitchFamily="34" charset="0"/>
            <a:cs typeface="Arial" panose="020B0604020202020204" pitchFamily="34" charset="0"/>
          </a:endParaRPr>
        </a:p>
      </dgm:t>
    </dgm:pt>
    <dgm:pt modelId="{FD80BC45-051C-4899-AD4F-646E69EE8784}" type="parTrans" cxnId="{A173A3B5-4CC4-4598-AB6C-B0774A1F6FAE}">
      <dgm:prSet/>
      <dgm:spPr/>
      <dgm:t>
        <a:bodyPr/>
        <a:lstStyle/>
        <a:p>
          <a:endParaRPr lang="en-GB"/>
        </a:p>
      </dgm:t>
    </dgm:pt>
    <dgm:pt modelId="{4D4712D2-B6D7-4E30-A3E8-DF05D03F62FE}" type="sibTrans" cxnId="{A173A3B5-4CC4-4598-AB6C-B0774A1F6FAE}">
      <dgm:prSet/>
      <dgm:spPr/>
      <dgm:t>
        <a:bodyPr/>
        <a:lstStyle/>
        <a:p>
          <a:endParaRPr lang="en-GB"/>
        </a:p>
      </dgm:t>
    </dgm:pt>
    <dgm:pt modelId="{E6C37CCA-3D48-4A12-B94D-276FB390ECCA}" type="pres">
      <dgm:prSet presAssocID="{BF2DF7B9-327F-4D52-8ABD-E3C032CB535B}" presName="linear" presStyleCnt="0">
        <dgm:presLayoutVars>
          <dgm:animLvl val="lvl"/>
          <dgm:resizeHandles val="exact"/>
        </dgm:presLayoutVars>
      </dgm:prSet>
      <dgm:spPr/>
    </dgm:pt>
    <dgm:pt modelId="{B024B5DD-3CD0-45DE-A495-3994C20ABEC5}" type="pres">
      <dgm:prSet presAssocID="{02DC0FAB-E424-4052-8A17-36C2A490A851}" presName="parentText" presStyleLbl="node1" presStyleIdx="0" presStyleCnt="1" custLinFactY="100000" custLinFactNeighborX="-34461" custLinFactNeighborY="100804">
        <dgm:presLayoutVars>
          <dgm:chMax val="0"/>
          <dgm:bulletEnabled val="1"/>
        </dgm:presLayoutVars>
      </dgm:prSet>
      <dgm:spPr/>
    </dgm:pt>
    <dgm:pt modelId="{265504E6-02A2-4F40-B86A-177B6503AB2F}" type="pres">
      <dgm:prSet presAssocID="{02DC0FAB-E424-4052-8A17-36C2A490A851}" presName="childText" presStyleLbl="revTx" presStyleIdx="0" presStyleCnt="1" custScaleY="179855" custLinFactY="-26276" custLinFactNeighborY="-100000">
        <dgm:presLayoutVars>
          <dgm:bulletEnabled val="1"/>
        </dgm:presLayoutVars>
      </dgm:prSet>
      <dgm:spPr/>
    </dgm:pt>
  </dgm:ptLst>
  <dgm:cxnLst>
    <dgm:cxn modelId="{EAA66405-35DA-4139-ADEF-75D7786457FE}" srcId="{BF2DF7B9-327F-4D52-8ABD-E3C032CB535B}" destId="{02DC0FAB-E424-4052-8A17-36C2A490A851}" srcOrd="0" destOrd="0" parTransId="{2BDF2E98-732C-41FD-9898-FD8162C239FB}" sibTransId="{5CE71628-01C7-4DF9-B047-4F0027CFCAB1}"/>
    <dgm:cxn modelId="{58E7DD27-9CB4-41B7-B9BF-BFE81877A530}" srcId="{02DC0FAB-E424-4052-8A17-36C2A490A851}" destId="{1D089F18-D3B6-4A67-988A-C0E10F0948EE}" srcOrd="2" destOrd="0" parTransId="{43432D76-5843-4C4C-B63D-DC3CD8ADB80D}" sibTransId="{757FC615-3792-48E9-94FA-3EBAA21012C5}"/>
    <dgm:cxn modelId="{B5CA6B3C-E09A-4805-B0CF-4834F21B2C26}" type="presOf" srcId="{BF2DF7B9-327F-4D52-8ABD-E3C032CB535B}" destId="{E6C37CCA-3D48-4A12-B94D-276FB390ECCA}" srcOrd="0" destOrd="0" presId="urn:microsoft.com/office/officeart/2005/8/layout/vList2"/>
    <dgm:cxn modelId="{80D84C60-7791-4210-A21C-32E862F21A77}" type="presOf" srcId="{57E18E26-2E9A-470C-99F8-C3AE91D8F76A}" destId="{265504E6-02A2-4F40-B86A-177B6503AB2F}" srcOrd="0" destOrd="4" presId="urn:microsoft.com/office/officeart/2005/8/layout/vList2"/>
    <dgm:cxn modelId="{E9756F67-96B4-4C30-9E13-600770739AA3}" type="presOf" srcId="{516A1462-224B-4BF4-A5E7-703358211E6F}" destId="{265504E6-02A2-4F40-B86A-177B6503AB2F}" srcOrd="0" destOrd="1" presId="urn:microsoft.com/office/officeart/2005/8/layout/vList2"/>
    <dgm:cxn modelId="{8D177D53-27D0-46EF-B092-97C64B73F6EE}" type="presOf" srcId="{BADA0A8A-2A2E-4768-8B2C-3CF325422C47}" destId="{265504E6-02A2-4F40-B86A-177B6503AB2F}" srcOrd="0" destOrd="0" presId="urn:microsoft.com/office/officeart/2005/8/layout/vList2"/>
    <dgm:cxn modelId="{F035799B-25A7-433A-91CF-DECA95BD41F6}" type="presOf" srcId="{EF52B3C1-9D9B-40EE-8A79-C018FF5761A2}" destId="{265504E6-02A2-4F40-B86A-177B6503AB2F}" srcOrd="0" destOrd="3" presId="urn:microsoft.com/office/officeart/2005/8/layout/vList2"/>
    <dgm:cxn modelId="{A173A3B5-4CC4-4598-AB6C-B0774A1F6FAE}" srcId="{02DC0FAB-E424-4052-8A17-36C2A490A851}" destId="{EF52B3C1-9D9B-40EE-8A79-C018FF5761A2}" srcOrd="3" destOrd="0" parTransId="{FD80BC45-051C-4899-AD4F-646E69EE8784}" sibTransId="{4D4712D2-B6D7-4E30-A3E8-DF05D03F62FE}"/>
    <dgm:cxn modelId="{8780ACB7-3585-443D-BC64-86AEAB0B844D}" srcId="{02DC0FAB-E424-4052-8A17-36C2A490A851}" destId="{516A1462-224B-4BF4-A5E7-703358211E6F}" srcOrd="1" destOrd="0" parTransId="{5AC0774E-34A7-4C00-AFA1-B81DC169DB1A}" sibTransId="{9BD4C434-ADF7-4E0F-845F-15C55D852B16}"/>
    <dgm:cxn modelId="{09058ED3-95A1-4B92-8A28-34BD5A590AF8}" type="presOf" srcId="{1D089F18-D3B6-4A67-988A-C0E10F0948EE}" destId="{265504E6-02A2-4F40-B86A-177B6503AB2F}" srcOrd="0" destOrd="2" presId="urn:microsoft.com/office/officeart/2005/8/layout/vList2"/>
    <dgm:cxn modelId="{AF51E1DB-11BD-414A-90F7-3CA90C3C319B}" srcId="{02DC0FAB-E424-4052-8A17-36C2A490A851}" destId="{BADA0A8A-2A2E-4768-8B2C-3CF325422C47}" srcOrd="0" destOrd="0" parTransId="{BE3BBCD4-D345-44CD-9502-FD86BE699262}" sibTransId="{043AB992-0B06-405B-846D-9BAE9E5E1EC0}"/>
    <dgm:cxn modelId="{1CFA89FB-03B3-448A-97F9-0191012C0691}" srcId="{02DC0FAB-E424-4052-8A17-36C2A490A851}" destId="{57E18E26-2E9A-470C-99F8-C3AE91D8F76A}" srcOrd="4" destOrd="0" parTransId="{E420BAEE-32AC-4C21-BDD9-2FD36CAB9A79}" sibTransId="{911B5318-2563-44F5-AB8A-24FF922F0B6C}"/>
    <dgm:cxn modelId="{659F52FC-5C1C-4B2B-AAD6-2F39B70B5036}" type="presOf" srcId="{02DC0FAB-E424-4052-8A17-36C2A490A851}" destId="{B024B5DD-3CD0-45DE-A495-3994C20ABEC5}" srcOrd="0" destOrd="0" presId="urn:microsoft.com/office/officeart/2005/8/layout/vList2"/>
    <dgm:cxn modelId="{5A850A7B-1137-4117-8E88-10A91F1F0EA6}" type="presParOf" srcId="{E6C37CCA-3D48-4A12-B94D-276FB390ECCA}" destId="{B024B5DD-3CD0-45DE-A495-3994C20ABEC5}" srcOrd="0" destOrd="0" presId="urn:microsoft.com/office/officeart/2005/8/layout/vList2"/>
    <dgm:cxn modelId="{529550E1-E1E8-413F-84EA-6D379C671685}" type="presParOf" srcId="{E6C37CCA-3D48-4A12-B94D-276FB390ECCA}" destId="{265504E6-02A2-4F40-B86A-177B6503AB2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68047-E760-491E-94DD-D29C5ACD10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F7FE72-1753-49D7-A2C6-AB0694D1B63C}">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To qualify for a refund of pension contributions you must have less than </a:t>
          </a:r>
          <a:r>
            <a:rPr lang="en-GB" sz="1800" dirty="0">
              <a:solidFill>
                <a:schemeClr val="tx1"/>
              </a:solidFill>
              <a:latin typeface="Arial" panose="020B0604020202020204" pitchFamily="34" charset="0"/>
              <a:cs typeface="Arial" panose="020B0604020202020204" pitchFamily="34" charset="0"/>
            </a:rPr>
            <a:t>two years’ qualifying </a:t>
          </a:r>
          <a:r>
            <a:rPr lang="en-GB" sz="1800" dirty="0">
              <a:solidFill>
                <a:srgbClr val="262626"/>
              </a:solidFill>
              <a:latin typeface="Arial" panose="020B0604020202020204" pitchFamily="34" charset="0"/>
              <a:cs typeface="Arial" panose="020B0604020202020204" pitchFamily="34" charset="0"/>
            </a:rPr>
            <a:t>membership.</a:t>
          </a:r>
          <a:endParaRPr lang="en-US" sz="1800" dirty="0">
            <a:solidFill>
              <a:srgbClr val="262626"/>
            </a:solidFill>
            <a:latin typeface="Arial" panose="020B0604020202020204" pitchFamily="34" charset="0"/>
            <a:cs typeface="Arial" panose="020B0604020202020204" pitchFamily="34" charset="0"/>
          </a:endParaRPr>
        </a:p>
      </dgm:t>
    </dgm:pt>
    <dgm:pt modelId="{B6529806-CE7A-4D04-8AED-5AA48CE88B4C}" type="parTrans" cxnId="{B969EF8B-D3A2-4E73-9B7F-E1802BAB9491}">
      <dgm:prSet/>
      <dgm:spPr/>
      <dgm:t>
        <a:bodyPr/>
        <a:lstStyle/>
        <a:p>
          <a:endParaRPr lang="en-US"/>
        </a:p>
      </dgm:t>
    </dgm:pt>
    <dgm:pt modelId="{328307E0-0F9A-425C-AC71-8BE94B63ADB2}" type="sibTrans" cxnId="{B969EF8B-D3A2-4E73-9B7F-E1802BAB9491}">
      <dgm:prSet/>
      <dgm:spPr/>
      <dgm:t>
        <a:bodyPr/>
        <a:lstStyle/>
        <a:p>
          <a:endParaRPr lang="en-US"/>
        </a:p>
      </dgm:t>
    </dgm:pt>
    <dgm:pt modelId="{87F4538B-22F9-4987-BB87-1BF235F02F85}">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You do not qualify for a refund of pension contributions if you have 2 </a:t>
          </a:r>
          <a:r>
            <a:rPr lang="en-GB" sz="1800" dirty="0">
              <a:solidFill>
                <a:schemeClr val="tx1"/>
              </a:solidFill>
              <a:latin typeface="Arial" panose="020B0604020202020204" pitchFamily="34" charset="0"/>
              <a:cs typeface="Arial" panose="020B0604020202020204" pitchFamily="34" charset="0"/>
            </a:rPr>
            <a:t>or more years’ qualifying membership.  However, you will have accumulated a pension benefit which can start to be paid at any age from the minimum pension age (currently 55*) up to age 75. </a:t>
          </a:r>
          <a:endParaRPr lang="en-US" sz="1800" dirty="0">
            <a:solidFill>
              <a:schemeClr val="tx1"/>
            </a:solidFill>
            <a:latin typeface="Arial" panose="020B0604020202020204" pitchFamily="34" charset="0"/>
            <a:cs typeface="Arial" panose="020B0604020202020204" pitchFamily="34" charset="0"/>
          </a:endParaRPr>
        </a:p>
      </dgm:t>
    </dgm:pt>
    <dgm:pt modelId="{3641ED96-31E3-4CD4-8319-F88BA98D89E3}" type="parTrans" cxnId="{FB3576C0-39D0-471E-B4A7-1782016E1829}">
      <dgm:prSet/>
      <dgm:spPr/>
      <dgm:t>
        <a:bodyPr/>
        <a:lstStyle/>
        <a:p>
          <a:endParaRPr lang="en-US"/>
        </a:p>
      </dgm:t>
    </dgm:pt>
    <dgm:pt modelId="{944E2C16-C668-4DEB-AC3C-B47C0762BF4F}" type="sibTrans" cxnId="{FB3576C0-39D0-471E-B4A7-1782016E1829}">
      <dgm:prSet/>
      <dgm:spPr/>
      <dgm:t>
        <a:bodyPr/>
        <a:lstStyle/>
        <a:p>
          <a:endParaRPr lang="en-US"/>
        </a:p>
      </dgm:t>
    </dgm:pt>
    <dgm:pt modelId="{1E127651-22FE-47E4-8551-60A801EE98C1}">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This pension can be payable wherever you are resident in the world and can be paid directly into any UK authorised Bank Account.</a:t>
          </a:r>
          <a:endParaRPr lang="en-US" sz="1800" dirty="0">
            <a:solidFill>
              <a:srgbClr val="262626"/>
            </a:solidFill>
            <a:latin typeface="Arial" panose="020B0604020202020204" pitchFamily="34" charset="0"/>
            <a:cs typeface="Arial" panose="020B0604020202020204" pitchFamily="34" charset="0"/>
          </a:endParaRPr>
        </a:p>
      </dgm:t>
    </dgm:pt>
    <dgm:pt modelId="{FCCACECF-2651-4E40-834F-3FAAD36BB1DE}" type="sibTrans" cxnId="{6847A4CD-2C7E-4C81-BAD9-DBD09910220D}">
      <dgm:prSet/>
      <dgm:spPr/>
      <dgm:t>
        <a:bodyPr/>
        <a:lstStyle/>
        <a:p>
          <a:endParaRPr lang="en-US"/>
        </a:p>
      </dgm:t>
    </dgm:pt>
    <dgm:pt modelId="{31243683-A3A7-4506-B3AB-83A3A8F2E6A3}" type="parTrans" cxnId="{6847A4CD-2C7E-4C81-BAD9-DBD09910220D}">
      <dgm:prSet/>
      <dgm:spPr/>
      <dgm:t>
        <a:bodyPr/>
        <a:lstStyle/>
        <a:p>
          <a:endParaRPr lang="en-US"/>
        </a:p>
      </dgm:t>
    </dgm:pt>
    <dgm:pt modelId="{20582EA2-85E6-4470-B0BD-AE28AE418DCB}">
      <dgm:prSet custT="1"/>
      <dgm:spPr>
        <a:noFill/>
        <a:ln>
          <a:noFill/>
        </a:ln>
      </dgm:spPr>
      <dgm:t>
        <a:bodyPr/>
        <a:lstStyle/>
        <a:p>
          <a:r>
            <a:rPr lang="en-GB" sz="1800" dirty="0">
              <a:solidFill>
                <a:srgbClr val="262626"/>
              </a:solidFill>
              <a:latin typeface="Arial" panose="020B0604020202020204" pitchFamily="34" charset="0"/>
              <a:cs typeface="Arial" panose="020B0604020202020204" pitchFamily="34" charset="0"/>
            </a:rPr>
            <a:t>If you decide not to maintain a bank account in the UK, payments can be made direct to your own bank account, held in the country specified on the bank mandate, in local currency. </a:t>
          </a:r>
          <a:endParaRPr lang="en-US" sz="1800" dirty="0">
            <a:solidFill>
              <a:srgbClr val="262626"/>
            </a:solidFill>
            <a:latin typeface="Arial" panose="020B0604020202020204" pitchFamily="34" charset="0"/>
            <a:cs typeface="Arial" panose="020B0604020202020204" pitchFamily="34" charset="0"/>
          </a:endParaRPr>
        </a:p>
      </dgm:t>
    </dgm:pt>
    <dgm:pt modelId="{3A7C05D5-CE1D-4722-BA4D-6F087EB73208}" type="sibTrans" cxnId="{DA3DA4A0-0CDF-4105-ABE6-879E3C236D0C}">
      <dgm:prSet/>
      <dgm:spPr/>
      <dgm:t>
        <a:bodyPr/>
        <a:lstStyle/>
        <a:p>
          <a:endParaRPr lang="en-US"/>
        </a:p>
      </dgm:t>
    </dgm:pt>
    <dgm:pt modelId="{3395A2F7-F979-44EC-BAD7-61441BE4AD6C}" type="parTrans" cxnId="{DA3DA4A0-0CDF-4105-ABE6-879E3C236D0C}">
      <dgm:prSet/>
      <dgm:spPr/>
      <dgm:t>
        <a:bodyPr/>
        <a:lstStyle/>
        <a:p>
          <a:endParaRPr lang="en-US"/>
        </a:p>
      </dgm:t>
    </dgm:pt>
    <dgm:pt modelId="{7B4E2593-08E5-4D88-B821-A883CB1B4C32}" type="pres">
      <dgm:prSet presAssocID="{5E668047-E760-491E-94DD-D29C5ACD10C3}" presName="linear" presStyleCnt="0">
        <dgm:presLayoutVars>
          <dgm:animLvl val="lvl"/>
          <dgm:resizeHandles val="exact"/>
        </dgm:presLayoutVars>
      </dgm:prSet>
      <dgm:spPr/>
    </dgm:pt>
    <dgm:pt modelId="{369AF541-A2EE-4232-BE31-C9F1AA71F85E}" type="pres">
      <dgm:prSet presAssocID="{48F7FE72-1753-49D7-A2C6-AB0694D1B63C}" presName="parentText" presStyleLbl="node1" presStyleIdx="0" presStyleCnt="4">
        <dgm:presLayoutVars>
          <dgm:chMax val="0"/>
          <dgm:bulletEnabled val="1"/>
        </dgm:presLayoutVars>
      </dgm:prSet>
      <dgm:spPr/>
    </dgm:pt>
    <dgm:pt modelId="{AF0B20BD-6044-4E18-9AD6-1D6237D108FC}" type="pres">
      <dgm:prSet presAssocID="{328307E0-0F9A-425C-AC71-8BE94B63ADB2}" presName="spacer" presStyleCnt="0"/>
      <dgm:spPr/>
    </dgm:pt>
    <dgm:pt modelId="{04F3E026-6610-434A-8D45-36AA0A0C0AF4}" type="pres">
      <dgm:prSet presAssocID="{87F4538B-22F9-4987-BB87-1BF235F02F85}" presName="parentText" presStyleLbl="node1" presStyleIdx="1" presStyleCnt="4">
        <dgm:presLayoutVars>
          <dgm:chMax val="0"/>
          <dgm:bulletEnabled val="1"/>
        </dgm:presLayoutVars>
      </dgm:prSet>
      <dgm:spPr/>
    </dgm:pt>
    <dgm:pt modelId="{D85B5970-34DF-452D-928A-DD34FB5745AA}" type="pres">
      <dgm:prSet presAssocID="{944E2C16-C668-4DEB-AC3C-B47C0762BF4F}" presName="spacer" presStyleCnt="0"/>
      <dgm:spPr/>
    </dgm:pt>
    <dgm:pt modelId="{AB286E2D-2C4E-421A-8CCD-6D4AA01C0B72}" type="pres">
      <dgm:prSet presAssocID="{1E127651-22FE-47E4-8551-60A801EE98C1}" presName="parentText" presStyleLbl="node1" presStyleIdx="2" presStyleCnt="4">
        <dgm:presLayoutVars>
          <dgm:chMax val="0"/>
          <dgm:bulletEnabled val="1"/>
        </dgm:presLayoutVars>
      </dgm:prSet>
      <dgm:spPr/>
    </dgm:pt>
    <dgm:pt modelId="{5C84CAA2-8893-4A5E-9B26-6DBF470FB777}" type="pres">
      <dgm:prSet presAssocID="{FCCACECF-2651-4E40-834F-3FAAD36BB1DE}" presName="spacer" presStyleCnt="0"/>
      <dgm:spPr/>
    </dgm:pt>
    <dgm:pt modelId="{AF9B8DD2-DE6B-4C6B-BAE1-7C43F1822576}" type="pres">
      <dgm:prSet presAssocID="{20582EA2-85E6-4470-B0BD-AE28AE418DCB}" presName="parentText" presStyleLbl="node1" presStyleIdx="3" presStyleCnt="4">
        <dgm:presLayoutVars>
          <dgm:chMax val="0"/>
          <dgm:bulletEnabled val="1"/>
        </dgm:presLayoutVars>
      </dgm:prSet>
      <dgm:spPr/>
    </dgm:pt>
  </dgm:ptLst>
  <dgm:cxnLst>
    <dgm:cxn modelId="{04FC9E01-136D-4379-889A-4998AC0DA94E}" type="presOf" srcId="{1E127651-22FE-47E4-8551-60A801EE98C1}" destId="{AB286E2D-2C4E-421A-8CCD-6D4AA01C0B72}" srcOrd="0" destOrd="0" presId="urn:microsoft.com/office/officeart/2005/8/layout/vList2"/>
    <dgm:cxn modelId="{1B85EF63-E9D7-4E1E-941E-F56B38ADB838}" type="presOf" srcId="{5E668047-E760-491E-94DD-D29C5ACD10C3}" destId="{7B4E2593-08E5-4D88-B821-A883CB1B4C32}" srcOrd="0" destOrd="0" presId="urn:microsoft.com/office/officeart/2005/8/layout/vList2"/>
    <dgm:cxn modelId="{B969EF8B-D3A2-4E73-9B7F-E1802BAB9491}" srcId="{5E668047-E760-491E-94DD-D29C5ACD10C3}" destId="{48F7FE72-1753-49D7-A2C6-AB0694D1B63C}" srcOrd="0" destOrd="0" parTransId="{B6529806-CE7A-4D04-8AED-5AA48CE88B4C}" sibTransId="{328307E0-0F9A-425C-AC71-8BE94B63ADB2}"/>
    <dgm:cxn modelId="{DA3DA4A0-0CDF-4105-ABE6-879E3C236D0C}" srcId="{5E668047-E760-491E-94DD-D29C5ACD10C3}" destId="{20582EA2-85E6-4470-B0BD-AE28AE418DCB}" srcOrd="3" destOrd="0" parTransId="{3395A2F7-F979-44EC-BAD7-61441BE4AD6C}" sibTransId="{3A7C05D5-CE1D-4722-BA4D-6F087EB73208}"/>
    <dgm:cxn modelId="{8AAAA9A9-E6D7-48B0-8BAB-A17A8F24B228}" type="presOf" srcId="{87F4538B-22F9-4987-BB87-1BF235F02F85}" destId="{04F3E026-6610-434A-8D45-36AA0A0C0AF4}" srcOrd="0" destOrd="0" presId="urn:microsoft.com/office/officeart/2005/8/layout/vList2"/>
    <dgm:cxn modelId="{FB3576C0-39D0-471E-B4A7-1782016E1829}" srcId="{5E668047-E760-491E-94DD-D29C5ACD10C3}" destId="{87F4538B-22F9-4987-BB87-1BF235F02F85}" srcOrd="1" destOrd="0" parTransId="{3641ED96-31E3-4CD4-8319-F88BA98D89E3}" sibTransId="{944E2C16-C668-4DEB-AC3C-B47C0762BF4F}"/>
    <dgm:cxn modelId="{6847A4CD-2C7E-4C81-BAD9-DBD09910220D}" srcId="{5E668047-E760-491E-94DD-D29C5ACD10C3}" destId="{1E127651-22FE-47E4-8551-60A801EE98C1}" srcOrd="2" destOrd="0" parTransId="{31243683-A3A7-4506-B3AB-83A3A8F2E6A3}" sibTransId="{FCCACECF-2651-4E40-834F-3FAAD36BB1DE}"/>
    <dgm:cxn modelId="{C4D4F0E9-D9AF-4725-96E9-5ED8FC21FB02}" type="presOf" srcId="{48F7FE72-1753-49D7-A2C6-AB0694D1B63C}" destId="{369AF541-A2EE-4232-BE31-C9F1AA71F85E}" srcOrd="0" destOrd="0" presId="urn:microsoft.com/office/officeart/2005/8/layout/vList2"/>
    <dgm:cxn modelId="{5AEB1DEF-8D76-43C7-ABB9-01BE03AE49D6}" type="presOf" srcId="{20582EA2-85E6-4470-B0BD-AE28AE418DCB}" destId="{AF9B8DD2-DE6B-4C6B-BAE1-7C43F1822576}" srcOrd="0" destOrd="0" presId="urn:microsoft.com/office/officeart/2005/8/layout/vList2"/>
    <dgm:cxn modelId="{41B7D710-7E9A-4EA2-932D-15CF850D71A1}" type="presParOf" srcId="{7B4E2593-08E5-4D88-B821-A883CB1B4C32}" destId="{369AF541-A2EE-4232-BE31-C9F1AA71F85E}" srcOrd="0" destOrd="0" presId="urn:microsoft.com/office/officeart/2005/8/layout/vList2"/>
    <dgm:cxn modelId="{092A6F6A-914D-423D-BA4E-BBB7609854D0}" type="presParOf" srcId="{7B4E2593-08E5-4D88-B821-A883CB1B4C32}" destId="{AF0B20BD-6044-4E18-9AD6-1D6237D108FC}" srcOrd="1" destOrd="0" presId="urn:microsoft.com/office/officeart/2005/8/layout/vList2"/>
    <dgm:cxn modelId="{37EFD5E0-2300-443C-8CA1-F9452EE21454}" type="presParOf" srcId="{7B4E2593-08E5-4D88-B821-A883CB1B4C32}" destId="{04F3E026-6610-434A-8D45-36AA0A0C0AF4}" srcOrd="2" destOrd="0" presId="urn:microsoft.com/office/officeart/2005/8/layout/vList2"/>
    <dgm:cxn modelId="{503ADEF7-D0E3-4667-8574-0E275B910FE3}" type="presParOf" srcId="{7B4E2593-08E5-4D88-B821-A883CB1B4C32}" destId="{D85B5970-34DF-452D-928A-DD34FB5745AA}" srcOrd="3" destOrd="0" presId="urn:microsoft.com/office/officeart/2005/8/layout/vList2"/>
    <dgm:cxn modelId="{B064D6EF-A468-4259-A4F7-ED1405358C90}" type="presParOf" srcId="{7B4E2593-08E5-4D88-B821-A883CB1B4C32}" destId="{AB286E2D-2C4E-421A-8CCD-6D4AA01C0B72}" srcOrd="4" destOrd="0" presId="urn:microsoft.com/office/officeart/2005/8/layout/vList2"/>
    <dgm:cxn modelId="{3A36D5F8-A0F4-4F4A-94A8-39371F5ADCC8}" type="presParOf" srcId="{7B4E2593-08E5-4D88-B821-A883CB1B4C32}" destId="{5C84CAA2-8893-4A5E-9B26-6DBF470FB777}" srcOrd="5" destOrd="0" presId="urn:microsoft.com/office/officeart/2005/8/layout/vList2"/>
    <dgm:cxn modelId="{5A7C7265-CC75-445B-A145-6E5ACFB53D7A}" type="presParOf" srcId="{7B4E2593-08E5-4D88-B821-A883CB1B4C32}" destId="{AF9B8DD2-DE6B-4C6B-BAE1-7C43F182257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F9B87-C8BA-49A4-B1D9-42E3F5E3856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117C36-F02F-4B47-B15C-B0FD503488E9}">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You can opt out of this Scheme at any time but you may be automatically re-enrolled by your employer every three years under the auto enrolment process. </a:t>
          </a:r>
          <a:endParaRPr lang="en-US" sz="1800" dirty="0">
            <a:solidFill>
              <a:srgbClr val="262626"/>
            </a:solidFill>
            <a:latin typeface="Arial" panose="020B0604020202020204" pitchFamily="34" charset="0"/>
            <a:cs typeface="Arial" panose="020B0604020202020204" pitchFamily="34" charset="0"/>
          </a:endParaRPr>
        </a:p>
      </dgm:t>
    </dgm:pt>
    <dgm:pt modelId="{56C397E4-C945-44DB-8CF0-243CE81AA626}" type="parTrans" cxnId="{2C88AB77-DBE9-4C9B-9632-43E3A04C8738}">
      <dgm:prSet/>
      <dgm:spPr/>
      <dgm:t>
        <a:bodyPr/>
        <a:lstStyle/>
        <a:p>
          <a:endParaRPr lang="en-US"/>
        </a:p>
      </dgm:t>
    </dgm:pt>
    <dgm:pt modelId="{A64EEF68-04DD-4C24-87D8-999615086E3C}" type="sibTrans" cxnId="{2C88AB77-DBE9-4C9B-9632-43E3A04C8738}">
      <dgm:prSet/>
      <dgm:spPr/>
      <dgm:t>
        <a:bodyPr/>
        <a:lstStyle/>
        <a:p>
          <a:endParaRPr lang="en-US"/>
        </a:p>
      </dgm:t>
    </dgm:pt>
    <dgm:pt modelId="{E18F0187-22D4-4C07-98DE-32D114AF1D22}">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You can opt out by completing form SD502 which is available to download and print from the </a:t>
          </a:r>
          <a:r>
            <a:rPr lang="en-GB" sz="1800" dirty="0">
              <a:solidFill>
                <a:schemeClr val="tx1"/>
              </a:solidFill>
              <a:latin typeface="Arial" panose="020B0604020202020204" pitchFamily="34" charset="0"/>
              <a:cs typeface="Arial" panose="020B0604020202020204" pitchFamily="34" charset="0"/>
            </a:rPr>
            <a:t>NHS</a:t>
          </a:r>
          <a:r>
            <a:rPr lang="en-GB" sz="1800" dirty="0">
              <a:solidFill>
                <a:srgbClr val="262626"/>
              </a:solidFill>
              <a:latin typeface="Arial" panose="020B0604020202020204" pitchFamily="34" charset="0"/>
              <a:cs typeface="Arial" panose="020B0604020202020204" pitchFamily="34" charset="0"/>
            </a:rPr>
            <a:t> Pensions website at: </a:t>
          </a:r>
          <a:r>
            <a:rPr lang="en-GB" sz="1800" i="1" dirty="0">
              <a:solidFill>
                <a:srgbClr val="262626"/>
              </a:solidFill>
              <a:latin typeface="Arial" panose="020B0604020202020204" pitchFamily="34" charset="0"/>
              <a:cs typeface="Arial" panose="020B0604020202020204" pitchFamily="34" charset="0"/>
            </a:rPr>
            <a:t>www.nhsbsa.nhs.uk/pensions</a:t>
          </a:r>
          <a:r>
            <a:rPr lang="en-GB" sz="1800" dirty="0">
              <a:solidFill>
                <a:srgbClr val="262626"/>
              </a:solidFill>
              <a:latin typeface="Arial" panose="020B0604020202020204" pitchFamily="34" charset="0"/>
              <a:cs typeface="Arial" panose="020B0604020202020204" pitchFamily="34" charset="0"/>
            </a:rPr>
            <a:t>. </a:t>
          </a:r>
          <a:endParaRPr lang="en-US" sz="1800" dirty="0">
            <a:solidFill>
              <a:srgbClr val="262626"/>
            </a:solidFill>
            <a:latin typeface="Arial" panose="020B0604020202020204" pitchFamily="34" charset="0"/>
            <a:cs typeface="Arial" panose="020B0604020202020204" pitchFamily="34" charset="0"/>
          </a:endParaRPr>
        </a:p>
      </dgm:t>
    </dgm:pt>
    <dgm:pt modelId="{953391B9-CF5F-4706-AD9A-D67EB08DF090}" type="parTrans" cxnId="{F426FB76-E833-470A-A9A9-A700F4EC588E}">
      <dgm:prSet/>
      <dgm:spPr/>
      <dgm:t>
        <a:bodyPr/>
        <a:lstStyle/>
        <a:p>
          <a:endParaRPr lang="en-US"/>
        </a:p>
      </dgm:t>
    </dgm:pt>
    <dgm:pt modelId="{2DA7AB25-0376-471C-9728-FF810B6D05E4}" type="sibTrans" cxnId="{F426FB76-E833-470A-A9A9-A700F4EC588E}">
      <dgm:prSet/>
      <dgm:spPr/>
      <dgm:t>
        <a:bodyPr/>
        <a:lstStyle/>
        <a:p>
          <a:endParaRPr lang="en-US"/>
        </a:p>
      </dgm:t>
    </dgm:pt>
    <dgm:pt modelId="{B5BF8E38-7437-425C-9F79-EE41D54C6B56}">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Before opting out of this Scheme you should carefully compare the relative cost to you and the whole package of benefits provided. It is rarely financially beneficial for a Junior Doctor to opt out of the NHS Pension Scheme</a:t>
          </a:r>
          <a:endParaRPr lang="en-US" sz="1800" dirty="0">
            <a:solidFill>
              <a:srgbClr val="262626"/>
            </a:solidFill>
            <a:latin typeface="Arial" panose="020B0604020202020204" pitchFamily="34" charset="0"/>
            <a:cs typeface="Arial" panose="020B0604020202020204" pitchFamily="34" charset="0"/>
          </a:endParaRPr>
        </a:p>
      </dgm:t>
    </dgm:pt>
    <dgm:pt modelId="{CBC8E259-27B3-4F97-90FA-523D56F9D247}" type="parTrans" cxnId="{3A4F3E86-EC86-4B01-A992-5217515601AD}">
      <dgm:prSet/>
      <dgm:spPr/>
      <dgm:t>
        <a:bodyPr/>
        <a:lstStyle/>
        <a:p>
          <a:endParaRPr lang="en-US"/>
        </a:p>
      </dgm:t>
    </dgm:pt>
    <dgm:pt modelId="{4EB4CEA7-B463-4B43-A6A1-96B693E01549}" type="sibTrans" cxnId="{3A4F3E86-EC86-4B01-A992-5217515601AD}">
      <dgm:prSet/>
      <dgm:spPr/>
      <dgm:t>
        <a:bodyPr/>
        <a:lstStyle/>
        <a:p>
          <a:endParaRPr lang="en-US"/>
        </a:p>
      </dgm:t>
    </dgm:pt>
    <dgm:pt modelId="{A2019682-1875-4D5E-9BB4-BEA7506F791E}">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If you are in NHS employment you may apply to your employer to re-join if you continue to satisfy the eligibility conditions. You may not re-join if you are absent from work for any reason. </a:t>
          </a:r>
          <a:endParaRPr lang="en-US" sz="1800" dirty="0">
            <a:solidFill>
              <a:srgbClr val="262626"/>
            </a:solidFill>
            <a:latin typeface="Arial" panose="020B0604020202020204" pitchFamily="34" charset="0"/>
            <a:cs typeface="Arial" panose="020B0604020202020204" pitchFamily="34" charset="0"/>
          </a:endParaRPr>
        </a:p>
      </dgm:t>
    </dgm:pt>
    <dgm:pt modelId="{CA04422A-13AA-4DAD-8CF5-F1DAB7733429}" type="parTrans" cxnId="{67FAE03F-DC7B-47A1-9984-266BD9905B48}">
      <dgm:prSet/>
      <dgm:spPr/>
      <dgm:t>
        <a:bodyPr/>
        <a:lstStyle/>
        <a:p>
          <a:endParaRPr lang="en-US"/>
        </a:p>
      </dgm:t>
    </dgm:pt>
    <dgm:pt modelId="{32A3611E-49B4-4B6F-A52F-E62E358AB935}" type="sibTrans" cxnId="{67FAE03F-DC7B-47A1-9984-266BD9905B48}">
      <dgm:prSet/>
      <dgm:spPr/>
      <dgm:t>
        <a:bodyPr/>
        <a:lstStyle/>
        <a:p>
          <a:endParaRPr lang="en-US"/>
        </a:p>
      </dgm:t>
    </dgm:pt>
    <dgm:pt modelId="{0841CC1B-FDA1-47C9-9C01-01A6C603F0F4}" type="pres">
      <dgm:prSet presAssocID="{486F9B87-C8BA-49A4-B1D9-42E3F5E38563}" presName="linear" presStyleCnt="0">
        <dgm:presLayoutVars>
          <dgm:animLvl val="lvl"/>
          <dgm:resizeHandles val="exact"/>
        </dgm:presLayoutVars>
      </dgm:prSet>
      <dgm:spPr/>
    </dgm:pt>
    <dgm:pt modelId="{D67D7578-2C26-42A4-9B47-45F7C0453176}" type="pres">
      <dgm:prSet presAssocID="{D5117C36-F02F-4B47-B15C-B0FD503488E9}" presName="parentText" presStyleLbl="node1" presStyleIdx="0" presStyleCnt="4">
        <dgm:presLayoutVars>
          <dgm:chMax val="0"/>
          <dgm:bulletEnabled val="1"/>
        </dgm:presLayoutVars>
      </dgm:prSet>
      <dgm:spPr/>
    </dgm:pt>
    <dgm:pt modelId="{7BF64684-5152-4A3F-83EF-3669FD45CD4D}" type="pres">
      <dgm:prSet presAssocID="{A64EEF68-04DD-4C24-87D8-999615086E3C}" presName="spacer" presStyleCnt="0"/>
      <dgm:spPr/>
    </dgm:pt>
    <dgm:pt modelId="{D941810B-B3BE-4460-846F-D41D83A79E41}" type="pres">
      <dgm:prSet presAssocID="{E18F0187-22D4-4C07-98DE-32D114AF1D22}" presName="parentText" presStyleLbl="node1" presStyleIdx="1" presStyleCnt="4">
        <dgm:presLayoutVars>
          <dgm:chMax val="0"/>
          <dgm:bulletEnabled val="1"/>
        </dgm:presLayoutVars>
      </dgm:prSet>
      <dgm:spPr/>
    </dgm:pt>
    <dgm:pt modelId="{72B3EF28-4D62-4F85-897B-30AE831980F2}" type="pres">
      <dgm:prSet presAssocID="{2DA7AB25-0376-471C-9728-FF810B6D05E4}" presName="spacer" presStyleCnt="0"/>
      <dgm:spPr/>
    </dgm:pt>
    <dgm:pt modelId="{A98C77C2-EC7F-4B10-90FE-F1C4AD221E4D}" type="pres">
      <dgm:prSet presAssocID="{B5BF8E38-7437-425C-9F79-EE41D54C6B56}" presName="parentText" presStyleLbl="node1" presStyleIdx="2" presStyleCnt="4">
        <dgm:presLayoutVars>
          <dgm:chMax val="0"/>
          <dgm:bulletEnabled val="1"/>
        </dgm:presLayoutVars>
      </dgm:prSet>
      <dgm:spPr/>
    </dgm:pt>
    <dgm:pt modelId="{C5B179B8-263F-4390-B76C-C1838D1AB924}" type="pres">
      <dgm:prSet presAssocID="{4EB4CEA7-B463-4B43-A6A1-96B693E01549}" presName="spacer" presStyleCnt="0"/>
      <dgm:spPr/>
    </dgm:pt>
    <dgm:pt modelId="{C30E8997-AA1B-4AD0-B299-27A6CDA61B42}" type="pres">
      <dgm:prSet presAssocID="{A2019682-1875-4D5E-9BB4-BEA7506F791E}" presName="parentText" presStyleLbl="node1" presStyleIdx="3" presStyleCnt="4">
        <dgm:presLayoutVars>
          <dgm:chMax val="0"/>
          <dgm:bulletEnabled val="1"/>
        </dgm:presLayoutVars>
      </dgm:prSet>
      <dgm:spPr/>
    </dgm:pt>
  </dgm:ptLst>
  <dgm:cxnLst>
    <dgm:cxn modelId="{67FAE03F-DC7B-47A1-9984-266BD9905B48}" srcId="{486F9B87-C8BA-49A4-B1D9-42E3F5E38563}" destId="{A2019682-1875-4D5E-9BB4-BEA7506F791E}" srcOrd="3" destOrd="0" parTransId="{CA04422A-13AA-4DAD-8CF5-F1DAB7733429}" sibTransId="{32A3611E-49B4-4B6F-A52F-E62E358AB935}"/>
    <dgm:cxn modelId="{FFF4F966-2F39-4EC4-9EB1-B3C5A34DFA76}" type="presOf" srcId="{486F9B87-C8BA-49A4-B1D9-42E3F5E38563}" destId="{0841CC1B-FDA1-47C9-9C01-01A6C603F0F4}" srcOrd="0" destOrd="0" presId="urn:microsoft.com/office/officeart/2005/8/layout/vList2"/>
    <dgm:cxn modelId="{1E282953-AE54-4507-B3F0-7674AB43AD32}" type="presOf" srcId="{D5117C36-F02F-4B47-B15C-B0FD503488E9}" destId="{D67D7578-2C26-42A4-9B47-45F7C0453176}" srcOrd="0" destOrd="0" presId="urn:microsoft.com/office/officeart/2005/8/layout/vList2"/>
    <dgm:cxn modelId="{F426FB76-E833-470A-A9A9-A700F4EC588E}" srcId="{486F9B87-C8BA-49A4-B1D9-42E3F5E38563}" destId="{E18F0187-22D4-4C07-98DE-32D114AF1D22}" srcOrd="1" destOrd="0" parTransId="{953391B9-CF5F-4706-AD9A-D67EB08DF090}" sibTransId="{2DA7AB25-0376-471C-9728-FF810B6D05E4}"/>
    <dgm:cxn modelId="{2C88AB77-DBE9-4C9B-9632-43E3A04C8738}" srcId="{486F9B87-C8BA-49A4-B1D9-42E3F5E38563}" destId="{D5117C36-F02F-4B47-B15C-B0FD503488E9}" srcOrd="0" destOrd="0" parTransId="{56C397E4-C945-44DB-8CF0-243CE81AA626}" sibTransId="{A64EEF68-04DD-4C24-87D8-999615086E3C}"/>
    <dgm:cxn modelId="{3A4F3E86-EC86-4B01-A992-5217515601AD}" srcId="{486F9B87-C8BA-49A4-B1D9-42E3F5E38563}" destId="{B5BF8E38-7437-425C-9F79-EE41D54C6B56}" srcOrd="2" destOrd="0" parTransId="{CBC8E259-27B3-4F97-90FA-523D56F9D247}" sibTransId="{4EB4CEA7-B463-4B43-A6A1-96B693E01549}"/>
    <dgm:cxn modelId="{573F86AB-1D70-4860-BA9C-443EA3316B8F}" type="presOf" srcId="{B5BF8E38-7437-425C-9F79-EE41D54C6B56}" destId="{A98C77C2-EC7F-4B10-90FE-F1C4AD221E4D}" srcOrd="0" destOrd="0" presId="urn:microsoft.com/office/officeart/2005/8/layout/vList2"/>
    <dgm:cxn modelId="{34C54BC2-C914-4C64-AD2E-1C7E8051F0C1}" type="presOf" srcId="{A2019682-1875-4D5E-9BB4-BEA7506F791E}" destId="{C30E8997-AA1B-4AD0-B299-27A6CDA61B42}" srcOrd="0" destOrd="0" presId="urn:microsoft.com/office/officeart/2005/8/layout/vList2"/>
    <dgm:cxn modelId="{F2BFB2E3-F5E0-4605-B5EE-6E2A712D7BA3}" type="presOf" srcId="{E18F0187-22D4-4C07-98DE-32D114AF1D22}" destId="{D941810B-B3BE-4460-846F-D41D83A79E41}" srcOrd="0" destOrd="0" presId="urn:microsoft.com/office/officeart/2005/8/layout/vList2"/>
    <dgm:cxn modelId="{7E17BC01-E26B-4F9F-A492-C3B0F5D023E7}" type="presParOf" srcId="{0841CC1B-FDA1-47C9-9C01-01A6C603F0F4}" destId="{D67D7578-2C26-42A4-9B47-45F7C0453176}" srcOrd="0" destOrd="0" presId="urn:microsoft.com/office/officeart/2005/8/layout/vList2"/>
    <dgm:cxn modelId="{51D06FF7-EFC9-4D60-BFCD-B277F5277830}" type="presParOf" srcId="{0841CC1B-FDA1-47C9-9C01-01A6C603F0F4}" destId="{7BF64684-5152-4A3F-83EF-3669FD45CD4D}" srcOrd="1" destOrd="0" presId="urn:microsoft.com/office/officeart/2005/8/layout/vList2"/>
    <dgm:cxn modelId="{2D32CDAB-329B-4B7C-A301-D24E9AA9ED64}" type="presParOf" srcId="{0841CC1B-FDA1-47C9-9C01-01A6C603F0F4}" destId="{D941810B-B3BE-4460-846F-D41D83A79E41}" srcOrd="2" destOrd="0" presId="urn:microsoft.com/office/officeart/2005/8/layout/vList2"/>
    <dgm:cxn modelId="{6851E734-7DC4-421A-B782-2189DDA53A5C}" type="presParOf" srcId="{0841CC1B-FDA1-47C9-9C01-01A6C603F0F4}" destId="{72B3EF28-4D62-4F85-897B-30AE831980F2}" srcOrd="3" destOrd="0" presId="urn:microsoft.com/office/officeart/2005/8/layout/vList2"/>
    <dgm:cxn modelId="{70776FC6-D3AF-4D9D-B74A-69D7263FA7E0}" type="presParOf" srcId="{0841CC1B-FDA1-47C9-9C01-01A6C603F0F4}" destId="{A98C77C2-EC7F-4B10-90FE-F1C4AD221E4D}" srcOrd="4" destOrd="0" presId="urn:microsoft.com/office/officeart/2005/8/layout/vList2"/>
    <dgm:cxn modelId="{589F1513-91A6-4226-BD21-29F661305D91}" type="presParOf" srcId="{0841CC1B-FDA1-47C9-9C01-01A6C603F0F4}" destId="{C5B179B8-263F-4390-B76C-C1838D1AB924}" srcOrd="5" destOrd="0" presId="urn:microsoft.com/office/officeart/2005/8/layout/vList2"/>
    <dgm:cxn modelId="{BE452F62-90D1-4BE7-8900-EB3A6CD7BFCF}" type="presParOf" srcId="{0841CC1B-FDA1-47C9-9C01-01A6C603F0F4}" destId="{C30E8997-AA1B-4AD0-B299-27A6CDA61B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CE08D9-13CC-4E33-9F24-7E17BE4AC9D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033496-FA84-4FEF-AB56-186827738338}">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The cost of providing the NHS Pension Scheme is shared between members and employers. </a:t>
          </a:r>
          <a:endParaRPr lang="en-US" sz="1800" dirty="0">
            <a:solidFill>
              <a:srgbClr val="262626"/>
            </a:solidFill>
            <a:latin typeface="Arial" panose="020B0604020202020204" pitchFamily="34" charset="0"/>
            <a:cs typeface="Arial" panose="020B0604020202020204" pitchFamily="34" charset="0"/>
          </a:endParaRPr>
        </a:p>
      </dgm:t>
    </dgm:pt>
    <dgm:pt modelId="{A38D1741-6169-4C40-91F5-90ECEA84346C}" type="parTrans" cxnId="{67FCA9EB-19F6-4F54-8491-3365BB740ECA}">
      <dgm:prSet/>
      <dgm:spPr/>
      <dgm:t>
        <a:bodyPr/>
        <a:lstStyle/>
        <a:p>
          <a:endParaRPr lang="en-US"/>
        </a:p>
      </dgm:t>
    </dgm:pt>
    <dgm:pt modelId="{4D22689D-6924-401E-8C6A-B65A17CE698B}" type="sibTrans" cxnId="{67FCA9EB-19F6-4F54-8491-3365BB740ECA}">
      <dgm:prSet/>
      <dgm:spPr/>
      <dgm:t>
        <a:bodyPr/>
        <a:lstStyle/>
        <a:p>
          <a:endParaRPr lang="en-US"/>
        </a:p>
      </dgm:t>
    </dgm:pt>
    <dgm:pt modelId="{0F969E04-857C-4C54-AD61-E1920CD0C5A4}">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As a member you pay a contribution towards your pension based upon your pensionable earnings; the more you earn, the higher your contribution rate may be. Employers pay the rest. </a:t>
          </a:r>
          <a:endParaRPr lang="en-US" sz="1800" dirty="0">
            <a:solidFill>
              <a:srgbClr val="262626"/>
            </a:solidFill>
            <a:latin typeface="Arial" panose="020B0604020202020204" pitchFamily="34" charset="0"/>
            <a:cs typeface="Arial" panose="020B0604020202020204" pitchFamily="34" charset="0"/>
          </a:endParaRPr>
        </a:p>
      </dgm:t>
    </dgm:pt>
    <dgm:pt modelId="{5FF4E260-CD53-4532-B0AE-D986A9A6571D}" type="parTrans" cxnId="{7C960BD2-1ACD-4860-B3CA-F38714CC1C77}">
      <dgm:prSet/>
      <dgm:spPr/>
      <dgm:t>
        <a:bodyPr/>
        <a:lstStyle/>
        <a:p>
          <a:endParaRPr lang="en-US"/>
        </a:p>
      </dgm:t>
    </dgm:pt>
    <dgm:pt modelId="{2DEB1F82-2C86-4A14-AC21-07AD6FF52763}" type="sibTrans" cxnId="{7C960BD2-1ACD-4860-B3CA-F38714CC1C77}">
      <dgm:prSet/>
      <dgm:spPr/>
      <dgm:t>
        <a:bodyPr/>
        <a:lstStyle/>
        <a:p>
          <a:endParaRPr lang="en-US"/>
        </a:p>
      </dgm:t>
    </dgm:pt>
    <dgm:pt modelId="{AB9A7EF6-59B8-47A7-A66C-34576F81682A}">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There are several rates of member contribution, which are set against nationally agreed full time pay rates and are different in each nation</a:t>
          </a:r>
          <a:endParaRPr lang="en-US" sz="1800" dirty="0">
            <a:solidFill>
              <a:srgbClr val="262626"/>
            </a:solidFill>
            <a:latin typeface="Arial" panose="020B0604020202020204" pitchFamily="34" charset="0"/>
            <a:cs typeface="Arial" panose="020B0604020202020204" pitchFamily="34" charset="0"/>
          </a:endParaRPr>
        </a:p>
      </dgm:t>
    </dgm:pt>
    <dgm:pt modelId="{39A9D32C-3505-4D88-89DA-B7F18DDAAFFC}" type="parTrans" cxnId="{54A9AF35-8149-40F6-B0F7-69F55EEDCCDE}">
      <dgm:prSet/>
      <dgm:spPr/>
      <dgm:t>
        <a:bodyPr/>
        <a:lstStyle/>
        <a:p>
          <a:endParaRPr lang="en-US"/>
        </a:p>
      </dgm:t>
    </dgm:pt>
    <dgm:pt modelId="{4E50AFF7-4646-4C73-834F-9A8CC64BF303}" type="sibTrans" cxnId="{54A9AF35-8149-40F6-B0F7-69F55EEDCCDE}">
      <dgm:prSet/>
      <dgm:spPr/>
      <dgm:t>
        <a:bodyPr/>
        <a:lstStyle/>
        <a:p>
          <a:endParaRPr lang="en-US"/>
        </a:p>
      </dgm:t>
    </dgm:pt>
    <dgm:pt modelId="{5704D934-B682-4158-82A3-CB54CB18BBE9}">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Pension contributions are taken from your pay before tax, so you receive tax relief on any amount you pay. This can reduce the net amount that you pay depending on your contribution rate, earnings level and personal rate of tax </a:t>
          </a:r>
          <a:endParaRPr lang="en-US" sz="1800" dirty="0">
            <a:solidFill>
              <a:srgbClr val="262626"/>
            </a:solidFill>
            <a:latin typeface="Arial" panose="020B0604020202020204" pitchFamily="34" charset="0"/>
            <a:cs typeface="Arial" panose="020B0604020202020204" pitchFamily="34" charset="0"/>
          </a:endParaRPr>
        </a:p>
      </dgm:t>
    </dgm:pt>
    <dgm:pt modelId="{732E36C1-D886-485B-9FE9-74D506B2065B}" type="parTrans" cxnId="{4CB91839-BBBA-4E4A-B1A0-1C6A402A076B}">
      <dgm:prSet/>
      <dgm:spPr/>
      <dgm:t>
        <a:bodyPr/>
        <a:lstStyle/>
        <a:p>
          <a:endParaRPr lang="en-US"/>
        </a:p>
      </dgm:t>
    </dgm:pt>
    <dgm:pt modelId="{E88B72D6-54B6-4B44-AF53-9085C5EEA838}" type="sibTrans" cxnId="{4CB91839-BBBA-4E4A-B1A0-1C6A402A076B}">
      <dgm:prSet/>
      <dgm:spPr/>
      <dgm:t>
        <a:bodyPr/>
        <a:lstStyle/>
        <a:p>
          <a:endParaRPr lang="en-US"/>
        </a:p>
      </dgm:t>
    </dgm:pt>
    <dgm:pt modelId="{ADC441A6-243B-437A-AEA8-5C8EF6FCDBBF}" type="pres">
      <dgm:prSet presAssocID="{47CE08D9-13CC-4E33-9F24-7E17BE4AC9DF}" presName="linear" presStyleCnt="0">
        <dgm:presLayoutVars>
          <dgm:animLvl val="lvl"/>
          <dgm:resizeHandles val="exact"/>
        </dgm:presLayoutVars>
      </dgm:prSet>
      <dgm:spPr/>
    </dgm:pt>
    <dgm:pt modelId="{1393AD24-6A5A-4A2F-AC6F-00B3A22890F1}" type="pres">
      <dgm:prSet presAssocID="{1B033496-FA84-4FEF-AB56-186827738338}" presName="parentText" presStyleLbl="node1" presStyleIdx="0" presStyleCnt="4" custScaleY="64760">
        <dgm:presLayoutVars>
          <dgm:chMax val="0"/>
          <dgm:bulletEnabled val="1"/>
        </dgm:presLayoutVars>
      </dgm:prSet>
      <dgm:spPr/>
    </dgm:pt>
    <dgm:pt modelId="{F9DD4372-D455-47CC-A31A-1EF833511EEB}" type="pres">
      <dgm:prSet presAssocID="{4D22689D-6924-401E-8C6A-B65A17CE698B}" presName="spacer" presStyleCnt="0"/>
      <dgm:spPr/>
    </dgm:pt>
    <dgm:pt modelId="{676ED3E2-47E9-4C76-80C5-D755ECBEE274}" type="pres">
      <dgm:prSet presAssocID="{0F969E04-857C-4C54-AD61-E1920CD0C5A4}" presName="parentText" presStyleLbl="node1" presStyleIdx="1" presStyleCnt="4" custLinFactY="-10582" custLinFactNeighborY="-100000">
        <dgm:presLayoutVars>
          <dgm:chMax val="0"/>
          <dgm:bulletEnabled val="1"/>
        </dgm:presLayoutVars>
      </dgm:prSet>
      <dgm:spPr/>
    </dgm:pt>
    <dgm:pt modelId="{0478410C-680D-4BF4-93B8-D5A88E853034}" type="pres">
      <dgm:prSet presAssocID="{2DEB1F82-2C86-4A14-AC21-07AD6FF52763}" presName="spacer" presStyleCnt="0"/>
      <dgm:spPr/>
    </dgm:pt>
    <dgm:pt modelId="{E055154C-F70A-45CE-896D-34D8D9FA5E04}" type="pres">
      <dgm:prSet presAssocID="{AB9A7EF6-59B8-47A7-A66C-34576F81682A}" presName="parentText" presStyleLbl="node1" presStyleIdx="2" presStyleCnt="4" custLinFactY="-40499" custLinFactNeighborY="-100000">
        <dgm:presLayoutVars>
          <dgm:chMax val="0"/>
          <dgm:bulletEnabled val="1"/>
        </dgm:presLayoutVars>
      </dgm:prSet>
      <dgm:spPr/>
    </dgm:pt>
    <dgm:pt modelId="{81C1204F-2E41-44DA-84FB-FC23AA882C36}" type="pres">
      <dgm:prSet presAssocID="{4E50AFF7-4646-4C73-834F-9A8CC64BF303}" presName="spacer" presStyleCnt="0"/>
      <dgm:spPr/>
    </dgm:pt>
    <dgm:pt modelId="{43D67E3F-E3BA-484B-8773-70087DC6BC2A}" type="pres">
      <dgm:prSet presAssocID="{5704D934-B682-4158-82A3-CB54CB18BBE9}" presName="parentText" presStyleLbl="node1" presStyleIdx="3" presStyleCnt="4" custLinFactY="-47356" custLinFactNeighborY="-100000">
        <dgm:presLayoutVars>
          <dgm:chMax val="0"/>
          <dgm:bulletEnabled val="1"/>
        </dgm:presLayoutVars>
      </dgm:prSet>
      <dgm:spPr/>
    </dgm:pt>
  </dgm:ptLst>
  <dgm:cxnLst>
    <dgm:cxn modelId="{A2F53218-1F20-45E9-945C-5B99B64E63A6}" type="presOf" srcId="{47CE08D9-13CC-4E33-9F24-7E17BE4AC9DF}" destId="{ADC441A6-243B-437A-AEA8-5C8EF6FCDBBF}" srcOrd="0" destOrd="0" presId="urn:microsoft.com/office/officeart/2005/8/layout/vList2"/>
    <dgm:cxn modelId="{54A9AF35-8149-40F6-B0F7-69F55EEDCCDE}" srcId="{47CE08D9-13CC-4E33-9F24-7E17BE4AC9DF}" destId="{AB9A7EF6-59B8-47A7-A66C-34576F81682A}" srcOrd="2" destOrd="0" parTransId="{39A9D32C-3505-4D88-89DA-B7F18DDAAFFC}" sibTransId="{4E50AFF7-4646-4C73-834F-9A8CC64BF303}"/>
    <dgm:cxn modelId="{4CB91839-BBBA-4E4A-B1A0-1C6A402A076B}" srcId="{47CE08D9-13CC-4E33-9F24-7E17BE4AC9DF}" destId="{5704D934-B682-4158-82A3-CB54CB18BBE9}" srcOrd="3" destOrd="0" parTransId="{732E36C1-D886-485B-9FE9-74D506B2065B}" sibTransId="{E88B72D6-54B6-4B44-AF53-9085C5EEA838}"/>
    <dgm:cxn modelId="{29F7F048-1BDB-4875-8E28-5F48B2E3CE50}" type="presOf" srcId="{1B033496-FA84-4FEF-AB56-186827738338}" destId="{1393AD24-6A5A-4A2F-AC6F-00B3A22890F1}" srcOrd="0" destOrd="0" presId="urn:microsoft.com/office/officeart/2005/8/layout/vList2"/>
    <dgm:cxn modelId="{991AEAB7-ECB6-49D6-BCD8-B118B6154AAC}" type="presOf" srcId="{5704D934-B682-4158-82A3-CB54CB18BBE9}" destId="{43D67E3F-E3BA-484B-8773-70087DC6BC2A}" srcOrd="0" destOrd="0" presId="urn:microsoft.com/office/officeart/2005/8/layout/vList2"/>
    <dgm:cxn modelId="{78D828C2-E56F-4E51-9C19-B976A4B3787A}" type="presOf" srcId="{AB9A7EF6-59B8-47A7-A66C-34576F81682A}" destId="{E055154C-F70A-45CE-896D-34D8D9FA5E04}" srcOrd="0" destOrd="0" presId="urn:microsoft.com/office/officeart/2005/8/layout/vList2"/>
    <dgm:cxn modelId="{E445C7C4-81A5-4EB8-A640-60A1F7D604F8}" type="presOf" srcId="{0F969E04-857C-4C54-AD61-E1920CD0C5A4}" destId="{676ED3E2-47E9-4C76-80C5-D755ECBEE274}" srcOrd="0" destOrd="0" presId="urn:microsoft.com/office/officeart/2005/8/layout/vList2"/>
    <dgm:cxn modelId="{7C960BD2-1ACD-4860-B3CA-F38714CC1C77}" srcId="{47CE08D9-13CC-4E33-9F24-7E17BE4AC9DF}" destId="{0F969E04-857C-4C54-AD61-E1920CD0C5A4}" srcOrd="1" destOrd="0" parTransId="{5FF4E260-CD53-4532-B0AE-D986A9A6571D}" sibTransId="{2DEB1F82-2C86-4A14-AC21-07AD6FF52763}"/>
    <dgm:cxn modelId="{67FCA9EB-19F6-4F54-8491-3365BB740ECA}" srcId="{47CE08D9-13CC-4E33-9F24-7E17BE4AC9DF}" destId="{1B033496-FA84-4FEF-AB56-186827738338}" srcOrd="0" destOrd="0" parTransId="{A38D1741-6169-4C40-91F5-90ECEA84346C}" sibTransId="{4D22689D-6924-401E-8C6A-B65A17CE698B}"/>
    <dgm:cxn modelId="{1C0F992B-63DF-47B9-B44B-DB7D8BB8BF5D}" type="presParOf" srcId="{ADC441A6-243B-437A-AEA8-5C8EF6FCDBBF}" destId="{1393AD24-6A5A-4A2F-AC6F-00B3A22890F1}" srcOrd="0" destOrd="0" presId="urn:microsoft.com/office/officeart/2005/8/layout/vList2"/>
    <dgm:cxn modelId="{D9EFFDC4-F7DB-4B78-901E-7C96010CC9ED}" type="presParOf" srcId="{ADC441A6-243B-437A-AEA8-5C8EF6FCDBBF}" destId="{F9DD4372-D455-47CC-A31A-1EF833511EEB}" srcOrd="1" destOrd="0" presId="urn:microsoft.com/office/officeart/2005/8/layout/vList2"/>
    <dgm:cxn modelId="{CF24BF2C-2162-4D12-AE2C-D336005F055D}" type="presParOf" srcId="{ADC441A6-243B-437A-AEA8-5C8EF6FCDBBF}" destId="{676ED3E2-47E9-4C76-80C5-D755ECBEE274}" srcOrd="2" destOrd="0" presId="urn:microsoft.com/office/officeart/2005/8/layout/vList2"/>
    <dgm:cxn modelId="{193BA1C4-CDCE-450A-8047-E110BACAA326}" type="presParOf" srcId="{ADC441A6-243B-437A-AEA8-5C8EF6FCDBBF}" destId="{0478410C-680D-4BF4-93B8-D5A88E853034}" srcOrd="3" destOrd="0" presId="urn:microsoft.com/office/officeart/2005/8/layout/vList2"/>
    <dgm:cxn modelId="{6FEAEA6A-58D1-4AE9-B6A8-D5B19CE56808}" type="presParOf" srcId="{ADC441A6-243B-437A-AEA8-5C8EF6FCDBBF}" destId="{E055154C-F70A-45CE-896D-34D8D9FA5E04}" srcOrd="4" destOrd="0" presId="urn:microsoft.com/office/officeart/2005/8/layout/vList2"/>
    <dgm:cxn modelId="{2CC61AC1-D654-43EF-AD1B-92A6AE77E8E8}" type="presParOf" srcId="{ADC441A6-243B-437A-AEA8-5C8EF6FCDBBF}" destId="{81C1204F-2E41-44DA-84FB-FC23AA882C36}" srcOrd="5" destOrd="0" presId="urn:microsoft.com/office/officeart/2005/8/layout/vList2"/>
    <dgm:cxn modelId="{3E463D3D-CF1D-4088-93D3-BEDDA09DBE54}" type="presParOf" srcId="{ADC441A6-243B-437A-AEA8-5C8EF6FCDBBF}" destId="{43D67E3F-E3BA-484B-8773-70087DC6BC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42AD5F-39B1-4F3C-8B07-C0A57767585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07E7B2-0771-47EC-8BAD-AA907CAF5922}">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Tier 1 - Pension already earned paid without reduction. 	</a:t>
          </a:r>
          <a:endParaRPr lang="en-US" sz="2000" dirty="0">
            <a:solidFill>
              <a:srgbClr val="262626"/>
            </a:solidFill>
            <a:latin typeface="Arial" panose="020B0604020202020204" pitchFamily="34" charset="0"/>
            <a:cs typeface="Arial" panose="020B0604020202020204" pitchFamily="34" charset="0"/>
          </a:endParaRPr>
        </a:p>
      </dgm:t>
    </dgm:pt>
    <dgm:pt modelId="{AFB887CD-3CB2-4744-A32E-11C9082BBAAF}" type="parTrans" cxnId="{EDB76F38-B599-4F0F-B69E-2DE36F925D03}">
      <dgm:prSet/>
      <dgm:spPr/>
      <dgm:t>
        <a:bodyPr/>
        <a:lstStyle/>
        <a:p>
          <a:endParaRPr lang="en-US"/>
        </a:p>
      </dgm:t>
    </dgm:pt>
    <dgm:pt modelId="{FE71F797-B705-4392-82C0-8C9B553686F1}" type="sibTrans" cxnId="{EDB76F38-B599-4F0F-B69E-2DE36F925D03}">
      <dgm:prSet/>
      <dgm:spPr/>
      <dgm:t>
        <a:bodyPr/>
        <a:lstStyle/>
        <a:p>
          <a:endParaRPr lang="en-US"/>
        </a:p>
      </dgm:t>
    </dgm:pt>
    <dgm:pt modelId="{13C8AFEB-0745-49ED-AAD6-CF1A1A71BF4A}">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Tier 2 - Tier 1 plus the ‘tier 2 addition’ which is pro rata enhancement based on 1/2 of prospective pension to Normal Pension Age. (State Pension Age)</a:t>
          </a:r>
          <a:r>
            <a:rPr lang="en-GB" sz="3300" dirty="0">
              <a:solidFill>
                <a:srgbClr val="262626"/>
              </a:solidFill>
            </a:rPr>
            <a:t>	</a:t>
          </a:r>
          <a:endParaRPr lang="en-US" sz="3300" dirty="0">
            <a:solidFill>
              <a:srgbClr val="262626"/>
            </a:solidFill>
          </a:endParaRPr>
        </a:p>
      </dgm:t>
    </dgm:pt>
    <dgm:pt modelId="{65317B2B-D5A7-46DD-9DBE-9E233C86CDCA}" type="parTrans" cxnId="{F3F6B97F-208E-4BB4-8BC4-3AEBE65AF452}">
      <dgm:prSet/>
      <dgm:spPr/>
      <dgm:t>
        <a:bodyPr/>
        <a:lstStyle/>
        <a:p>
          <a:endParaRPr lang="en-US"/>
        </a:p>
      </dgm:t>
    </dgm:pt>
    <dgm:pt modelId="{5AC16009-47E6-4CD1-AD72-5FCCCE0C676B}" type="sibTrans" cxnId="{F3F6B97F-208E-4BB4-8BC4-3AEBE65AF452}">
      <dgm:prSet/>
      <dgm:spPr/>
      <dgm:t>
        <a:bodyPr/>
        <a:lstStyle/>
        <a:p>
          <a:endParaRPr lang="en-US"/>
        </a:p>
      </dgm:t>
    </dgm:pt>
    <dgm:pt modelId="{09E8C704-82E6-4339-934A-EF25DF76E87C}" type="pres">
      <dgm:prSet presAssocID="{7242AD5F-39B1-4F3C-8B07-C0A577675858}" presName="linear" presStyleCnt="0">
        <dgm:presLayoutVars>
          <dgm:animLvl val="lvl"/>
          <dgm:resizeHandles val="exact"/>
        </dgm:presLayoutVars>
      </dgm:prSet>
      <dgm:spPr/>
    </dgm:pt>
    <dgm:pt modelId="{4FDE7CF9-84AA-4247-8330-C3B9AD3331CD}" type="pres">
      <dgm:prSet presAssocID="{6307E7B2-0771-47EC-8BAD-AA907CAF5922}" presName="parentText" presStyleLbl="node1" presStyleIdx="0" presStyleCnt="2" custLinFactY="-15084" custLinFactNeighborY="-100000">
        <dgm:presLayoutVars>
          <dgm:chMax val="0"/>
          <dgm:bulletEnabled val="1"/>
        </dgm:presLayoutVars>
      </dgm:prSet>
      <dgm:spPr/>
    </dgm:pt>
    <dgm:pt modelId="{6AE01F61-3828-47B2-BF50-EBA8DFB8D34B}" type="pres">
      <dgm:prSet presAssocID="{FE71F797-B705-4392-82C0-8C9B553686F1}" presName="spacer" presStyleCnt="0"/>
      <dgm:spPr/>
    </dgm:pt>
    <dgm:pt modelId="{80079477-A4D8-4E78-A6AF-DBE7460DBAC5}" type="pres">
      <dgm:prSet presAssocID="{13C8AFEB-0745-49ED-AAD6-CF1A1A71BF4A}" presName="parentText" presStyleLbl="node1" presStyleIdx="1" presStyleCnt="2" custLinFactY="-30469" custLinFactNeighborY="-100000">
        <dgm:presLayoutVars>
          <dgm:chMax val="0"/>
          <dgm:bulletEnabled val="1"/>
        </dgm:presLayoutVars>
      </dgm:prSet>
      <dgm:spPr/>
    </dgm:pt>
  </dgm:ptLst>
  <dgm:cxnLst>
    <dgm:cxn modelId="{EDB76F38-B599-4F0F-B69E-2DE36F925D03}" srcId="{7242AD5F-39B1-4F3C-8B07-C0A577675858}" destId="{6307E7B2-0771-47EC-8BAD-AA907CAF5922}" srcOrd="0" destOrd="0" parTransId="{AFB887CD-3CB2-4744-A32E-11C9082BBAAF}" sibTransId="{FE71F797-B705-4392-82C0-8C9B553686F1}"/>
    <dgm:cxn modelId="{FBE18165-0BAE-4FC9-AF91-EE7992B71575}" type="presOf" srcId="{13C8AFEB-0745-49ED-AAD6-CF1A1A71BF4A}" destId="{80079477-A4D8-4E78-A6AF-DBE7460DBAC5}" srcOrd="0" destOrd="0" presId="urn:microsoft.com/office/officeart/2005/8/layout/vList2"/>
    <dgm:cxn modelId="{F3F6B97F-208E-4BB4-8BC4-3AEBE65AF452}" srcId="{7242AD5F-39B1-4F3C-8B07-C0A577675858}" destId="{13C8AFEB-0745-49ED-AAD6-CF1A1A71BF4A}" srcOrd="1" destOrd="0" parTransId="{65317B2B-D5A7-46DD-9DBE-9E233C86CDCA}" sibTransId="{5AC16009-47E6-4CD1-AD72-5FCCCE0C676B}"/>
    <dgm:cxn modelId="{5B0F24BC-2FFE-4689-86F8-26B4A78B24D3}" type="presOf" srcId="{7242AD5F-39B1-4F3C-8B07-C0A577675858}" destId="{09E8C704-82E6-4339-934A-EF25DF76E87C}" srcOrd="0" destOrd="0" presId="urn:microsoft.com/office/officeart/2005/8/layout/vList2"/>
    <dgm:cxn modelId="{5420C4EB-A39B-4FFC-A856-396E5450341D}" type="presOf" srcId="{6307E7B2-0771-47EC-8BAD-AA907CAF5922}" destId="{4FDE7CF9-84AA-4247-8330-C3B9AD3331CD}" srcOrd="0" destOrd="0" presId="urn:microsoft.com/office/officeart/2005/8/layout/vList2"/>
    <dgm:cxn modelId="{6094EF44-7ACC-463C-A2D3-8CBEC067A7E8}" type="presParOf" srcId="{09E8C704-82E6-4339-934A-EF25DF76E87C}" destId="{4FDE7CF9-84AA-4247-8330-C3B9AD3331CD}" srcOrd="0" destOrd="0" presId="urn:microsoft.com/office/officeart/2005/8/layout/vList2"/>
    <dgm:cxn modelId="{D8422FBE-C06C-401D-8A12-15E60C253627}" type="presParOf" srcId="{09E8C704-82E6-4339-934A-EF25DF76E87C}" destId="{6AE01F61-3828-47B2-BF50-EBA8DFB8D34B}" srcOrd="1" destOrd="0" presId="urn:microsoft.com/office/officeart/2005/8/layout/vList2"/>
    <dgm:cxn modelId="{B4FE38C3-F2A5-44C6-B99F-46FA44807725}" type="presParOf" srcId="{09E8C704-82E6-4339-934A-EF25DF76E87C}" destId="{80079477-A4D8-4E78-A6AF-DBE7460DBAC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F9FBB3-3480-4784-A223-0A5D12C47C9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97D0D76-9937-4CB3-AAA1-604427E6757D}">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An ill health pension is payable only if you are </a:t>
          </a:r>
          <a:r>
            <a:rPr lang="en-GB" sz="2000" b="1" dirty="0">
              <a:solidFill>
                <a:srgbClr val="262626"/>
              </a:solidFill>
              <a:latin typeface="Arial" panose="020B0604020202020204" pitchFamily="34" charset="0"/>
              <a:cs typeface="Arial" panose="020B0604020202020204" pitchFamily="34" charset="0"/>
            </a:rPr>
            <a:t>PERMANENTLY</a:t>
          </a:r>
          <a:r>
            <a:rPr lang="en-GB" sz="2000" dirty="0">
              <a:solidFill>
                <a:srgbClr val="262626"/>
              </a:solidFill>
              <a:latin typeface="Arial" panose="020B0604020202020204" pitchFamily="34" charset="0"/>
              <a:cs typeface="Arial" panose="020B0604020202020204" pitchFamily="34" charset="0"/>
            </a:rPr>
            <a:t> unable to work</a:t>
          </a:r>
          <a:endParaRPr lang="en-US" sz="2000" dirty="0">
            <a:solidFill>
              <a:srgbClr val="262626"/>
            </a:solidFill>
            <a:latin typeface="Arial" panose="020B0604020202020204" pitchFamily="34" charset="0"/>
            <a:cs typeface="Arial" panose="020B0604020202020204" pitchFamily="34" charset="0"/>
          </a:endParaRPr>
        </a:p>
      </dgm:t>
    </dgm:pt>
    <dgm:pt modelId="{ED18EF26-51F9-4430-A81B-25FB3AF8BEAD}" type="parTrans" cxnId="{6145E14E-51A4-405F-B684-08394382D319}">
      <dgm:prSet/>
      <dgm:spPr/>
      <dgm:t>
        <a:bodyPr/>
        <a:lstStyle/>
        <a:p>
          <a:endParaRPr lang="en-US"/>
        </a:p>
      </dgm:t>
    </dgm:pt>
    <dgm:pt modelId="{3C3782E0-94E7-41D0-98F0-698D652F3597}" type="sibTrans" cxnId="{6145E14E-51A4-405F-B684-08394382D319}">
      <dgm:prSet/>
      <dgm:spPr/>
      <dgm:t>
        <a:bodyPr/>
        <a:lstStyle/>
        <a:p>
          <a:endParaRPr lang="en-US"/>
        </a:p>
      </dgm:t>
    </dgm:pt>
    <dgm:pt modelId="{B1753274-0910-4A81-900D-B848D8231960}">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What is the probability of being able to prove any illness is permanent?</a:t>
          </a:r>
          <a:endParaRPr lang="en-US" sz="2000" dirty="0">
            <a:solidFill>
              <a:srgbClr val="262626"/>
            </a:solidFill>
            <a:latin typeface="Arial" panose="020B0604020202020204" pitchFamily="34" charset="0"/>
            <a:cs typeface="Arial" panose="020B0604020202020204" pitchFamily="34" charset="0"/>
          </a:endParaRPr>
        </a:p>
      </dgm:t>
    </dgm:pt>
    <dgm:pt modelId="{4B845F63-A519-450A-B930-BDE2C0F8FB11}" type="parTrans" cxnId="{775FC31E-CF4E-4B78-B5BB-BC4B99A5291B}">
      <dgm:prSet/>
      <dgm:spPr/>
      <dgm:t>
        <a:bodyPr/>
        <a:lstStyle/>
        <a:p>
          <a:endParaRPr lang="en-US"/>
        </a:p>
      </dgm:t>
    </dgm:pt>
    <dgm:pt modelId="{7280FFFB-67A8-4863-A1E4-C9DA991080B5}" type="sibTrans" cxnId="{775FC31E-CF4E-4B78-B5BB-BC4B99A5291B}">
      <dgm:prSet/>
      <dgm:spPr/>
      <dgm:t>
        <a:bodyPr/>
        <a:lstStyle/>
        <a:p>
          <a:endParaRPr lang="en-US"/>
        </a:p>
      </dgm:t>
    </dgm:pt>
    <dgm:pt modelId="{BD62A2B6-02FC-4BA0-B59A-0FE53549B5A1}">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If you do qualify which of course some do, will this be enough?</a:t>
          </a:r>
          <a:endParaRPr lang="en-US" sz="2000" dirty="0">
            <a:solidFill>
              <a:srgbClr val="262626"/>
            </a:solidFill>
            <a:latin typeface="Arial" panose="020B0604020202020204" pitchFamily="34" charset="0"/>
            <a:cs typeface="Arial" panose="020B0604020202020204" pitchFamily="34" charset="0"/>
          </a:endParaRPr>
        </a:p>
      </dgm:t>
    </dgm:pt>
    <dgm:pt modelId="{D932C345-27A8-492F-AD85-1E4B9D5551DA}" type="parTrans" cxnId="{61A0677F-AEFB-4E0E-B8AB-B62E9372C0DE}">
      <dgm:prSet/>
      <dgm:spPr/>
      <dgm:t>
        <a:bodyPr/>
        <a:lstStyle/>
        <a:p>
          <a:endParaRPr lang="en-US"/>
        </a:p>
      </dgm:t>
    </dgm:pt>
    <dgm:pt modelId="{A1CF9B81-A75E-49B1-8DE4-89E2F2C22769}" type="sibTrans" cxnId="{61A0677F-AEFB-4E0E-B8AB-B62E9372C0DE}">
      <dgm:prSet/>
      <dgm:spPr/>
      <dgm:t>
        <a:bodyPr/>
        <a:lstStyle/>
        <a:p>
          <a:endParaRPr lang="en-US"/>
        </a:p>
      </dgm:t>
    </dgm:pt>
    <dgm:pt modelId="{E51D6FC0-9958-41D6-9066-2B766341E580}">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Would you prefer to be in control of your own financial future, or take a chance?</a:t>
          </a:r>
          <a:endParaRPr lang="en-US" sz="2000" dirty="0">
            <a:solidFill>
              <a:srgbClr val="262626"/>
            </a:solidFill>
            <a:latin typeface="Arial" panose="020B0604020202020204" pitchFamily="34" charset="0"/>
            <a:cs typeface="Arial" panose="020B0604020202020204" pitchFamily="34" charset="0"/>
          </a:endParaRPr>
        </a:p>
      </dgm:t>
    </dgm:pt>
    <dgm:pt modelId="{BB108C3B-5455-4157-A751-304A986C7607}" type="parTrans" cxnId="{FAC0F3F2-9B00-44BE-9C6F-9C8E4907982C}">
      <dgm:prSet/>
      <dgm:spPr/>
      <dgm:t>
        <a:bodyPr/>
        <a:lstStyle/>
        <a:p>
          <a:endParaRPr lang="en-US"/>
        </a:p>
      </dgm:t>
    </dgm:pt>
    <dgm:pt modelId="{1AFDC551-D7FE-43D8-93CF-78A8B2FF82B9}" type="sibTrans" cxnId="{FAC0F3F2-9B00-44BE-9C6F-9C8E4907982C}">
      <dgm:prSet/>
      <dgm:spPr/>
      <dgm:t>
        <a:bodyPr/>
        <a:lstStyle/>
        <a:p>
          <a:endParaRPr lang="en-US"/>
        </a:p>
      </dgm:t>
    </dgm:pt>
    <dgm:pt modelId="{6C95926B-6FD8-4C28-81CC-3AF6F8F38C67}">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Now more than ever, we all appreciate, it can happen to any of us</a:t>
          </a:r>
          <a:endParaRPr lang="en-US" sz="2000" dirty="0">
            <a:solidFill>
              <a:srgbClr val="262626"/>
            </a:solidFill>
            <a:latin typeface="Arial" panose="020B0604020202020204" pitchFamily="34" charset="0"/>
            <a:cs typeface="Arial" panose="020B0604020202020204" pitchFamily="34" charset="0"/>
          </a:endParaRPr>
        </a:p>
      </dgm:t>
    </dgm:pt>
    <dgm:pt modelId="{9FFBD697-9166-4936-8989-57F45DFD6878}" type="parTrans" cxnId="{622189B3-3AC4-44B0-A407-1EC2605CD657}">
      <dgm:prSet/>
      <dgm:spPr/>
      <dgm:t>
        <a:bodyPr/>
        <a:lstStyle/>
        <a:p>
          <a:endParaRPr lang="en-US"/>
        </a:p>
      </dgm:t>
    </dgm:pt>
    <dgm:pt modelId="{7441443B-84B7-48C5-90D1-0C8E4B58FBFD}" type="sibTrans" cxnId="{622189B3-3AC4-44B0-A407-1EC2605CD657}">
      <dgm:prSet/>
      <dgm:spPr/>
      <dgm:t>
        <a:bodyPr/>
        <a:lstStyle/>
        <a:p>
          <a:endParaRPr lang="en-US"/>
        </a:p>
      </dgm:t>
    </dgm:pt>
    <dgm:pt modelId="{A0D99537-09F6-40DC-A2C3-3AEDB21B6AC8}">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Ensure your income protection is in place and up to date to reflect your current circumstances</a:t>
          </a:r>
          <a:endParaRPr lang="en-US" sz="2000" dirty="0">
            <a:solidFill>
              <a:srgbClr val="262626"/>
            </a:solidFill>
            <a:latin typeface="Arial" panose="020B0604020202020204" pitchFamily="34" charset="0"/>
            <a:cs typeface="Arial" panose="020B0604020202020204" pitchFamily="34" charset="0"/>
          </a:endParaRPr>
        </a:p>
      </dgm:t>
    </dgm:pt>
    <dgm:pt modelId="{AFEE6C55-1FAC-4C9C-A308-306B2DA6CCE7}" type="parTrans" cxnId="{5DBAF1E8-4D83-4D9F-B6CC-0FB9E0560A9F}">
      <dgm:prSet/>
      <dgm:spPr/>
      <dgm:t>
        <a:bodyPr/>
        <a:lstStyle/>
        <a:p>
          <a:endParaRPr lang="en-US"/>
        </a:p>
      </dgm:t>
    </dgm:pt>
    <dgm:pt modelId="{E508C445-E29E-48C3-A821-64D3D43C7FEF}" type="sibTrans" cxnId="{5DBAF1E8-4D83-4D9F-B6CC-0FB9E0560A9F}">
      <dgm:prSet/>
      <dgm:spPr/>
      <dgm:t>
        <a:bodyPr/>
        <a:lstStyle/>
        <a:p>
          <a:endParaRPr lang="en-US"/>
        </a:p>
      </dgm:t>
    </dgm:pt>
    <dgm:pt modelId="{4FC812B4-F29E-454E-9D15-5990D3D6CC0C}" type="pres">
      <dgm:prSet presAssocID="{FCF9FBB3-3480-4784-A223-0A5D12C47C93}" presName="linear" presStyleCnt="0">
        <dgm:presLayoutVars>
          <dgm:animLvl val="lvl"/>
          <dgm:resizeHandles val="exact"/>
        </dgm:presLayoutVars>
      </dgm:prSet>
      <dgm:spPr/>
    </dgm:pt>
    <dgm:pt modelId="{44456B1D-47D7-428E-BBAD-F20125417653}" type="pres">
      <dgm:prSet presAssocID="{F97D0D76-9937-4CB3-AAA1-604427E6757D}" presName="parentText" presStyleLbl="node1" presStyleIdx="0" presStyleCnt="6">
        <dgm:presLayoutVars>
          <dgm:chMax val="0"/>
          <dgm:bulletEnabled val="1"/>
        </dgm:presLayoutVars>
      </dgm:prSet>
      <dgm:spPr/>
    </dgm:pt>
    <dgm:pt modelId="{343D03BE-6573-4BB6-BB47-896BF80EA317}" type="pres">
      <dgm:prSet presAssocID="{3C3782E0-94E7-41D0-98F0-698D652F3597}" presName="spacer" presStyleCnt="0"/>
      <dgm:spPr/>
    </dgm:pt>
    <dgm:pt modelId="{1F845718-E979-42A4-93D9-8F54CC6E21BF}" type="pres">
      <dgm:prSet presAssocID="{B1753274-0910-4A81-900D-B848D8231960}" presName="parentText" presStyleLbl="node1" presStyleIdx="1" presStyleCnt="6">
        <dgm:presLayoutVars>
          <dgm:chMax val="0"/>
          <dgm:bulletEnabled val="1"/>
        </dgm:presLayoutVars>
      </dgm:prSet>
      <dgm:spPr/>
    </dgm:pt>
    <dgm:pt modelId="{3D01FAF2-F67C-4704-A966-94266A8C3969}" type="pres">
      <dgm:prSet presAssocID="{7280FFFB-67A8-4863-A1E4-C9DA991080B5}" presName="spacer" presStyleCnt="0"/>
      <dgm:spPr/>
    </dgm:pt>
    <dgm:pt modelId="{9E07A30D-664F-4BBD-9B95-02A3C6082CBA}" type="pres">
      <dgm:prSet presAssocID="{BD62A2B6-02FC-4BA0-B59A-0FE53549B5A1}" presName="parentText" presStyleLbl="node1" presStyleIdx="2" presStyleCnt="6">
        <dgm:presLayoutVars>
          <dgm:chMax val="0"/>
          <dgm:bulletEnabled val="1"/>
        </dgm:presLayoutVars>
      </dgm:prSet>
      <dgm:spPr/>
    </dgm:pt>
    <dgm:pt modelId="{810B9271-079A-4915-876E-878C7BC8236F}" type="pres">
      <dgm:prSet presAssocID="{A1CF9B81-A75E-49B1-8DE4-89E2F2C22769}" presName="spacer" presStyleCnt="0"/>
      <dgm:spPr/>
    </dgm:pt>
    <dgm:pt modelId="{2477461D-A338-4445-A149-547844A4E909}" type="pres">
      <dgm:prSet presAssocID="{E51D6FC0-9958-41D6-9066-2B766341E580}" presName="parentText" presStyleLbl="node1" presStyleIdx="3" presStyleCnt="6">
        <dgm:presLayoutVars>
          <dgm:chMax val="0"/>
          <dgm:bulletEnabled val="1"/>
        </dgm:presLayoutVars>
      </dgm:prSet>
      <dgm:spPr/>
    </dgm:pt>
    <dgm:pt modelId="{9A4281E1-6727-4A18-835E-F26DD85D9261}" type="pres">
      <dgm:prSet presAssocID="{1AFDC551-D7FE-43D8-93CF-78A8B2FF82B9}" presName="spacer" presStyleCnt="0"/>
      <dgm:spPr/>
    </dgm:pt>
    <dgm:pt modelId="{4FD2B36A-418C-42C6-B42E-80E39D96D0EE}" type="pres">
      <dgm:prSet presAssocID="{6C95926B-6FD8-4C28-81CC-3AF6F8F38C67}" presName="parentText" presStyleLbl="node1" presStyleIdx="4" presStyleCnt="6">
        <dgm:presLayoutVars>
          <dgm:chMax val="0"/>
          <dgm:bulletEnabled val="1"/>
        </dgm:presLayoutVars>
      </dgm:prSet>
      <dgm:spPr/>
    </dgm:pt>
    <dgm:pt modelId="{63C7C358-3B09-4B35-90FE-539125158245}" type="pres">
      <dgm:prSet presAssocID="{7441443B-84B7-48C5-90D1-0C8E4B58FBFD}" presName="spacer" presStyleCnt="0"/>
      <dgm:spPr/>
    </dgm:pt>
    <dgm:pt modelId="{EDCED962-F5F5-428F-9B1F-33828E9EFAA1}" type="pres">
      <dgm:prSet presAssocID="{A0D99537-09F6-40DC-A2C3-3AEDB21B6AC8}" presName="parentText" presStyleLbl="node1" presStyleIdx="5" presStyleCnt="6">
        <dgm:presLayoutVars>
          <dgm:chMax val="0"/>
          <dgm:bulletEnabled val="1"/>
        </dgm:presLayoutVars>
      </dgm:prSet>
      <dgm:spPr/>
    </dgm:pt>
  </dgm:ptLst>
  <dgm:cxnLst>
    <dgm:cxn modelId="{A3583905-2757-44E7-8C85-E122425BC780}" type="presOf" srcId="{E51D6FC0-9958-41D6-9066-2B766341E580}" destId="{2477461D-A338-4445-A149-547844A4E909}" srcOrd="0" destOrd="0" presId="urn:microsoft.com/office/officeart/2005/8/layout/vList2"/>
    <dgm:cxn modelId="{EE555605-5101-4E70-8A98-13E9078F31A7}" type="presOf" srcId="{B1753274-0910-4A81-900D-B848D8231960}" destId="{1F845718-E979-42A4-93D9-8F54CC6E21BF}" srcOrd="0" destOrd="0" presId="urn:microsoft.com/office/officeart/2005/8/layout/vList2"/>
    <dgm:cxn modelId="{775FC31E-CF4E-4B78-B5BB-BC4B99A5291B}" srcId="{FCF9FBB3-3480-4784-A223-0A5D12C47C93}" destId="{B1753274-0910-4A81-900D-B848D8231960}" srcOrd="1" destOrd="0" parTransId="{4B845F63-A519-450A-B930-BDE2C0F8FB11}" sibTransId="{7280FFFB-67A8-4863-A1E4-C9DA991080B5}"/>
    <dgm:cxn modelId="{8D335F38-AB90-47A7-BC17-9BC48B97D486}" type="presOf" srcId="{BD62A2B6-02FC-4BA0-B59A-0FE53549B5A1}" destId="{9E07A30D-664F-4BBD-9B95-02A3C6082CBA}" srcOrd="0" destOrd="0" presId="urn:microsoft.com/office/officeart/2005/8/layout/vList2"/>
    <dgm:cxn modelId="{D60E4638-B15C-452F-955B-D3B86F3C237C}" type="presOf" srcId="{F97D0D76-9937-4CB3-AAA1-604427E6757D}" destId="{44456B1D-47D7-428E-BBAD-F20125417653}" srcOrd="0" destOrd="0" presId="urn:microsoft.com/office/officeart/2005/8/layout/vList2"/>
    <dgm:cxn modelId="{6145E14E-51A4-405F-B684-08394382D319}" srcId="{FCF9FBB3-3480-4784-A223-0A5D12C47C93}" destId="{F97D0D76-9937-4CB3-AAA1-604427E6757D}" srcOrd="0" destOrd="0" parTransId="{ED18EF26-51F9-4430-A81B-25FB3AF8BEAD}" sibTransId="{3C3782E0-94E7-41D0-98F0-698D652F3597}"/>
    <dgm:cxn modelId="{89FA6659-8EBF-4308-97A8-7F2F0A2DAE61}" type="presOf" srcId="{FCF9FBB3-3480-4784-A223-0A5D12C47C93}" destId="{4FC812B4-F29E-454E-9D15-5990D3D6CC0C}" srcOrd="0" destOrd="0" presId="urn:microsoft.com/office/officeart/2005/8/layout/vList2"/>
    <dgm:cxn modelId="{1B93327A-1464-41A2-85D3-E9C3AD728683}" type="presOf" srcId="{6C95926B-6FD8-4C28-81CC-3AF6F8F38C67}" destId="{4FD2B36A-418C-42C6-B42E-80E39D96D0EE}" srcOrd="0" destOrd="0" presId="urn:microsoft.com/office/officeart/2005/8/layout/vList2"/>
    <dgm:cxn modelId="{61A0677F-AEFB-4E0E-B8AB-B62E9372C0DE}" srcId="{FCF9FBB3-3480-4784-A223-0A5D12C47C93}" destId="{BD62A2B6-02FC-4BA0-B59A-0FE53549B5A1}" srcOrd="2" destOrd="0" parTransId="{D932C345-27A8-492F-AD85-1E4B9D5551DA}" sibTransId="{A1CF9B81-A75E-49B1-8DE4-89E2F2C22769}"/>
    <dgm:cxn modelId="{622189B3-3AC4-44B0-A407-1EC2605CD657}" srcId="{FCF9FBB3-3480-4784-A223-0A5D12C47C93}" destId="{6C95926B-6FD8-4C28-81CC-3AF6F8F38C67}" srcOrd="4" destOrd="0" parTransId="{9FFBD697-9166-4936-8989-57F45DFD6878}" sibTransId="{7441443B-84B7-48C5-90D1-0C8E4B58FBFD}"/>
    <dgm:cxn modelId="{E8F257CC-D858-4B35-B8BD-9EF27B1A4403}" type="presOf" srcId="{A0D99537-09F6-40DC-A2C3-3AEDB21B6AC8}" destId="{EDCED962-F5F5-428F-9B1F-33828E9EFAA1}" srcOrd="0" destOrd="0" presId="urn:microsoft.com/office/officeart/2005/8/layout/vList2"/>
    <dgm:cxn modelId="{5DBAF1E8-4D83-4D9F-B6CC-0FB9E0560A9F}" srcId="{FCF9FBB3-3480-4784-A223-0A5D12C47C93}" destId="{A0D99537-09F6-40DC-A2C3-3AEDB21B6AC8}" srcOrd="5" destOrd="0" parTransId="{AFEE6C55-1FAC-4C9C-A308-306B2DA6CCE7}" sibTransId="{E508C445-E29E-48C3-A821-64D3D43C7FEF}"/>
    <dgm:cxn modelId="{FAC0F3F2-9B00-44BE-9C6F-9C8E4907982C}" srcId="{FCF9FBB3-3480-4784-A223-0A5D12C47C93}" destId="{E51D6FC0-9958-41D6-9066-2B766341E580}" srcOrd="3" destOrd="0" parTransId="{BB108C3B-5455-4157-A751-304A986C7607}" sibTransId="{1AFDC551-D7FE-43D8-93CF-78A8B2FF82B9}"/>
    <dgm:cxn modelId="{03A1F50B-3469-4395-BE44-9A04FA985FF2}" type="presParOf" srcId="{4FC812B4-F29E-454E-9D15-5990D3D6CC0C}" destId="{44456B1D-47D7-428E-BBAD-F20125417653}" srcOrd="0" destOrd="0" presId="urn:microsoft.com/office/officeart/2005/8/layout/vList2"/>
    <dgm:cxn modelId="{32C7CCC4-E9E1-4B18-95AF-8A7CC897C37B}" type="presParOf" srcId="{4FC812B4-F29E-454E-9D15-5990D3D6CC0C}" destId="{343D03BE-6573-4BB6-BB47-896BF80EA317}" srcOrd="1" destOrd="0" presId="urn:microsoft.com/office/officeart/2005/8/layout/vList2"/>
    <dgm:cxn modelId="{10471DA4-17F9-449E-986C-E6F9BA665476}" type="presParOf" srcId="{4FC812B4-F29E-454E-9D15-5990D3D6CC0C}" destId="{1F845718-E979-42A4-93D9-8F54CC6E21BF}" srcOrd="2" destOrd="0" presId="urn:microsoft.com/office/officeart/2005/8/layout/vList2"/>
    <dgm:cxn modelId="{A35143D1-02D3-4208-8A19-49D5043E41A3}" type="presParOf" srcId="{4FC812B4-F29E-454E-9D15-5990D3D6CC0C}" destId="{3D01FAF2-F67C-4704-A966-94266A8C3969}" srcOrd="3" destOrd="0" presId="urn:microsoft.com/office/officeart/2005/8/layout/vList2"/>
    <dgm:cxn modelId="{678AE587-93E3-4910-B5C7-1956766B4453}" type="presParOf" srcId="{4FC812B4-F29E-454E-9D15-5990D3D6CC0C}" destId="{9E07A30D-664F-4BBD-9B95-02A3C6082CBA}" srcOrd="4" destOrd="0" presId="urn:microsoft.com/office/officeart/2005/8/layout/vList2"/>
    <dgm:cxn modelId="{4E577532-747C-4BA3-91AF-36B2F5CA5E17}" type="presParOf" srcId="{4FC812B4-F29E-454E-9D15-5990D3D6CC0C}" destId="{810B9271-079A-4915-876E-878C7BC8236F}" srcOrd="5" destOrd="0" presId="urn:microsoft.com/office/officeart/2005/8/layout/vList2"/>
    <dgm:cxn modelId="{AE1BD3A6-06F3-4879-B293-675A42909123}" type="presParOf" srcId="{4FC812B4-F29E-454E-9D15-5990D3D6CC0C}" destId="{2477461D-A338-4445-A149-547844A4E909}" srcOrd="6" destOrd="0" presId="urn:microsoft.com/office/officeart/2005/8/layout/vList2"/>
    <dgm:cxn modelId="{C47AF38D-43D4-4E6F-95F0-EDFCB4C1A49D}" type="presParOf" srcId="{4FC812B4-F29E-454E-9D15-5990D3D6CC0C}" destId="{9A4281E1-6727-4A18-835E-F26DD85D9261}" srcOrd="7" destOrd="0" presId="urn:microsoft.com/office/officeart/2005/8/layout/vList2"/>
    <dgm:cxn modelId="{7C470587-8C16-440F-9943-52F714C433E1}" type="presParOf" srcId="{4FC812B4-F29E-454E-9D15-5990D3D6CC0C}" destId="{4FD2B36A-418C-42C6-B42E-80E39D96D0EE}" srcOrd="8" destOrd="0" presId="urn:microsoft.com/office/officeart/2005/8/layout/vList2"/>
    <dgm:cxn modelId="{E9EC4E0B-804E-4C26-AFBC-984B79BB12C6}" type="presParOf" srcId="{4FC812B4-F29E-454E-9D15-5990D3D6CC0C}" destId="{63C7C358-3B09-4B35-90FE-539125158245}" srcOrd="9" destOrd="0" presId="urn:microsoft.com/office/officeart/2005/8/layout/vList2"/>
    <dgm:cxn modelId="{5529C5FF-68F5-490F-B90D-5238C03123F9}" type="presParOf" srcId="{4FC812B4-F29E-454E-9D15-5990D3D6CC0C}" destId="{EDCED962-F5F5-428F-9B1F-33828E9EFAA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4B5DD-3CD0-45DE-A495-3994C20ABEC5}">
      <dsp:nvSpPr>
        <dsp:cNvPr id="0" name=""/>
        <dsp:cNvSpPr/>
      </dsp:nvSpPr>
      <dsp:spPr>
        <a:xfrm>
          <a:off x="0" y="2210045"/>
          <a:ext cx="10515600" cy="91314"/>
        </a:xfrm>
        <a:prstGeom prst="roundRect">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4458" y="2214503"/>
        <a:ext cx="10506684" cy="82398"/>
      </dsp:txXfrm>
    </dsp:sp>
    <dsp:sp modelId="{265504E6-02A2-4F40-B86A-177B6503AB2F}">
      <dsp:nvSpPr>
        <dsp:cNvPr id="0" name=""/>
        <dsp:cNvSpPr/>
      </dsp:nvSpPr>
      <dsp:spPr>
        <a:xfrm>
          <a:off x="0" y="0"/>
          <a:ext cx="10515600" cy="3777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100000"/>
            </a:lnSpc>
            <a:spcBef>
              <a:spcPct val="0"/>
            </a:spcBef>
            <a:spcAft>
              <a:spcPct val="20000"/>
            </a:spcAft>
            <a:buFontTx/>
            <a:buNone/>
          </a:pPr>
          <a:r>
            <a:rPr lang="en-US" sz="2000" kern="1200" dirty="0">
              <a:solidFill>
                <a:srgbClr val="262626"/>
              </a:solidFill>
              <a:latin typeface="Arial" panose="020B0604020202020204" pitchFamily="34" charset="0"/>
              <a:cs typeface="Arial" panose="020B0604020202020204" pitchFamily="34" charset="0"/>
            </a:rPr>
            <a:t>Length of Scheme membership</a:t>
          </a:r>
        </a:p>
        <a:p>
          <a:pPr marL="228600" lvl="1" indent="-228600" algn="l" defTabSz="889000">
            <a:lnSpc>
              <a:spcPct val="100000"/>
            </a:lnSpc>
            <a:spcBef>
              <a:spcPct val="0"/>
            </a:spcBef>
            <a:spcAft>
              <a:spcPct val="20000"/>
            </a:spcAft>
            <a:buChar char="•"/>
          </a:pPr>
          <a:endParaRPr lang="en-US" sz="2000" kern="1200" dirty="0">
            <a:solidFill>
              <a:srgbClr val="262626"/>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20000"/>
            </a:spcAft>
            <a:buClr>
              <a:srgbClr val="005EB8"/>
            </a:buClr>
            <a:buChar char="•"/>
          </a:pPr>
          <a:r>
            <a:rPr lang="en-GB" sz="2000" kern="1200" dirty="0">
              <a:solidFill>
                <a:srgbClr val="262626"/>
              </a:solidFill>
              <a:latin typeface="Arial" panose="020B0604020202020204" pitchFamily="34" charset="0"/>
              <a:cs typeface="Arial" panose="020B0604020202020204" pitchFamily="34" charset="0"/>
            </a:rPr>
            <a:t>You can continue to build up pension rights in this Scheme until age 75 with no limit to the number of years’ pensionable earnings.</a:t>
          </a:r>
          <a:endParaRPr lang="en-US" sz="2000" kern="1200" dirty="0">
            <a:solidFill>
              <a:srgbClr val="262626"/>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20000"/>
            </a:spcAft>
            <a:buClr>
              <a:srgbClr val="005EB8"/>
            </a:buClr>
            <a:buChar char="•"/>
          </a:pPr>
          <a:endParaRPr lang="en-US" sz="2000" kern="1200" dirty="0">
            <a:solidFill>
              <a:srgbClr val="262626"/>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20000"/>
            </a:spcAft>
            <a:buClr>
              <a:srgbClr val="005EB8"/>
            </a:buClr>
            <a:buChar char="•"/>
          </a:pPr>
          <a:r>
            <a:rPr lang="en-GB" sz="2000" kern="1200" dirty="0">
              <a:solidFill>
                <a:srgbClr val="262626"/>
              </a:solidFill>
              <a:latin typeface="Arial" panose="020B0604020202020204" pitchFamily="34" charset="0"/>
              <a:cs typeface="Arial" panose="020B0604020202020204" pitchFamily="34" charset="0"/>
            </a:rPr>
            <a:t>Each year of membership adds a value to the pension.  The years of membership are then added together to provide one overall pension. </a:t>
          </a:r>
          <a:endParaRPr lang="en-US" sz="2000" kern="1200" dirty="0">
            <a:solidFill>
              <a:srgbClr val="262626"/>
            </a:solidFill>
            <a:latin typeface="Arial" panose="020B0604020202020204" pitchFamily="34" charset="0"/>
            <a:cs typeface="Arial" panose="020B0604020202020204" pitchFamily="34" charset="0"/>
          </a:endParaRPr>
        </a:p>
      </dsp:txBody>
      <dsp:txXfrm>
        <a:off x="0" y="0"/>
        <a:ext cx="10515600" cy="3777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F541-A2EE-4232-BE31-C9F1AA71F85E}">
      <dsp:nvSpPr>
        <dsp:cNvPr id="0" name=""/>
        <dsp:cNvSpPr/>
      </dsp:nvSpPr>
      <dsp:spPr>
        <a:xfrm>
          <a:off x="0" y="898"/>
          <a:ext cx="10995607" cy="94769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To qualify for a refund of pension contributions you must have less than </a:t>
          </a:r>
          <a:r>
            <a:rPr lang="en-GB" sz="1800" kern="1200" dirty="0">
              <a:solidFill>
                <a:schemeClr val="tx1"/>
              </a:solidFill>
              <a:latin typeface="Arial" panose="020B0604020202020204" pitchFamily="34" charset="0"/>
              <a:cs typeface="Arial" panose="020B0604020202020204" pitchFamily="34" charset="0"/>
            </a:rPr>
            <a:t>two years’ qualifying </a:t>
          </a:r>
          <a:r>
            <a:rPr lang="en-GB" sz="1800" kern="1200" dirty="0">
              <a:solidFill>
                <a:srgbClr val="262626"/>
              </a:solidFill>
              <a:latin typeface="Arial" panose="020B0604020202020204" pitchFamily="34" charset="0"/>
              <a:cs typeface="Arial" panose="020B0604020202020204" pitchFamily="34" charset="0"/>
            </a:rPr>
            <a:t>membership.</a:t>
          </a:r>
          <a:endParaRPr lang="en-US" sz="1800" kern="1200" dirty="0">
            <a:solidFill>
              <a:srgbClr val="262626"/>
            </a:solidFill>
            <a:latin typeface="Arial" panose="020B0604020202020204" pitchFamily="34" charset="0"/>
            <a:cs typeface="Arial" panose="020B0604020202020204" pitchFamily="34" charset="0"/>
          </a:endParaRPr>
        </a:p>
      </dsp:txBody>
      <dsp:txXfrm>
        <a:off x="46263" y="47161"/>
        <a:ext cx="10903081" cy="855173"/>
      </dsp:txXfrm>
    </dsp:sp>
    <dsp:sp modelId="{04F3E026-6610-434A-8D45-36AA0A0C0AF4}">
      <dsp:nvSpPr>
        <dsp:cNvPr id="0" name=""/>
        <dsp:cNvSpPr/>
      </dsp:nvSpPr>
      <dsp:spPr>
        <a:xfrm>
          <a:off x="0" y="1000438"/>
          <a:ext cx="10995607" cy="94769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You do not qualify for a refund of pension contributions if you have 2 </a:t>
          </a:r>
          <a:r>
            <a:rPr lang="en-GB" sz="1800" kern="1200" dirty="0">
              <a:solidFill>
                <a:schemeClr val="tx1"/>
              </a:solidFill>
              <a:latin typeface="Arial" panose="020B0604020202020204" pitchFamily="34" charset="0"/>
              <a:cs typeface="Arial" panose="020B0604020202020204" pitchFamily="34" charset="0"/>
            </a:rPr>
            <a:t>or more years’ qualifying membership.  However, you will have accumulated a pension benefit which can start to be paid at any age from the minimum pension age (currently 55*) up to age 75. </a:t>
          </a:r>
          <a:endParaRPr lang="en-US" sz="1800" kern="1200" dirty="0">
            <a:solidFill>
              <a:schemeClr val="tx1"/>
            </a:solidFill>
            <a:latin typeface="Arial" panose="020B0604020202020204" pitchFamily="34" charset="0"/>
            <a:cs typeface="Arial" panose="020B0604020202020204" pitchFamily="34" charset="0"/>
          </a:endParaRPr>
        </a:p>
      </dsp:txBody>
      <dsp:txXfrm>
        <a:off x="46263" y="1046701"/>
        <a:ext cx="10903081" cy="855173"/>
      </dsp:txXfrm>
    </dsp:sp>
    <dsp:sp modelId="{AB286E2D-2C4E-421A-8CCD-6D4AA01C0B72}">
      <dsp:nvSpPr>
        <dsp:cNvPr id="0" name=""/>
        <dsp:cNvSpPr/>
      </dsp:nvSpPr>
      <dsp:spPr>
        <a:xfrm>
          <a:off x="0" y="1999978"/>
          <a:ext cx="10995607" cy="94769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This pension can be payable wherever you are resident in the world and can be paid directly into any UK authorised Bank Account.</a:t>
          </a:r>
          <a:endParaRPr lang="en-US" sz="1800" kern="1200" dirty="0">
            <a:solidFill>
              <a:srgbClr val="262626"/>
            </a:solidFill>
            <a:latin typeface="Arial" panose="020B0604020202020204" pitchFamily="34" charset="0"/>
            <a:cs typeface="Arial" panose="020B0604020202020204" pitchFamily="34" charset="0"/>
          </a:endParaRPr>
        </a:p>
      </dsp:txBody>
      <dsp:txXfrm>
        <a:off x="46263" y="2046241"/>
        <a:ext cx="10903081" cy="855173"/>
      </dsp:txXfrm>
    </dsp:sp>
    <dsp:sp modelId="{AF9B8DD2-DE6B-4C6B-BAE1-7C43F1822576}">
      <dsp:nvSpPr>
        <dsp:cNvPr id="0" name=""/>
        <dsp:cNvSpPr/>
      </dsp:nvSpPr>
      <dsp:spPr>
        <a:xfrm>
          <a:off x="0" y="2999518"/>
          <a:ext cx="10995607" cy="947699"/>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If you decide not to maintain a bank account in the UK, payments can be made direct to your own bank account, held in the country specified on the bank mandate, in local currency. </a:t>
          </a:r>
          <a:endParaRPr lang="en-US" sz="1800" kern="1200" dirty="0">
            <a:solidFill>
              <a:srgbClr val="262626"/>
            </a:solidFill>
            <a:latin typeface="Arial" panose="020B0604020202020204" pitchFamily="34" charset="0"/>
            <a:cs typeface="Arial" panose="020B0604020202020204" pitchFamily="34" charset="0"/>
          </a:endParaRPr>
        </a:p>
      </dsp:txBody>
      <dsp:txXfrm>
        <a:off x="46263" y="3045781"/>
        <a:ext cx="10903081" cy="855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7578-2C26-42A4-9B47-45F7C0453176}">
      <dsp:nvSpPr>
        <dsp:cNvPr id="0" name=""/>
        <dsp:cNvSpPr/>
      </dsp:nvSpPr>
      <dsp:spPr>
        <a:xfrm>
          <a:off x="0" y="13825"/>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You can opt out of this Scheme at any time but you may be automatically re-enrolled by your employer every three years under the auto enrolment process. </a:t>
          </a:r>
          <a:endParaRPr lang="en-US" sz="1800" kern="1200" dirty="0">
            <a:solidFill>
              <a:srgbClr val="262626"/>
            </a:solidFill>
            <a:latin typeface="Arial" panose="020B0604020202020204" pitchFamily="34" charset="0"/>
            <a:cs typeface="Arial" panose="020B0604020202020204" pitchFamily="34" charset="0"/>
          </a:endParaRPr>
        </a:p>
      </dsp:txBody>
      <dsp:txXfrm>
        <a:off x="46177" y="60002"/>
        <a:ext cx="10423246" cy="853591"/>
      </dsp:txXfrm>
    </dsp:sp>
    <dsp:sp modelId="{D941810B-B3BE-4460-846F-D41D83A79E41}">
      <dsp:nvSpPr>
        <dsp:cNvPr id="0" name=""/>
        <dsp:cNvSpPr/>
      </dsp:nvSpPr>
      <dsp:spPr>
        <a:xfrm>
          <a:off x="0" y="979930"/>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You can opt out by completing form SD502 which is available to download and print from the </a:t>
          </a:r>
          <a:r>
            <a:rPr lang="en-GB" sz="1800" kern="1200" dirty="0">
              <a:solidFill>
                <a:schemeClr val="tx1"/>
              </a:solidFill>
              <a:latin typeface="Arial" panose="020B0604020202020204" pitchFamily="34" charset="0"/>
              <a:cs typeface="Arial" panose="020B0604020202020204" pitchFamily="34" charset="0"/>
            </a:rPr>
            <a:t>NHS</a:t>
          </a:r>
          <a:r>
            <a:rPr lang="en-GB" sz="1800" kern="1200" dirty="0">
              <a:solidFill>
                <a:srgbClr val="262626"/>
              </a:solidFill>
              <a:latin typeface="Arial" panose="020B0604020202020204" pitchFamily="34" charset="0"/>
              <a:cs typeface="Arial" panose="020B0604020202020204" pitchFamily="34" charset="0"/>
            </a:rPr>
            <a:t> Pensions website at: </a:t>
          </a:r>
          <a:r>
            <a:rPr lang="en-GB" sz="1800" i="1" kern="1200" dirty="0">
              <a:solidFill>
                <a:srgbClr val="262626"/>
              </a:solidFill>
              <a:latin typeface="Arial" panose="020B0604020202020204" pitchFamily="34" charset="0"/>
              <a:cs typeface="Arial" panose="020B0604020202020204" pitchFamily="34" charset="0"/>
            </a:rPr>
            <a:t>www.nhsbsa.nhs.uk/pensions</a:t>
          </a:r>
          <a:r>
            <a:rPr lang="en-GB" sz="1800" kern="1200" dirty="0">
              <a:solidFill>
                <a:srgbClr val="262626"/>
              </a:solidFill>
              <a:latin typeface="Arial" panose="020B0604020202020204" pitchFamily="34" charset="0"/>
              <a:cs typeface="Arial" panose="020B0604020202020204" pitchFamily="34" charset="0"/>
            </a:rPr>
            <a:t>. </a:t>
          </a:r>
          <a:endParaRPr lang="en-US" sz="1800" kern="1200" dirty="0">
            <a:solidFill>
              <a:srgbClr val="262626"/>
            </a:solidFill>
            <a:latin typeface="Arial" panose="020B0604020202020204" pitchFamily="34" charset="0"/>
            <a:cs typeface="Arial" panose="020B0604020202020204" pitchFamily="34" charset="0"/>
          </a:endParaRPr>
        </a:p>
      </dsp:txBody>
      <dsp:txXfrm>
        <a:off x="46177" y="1026107"/>
        <a:ext cx="10423246" cy="853591"/>
      </dsp:txXfrm>
    </dsp:sp>
    <dsp:sp modelId="{A98C77C2-EC7F-4B10-90FE-F1C4AD221E4D}">
      <dsp:nvSpPr>
        <dsp:cNvPr id="0" name=""/>
        <dsp:cNvSpPr/>
      </dsp:nvSpPr>
      <dsp:spPr>
        <a:xfrm>
          <a:off x="0" y="1946036"/>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Before opting out of this Scheme you should carefully compare the relative cost to you and the whole package of benefits provided. It is rarely financially beneficial for a Junior Doctor to opt out of the NHS Pension Scheme</a:t>
          </a:r>
          <a:endParaRPr lang="en-US" sz="1800" kern="1200" dirty="0">
            <a:solidFill>
              <a:srgbClr val="262626"/>
            </a:solidFill>
            <a:latin typeface="Arial" panose="020B0604020202020204" pitchFamily="34" charset="0"/>
            <a:cs typeface="Arial" panose="020B0604020202020204" pitchFamily="34" charset="0"/>
          </a:endParaRPr>
        </a:p>
      </dsp:txBody>
      <dsp:txXfrm>
        <a:off x="46177" y="1992213"/>
        <a:ext cx="10423246" cy="853591"/>
      </dsp:txXfrm>
    </dsp:sp>
    <dsp:sp modelId="{C30E8997-AA1B-4AD0-B299-27A6CDA61B42}">
      <dsp:nvSpPr>
        <dsp:cNvPr id="0" name=""/>
        <dsp:cNvSpPr/>
      </dsp:nvSpPr>
      <dsp:spPr>
        <a:xfrm>
          <a:off x="0" y="2912141"/>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If you are in NHS employment you may apply to your employer to re-join if you continue to satisfy the eligibility conditions. You may not re-join if you are absent from work for any reason. </a:t>
          </a:r>
          <a:endParaRPr lang="en-US" sz="1800" kern="1200" dirty="0">
            <a:solidFill>
              <a:srgbClr val="262626"/>
            </a:solidFill>
            <a:latin typeface="Arial" panose="020B0604020202020204" pitchFamily="34" charset="0"/>
            <a:cs typeface="Arial" panose="020B0604020202020204" pitchFamily="34" charset="0"/>
          </a:endParaRPr>
        </a:p>
      </dsp:txBody>
      <dsp:txXfrm>
        <a:off x="46177" y="2958318"/>
        <a:ext cx="10423246" cy="853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3AD24-6A5A-4A2F-AC6F-00B3A22890F1}">
      <dsp:nvSpPr>
        <dsp:cNvPr id="0" name=""/>
        <dsp:cNvSpPr/>
      </dsp:nvSpPr>
      <dsp:spPr>
        <a:xfrm>
          <a:off x="0" y="19489"/>
          <a:ext cx="10515600" cy="609942"/>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The cost of providing the NHS Pension Scheme is shared between members and employers. </a:t>
          </a:r>
          <a:endParaRPr lang="en-US" sz="1800" kern="1200" dirty="0">
            <a:solidFill>
              <a:srgbClr val="262626"/>
            </a:solidFill>
            <a:latin typeface="Arial" panose="020B0604020202020204" pitchFamily="34" charset="0"/>
            <a:cs typeface="Arial" panose="020B0604020202020204" pitchFamily="34" charset="0"/>
          </a:endParaRPr>
        </a:p>
      </dsp:txBody>
      <dsp:txXfrm>
        <a:off x="29775" y="49264"/>
        <a:ext cx="10456050" cy="550392"/>
      </dsp:txXfrm>
    </dsp:sp>
    <dsp:sp modelId="{676ED3E2-47E9-4C76-80C5-D755ECBEE274}">
      <dsp:nvSpPr>
        <dsp:cNvPr id="0" name=""/>
        <dsp:cNvSpPr/>
      </dsp:nvSpPr>
      <dsp:spPr>
        <a:xfrm>
          <a:off x="0" y="529765"/>
          <a:ext cx="10515600" cy="94185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As a member you pay a contribution towards your pension based upon your pensionable earnings; the more you earn, the higher your contribution rate may be. Employers pay the rest. </a:t>
          </a:r>
          <a:endParaRPr lang="en-US" sz="1800" kern="1200" dirty="0">
            <a:solidFill>
              <a:srgbClr val="262626"/>
            </a:solidFill>
            <a:latin typeface="Arial" panose="020B0604020202020204" pitchFamily="34" charset="0"/>
            <a:cs typeface="Arial" panose="020B0604020202020204" pitchFamily="34" charset="0"/>
          </a:endParaRPr>
        </a:p>
      </dsp:txBody>
      <dsp:txXfrm>
        <a:off x="45977" y="575742"/>
        <a:ext cx="10423646" cy="849896"/>
      </dsp:txXfrm>
    </dsp:sp>
    <dsp:sp modelId="{E055154C-F70A-45CE-896D-34D8D9FA5E04}">
      <dsp:nvSpPr>
        <dsp:cNvPr id="0" name=""/>
        <dsp:cNvSpPr/>
      </dsp:nvSpPr>
      <dsp:spPr>
        <a:xfrm>
          <a:off x="0" y="1322322"/>
          <a:ext cx="10515600" cy="94185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There are several rates of member contribution, which are set against nationally agreed full time pay rates and are different in each nation</a:t>
          </a:r>
          <a:endParaRPr lang="en-US" sz="1800" kern="1200" dirty="0">
            <a:solidFill>
              <a:srgbClr val="262626"/>
            </a:solidFill>
            <a:latin typeface="Arial" panose="020B0604020202020204" pitchFamily="34" charset="0"/>
            <a:cs typeface="Arial" panose="020B0604020202020204" pitchFamily="34" charset="0"/>
          </a:endParaRPr>
        </a:p>
      </dsp:txBody>
      <dsp:txXfrm>
        <a:off x="45977" y="1368299"/>
        <a:ext cx="10423646" cy="849896"/>
      </dsp:txXfrm>
    </dsp:sp>
    <dsp:sp modelId="{43D67E3F-E3BA-484B-8773-70087DC6BC2A}">
      <dsp:nvSpPr>
        <dsp:cNvPr id="0" name=""/>
        <dsp:cNvSpPr/>
      </dsp:nvSpPr>
      <dsp:spPr>
        <a:xfrm>
          <a:off x="0" y="2332069"/>
          <a:ext cx="10515600" cy="94185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Pension contributions are taken from your pay before tax, so you receive tax relief on any amount you pay. This can reduce the net amount that you pay depending on your contribution rate, earnings level and personal rate of tax </a:t>
          </a:r>
          <a:endParaRPr lang="en-US" sz="1800" kern="1200" dirty="0">
            <a:solidFill>
              <a:srgbClr val="262626"/>
            </a:solidFill>
            <a:latin typeface="Arial" panose="020B0604020202020204" pitchFamily="34" charset="0"/>
            <a:cs typeface="Arial" panose="020B0604020202020204" pitchFamily="34" charset="0"/>
          </a:endParaRPr>
        </a:p>
      </dsp:txBody>
      <dsp:txXfrm>
        <a:off x="45977" y="2378046"/>
        <a:ext cx="10423646" cy="849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E7CF9-84AA-4247-8330-C3B9AD3331CD}">
      <dsp:nvSpPr>
        <dsp:cNvPr id="0" name=""/>
        <dsp:cNvSpPr/>
      </dsp:nvSpPr>
      <dsp:spPr>
        <a:xfrm>
          <a:off x="0" y="254813"/>
          <a:ext cx="10515600" cy="121680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Tier 1 - Pension already earned paid without reduction. 	</a:t>
          </a:r>
          <a:endParaRPr lang="en-US" sz="2000" kern="1200" dirty="0">
            <a:solidFill>
              <a:srgbClr val="262626"/>
            </a:solidFill>
            <a:latin typeface="Arial" panose="020B0604020202020204" pitchFamily="34" charset="0"/>
            <a:cs typeface="Arial" panose="020B0604020202020204" pitchFamily="34" charset="0"/>
          </a:endParaRPr>
        </a:p>
      </dsp:txBody>
      <dsp:txXfrm>
        <a:off x="59399" y="314212"/>
        <a:ext cx="10396802" cy="1098002"/>
      </dsp:txXfrm>
    </dsp:sp>
    <dsp:sp modelId="{80079477-A4D8-4E78-A6AF-DBE7460DBAC5}">
      <dsp:nvSpPr>
        <dsp:cNvPr id="0" name=""/>
        <dsp:cNvSpPr/>
      </dsp:nvSpPr>
      <dsp:spPr>
        <a:xfrm>
          <a:off x="0" y="1471609"/>
          <a:ext cx="10515600" cy="121680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Tier 2 - Tier 1 plus the ‘tier 2 addition’ which is pro rata enhancement based on 1/2 of prospective pension to Normal Pension Age. (State Pension Age)</a:t>
          </a:r>
          <a:r>
            <a:rPr lang="en-GB" sz="3300" kern="1200" dirty="0">
              <a:solidFill>
                <a:srgbClr val="262626"/>
              </a:solidFill>
            </a:rPr>
            <a:t>	</a:t>
          </a:r>
          <a:endParaRPr lang="en-US" sz="3300" kern="1200" dirty="0">
            <a:solidFill>
              <a:srgbClr val="262626"/>
            </a:solidFill>
          </a:endParaRPr>
        </a:p>
      </dsp:txBody>
      <dsp:txXfrm>
        <a:off x="59399" y="1531008"/>
        <a:ext cx="10396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56B1D-47D7-428E-BBAD-F20125417653}">
      <dsp:nvSpPr>
        <dsp:cNvPr id="0" name=""/>
        <dsp:cNvSpPr/>
      </dsp:nvSpPr>
      <dsp:spPr>
        <a:xfrm>
          <a:off x="0" y="934"/>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An ill health pension is payable only if you are </a:t>
          </a:r>
          <a:r>
            <a:rPr lang="en-GB" sz="2000" b="1" kern="1200" dirty="0">
              <a:solidFill>
                <a:srgbClr val="262626"/>
              </a:solidFill>
              <a:latin typeface="Arial" panose="020B0604020202020204" pitchFamily="34" charset="0"/>
              <a:cs typeface="Arial" panose="020B0604020202020204" pitchFamily="34" charset="0"/>
            </a:rPr>
            <a:t>PERMANENTLY</a:t>
          </a:r>
          <a:r>
            <a:rPr lang="en-GB" sz="2000" kern="1200" dirty="0">
              <a:solidFill>
                <a:srgbClr val="262626"/>
              </a:solidFill>
              <a:latin typeface="Arial" panose="020B0604020202020204" pitchFamily="34" charset="0"/>
              <a:cs typeface="Arial" panose="020B0604020202020204" pitchFamily="34" charset="0"/>
            </a:rPr>
            <a:t> unable to work</a:t>
          </a:r>
          <a:endParaRPr lang="en-US" sz="2000" kern="1200" dirty="0">
            <a:solidFill>
              <a:srgbClr val="262626"/>
            </a:solidFill>
            <a:latin typeface="Arial" panose="020B0604020202020204" pitchFamily="34" charset="0"/>
            <a:cs typeface="Arial" panose="020B0604020202020204" pitchFamily="34" charset="0"/>
          </a:endParaRPr>
        </a:p>
      </dsp:txBody>
      <dsp:txXfrm>
        <a:off x="30998" y="31932"/>
        <a:ext cx="10453604" cy="572991"/>
      </dsp:txXfrm>
    </dsp:sp>
    <dsp:sp modelId="{1F845718-E979-42A4-93D9-8F54CC6E21BF}">
      <dsp:nvSpPr>
        <dsp:cNvPr id="0" name=""/>
        <dsp:cNvSpPr/>
      </dsp:nvSpPr>
      <dsp:spPr>
        <a:xfrm>
          <a:off x="0" y="647945"/>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What is the probability of being able to prove any illness is permanent?</a:t>
          </a:r>
          <a:endParaRPr lang="en-US" sz="2000" kern="1200" dirty="0">
            <a:solidFill>
              <a:srgbClr val="262626"/>
            </a:solidFill>
            <a:latin typeface="Arial" panose="020B0604020202020204" pitchFamily="34" charset="0"/>
            <a:cs typeface="Arial" panose="020B0604020202020204" pitchFamily="34" charset="0"/>
          </a:endParaRPr>
        </a:p>
      </dsp:txBody>
      <dsp:txXfrm>
        <a:off x="30998" y="678943"/>
        <a:ext cx="10453604" cy="572991"/>
      </dsp:txXfrm>
    </dsp:sp>
    <dsp:sp modelId="{9E07A30D-664F-4BBD-9B95-02A3C6082CBA}">
      <dsp:nvSpPr>
        <dsp:cNvPr id="0" name=""/>
        <dsp:cNvSpPr/>
      </dsp:nvSpPr>
      <dsp:spPr>
        <a:xfrm>
          <a:off x="0" y="1294956"/>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If you do qualify which of course some do, will this be enough?</a:t>
          </a:r>
          <a:endParaRPr lang="en-US" sz="2000" kern="1200" dirty="0">
            <a:solidFill>
              <a:srgbClr val="262626"/>
            </a:solidFill>
            <a:latin typeface="Arial" panose="020B0604020202020204" pitchFamily="34" charset="0"/>
            <a:cs typeface="Arial" panose="020B0604020202020204" pitchFamily="34" charset="0"/>
          </a:endParaRPr>
        </a:p>
      </dsp:txBody>
      <dsp:txXfrm>
        <a:off x="30998" y="1325954"/>
        <a:ext cx="10453604" cy="572991"/>
      </dsp:txXfrm>
    </dsp:sp>
    <dsp:sp modelId="{2477461D-A338-4445-A149-547844A4E909}">
      <dsp:nvSpPr>
        <dsp:cNvPr id="0" name=""/>
        <dsp:cNvSpPr/>
      </dsp:nvSpPr>
      <dsp:spPr>
        <a:xfrm>
          <a:off x="0" y="1941967"/>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Would you prefer to be in control of your own financial future, or take a chance?</a:t>
          </a:r>
          <a:endParaRPr lang="en-US" sz="2000" kern="1200" dirty="0">
            <a:solidFill>
              <a:srgbClr val="262626"/>
            </a:solidFill>
            <a:latin typeface="Arial" panose="020B0604020202020204" pitchFamily="34" charset="0"/>
            <a:cs typeface="Arial" panose="020B0604020202020204" pitchFamily="34" charset="0"/>
          </a:endParaRPr>
        </a:p>
      </dsp:txBody>
      <dsp:txXfrm>
        <a:off x="30998" y="1972965"/>
        <a:ext cx="10453604" cy="572991"/>
      </dsp:txXfrm>
    </dsp:sp>
    <dsp:sp modelId="{4FD2B36A-418C-42C6-B42E-80E39D96D0EE}">
      <dsp:nvSpPr>
        <dsp:cNvPr id="0" name=""/>
        <dsp:cNvSpPr/>
      </dsp:nvSpPr>
      <dsp:spPr>
        <a:xfrm>
          <a:off x="0" y="2588978"/>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Now more than ever, we all appreciate, it can happen to any of us</a:t>
          </a:r>
          <a:endParaRPr lang="en-US" sz="2000" kern="1200" dirty="0">
            <a:solidFill>
              <a:srgbClr val="262626"/>
            </a:solidFill>
            <a:latin typeface="Arial" panose="020B0604020202020204" pitchFamily="34" charset="0"/>
            <a:cs typeface="Arial" panose="020B0604020202020204" pitchFamily="34" charset="0"/>
          </a:endParaRPr>
        </a:p>
      </dsp:txBody>
      <dsp:txXfrm>
        <a:off x="30998" y="2619976"/>
        <a:ext cx="10453604" cy="572991"/>
      </dsp:txXfrm>
    </dsp:sp>
    <dsp:sp modelId="{EDCED962-F5F5-428F-9B1F-33828E9EFAA1}">
      <dsp:nvSpPr>
        <dsp:cNvPr id="0" name=""/>
        <dsp:cNvSpPr/>
      </dsp:nvSpPr>
      <dsp:spPr>
        <a:xfrm>
          <a:off x="0" y="3235990"/>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Ensure your income protection is in place and up to date to reflect your current circumstances</a:t>
          </a:r>
          <a:endParaRPr lang="en-US" sz="2000" kern="1200" dirty="0">
            <a:solidFill>
              <a:srgbClr val="262626"/>
            </a:solidFill>
            <a:latin typeface="Arial" panose="020B0604020202020204" pitchFamily="34" charset="0"/>
            <a:cs typeface="Arial" panose="020B0604020202020204" pitchFamily="34" charset="0"/>
          </a:endParaRPr>
        </a:p>
      </dsp:txBody>
      <dsp:txXfrm>
        <a:off x="30998" y="3266988"/>
        <a:ext cx="10453604" cy="5729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C90C638-EE97-4935-BAA8-8E37B38BAAA3}" type="slidenum">
              <a:rPr lang="en-GB" smtClean="0"/>
              <a:t>‹#›</a:t>
            </a:fld>
            <a:endParaRPr lang="en-GB"/>
          </a:p>
        </p:txBody>
      </p:sp>
    </p:spTree>
    <p:extLst>
      <p:ext uri="{BB962C8B-B14F-4D97-AF65-F5344CB8AC3E}">
        <p14:creationId xmlns:p14="http://schemas.microsoft.com/office/powerpoint/2010/main" val="4005853084"/>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8T12:16:13.549"/>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C2F7EB48-1D45-4806-A433-49A3F1F4E3DC}" type="slidenum">
              <a:rPr lang="en-GB" smtClean="0"/>
              <a:t>‹#›</a:t>
            </a:fld>
            <a:endParaRPr lang="en-GB"/>
          </a:p>
        </p:txBody>
      </p:sp>
    </p:spTree>
    <p:extLst>
      <p:ext uri="{BB962C8B-B14F-4D97-AF65-F5344CB8AC3E}">
        <p14:creationId xmlns:p14="http://schemas.microsoft.com/office/powerpoint/2010/main" val="402138773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5D9A3-44E4-49BE-AAD6-2FED22BE1EB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78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least two years’ membership is needed to qualify </a:t>
            </a:r>
            <a:r>
              <a:rPr lang="en-GB" dirty="0">
                <a:solidFill>
                  <a:schemeClr val="tx1"/>
                </a:solidFill>
              </a:rPr>
              <a:t>for dependants’ </a:t>
            </a:r>
            <a:r>
              <a:rPr lang="en-GB" dirty="0"/>
              <a:t>pensions.</a:t>
            </a:r>
          </a:p>
          <a:p>
            <a:r>
              <a:rPr lang="en-GB" dirty="0"/>
              <a:t>An adult dependant’s pension is payable to an eligible spouse, registered civil partner or a nominated qualifying partner who meets all eligibility conditions</a:t>
            </a:r>
          </a:p>
          <a:p>
            <a:r>
              <a:rPr lang="en-GB" dirty="0"/>
              <a:t>The adult dependant’s pension for a surviving same sex spouse, civil partner or nominated qualifying partner will depend on which section/scheme the member is in</a:t>
            </a:r>
          </a:p>
          <a:p>
            <a:endParaRPr lang="en-GB" dirty="0"/>
          </a:p>
          <a:p>
            <a:pPr marL="0" indent="0">
              <a:buNone/>
            </a:pPr>
            <a:r>
              <a:rPr lang="en-GB" dirty="0"/>
              <a:t>Children can include but not exclusively:</a:t>
            </a:r>
          </a:p>
          <a:p>
            <a:r>
              <a:rPr lang="en-GB" dirty="0"/>
              <a:t>biological children</a:t>
            </a:r>
          </a:p>
          <a:p>
            <a:r>
              <a:rPr lang="en-GB" dirty="0"/>
              <a:t>children of a civil partner or nominated qualifying partner</a:t>
            </a:r>
          </a:p>
          <a:p>
            <a:r>
              <a:rPr lang="en-GB" dirty="0"/>
              <a:t>step children and adopted children</a:t>
            </a:r>
          </a:p>
          <a:p>
            <a:r>
              <a:rPr lang="en-GB" dirty="0"/>
              <a:t>children born before the member leaves pensionable employment or children born within 12 months of the date the member leaves pensionable employment</a:t>
            </a:r>
          </a:p>
          <a:p>
            <a:r>
              <a:rPr lang="en-GB" dirty="0"/>
              <a:t>Children who are dependent on the member both at the date of death, and are:</a:t>
            </a:r>
          </a:p>
          <a:p>
            <a:pPr lvl="1"/>
            <a:r>
              <a:rPr lang="en-GB" dirty="0"/>
              <a:t>under age 23</a:t>
            </a:r>
          </a:p>
          <a:p>
            <a:pPr lvl="1"/>
            <a:r>
              <a:rPr lang="en-GB" dirty="0"/>
              <a:t>aged 23 or over and incapable of earning a living due to permanent physical or mental infirmity</a:t>
            </a:r>
          </a:p>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15</a:t>
            </a:fld>
            <a:endParaRPr lang="en-GB"/>
          </a:p>
        </p:txBody>
      </p:sp>
    </p:spTree>
    <p:extLst>
      <p:ext uri="{BB962C8B-B14F-4D97-AF65-F5344CB8AC3E}">
        <p14:creationId xmlns:p14="http://schemas.microsoft.com/office/powerpoint/2010/main" val="177504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16</a:t>
            </a:fld>
            <a:endParaRPr lang="en-GB"/>
          </a:p>
        </p:txBody>
      </p:sp>
    </p:spTree>
    <p:extLst>
      <p:ext uri="{BB962C8B-B14F-4D97-AF65-F5344CB8AC3E}">
        <p14:creationId xmlns:p14="http://schemas.microsoft.com/office/powerpoint/2010/main" val="146180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17</a:t>
            </a:fld>
            <a:endParaRPr lang="en-GB"/>
          </a:p>
        </p:txBody>
      </p:sp>
    </p:spTree>
    <p:extLst>
      <p:ext uri="{BB962C8B-B14F-4D97-AF65-F5344CB8AC3E}">
        <p14:creationId xmlns:p14="http://schemas.microsoft.com/office/powerpoint/2010/main" val="395121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1F9213-5583-4F13-B5C7-53C867F21BB0}" type="slidenum">
              <a:rPr lang="en-GB" smtClean="0"/>
              <a:t>18</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513049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19</a:t>
            </a:fld>
            <a:endParaRPr lang="en-GB"/>
          </a:p>
        </p:txBody>
      </p:sp>
    </p:spTree>
    <p:extLst>
      <p:ext uri="{BB962C8B-B14F-4D97-AF65-F5344CB8AC3E}">
        <p14:creationId xmlns:p14="http://schemas.microsoft.com/office/powerpoint/2010/main" val="15870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20</a:t>
            </a:fld>
            <a:endParaRPr lang="en-GB"/>
          </a:p>
        </p:txBody>
      </p:sp>
    </p:spTree>
    <p:extLst>
      <p:ext uri="{BB962C8B-B14F-4D97-AF65-F5344CB8AC3E}">
        <p14:creationId xmlns:p14="http://schemas.microsoft.com/office/powerpoint/2010/main" val="111982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1F9213-5583-4F13-B5C7-53C867F21BB0}" type="slidenum">
              <a:rPr lang="en-GB" smtClean="0"/>
              <a:t>21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4170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 Give yourself something good to aim for – setting a goal will help motivate you to save. Opening and naming a savings account makes it real.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Easy</a:t>
            </a:r>
            <a:r>
              <a:rPr lang="en-US" sz="1200" kern="1200" dirty="0">
                <a:solidFill>
                  <a:schemeClr val="tx1"/>
                </a:solidFill>
                <a:effectLst/>
                <a:latin typeface="+mn-lt"/>
                <a:ea typeface="+mn-ea"/>
                <a:cs typeface="+mn-cs"/>
              </a:rPr>
              <a:t> – by making your saving an automatic thing it becomes a habit, and it means you can’t spend the money on something else.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Emergency fund</a:t>
            </a:r>
            <a:r>
              <a:rPr lang="en-US" sz="1200" kern="1200" dirty="0">
                <a:solidFill>
                  <a:schemeClr val="tx1"/>
                </a:solidFill>
                <a:effectLst/>
                <a:latin typeface="+mn-lt"/>
                <a:ea typeface="+mn-ea"/>
                <a:cs typeface="+mn-cs"/>
              </a:rPr>
              <a:t> – life’s full of surprises so it’s good to be prepared for some of them at least. And you’ll feel nicely smug when you have some money put aside.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33AFC2-F956-4127-AEB9-4D9FA3320104}" type="slidenum">
              <a:rPr lang="en-GB" smtClean="0"/>
              <a:t>22</a:t>
            </a:fld>
            <a:endParaRPr lang="en-GB"/>
          </a:p>
        </p:txBody>
      </p:sp>
    </p:spTree>
    <p:extLst>
      <p:ext uri="{BB962C8B-B14F-4D97-AF65-F5344CB8AC3E}">
        <p14:creationId xmlns:p14="http://schemas.microsoft.com/office/powerpoint/2010/main" val="111415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79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65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78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8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4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10</a:t>
            </a:fld>
            <a:endParaRPr lang="en-GB"/>
          </a:p>
        </p:txBody>
      </p:sp>
    </p:spTree>
    <p:extLst>
      <p:ext uri="{BB962C8B-B14F-4D97-AF65-F5344CB8AC3E}">
        <p14:creationId xmlns:p14="http://schemas.microsoft.com/office/powerpoint/2010/main" val="63106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5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F9213-5583-4F13-B5C7-53C867F21BB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05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78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14</a:t>
            </a:fld>
            <a:endParaRPr lang="en-GB"/>
          </a:p>
        </p:txBody>
      </p:sp>
    </p:spTree>
    <p:extLst>
      <p:ext uri="{BB962C8B-B14F-4D97-AF65-F5344CB8AC3E}">
        <p14:creationId xmlns:p14="http://schemas.microsoft.com/office/powerpoint/2010/main" val="226934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2837364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74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18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467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1800" b="0">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22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6" name="Straight Connector 5"/>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23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8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5703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426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1203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6453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996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7285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2457673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09284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2078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3237860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1615401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4240936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8466"/>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377788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589158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126400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a:norm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861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118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4082523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18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467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1800" b="0">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652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2827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29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DFA26-ADDA-4BF8-9509-B679E63E3DBC}"/>
              </a:ext>
            </a:extLst>
          </p:cNvPr>
          <p:cNvSpPr>
            <a:spLocks noGrp="1"/>
          </p:cNvSpPr>
          <p:nvPr>
            <p:ph type="title"/>
          </p:nvPr>
        </p:nvSpPr>
        <p:spPr>
          <a:xfrm>
            <a:off x="838200" y="138414"/>
            <a:ext cx="10515600" cy="1325563"/>
          </a:xfrm>
        </p:spPr>
        <p:txBody>
          <a:bodyPr/>
          <a:lstStyle>
            <a:lvl1pPr algn="ctr">
              <a:defRPr/>
            </a:lvl1pPr>
          </a:lstStyle>
          <a:p>
            <a:r>
              <a:rPr lang="en-US" dirty="0"/>
              <a:t>Click to edit Master title style</a:t>
            </a:r>
            <a:endParaRPr lang="en-GB" dirty="0"/>
          </a:p>
        </p:txBody>
      </p:sp>
      <p:sp>
        <p:nvSpPr>
          <p:cNvPr id="3" name="Content Placeholder 2"/>
          <p:cNvSpPr>
            <a:spLocks noGrp="1"/>
          </p:cNvSpPr>
          <p:nvPr>
            <p:ph idx="1"/>
          </p:nvPr>
        </p:nvSpPr>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a:extLst>
              <a:ext uri="{FF2B5EF4-FFF2-40B4-BE49-F238E27FC236}">
                <a16:creationId xmlns:a16="http://schemas.microsoft.com/office/drawing/2014/main" id="{CC3E5186-3E63-494D-886B-7EF842920CB3}"/>
              </a:ext>
            </a:extLst>
          </p:cNvPr>
          <p:cNvCxnSpPr>
            <a:cxnSpLocks/>
          </p:cNvCxnSpPr>
          <p:nvPr userDrawn="1"/>
        </p:nvCxnSpPr>
        <p:spPr>
          <a:xfrm flipH="1">
            <a:off x="5646000" y="1386176"/>
            <a:ext cx="90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626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6284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endParaRPr lang="en-GB" dirty="0"/>
          </a:p>
        </p:txBody>
      </p:sp>
      <p:sp>
        <p:nvSpPr>
          <p:cNvPr id="3" name="Content Placeholder 2"/>
          <p:cNvSpPr>
            <a:spLocks noGrp="1"/>
          </p:cNvSpPr>
          <p:nvPr>
            <p:ph idx="1"/>
          </p:nvPr>
        </p:nvSpPr>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1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8466"/>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274777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123746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44200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endParaRPr lang="en-GB" dirty="0"/>
          </a:p>
        </p:txBody>
      </p:sp>
      <p:sp>
        <p:nvSpPr>
          <p:cNvPr id="3" name="Content Placeholder 2"/>
          <p:cNvSpPr>
            <a:spLocks noGrp="1"/>
          </p:cNvSpPr>
          <p:nvPr>
            <p:ph idx="1"/>
          </p:nvPr>
        </p:nvSpPr>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31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024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508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8.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0821"/>
            <a:ext cx="10515600" cy="1325563"/>
          </a:xfrm>
          <a:prstGeom prst="rect">
            <a:avLst/>
          </a:prstGeom>
        </p:spPr>
        <p:txBody>
          <a:bodyPr vert="horz" lIns="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957387"/>
            <a:ext cx="10515600" cy="3871913"/>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23" cstate="print">
            <a:extLst>
              <a:ext uri="{28A0092B-C50C-407E-A947-70E740481C1C}">
                <a14:useLocalDpi xmlns:a14="http://schemas.microsoft.com/office/drawing/2010/main" val="0"/>
              </a:ext>
            </a:extLst>
          </a:blip>
          <a:srcRect r="37142"/>
          <a:stretch/>
        </p:blipFill>
        <p:spPr>
          <a:xfrm>
            <a:off x="10068364" y="5940000"/>
            <a:ext cx="2024898" cy="771525"/>
          </a:xfrm>
          <a:prstGeom prst="rect">
            <a:avLst/>
          </a:prstGeom>
        </p:spPr>
      </p:pic>
    </p:spTree>
    <p:extLst>
      <p:ext uri="{BB962C8B-B14F-4D97-AF65-F5344CB8AC3E}">
        <p14:creationId xmlns:p14="http://schemas.microsoft.com/office/powerpoint/2010/main" val="93409169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40" r:id="rId14"/>
    <p:sldLayoutId id="2147483941" r:id="rId15"/>
    <p:sldLayoutId id="2147483916" r:id="rId16"/>
    <p:sldLayoutId id="2147483917" r:id="rId17"/>
    <p:sldLayoutId id="2147483892" r:id="rId18"/>
    <p:sldLayoutId id="2147483893" r:id="rId19"/>
    <p:sldLayoutId id="2147483868" r:id="rId20"/>
    <p:sldLayoutId id="2147483869" r:id="rId21"/>
  </p:sldLayoutIdLst>
  <p:txStyles>
    <p:titleStyle>
      <a:lvl1pPr algn="l" defTabSz="914400" rtl="0" eaLnBrk="1" latinLnBrk="0" hangingPunct="1">
        <a:lnSpc>
          <a:spcPct val="90000"/>
        </a:lnSpc>
        <a:spcBef>
          <a:spcPct val="0"/>
        </a:spcBef>
        <a:buNone/>
        <a:defRPr sz="3600" i="1" kern="1200">
          <a:solidFill>
            <a:schemeClr val="tx1">
              <a:lumMod val="85000"/>
              <a:lumOff val="15000"/>
            </a:schemeClr>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00000"/>
        </a:lnSpc>
        <a:spcBef>
          <a:spcPts val="10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8414"/>
            <a:ext cx="10515600" cy="1325563"/>
          </a:xfrm>
          <a:prstGeom prst="rect">
            <a:avLst/>
          </a:prstGeom>
        </p:spPr>
        <p:txBody>
          <a:bodyPr vert="horz" lIns="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957387"/>
            <a:ext cx="10515600" cy="3871913"/>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descr="A picture containing text, clipart&#10;&#10;Description automatically generated">
            <a:extLst>
              <a:ext uri="{FF2B5EF4-FFF2-40B4-BE49-F238E27FC236}">
                <a16:creationId xmlns:a16="http://schemas.microsoft.com/office/drawing/2014/main" id="{992EAE2F-4A2C-4BBB-BFCD-B5916A8373C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Tree>
    <p:extLst>
      <p:ext uri="{BB962C8B-B14F-4D97-AF65-F5344CB8AC3E}">
        <p14:creationId xmlns:p14="http://schemas.microsoft.com/office/powerpoint/2010/main" val="99768168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txStyles>
    <p:titleStyle>
      <a:lvl1pPr algn="ctr" defTabSz="914400" rtl="0" eaLnBrk="1" latinLnBrk="0" hangingPunct="1">
        <a:lnSpc>
          <a:spcPct val="90000"/>
        </a:lnSpc>
        <a:spcBef>
          <a:spcPct val="0"/>
        </a:spcBef>
        <a:buNone/>
        <a:defRPr sz="2800" b="1" i="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8.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ustomXml" Target="../ink/ink1.xml"/><Relationship Id="rId5" Type="http://schemas.openxmlformats.org/officeDocument/2006/relationships/image" Target="../media/image8.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otalrewardstatements.nhs.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hsbsa.nhs.uk/T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sz="4000" dirty="0"/>
              <a:t>Introduction to the basics of financial planning working for the NHS</a:t>
            </a:r>
          </a:p>
        </p:txBody>
      </p:sp>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80139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DCC7-D95B-4547-8A3C-0468789FBF2A}"/>
              </a:ext>
            </a:extLst>
          </p:cNvPr>
          <p:cNvSpPr>
            <a:spLocks noGrp="1"/>
          </p:cNvSpPr>
          <p:nvPr>
            <p:ph type="title"/>
          </p:nvPr>
        </p:nvSpPr>
        <p:spPr>
          <a:xfrm>
            <a:off x="838200" y="673768"/>
            <a:ext cx="10515600" cy="902616"/>
          </a:xfrm>
        </p:spPr>
        <p:txBody>
          <a:bodyPr>
            <a:normAutofit fontScale="90000"/>
          </a:bodyPr>
          <a:lstStyle/>
          <a:p>
            <a:r>
              <a:rPr lang="en-GB" sz="4200" dirty="0"/>
              <a:t>Opting out of the NHS Pension Scheme </a:t>
            </a:r>
            <a:br>
              <a:rPr lang="en-GB" sz="4200" dirty="0"/>
            </a:br>
            <a:endParaRPr lang="en-GB" sz="4200" dirty="0"/>
          </a:p>
        </p:txBody>
      </p:sp>
      <p:graphicFrame>
        <p:nvGraphicFramePr>
          <p:cNvPr id="5" name="Content Placeholder 2">
            <a:extLst>
              <a:ext uri="{FF2B5EF4-FFF2-40B4-BE49-F238E27FC236}">
                <a16:creationId xmlns:a16="http://schemas.microsoft.com/office/drawing/2014/main" id="{ACAC9301-028B-4375-ACDC-229853FDC41C}"/>
              </a:ext>
            </a:extLst>
          </p:cNvPr>
          <p:cNvGraphicFramePr>
            <a:graphicFrameLocks noGrp="1"/>
          </p:cNvGraphicFramePr>
          <p:nvPr>
            <p:ph idx="1"/>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75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8515-9A11-4C65-B801-0C056D68059F}"/>
              </a:ext>
            </a:extLst>
          </p:cNvPr>
          <p:cNvSpPr>
            <a:spLocks noGrp="1"/>
          </p:cNvSpPr>
          <p:nvPr>
            <p:ph type="title"/>
          </p:nvPr>
        </p:nvSpPr>
        <p:spPr>
          <a:xfrm>
            <a:off x="838200" y="491452"/>
            <a:ext cx="10515600" cy="1325563"/>
          </a:xfrm>
        </p:spPr>
        <p:txBody>
          <a:bodyPr>
            <a:normAutofit/>
          </a:bodyPr>
          <a:lstStyle/>
          <a:p>
            <a:r>
              <a:rPr lang="en-GB" sz="4200" dirty="0"/>
              <a:t>Costs and contributions </a:t>
            </a:r>
            <a:br>
              <a:rPr lang="en-GB" sz="4200" dirty="0"/>
            </a:br>
            <a:endParaRPr lang="en-GB" sz="4200" dirty="0"/>
          </a:p>
        </p:txBody>
      </p:sp>
      <p:graphicFrame>
        <p:nvGraphicFramePr>
          <p:cNvPr id="5" name="Content Placeholder 2">
            <a:extLst>
              <a:ext uri="{FF2B5EF4-FFF2-40B4-BE49-F238E27FC236}">
                <a16:creationId xmlns:a16="http://schemas.microsoft.com/office/drawing/2014/main" id="{3B2D3B54-77AA-4EB6-93BB-AE5A3E6528D1}"/>
              </a:ext>
            </a:extLst>
          </p:cNvPr>
          <p:cNvGraphicFramePr>
            <a:graphicFrameLocks noGrp="1"/>
          </p:cNvGraphicFramePr>
          <p:nvPr>
            <p:ph idx="1"/>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49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Pension Basics</a:t>
            </a:r>
          </a:p>
        </p:txBody>
      </p:sp>
      <p:sp>
        <p:nvSpPr>
          <p:cNvPr id="3" name="Content Placeholder 2"/>
          <p:cNvSpPr>
            <a:spLocks noGrp="1"/>
          </p:cNvSpPr>
          <p:nvPr>
            <p:ph idx="4294967295"/>
          </p:nvPr>
        </p:nvSpPr>
        <p:spPr>
          <a:xfrm>
            <a:off x="838199" y="1957388"/>
            <a:ext cx="10387263" cy="4649787"/>
          </a:xfrm>
        </p:spPr>
        <p:txBody>
          <a:bodyPr>
            <a:normAutofit/>
          </a:bodyPr>
          <a:lstStyle/>
          <a:p>
            <a:pPr>
              <a:lnSpc>
                <a:spcPct val="90000"/>
              </a:lnSpc>
            </a:pPr>
            <a:r>
              <a:rPr lang="en-GB" altLang="en-US" dirty="0"/>
              <a:t>Membership is not compulsory – however recommended.</a:t>
            </a:r>
          </a:p>
          <a:p>
            <a:pPr>
              <a:lnSpc>
                <a:spcPct val="90000"/>
              </a:lnSpc>
            </a:pPr>
            <a:r>
              <a:rPr lang="en-GB" altLang="en-US" dirty="0"/>
              <a:t>Members CAN opt out.</a:t>
            </a:r>
          </a:p>
          <a:p>
            <a:pPr>
              <a:lnSpc>
                <a:spcPct val="90000"/>
              </a:lnSpc>
            </a:pPr>
            <a:r>
              <a:rPr lang="en-GB" altLang="en-US" dirty="0"/>
              <a:t>Basic contribution rate is based on a percentage of pensionable income </a:t>
            </a:r>
          </a:p>
          <a:p>
            <a:pPr lvl="1">
              <a:lnSpc>
                <a:spcPct val="90000"/>
              </a:lnSpc>
            </a:pPr>
            <a:r>
              <a:rPr lang="en-GB" altLang="en-US" dirty="0"/>
              <a:t>NHSPS	: between 5.1% and 13.5%. (England and Wales)</a:t>
            </a:r>
          </a:p>
          <a:p>
            <a:pPr marL="0" indent="0">
              <a:lnSpc>
                <a:spcPct val="90000"/>
              </a:lnSpc>
              <a:buNone/>
            </a:pPr>
            <a:endParaRPr lang="en-US" altLang="en-US" dirty="0"/>
          </a:p>
          <a:p>
            <a:pPr>
              <a:lnSpc>
                <a:spcPct val="90000"/>
              </a:lnSpc>
            </a:pPr>
            <a:r>
              <a:rPr lang="en-US" altLang="en-US" dirty="0"/>
              <a:t>The current level of employer’s contribution is 20.68%.*</a:t>
            </a:r>
          </a:p>
          <a:p>
            <a:pPr>
              <a:lnSpc>
                <a:spcPct val="90000"/>
              </a:lnSpc>
            </a:pPr>
            <a:r>
              <a:rPr lang="en-US" altLang="en-US" dirty="0"/>
              <a:t>0.08% of this is an admin fee and is used to fund the running of the England and Wales scheme</a:t>
            </a:r>
          </a:p>
          <a:p>
            <a:pPr marL="0" indent="0">
              <a:lnSpc>
                <a:spcPct val="90000"/>
              </a:lnSpc>
              <a:buNone/>
            </a:pPr>
            <a:endParaRPr lang="en-US" dirty="0"/>
          </a:p>
          <a:p>
            <a:endParaRPr lang="en-GB" dirty="0"/>
          </a:p>
        </p:txBody>
      </p:sp>
    </p:spTree>
    <p:extLst>
      <p:ext uri="{BB962C8B-B14F-4D97-AF65-F5344CB8AC3E}">
        <p14:creationId xmlns:p14="http://schemas.microsoft.com/office/powerpoint/2010/main" val="114259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5DAB-5710-47A2-AC99-9FD5BEAEB408}"/>
              </a:ext>
            </a:extLst>
          </p:cNvPr>
          <p:cNvSpPr>
            <a:spLocks noGrp="1"/>
          </p:cNvSpPr>
          <p:nvPr>
            <p:ph type="title"/>
          </p:nvPr>
        </p:nvSpPr>
        <p:spPr/>
        <p:txBody>
          <a:bodyPr/>
          <a:lstStyle/>
          <a:p>
            <a:r>
              <a:rPr lang="en-GB" dirty="0"/>
              <a:t>Pensionable pay and members contributions</a:t>
            </a:r>
          </a:p>
        </p:txBody>
      </p:sp>
      <p:sp>
        <p:nvSpPr>
          <p:cNvPr id="3" name="Content Placeholder 2">
            <a:extLst>
              <a:ext uri="{FF2B5EF4-FFF2-40B4-BE49-F238E27FC236}">
                <a16:creationId xmlns:a16="http://schemas.microsoft.com/office/drawing/2014/main" id="{C5AD5659-4E50-4D17-8B48-74141A540A3F}"/>
              </a:ext>
            </a:extLst>
          </p:cNvPr>
          <p:cNvSpPr>
            <a:spLocks noGrp="1"/>
          </p:cNvSpPr>
          <p:nvPr>
            <p:ph idx="1"/>
          </p:nvPr>
        </p:nvSpPr>
        <p:spPr/>
        <p:txBody>
          <a:bodyPr>
            <a:normAutofit/>
          </a:bodyPr>
          <a:lstStyle/>
          <a:p>
            <a:r>
              <a:rPr lang="en-GB" dirty="0"/>
              <a:t>A member’s contribution rate prior to October 2022 was based on their notional whole time equivalent (WTE) pensionable pay. This has changed to using actual pensionable pay from October 2022 in England and Wales and November 2022 in Northern Ireland. The rules remain unchanged in Scotland currently.</a:t>
            </a:r>
          </a:p>
          <a:p>
            <a:r>
              <a:rPr lang="en-GB" dirty="0"/>
              <a:t>In the 2015 CARE Scheme, the build-up of pension is based on actual earnings in each scheme year of a member’s career, rather than being linked to their WTE final salary.</a:t>
            </a:r>
          </a:p>
          <a:p>
            <a:r>
              <a:rPr lang="en-GB" dirty="0"/>
              <a:t>Contribution rates based on actual pensionable pay will therefore mean that contributions for members that work part-time will more accurately reflect the amount of pension they are building up in the scheme. </a:t>
            </a:r>
          </a:p>
          <a:p>
            <a:r>
              <a:rPr lang="en-GB" dirty="0"/>
              <a:t>Many part-time employees will see a reduction in their pension contribution as a result of this change.</a:t>
            </a:r>
          </a:p>
        </p:txBody>
      </p:sp>
    </p:spTree>
    <p:extLst>
      <p:ext uri="{BB962C8B-B14F-4D97-AF65-F5344CB8AC3E}">
        <p14:creationId xmlns:p14="http://schemas.microsoft.com/office/powerpoint/2010/main" val="234839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The NHS Pension is not just about the Pension itself</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3085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589489"/>
            <a:ext cx="10515600" cy="1325563"/>
          </a:xfrm>
        </p:spPr>
        <p:txBody>
          <a:bodyPr anchor="t">
            <a:normAutofit/>
          </a:bodyPr>
          <a:lstStyle/>
          <a:p>
            <a:r>
              <a:rPr lang="en-GB" sz="4000" dirty="0">
                <a:solidFill>
                  <a:srgbClr val="262626"/>
                </a:solidFill>
              </a:rPr>
              <a:t>Additional benefits</a:t>
            </a:r>
          </a:p>
        </p:txBody>
      </p:sp>
      <p:sp>
        <p:nvSpPr>
          <p:cNvPr id="5" name="Content Placeholder 4"/>
          <p:cNvSpPr>
            <a:spLocks noGrp="1"/>
          </p:cNvSpPr>
          <p:nvPr>
            <p:ph idx="1"/>
          </p:nvPr>
        </p:nvSpPr>
        <p:spPr>
          <a:xfrm>
            <a:off x="838199" y="1957387"/>
            <a:ext cx="5257799" cy="3871913"/>
          </a:xfrm>
        </p:spPr>
        <p:txBody>
          <a:bodyPr>
            <a:normAutofit/>
          </a:bodyPr>
          <a:lstStyle/>
          <a:p>
            <a:pPr marL="0" indent="0">
              <a:buNone/>
            </a:pPr>
            <a:r>
              <a:rPr lang="en-GB" sz="2000" b="1" dirty="0"/>
              <a:t>Life Insurance</a:t>
            </a:r>
          </a:p>
          <a:p>
            <a:r>
              <a:rPr lang="en-GB" sz="2000" dirty="0"/>
              <a:t>The NHS Pension Schemes provide lump sum and pension benefits to eligible dependants in the event of the member’s death. </a:t>
            </a:r>
          </a:p>
          <a:p>
            <a:r>
              <a:rPr lang="en-GB" sz="2000" dirty="0"/>
              <a:t>As an active member of the pension scheme the benefits payable will be approximately 2 x relevant pensionable earnings.</a:t>
            </a:r>
          </a:p>
          <a:p>
            <a:endParaRPr lang="en-GB" sz="2000" dirty="0"/>
          </a:p>
        </p:txBody>
      </p:sp>
      <p:sp>
        <p:nvSpPr>
          <p:cNvPr id="2" name="Content Placeholder 1"/>
          <p:cNvSpPr>
            <a:spLocks noGrp="1"/>
          </p:cNvSpPr>
          <p:nvPr>
            <p:ph sz="half" idx="4294967295"/>
          </p:nvPr>
        </p:nvSpPr>
        <p:spPr>
          <a:xfrm>
            <a:off x="6096000" y="1957387"/>
            <a:ext cx="5257800" cy="4364038"/>
          </a:xfrm>
        </p:spPr>
        <p:txBody>
          <a:bodyPr>
            <a:normAutofit/>
          </a:bodyPr>
          <a:lstStyle/>
          <a:p>
            <a:pPr marL="0" indent="0">
              <a:buNone/>
            </a:pPr>
            <a:r>
              <a:rPr lang="en-GB" sz="2000" b="1" dirty="0"/>
              <a:t>Dependants’ Benefits</a:t>
            </a:r>
          </a:p>
          <a:p>
            <a:r>
              <a:rPr lang="en-GB" sz="2000" dirty="0"/>
              <a:t>These are payable to a spouse, registered civil partner, nominated qualifying partner or dependent child or children from the date of the member’s death. </a:t>
            </a:r>
          </a:p>
          <a:p>
            <a:endParaRPr lang="en-GB" sz="2000" dirty="0"/>
          </a:p>
        </p:txBody>
      </p:sp>
    </p:spTree>
    <p:extLst>
      <p:ext uri="{BB962C8B-B14F-4D97-AF65-F5344CB8AC3E}">
        <p14:creationId xmlns:p14="http://schemas.microsoft.com/office/powerpoint/2010/main" val="30151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What happens if I’m sick and can’t work?</a:t>
            </a:r>
          </a:p>
        </p:txBody>
      </p:sp>
    </p:spTree>
    <p:extLst>
      <p:ext uri="{BB962C8B-B14F-4D97-AF65-F5344CB8AC3E}">
        <p14:creationId xmlns:p14="http://schemas.microsoft.com/office/powerpoint/2010/main" val="267154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85D544-13A3-45F6-8BC0-DC605D052FF0}"/>
              </a:ext>
            </a:extLst>
          </p:cNvPr>
          <p:cNvSpPr>
            <a:spLocks noGrp="1"/>
          </p:cNvSpPr>
          <p:nvPr>
            <p:ph type="title"/>
          </p:nvPr>
        </p:nvSpPr>
        <p:spPr/>
        <p:txBody>
          <a:bodyPr/>
          <a:lstStyle/>
          <a:p>
            <a:r>
              <a:rPr lang="en-GB" dirty="0"/>
              <a:t>NHS Sick Pay Entitlement (Not dependent on NHS Pension Membership)</a:t>
            </a:r>
          </a:p>
        </p:txBody>
      </p:sp>
      <p:sp>
        <p:nvSpPr>
          <p:cNvPr id="5" name="Content Placeholder 4">
            <a:extLst>
              <a:ext uri="{FF2B5EF4-FFF2-40B4-BE49-F238E27FC236}">
                <a16:creationId xmlns:a16="http://schemas.microsoft.com/office/drawing/2014/main" id="{5C7108D5-6AC9-4BB1-A558-CC5D55DFFBBB}"/>
              </a:ext>
            </a:extLst>
          </p:cNvPr>
          <p:cNvSpPr>
            <a:spLocks noGrp="1"/>
          </p:cNvSpPr>
          <p:nvPr>
            <p:ph idx="1"/>
          </p:nvPr>
        </p:nvSpPr>
        <p:spPr>
          <a:xfrm>
            <a:off x="838200" y="1957386"/>
            <a:ext cx="10515600" cy="4900613"/>
          </a:xfrm>
        </p:spPr>
        <p:txBody>
          <a:bodyPr>
            <a:normAutofit lnSpcReduction="10000"/>
          </a:bodyPr>
          <a:lstStyle/>
          <a:p>
            <a:pPr marL="0" indent="0" algn="l" fontAlgn="base">
              <a:buNone/>
            </a:pPr>
            <a:r>
              <a:rPr lang="en-GB" b="1" i="0" dirty="0">
                <a:solidFill>
                  <a:srgbClr val="1A1F3E"/>
                </a:solidFill>
                <a:effectLst/>
              </a:rPr>
              <a:t>Officers</a:t>
            </a:r>
          </a:p>
          <a:p>
            <a:pPr algn="l" fontAlgn="base">
              <a:buFont typeface="Arial" panose="020B0604020202020204" pitchFamily="34" charset="0"/>
              <a:buChar char="•"/>
            </a:pPr>
            <a:r>
              <a:rPr lang="en-GB" b="0" i="0" dirty="0">
                <a:solidFill>
                  <a:schemeClr val="tx1"/>
                </a:solidFill>
                <a:effectLst/>
              </a:rPr>
              <a:t>during the first year of service – one month’s full pay and two months’ half pay</a:t>
            </a:r>
          </a:p>
          <a:p>
            <a:pPr algn="l" fontAlgn="base">
              <a:buFont typeface="Arial" panose="020B0604020202020204" pitchFamily="34" charset="0"/>
              <a:buChar char="•"/>
            </a:pPr>
            <a:r>
              <a:rPr lang="en-GB" b="0" i="0" dirty="0">
                <a:solidFill>
                  <a:schemeClr val="tx1"/>
                </a:solidFill>
                <a:effectLst/>
              </a:rPr>
              <a:t>during the second year of service – two months’ full pay and two months’ half pay</a:t>
            </a:r>
          </a:p>
          <a:p>
            <a:pPr algn="l" fontAlgn="base">
              <a:buFont typeface="Arial" panose="020B0604020202020204" pitchFamily="34" charset="0"/>
              <a:buChar char="•"/>
            </a:pPr>
            <a:r>
              <a:rPr lang="en-GB" b="0" i="0" dirty="0">
                <a:solidFill>
                  <a:schemeClr val="tx1"/>
                </a:solidFill>
                <a:effectLst/>
              </a:rPr>
              <a:t>during the third year of service – four months’ full pay and four months’ half pay</a:t>
            </a:r>
          </a:p>
          <a:p>
            <a:pPr algn="l" fontAlgn="base">
              <a:buFont typeface="Arial" panose="020B0604020202020204" pitchFamily="34" charset="0"/>
              <a:buChar char="•"/>
            </a:pPr>
            <a:r>
              <a:rPr lang="en-GB" b="0" i="0" dirty="0">
                <a:solidFill>
                  <a:schemeClr val="tx1"/>
                </a:solidFill>
                <a:effectLst/>
              </a:rPr>
              <a:t>during the fourth and fifth years of service – five months’ full pay and five months’ half pay</a:t>
            </a:r>
          </a:p>
          <a:p>
            <a:pPr algn="l" fontAlgn="base">
              <a:buFont typeface="Arial" panose="020B0604020202020204" pitchFamily="34" charset="0"/>
              <a:buChar char="•"/>
            </a:pPr>
            <a:r>
              <a:rPr lang="en-GB" b="0" i="0" dirty="0">
                <a:solidFill>
                  <a:schemeClr val="tx1"/>
                </a:solidFill>
                <a:effectLst/>
              </a:rPr>
              <a:t>after completing five years of service – six months’ full pay and six months’ half pay.</a:t>
            </a:r>
          </a:p>
          <a:p>
            <a:pPr marL="0" indent="0" algn="l" fontAlgn="base">
              <a:buNone/>
            </a:pPr>
            <a:endParaRPr lang="en-GB" dirty="0">
              <a:solidFill>
                <a:srgbClr val="1A1F3E"/>
              </a:solidFill>
            </a:endParaRPr>
          </a:p>
          <a:p>
            <a:pPr marL="0" indent="0">
              <a:buNone/>
            </a:pPr>
            <a:r>
              <a:rPr lang="en-GB" b="1" dirty="0"/>
              <a:t>For GPs, agency staff, Locum workers, a</a:t>
            </a:r>
            <a:r>
              <a:rPr lang="en-GB" dirty="0"/>
              <a:t>ny sick pay entitlement is likely to be less structured, and based on your contract.  For some, such as </a:t>
            </a:r>
            <a:r>
              <a:rPr lang="en-GB" b="1" dirty="0"/>
              <a:t>locum GPs</a:t>
            </a:r>
            <a:r>
              <a:rPr lang="en-GB" dirty="0"/>
              <a:t>, this could be nil</a:t>
            </a:r>
          </a:p>
          <a:p>
            <a:pPr marL="0" indent="0">
              <a:buNone/>
            </a:pPr>
            <a:endParaRPr lang="en-GB" dirty="0"/>
          </a:p>
          <a:p>
            <a:pPr marL="0" indent="0">
              <a:buNone/>
            </a:pPr>
            <a:r>
              <a:rPr lang="en-GB" dirty="0"/>
              <a:t>What happens after sick pay ends?</a:t>
            </a:r>
          </a:p>
          <a:p>
            <a:pPr marL="0" indent="0" algn="l" fontAlgn="base">
              <a:buNone/>
            </a:pPr>
            <a:endParaRPr lang="en-GB" b="0" i="0" dirty="0">
              <a:solidFill>
                <a:srgbClr val="1A1F3E"/>
              </a:solidFill>
              <a:effectLst/>
              <a:latin typeface="AeonikPro"/>
            </a:endParaRPr>
          </a:p>
          <a:p>
            <a:endParaRPr lang="en-GB" dirty="0"/>
          </a:p>
        </p:txBody>
      </p:sp>
    </p:spTree>
    <p:extLst>
      <p:ext uri="{BB962C8B-B14F-4D97-AF65-F5344CB8AC3E}">
        <p14:creationId xmlns:p14="http://schemas.microsoft.com/office/powerpoint/2010/main" val="90806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charset="0"/>
              </a:rPr>
              <a:t> Ill Health Retirement Pension (For members of the NHS Pension Scheme) </a:t>
            </a:r>
            <a:endParaRPr lang="en-GB" sz="4000" dirty="0"/>
          </a:p>
        </p:txBody>
      </p:sp>
      <p:sp>
        <p:nvSpPr>
          <p:cNvPr id="13" name="Rectangle 2"/>
          <p:cNvSpPr>
            <a:spLocks noChangeArrowheads="1"/>
          </p:cNvSpPr>
          <p:nvPr/>
        </p:nvSpPr>
        <p:spPr bwMode="auto">
          <a:xfrm>
            <a:off x="4999783" y="4924923"/>
            <a:ext cx="6527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	(i.e. unable to undertake current duties AND could not do any other job across a general field of employment to the same extent as they were undertaking in their own job)</a:t>
            </a:r>
          </a:p>
        </p:txBody>
      </p:sp>
      <p:sp>
        <p:nvSpPr>
          <p:cNvPr id="14" name="Rectangle 1"/>
          <p:cNvSpPr>
            <a:spLocks noChangeArrowheads="1"/>
          </p:cNvSpPr>
          <p:nvPr/>
        </p:nvSpPr>
        <p:spPr bwMode="auto">
          <a:xfrm>
            <a:off x="3360446" y="1699127"/>
            <a:ext cx="525721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From 1 April 2008 there has been a two tier system </a:t>
            </a:r>
            <a:r>
              <a:rPr lang="en-GB" altLang="en-US" sz="1600" b="1" dirty="0">
                <a:solidFill>
                  <a:srgbClr val="333333"/>
                </a:solidFill>
                <a:cs typeface="Arial" pitchFamily="34" charset="0"/>
              </a:rPr>
              <a:t>dependent on the severity of the condition or illness, which must be of a permanent nature</a:t>
            </a:r>
          </a:p>
        </p:txBody>
      </p:sp>
      <p:sp>
        <p:nvSpPr>
          <p:cNvPr id="15" name="Rectangle 2"/>
          <p:cNvSpPr>
            <a:spLocks noChangeArrowheads="1"/>
          </p:cNvSpPr>
          <p:nvPr/>
        </p:nvSpPr>
        <p:spPr bwMode="auto">
          <a:xfrm>
            <a:off x="2926371" y="3308255"/>
            <a:ext cx="1135504"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sz="3200" i="1" dirty="0">
                <a:solidFill>
                  <a:srgbClr val="005EB8"/>
                </a:solidFill>
                <a:latin typeface="Arial" charset="0"/>
              </a:rPr>
              <a:t>Tier 1</a:t>
            </a:r>
            <a:endParaRPr lang="en-GB" altLang="ja-JP" sz="3200" b="1" i="1" dirty="0">
              <a:solidFill>
                <a:srgbClr val="005EB8"/>
              </a:solidFill>
              <a:cs typeface="Arial" pitchFamily="34" charset="0"/>
            </a:endParaRPr>
          </a:p>
        </p:txBody>
      </p:sp>
      <p:cxnSp>
        <p:nvCxnSpPr>
          <p:cNvPr id="16" name="Straight Arrow Connector 15"/>
          <p:cNvCxnSpPr/>
          <p:nvPr/>
        </p:nvCxnSpPr>
        <p:spPr>
          <a:xfrm>
            <a:off x="8144013" y="2637846"/>
            <a:ext cx="0" cy="498475"/>
          </a:xfrm>
          <a:prstGeom prst="straightConnector1">
            <a:avLst/>
          </a:prstGeom>
          <a:ln w="15875" cap="rnd" cmpd="sng">
            <a:solidFill>
              <a:srgbClr val="333333"/>
            </a:solidFill>
            <a:prstDash val="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94123" y="2574838"/>
            <a:ext cx="0" cy="498475"/>
          </a:xfrm>
          <a:prstGeom prst="straightConnector1">
            <a:avLst/>
          </a:prstGeom>
          <a:ln w="15875" cap="rnd" cmpd="sng">
            <a:solidFill>
              <a:srgbClr val="333333"/>
            </a:solidFill>
            <a:prstDash val="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144013" y="4424861"/>
            <a:ext cx="0" cy="500062"/>
          </a:xfrm>
          <a:prstGeom prst="straightConnector1">
            <a:avLst/>
          </a:prstGeom>
          <a:ln w="15875" cap="rnd" cmpd="sng">
            <a:solidFill>
              <a:srgbClr val="333333"/>
            </a:solidFill>
            <a:prstDash val="dot"/>
            <a:tailEnd type="arrow"/>
          </a:ln>
        </p:spPr>
        <p:style>
          <a:lnRef idx="1">
            <a:schemeClr val="accent1"/>
          </a:lnRef>
          <a:fillRef idx="0">
            <a:schemeClr val="accent1"/>
          </a:fillRef>
          <a:effectRef idx="0">
            <a:schemeClr val="accent1"/>
          </a:effectRef>
          <a:fontRef idx="minor">
            <a:schemeClr val="tx1"/>
          </a:fontRef>
        </p:style>
      </p:cxnSp>
      <p:sp>
        <p:nvSpPr>
          <p:cNvPr id="19" name="Rectangle 2"/>
          <p:cNvSpPr>
            <a:spLocks noChangeArrowheads="1"/>
          </p:cNvSpPr>
          <p:nvPr/>
        </p:nvSpPr>
        <p:spPr bwMode="auto">
          <a:xfrm>
            <a:off x="7451570" y="3254783"/>
            <a:ext cx="1135504"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sz="3200" i="1" dirty="0">
                <a:solidFill>
                  <a:srgbClr val="005EB8"/>
                </a:solidFill>
                <a:latin typeface="Arial" charset="0"/>
              </a:rPr>
              <a:t>Tier 2</a:t>
            </a:r>
            <a:endParaRPr lang="en-GB" altLang="ja-JP" sz="3200" b="1" i="1" dirty="0">
              <a:solidFill>
                <a:srgbClr val="005EB8"/>
              </a:solidFill>
              <a:cs typeface="Arial" pitchFamily="34" charset="0"/>
            </a:endParaRPr>
          </a:p>
        </p:txBody>
      </p:sp>
      <p:sp>
        <p:nvSpPr>
          <p:cNvPr id="20" name="Rectangle 1"/>
          <p:cNvSpPr>
            <a:spLocks noChangeArrowheads="1"/>
          </p:cNvSpPr>
          <p:nvPr/>
        </p:nvSpPr>
        <p:spPr bwMode="auto">
          <a:xfrm>
            <a:off x="1988463" y="3704376"/>
            <a:ext cx="3011320" cy="6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assessed as being unable to </a:t>
            </a:r>
            <a:r>
              <a:rPr lang="en-GB" altLang="en-US" sz="1600" b="1" i="1" dirty="0">
                <a:solidFill>
                  <a:srgbClr val="005EB8"/>
                </a:solidFill>
                <a:cs typeface="Arial" pitchFamily="34" charset="0"/>
              </a:rPr>
              <a:t>undertake current duties</a:t>
            </a:r>
          </a:p>
        </p:txBody>
      </p:sp>
      <p:sp>
        <p:nvSpPr>
          <p:cNvPr id="21" name="Rectangle 1"/>
          <p:cNvSpPr>
            <a:spLocks noChangeArrowheads="1"/>
          </p:cNvSpPr>
          <p:nvPr/>
        </p:nvSpPr>
        <p:spPr bwMode="auto">
          <a:xfrm>
            <a:off x="6186137" y="3637536"/>
            <a:ext cx="3666371" cy="6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assessed as being unable to </a:t>
            </a:r>
            <a:r>
              <a:rPr lang="en-GB" altLang="en-US" sz="1600" b="1" i="1" dirty="0">
                <a:solidFill>
                  <a:srgbClr val="005EB8"/>
                </a:solidFill>
                <a:cs typeface="Arial" pitchFamily="34" charset="0"/>
              </a:rPr>
              <a:t>undertake any regular employment </a:t>
            </a:r>
          </a:p>
        </p:txBody>
      </p:sp>
    </p:spTree>
    <p:extLst>
      <p:ext uri="{BB962C8B-B14F-4D97-AF65-F5344CB8AC3E}">
        <p14:creationId xmlns:p14="http://schemas.microsoft.com/office/powerpoint/2010/main" val="77880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262626"/>
                </a:solidFill>
                <a:latin typeface="Times New Roman" charset="0"/>
              </a:rPr>
              <a:t>Ill Health Retirement Pension </a:t>
            </a:r>
            <a:endParaRPr lang="en-GB" sz="4000" dirty="0">
              <a:solidFill>
                <a:srgbClr val="262626"/>
              </a:solidFill>
            </a:endParaRPr>
          </a:p>
        </p:txBody>
      </p:sp>
      <p:graphicFrame>
        <p:nvGraphicFramePr>
          <p:cNvPr id="5" name="Content Placeholder 2">
            <a:extLst>
              <a:ext uri="{FF2B5EF4-FFF2-40B4-BE49-F238E27FC236}">
                <a16:creationId xmlns:a16="http://schemas.microsoft.com/office/drawing/2014/main" id="{D0C7E025-1986-4E01-8F96-C85844710FAE}"/>
              </a:ext>
            </a:extLst>
          </p:cNvPr>
          <p:cNvGraphicFramePr>
            <a:graphicFrameLocks noGrp="1"/>
          </p:cNvGraphicFramePr>
          <p:nvPr>
            <p:ph idx="1"/>
            <p:extLst>
              <p:ext uri="{D42A27DB-BD31-4B8C-83A1-F6EECF244321}">
                <p14:modId xmlns:p14="http://schemas.microsoft.com/office/powerpoint/2010/main" val="1638023385"/>
              </p:ext>
            </p:extLst>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53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Today’s agenda</a:t>
            </a:r>
          </a:p>
        </p:txBody>
      </p:sp>
      <p:sp>
        <p:nvSpPr>
          <p:cNvPr id="5" name="Content Placeholder 4"/>
          <p:cNvSpPr>
            <a:spLocks noGrp="1"/>
          </p:cNvSpPr>
          <p:nvPr>
            <p:ph idx="1"/>
          </p:nvPr>
        </p:nvSpPr>
        <p:spPr>
          <a:xfrm>
            <a:off x="838200" y="1576385"/>
            <a:ext cx="7343274" cy="5000878"/>
          </a:xfrm>
        </p:spPr>
        <p:txBody>
          <a:bodyPr>
            <a:normAutofit/>
          </a:bodyPr>
          <a:lstStyle/>
          <a:p>
            <a:r>
              <a:rPr lang="en-GB" dirty="0"/>
              <a:t>2015 NHS Pension Scheme</a:t>
            </a:r>
          </a:p>
          <a:p>
            <a:r>
              <a:rPr lang="en-GB" dirty="0"/>
              <a:t>Protecting your income when sick</a:t>
            </a:r>
          </a:p>
          <a:p>
            <a:r>
              <a:rPr lang="en-GB" dirty="0"/>
              <a:t>Getting mortgage ready</a:t>
            </a:r>
          </a:p>
          <a:p>
            <a:r>
              <a:rPr lang="en-GB" dirty="0"/>
              <a:t>About Chase de Vere</a:t>
            </a:r>
          </a:p>
          <a:p>
            <a:pPr lvl="1"/>
            <a:r>
              <a:rPr lang="en-GB" dirty="0"/>
              <a:t>Our service and charges</a:t>
            </a:r>
          </a:p>
          <a:p>
            <a:r>
              <a:rPr lang="en-GB" dirty="0"/>
              <a:t>Frequently asked Questions </a:t>
            </a:r>
          </a:p>
          <a:p>
            <a:pPr lvl="2"/>
            <a:endParaRPr lang="en-GB" dirty="0"/>
          </a:p>
        </p:txBody>
      </p:sp>
    </p:spTree>
    <p:extLst>
      <p:ext uri="{BB962C8B-B14F-4D97-AF65-F5344CB8AC3E}">
        <p14:creationId xmlns:p14="http://schemas.microsoft.com/office/powerpoint/2010/main" val="22827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4000" dirty="0">
                <a:solidFill>
                  <a:srgbClr val="262626"/>
                </a:solidFill>
              </a:rPr>
              <a:t>Would you qualify for an Ill Health Retirement Pension?</a:t>
            </a:r>
          </a:p>
        </p:txBody>
      </p:sp>
      <p:graphicFrame>
        <p:nvGraphicFramePr>
          <p:cNvPr id="10" name="Content Placeholder 7">
            <a:extLst>
              <a:ext uri="{FF2B5EF4-FFF2-40B4-BE49-F238E27FC236}">
                <a16:creationId xmlns:a16="http://schemas.microsoft.com/office/drawing/2014/main" id="{F54EB984-958F-468D-B598-5EAED5E5B5E4}"/>
              </a:ext>
            </a:extLst>
          </p:cNvPr>
          <p:cNvGraphicFramePr>
            <a:graphicFrameLocks noGrp="1"/>
          </p:cNvGraphicFramePr>
          <p:nvPr>
            <p:ph idx="1"/>
            <p:extLst>
              <p:ext uri="{D42A27DB-BD31-4B8C-83A1-F6EECF244321}">
                <p14:modId xmlns:p14="http://schemas.microsoft.com/office/powerpoint/2010/main" val="2870265717"/>
              </p:ext>
            </p:extLst>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05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Times New Roman" charset="0"/>
              </a:rPr>
              <a:t>Income Protection Insurance</a:t>
            </a:r>
            <a:endParaRPr lang="en-GB" dirty="0"/>
          </a:p>
        </p:txBody>
      </p:sp>
      <p:sp>
        <p:nvSpPr>
          <p:cNvPr id="10" name="Rectangle 2"/>
          <p:cNvSpPr>
            <a:spLocks noChangeArrowheads="1"/>
          </p:cNvSpPr>
          <p:nvPr/>
        </p:nvSpPr>
        <p:spPr bwMode="auto">
          <a:xfrm>
            <a:off x="838200" y="1931080"/>
            <a:ext cx="10515600" cy="385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ts val="1925"/>
              </a:lnSpc>
              <a:spcAft>
                <a:spcPts val="1200"/>
              </a:spcAft>
              <a:buClr>
                <a:srgbClr val="005EB8"/>
              </a:buClr>
              <a:buFont typeface="Arial" pitchFamily="34" charset="0"/>
              <a:buChar char="•"/>
            </a:pPr>
            <a:r>
              <a:rPr lang="en-GB" altLang="en-US" sz="1800" dirty="0">
                <a:solidFill>
                  <a:schemeClr val="tx1">
                    <a:lumMod val="85000"/>
                    <a:lumOff val="15000"/>
                  </a:schemeClr>
                </a:solidFill>
                <a:cs typeface="Arial" pitchFamily="34" charset="0"/>
              </a:rPr>
              <a:t>Considered the most essential of all financial planning tools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Guaranteed to pay out until your normal retirement age, your return to work or your death</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Can provide benefits on an ‘own occupation’ basis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Can provide the security of index linked guaranteed premiums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Does any existing cover you have provide these benefits?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Have you had a significant wage increase or other change in circumstances since you took out any existing cover?</a:t>
            </a:r>
          </a:p>
          <a:p>
            <a:pPr>
              <a:lnSpc>
                <a:spcPts val="1925"/>
              </a:lnSpc>
              <a:spcAft>
                <a:spcPts val="1200"/>
              </a:spcAft>
              <a:buClr>
                <a:srgbClr val="005EB8"/>
              </a:buClr>
              <a:buFont typeface="Arial" pitchFamily="34" charset="0"/>
              <a:buChar char="•"/>
            </a:pPr>
            <a:r>
              <a:rPr lang="en-GB" sz="1800" dirty="0">
                <a:solidFill>
                  <a:schemeClr val="tx1">
                    <a:lumMod val="85000"/>
                    <a:lumOff val="15000"/>
                  </a:schemeClr>
                </a:solidFill>
                <a:latin typeface="Arial" charset="0"/>
              </a:rPr>
              <a:t>We will discuss appropriate levels of income protection taking into consideration your opinions and thoughts</a:t>
            </a:r>
          </a:p>
        </p:txBody>
      </p:sp>
      <p:sp>
        <p:nvSpPr>
          <p:cNvPr id="11" name="Rectangle 10"/>
          <p:cNvSpPr/>
          <p:nvPr/>
        </p:nvSpPr>
        <p:spPr>
          <a:xfrm>
            <a:off x="2495006" y="5947034"/>
            <a:ext cx="6714308" cy="366126"/>
          </a:xfrm>
          <a:prstGeom prst="rect">
            <a:avLst/>
          </a:prstGeom>
          <a:solidFill>
            <a:srgbClr val="005EB8"/>
          </a:solidFill>
        </p:spPr>
        <p:txBody>
          <a:bodyPr wrap="square">
            <a:spAutoFit/>
          </a:bodyPr>
          <a:lstStyle/>
          <a:p>
            <a:pPr algn="ctr" eaLnBrk="1" hangingPunct="1">
              <a:lnSpc>
                <a:spcPts val="2263"/>
              </a:lnSpc>
              <a:spcAft>
                <a:spcPts val="1200"/>
              </a:spcAft>
              <a:buClr>
                <a:srgbClr val="D82034"/>
              </a:buClr>
            </a:pPr>
            <a:r>
              <a:rPr lang="en-GB" altLang="en-US" i="1" dirty="0">
                <a:solidFill>
                  <a:schemeClr val="bg1"/>
                </a:solidFill>
                <a:latin typeface="Arial" panose="020B0604020202020204" pitchFamily="34" charset="0"/>
                <a:cs typeface="Arial" panose="020B0604020202020204" pitchFamily="34" charset="0"/>
              </a:rPr>
              <a:t>Is now the time to review and take back control?</a:t>
            </a:r>
          </a:p>
        </p:txBody>
      </p:sp>
    </p:spTree>
    <p:extLst>
      <p:ext uri="{BB962C8B-B14F-4D97-AF65-F5344CB8AC3E}">
        <p14:creationId xmlns:p14="http://schemas.microsoft.com/office/powerpoint/2010/main" val="5235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60657" y="702414"/>
            <a:ext cx="7733109" cy="553998"/>
          </a:xfrm>
          <a:prstGeom prst="rect">
            <a:avLst/>
          </a:prstGeom>
        </p:spPr>
        <p:txBody>
          <a:bodyPr vert="horz" wrap="square" lIns="0" tIns="0" rIns="0" bIns="0" rtlCol="0" anchor="ctr">
            <a:spAutoFit/>
          </a:bodyPr>
          <a:lstStyle/>
          <a:p>
            <a:pPr marL="8929">
              <a:lnSpc>
                <a:spcPct val="100000"/>
              </a:lnSpc>
            </a:pPr>
            <a:r>
              <a:rPr dirty="0"/>
              <a:t>How do I save?</a:t>
            </a:r>
          </a:p>
        </p:txBody>
      </p:sp>
      <p:grpSp>
        <p:nvGrpSpPr>
          <p:cNvPr id="35" name="Group 34"/>
          <p:cNvGrpSpPr/>
          <p:nvPr/>
        </p:nvGrpSpPr>
        <p:grpSpPr>
          <a:xfrm>
            <a:off x="4728016" y="2005063"/>
            <a:ext cx="2603950" cy="3790652"/>
            <a:chOff x="4504266" y="2880953"/>
            <a:chExt cx="3703396" cy="5391150"/>
          </a:xfrm>
        </p:grpSpPr>
        <p:sp>
          <p:nvSpPr>
            <p:cNvPr id="2" name="object 2"/>
            <p:cNvSpPr/>
            <p:nvPr/>
          </p:nvSpPr>
          <p:spPr>
            <a:xfrm>
              <a:off x="6287825" y="5977177"/>
              <a:ext cx="1089660" cy="270510"/>
            </a:xfrm>
            <a:custGeom>
              <a:avLst/>
              <a:gdLst/>
              <a:ahLst/>
              <a:cxnLst/>
              <a:rect l="l" t="t" r="r" b="b"/>
              <a:pathLst>
                <a:path w="1089659" h="270510">
                  <a:moveTo>
                    <a:pt x="1041659" y="0"/>
                  </a:moveTo>
                  <a:lnTo>
                    <a:pt x="47810" y="0"/>
                  </a:lnTo>
                  <a:lnTo>
                    <a:pt x="21249" y="37741"/>
                  </a:lnTo>
                  <a:lnTo>
                    <a:pt x="5312" y="84284"/>
                  </a:lnTo>
                  <a:lnTo>
                    <a:pt x="0" y="135228"/>
                  </a:lnTo>
                  <a:lnTo>
                    <a:pt x="5312" y="186172"/>
                  </a:lnTo>
                  <a:lnTo>
                    <a:pt x="21249" y="232716"/>
                  </a:lnTo>
                  <a:lnTo>
                    <a:pt x="47810" y="270457"/>
                  </a:lnTo>
                  <a:lnTo>
                    <a:pt x="1041659" y="270457"/>
                  </a:lnTo>
                  <a:lnTo>
                    <a:pt x="1068220" y="232716"/>
                  </a:lnTo>
                  <a:lnTo>
                    <a:pt x="1084157" y="186172"/>
                  </a:lnTo>
                  <a:lnTo>
                    <a:pt x="1089470" y="135228"/>
                  </a:lnTo>
                  <a:lnTo>
                    <a:pt x="1084157" y="84284"/>
                  </a:lnTo>
                  <a:lnTo>
                    <a:pt x="1068220" y="37741"/>
                  </a:lnTo>
                  <a:lnTo>
                    <a:pt x="1041659" y="0"/>
                  </a:lnTo>
                  <a:close/>
                </a:path>
              </a:pathLst>
            </a:custGeom>
            <a:solidFill>
              <a:srgbClr val="FFFF00"/>
            </a:solidFill>
          </p:spPr>
          <p:txBody>
            <a:bodyPr wrap="square" lIns="0" tIns="0" rIns="0" bIns="0" rtlCol="0"/>
            <a:lstStyle/>
            <a:p>
              <a:endParaRPr sz="1266"/>
            </a:p>
          </p:txBody>
        </p:sp>
        <p:sp>
          <p:nvSpPr>
            <p:cNvPr id="6" name="object 6"/>
            <p:cNvSpPr/>
            <p:nvPr/>
          </p:nvSpPr>
          <p:spPr>
            <a:xfrm>
              <a:off x="4718972" y="3134953"/>
              <a:ext cx="3488690" cy="5137150"/>
            </a:xfrm>
            <a:custGeom>
              <a:avLst/>
              <a:gdLst/>
              <a:ahLst/>
              <a:cxnLst/>
              <a:rect l="l" t="t" r="r" b="b"/>
              <a:pathLst>
                <a:path w="3488690" h="5137150">
                  <a:moveTo>
                    <a:pt x="3140786" y="0"/>
                  </a:moveTo>
                  <a:lnTo>
                    <a:pt x="0" y="0"/>
                  </a:lnTo>
                  <a:lnTo>
                    <a:pt x="0" y="5137150"/>
                  </a:lnTo>
                  <a:lnTo>
                    <a:pt x="3140786" y="5137150"/>
                  </a:lnTo>
                  <a:lnTo>
                    <a:pt x="3140786" y="2780842"/>
                  </a:lnTo>
                  <a:lnTo>
                    <a:pt x="3488270" y="2565400"/>
                  </a:lnTo>
                  <a:lnTo>
                    <a:pt x="3140786" y="2349093"/>
                  </a:lnTo>
                  <a:lnTo>
                    <a:pt x="3140786" y="0"/>
                  </a:lnTo>
                  <a:close/>
                </a:path>
              </a:pathLst>
            </a:custGeom>
            <a:solidFill>
              <a:srgbClr val="414042"/>
            </a:solidFill>
          </p:spPr>
          <p:txBody>
            <a:bodyPr wrap="square" lIns="0" tIns="0" rIns="0" bIns="0" rtlCol="0"/>
            <a:lstStyle/>
            <a:p>
              <a:endParaRPr sz="1266"/>
            </a:p>
          </p:txBody>
        </p:sp>
        <p:sp>
          <p:nvSpPr>
            <p:cNvPr id="10" name="object 10"/>
            <p:cNvSpPr txBox="1"/>
            <p:nvPr/>
          </p:nvSpPr>
          <p:spPr>
            <a:xfrm>
              <a:off x="5077006" y="4069049"/>
              <a:ext cx="2500008" cy="461619"/>
            </a:xfrm>
            <a:prstGeom prst="rect">
              <a:avLst/>
            </a:prstGeom>
          </p:spPr>
          <p:txBody>
            <a:bodyPr vert="horz" wrap="square" lIns="0" tIns="0" rIns="0" bIns="0" rtlCol="0">
              <a:spAutoFit/>
            </a:bodyPr>
            <a:lstStyle/>
            <a:p>
              <a:pPr marL="8929" algn="ctr"/>
              <a:r>
                <a:rPr sz="2109" i="1" dirty="0">
                  <a:solidFill>
                    <a:srgbClr val="FFFFFF"/>
                  </a:solidFill>
                  <a:latin typeface="Times New Roman" panose="02020603050405020304" pitchFamily="18" charset="0"/>
                  <a:cs typeface="Times New Roman" panose="02020603050405020304" pitchFamily="18" charset="0"/>
                </a:rPr>
                <a:t>Make it easy</a:t>
              </a:r>
              <a:endParaRPr sz="2109"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5077006" y="5124379"/>
              <a:ext cx="2500008" cy="1659714"/>
            </a:xfrm>
            <a:prstGeom prst="rect">
              <a:avLst/>
            </a:prstGeom>
          </p:spPr>
          <p:txBody>
            <a:bodyPr vert="horz" wrap="square" lIns="0" tIns="0" rIns="0" bIns="0" rtlCol="0">
              <a:spAutoFit/>
            </a:bodyPr>
            <a:lstStyle/>
            <a:p>
              <a:pPr marL="8929" marR="3572">
                <a:lnSpc>
                  <a:spcPts val="1336"/>
                </a:lnSpc>
              </a:pPr>
              <a:r>
                <a:rPr sz="1125" dirty="0">
                  <a:solidFill>
                    <a:srgbClr val="FFFFFF"/>
                  </a:solidFill>
                  <a:latin typeface="Arial"/>
                  <a:cs typeface="Arial"/>
                </a:rPr>
                <a:t>– </a:t>
              </a:r>
              <a:r>
                <a:rPr sz="1125" spc="-4" dirty="0">
                  <a:solidFill>
                    <a:srgbClr val="FFFFFF"/>
                  </a:solidFill>
                  <a:latin typeface="Arial"/>
                  <a:cs typeface="Arial"/>
                </a:rPr>
                <a:t>why not </a:t>
              </a:r>
              <a:r>
                <a:rPr sz="1125" dirty="0">
                  <a:solidFill>
                    <a:srgbClr val="FFFFFF"/>
                  </a:solidFill>
                  <a:latin typeface="Arial"/>
                  <a:cs typeface="Arial"/>
                </a:rPr>
                <a:t>set </a:t>
              </a:r>
              <a:r>
                <a:rPr sz="1125" spc="-4" dirty="0">
                  <a:solidFill>
                    <a:srgbClr val="FFFFFF"/>
                  </a:solidFill>
                  <a:latin typeface="Arial"/>
                  <a:cs typeface="Arial"/>
                </a:rPr>
                <a:t>up</a:t>
              </a:r>
              <a:r>
                <a:rPr lang="en-GB" sz="1125" spc="-4" dirty="0">
                  <a:solidFill>
                    <a:srgbClr val="FFFFFF"/>
                  </a:solidFill>
                  <a:latin typeface="Arial"/>
                  <a:cs typeface="Arial"/>
                </a:rPr>
                <a:t> a </a:t>
              </a:r>
              <a:r>
                <a:rPr sz="1125" dirty="0">
                  <a:solidFill>
                    <a:srgbClr val="FFFFFF"/>
                  </a:solidFill>
                  <a:latin typeface="Arial"/>
                  <a:cs typeface="Arial"/>
                </a:rPr>
                <a:t>monthly  Standing Order </a:t>
              </a:r>
              <a:r>
                <a:rPr sz="1125" spc="-4" dirty="0">
                  <a:solidFill>
                    <a:srgbClr val="FFFFFF"/>
                  </a:solidFill>
                  <a:latin typeface="Arial"/>
                  <a:cs typeface="Arial"/>
                </a:rPr>
                <a:t>or Direct  Debit </a:t>
              </a:r>
              <a:r>
                <a:rPr sz="1125" dirty="0">
                  <a:solidFill>
                    <a:srgbClr val="FFFFFF"/>
                  </a:solidFill>
                  <a:latin typeface="Arial"/>
                  <a:cs typeface="Arial"/>
                </a:rPr>
                <a:t>from your current  </a:t>
              </a:r>
              <a:r>
                <a:rPr sz="1125" spc="-4" dirty="0">
                  <a:solidFill>
                    <a:srgbClr val="FFFFFF"/>
                  </a:solidFill>
                  <a:latin typeface="Arial"/>
                  <a:cs typeface="Arial"/>
                </a:rPr>
                <a:t>account </a:t>
              </a:r>
              <a:r>
                <a:rPr sz="1125" dirty="0">
                  <a:solidFill>
                    <a:srgbClr val="FFFFFF"/>
                  </a:solidFill>
                  <a:latin typeface="Arial"/>
                  <a:cs typeface="Arial"/>
                </a:rPr>
                <a:t>to your savings  </a:t>
              </a:r>
              <a:r>
                <a:rPr sz="1125" spc="-4" dirty="0">
                  <a:solidFill>
                    <a:srgbClr val="FFFFFF"/>
                  </a:solidFill>
                  <a:latin typeface="Arial"/>
                  <a:cs typeface="Arial"/>
                </a:rPr>
                <a:t>account. </a:t>
              </a:r>
              <a:r>
                <a:rPr sz="1125" dirty="0">
                  <a:solidFill>
                    <a:srgbClr val="FFFFFF"/>
                  </a:solidFill>
                  <a:latin typeface="Arial"/>
                  <a:cs typeface="Arial"/>
                </a:rPr>
                <a:t>That </a:t>
              </a:r>
              <a:r>
                <a:rPr sz="1125" spc="-4" dirty="0">
                  <a:solidFill>
                    <a:srgbClr val="FFFFFF"/>
                  </a:solidFill>
                  <a:latin typeface="Arial"/>
                  <a:cs typeface="Arial"/>
                </a:rPr>
                <a:t>way </a:t>
              </a:r>
              <a:r>
                <a:rPr sz="1125" dirty="0">
                  <a:solidFill>
                    <a:srgbClr val="FFFFFF"/>
                  </a:solidFill>
                  <a:latin typeface="Arial"/>
                  <a:cs typeface="Arial"/>
                </a:rPr>
                <a:t>you  can’t forget, </a:t>
              </a:r>
              <a:r>
                <a:rPr sz="1125" spc="-4" dirty="0">
                  <a:solidFill>
                    <a:srgbClr val="FFFFFF"/>
                  </a:solidFill>
                  <a:latin typeface="Arial"/>
                  <a:cs typeface="Arial"/>
                </a:rPr>
                <a:t>or </a:t>
              </a:r>
              <a:r>
                <a:rPr sz="1125" dirty="0">
                  <a:solidFill>
                    <a:srgbClr val="FFFFFF"/>
                  </a:solidFill>
                  <a:latin typeface="Arial"/>
                  <a:cs typeface="Arial"/>
                </a:rPr>
                <a:t>spend the  money </a:t>
              </a:r>
              <a:r>
                <a:rPr sz="1125" spc="-4" dirty="0">
                  <a:solidFill>
                    <a:srgbClr val="FFFFFF"/>
                  </a:solidFill>
                  <a:latin typeface="Arial"/>
                  <a:cs typeface="Arial"/>
                </a:rPr>
                <a:t>on </a:t>
              </a:r>
              <a:r>
                <a:rPr sz="1125" dirty="0">
                  <a:solidFill>
                    <a:srgbClr val="FFFFFF"/>
                  </a:solidFill>
                  <a:latin typeface="Arial"/>
                  <a:cs typeface="Arial"/>
                </a:rPr>
                <a:t>something</a:t>
              </a:r>
              <a:r>
                <a:rPr sz="1125" spc="-70" dirty="0">
                  <a:solidFill>
                    <a:srgbClr val="FFFFFF"/>
                  </a:solidFill>
                  <a:latin typeface="Arial"/>
                  <a:cs typeface="Arial"/>
                </a:rPr>
                <a:t> </a:t>
              </a:r>
              <a:r>
                <a:rPr sz="1125" spc="-4" dirty="0">
                  <a:solidFill>
                    <a:srgbClr val="FFFFFF"/>
                  </a:solidFill>
                  <a:latin typeface="Arial"/>
                  <a:cs typeface="Arial"/>
                </a:rPr>
                <a:t>else.</a:t>
              </a:r>
              <a:endParaRPr sz="1125" dirty="0">
                <a:latin typeface="Arial"/>
                <a:cs typeface="Arial"/>
              </a:endParaRPr>
            </a:p>
          </p:txBody>
        </p:sp>
        <p:sp>
          <p:nvSpPr>
            <p:cNvPr id="16" name="object 16"/>
            <p:cNvSpPr/>
            <p:nvPr/>
          </p:nvSpPr>
          <p:spPr>
            <a:xfrm>
              <a:off x="4504266" y="2880953"/>
              <a:ext cx="508000" cy="508000"/>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4092" y="299657"/>
                  </a:lnTo>
                  <a:lnTo>
                    <a:pt x="15890" y="342630"/>
                  </a:lnTo>
                  <a:lnTo>
                    <a:pt x="34677" y="382200"/>
                  </a:lnTo>
                  <a:lnTo>
                    <a:pt x="59736" y="417650"/>
                  </a:lnTo>
                  <a:lnTo>
                    <a:pt x="90349" y="448263"/>
                  </a:lnTo>
                  <a:lnTo>
                    <a:pt x="125799" y="473322"/>
                  </a:lnTo>
                  <a:lnTo>
                    <a:pt x="165369" y="492109"/>
                  </a:lnTo>
                  <a:lnTo>
                    <a:pt x="208342" y="503907"/>
                  </a:lnTo>
                  <a:lnTo>
                    <a:pt x="254000" y="507999"/>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3999"/>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17" name="object 17"/>
            <p:cNvSpPr txBox="1"/>
            <p:nvPr/>
          </p:nvSpPr>
          <p:spPr>
            <a:xfrm>
              <a:off x="4652966" y="2914783"/>
              <a:ext cx="248284" cy="369242"/>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2.</a:t>
              </a:r>
              <a:endParaRPr sz="1687" dirty="0">
                <a:latin typeface="Times New Roman"/>
                <a:cs typeface="Times New Roman"/>
              </a:endParaRPr>
            </a:p>
          </p:txBody>
        </p:sp>
      </p:grpSp>
      <p:grpSp>
        <p:nvGrpSpPr>
          <p:cNvPr id="36" name="Group 35"/>
          <p:cNvGrpSpPr/>
          <p:nvPr/>
        </p:nvGrpSpPr>
        <p:grpSpPr>
          <a:xfrm>
            <a:off x="7322344" y="2025670"/>
            <a:ext cx="2387349" cy="3774162"/>
            <a:chOff x="8246533" y="2880953"/>
            <a:chExt cx="3395341" cy="5367697"/>
          </a:xfrm>
        </p:grpSpPr>
        <p:sp>
          <p:nvSpPr>
            <p:cNvPr id="7" name="object 7"/>
            <p:cNvSpPr/>
            <p:nvPr/>
          </p:nvSpPr>
          <p:spPr>
            <a:xfrm>
              <a:off x="8500529" y="3117850"/>
              <a:ext cx="3141345" cy="5130800"/>
            </a:xfrm>
            <a:custGeom>
              <a:avLst/>
              <a:gdLst/>
              <a:ahLst/>
              <a:cxnLst/>
              <a:rect l="l" t="t" r="r" b="b"/>
              <a:pathLst>
                <a:path w="3141345" h="5130800">
                  <a:moveTo>
                    <a:pt x="3140786" y="0"/>
                  </a:moveTo>
                  <a:lnTo>
                    <a:pt x="0" y="0"/>
                  </a:lnTo>
                  <a:lnTo>
                    <a:pt x="0" y="5130800"/>
                  </a:lnTo>
                  <a:lnTo>
                    <a:pt x="3140786" y="5130800"/>
                  </a:lnTo>
                  <a:lnTo>
                    <a:pt x="3140786" y="0"/>
                  </a:lnTo>
                  <a:close/>
                </a:path>
              </a:pathLst>
            </a:custGeom>
            <a:solidFill>
              <a:srgbClr val="414042"/>
            </a:solidFill>
          </p:spPr>
          <p:txBody>
            <a:bodyPr wrap="square" lIns="0" tIns="0" rIns="0" bIns="0" rtlCol="0"/>
            <a:lstStyle/>
            <a:p>
              <a:endParaRPr sz="1266"/>
            </a:p>
          </p:txBody>
        </p:sp>
        <p:sp>
          <p:nvSpPr>
            <p:cNvPr id="12" name="object 12"/>
            <p:cNvSpPr txBox="1"/>
            <p:nvPr/>
          </p:nvSpPr>
          <p:spPr>
            <a:xfrm>
              <a:off x="8840389" y="4046965"/>
              <a:ext cx="2561512" cy="2644598"/>
            </a:xfrm>
            <a:prstGeom prst="rect">
              <a:avLst/>
            </a:prstGeom>
          </p:spPr>
          <p:txBody>
            <a:bodyPr vert="horz" wrap="square" lIns="0" tIns="0" rIns="0" bIns="0" rtlCol="0">
              <a:spAutoFit/>
            </a:bodyPr>
            <a:lstStyle/>
            <a:p>
              <a:pPr marR="65184" algn="ctr">
                <a:lnSpc>
                  <a:spcPts val="2180"/>
                </a:lnSpc>
              </a:pPr>
              <a:r>
                <a:rPr sz="2109" i="1" dirty="0">
                  <a:solidFill>
                    <a:srgbClr val="FFFFFF"/>
                  </a:solidFill>
                  <a:latin typeface="Times New Roman" panose="02020603050405020304" pitchFamily="18" charset="0"/>
                  <a:cs typeface="Times New Roman" panose="02020603050405020304" pitchFamily="18" charset="0"/>
                </a:rPr>
                <a:t>Start with an</a:t>
              </a:r>
              <a:r>
                <a:rPr lang="en-GB" sz="2109" i="1" dirty="0">
                  <a:solidFill>
                    <a:srgbClr val="FFFFFF"/>
                  </a:solidFill>
                  <a:latin typeface="Times New Roman" panose="02020603050405020304" pitchFamily="18" charset="0"/>
                  <a:cs typeface="Times New Roman" panose="02020603050405020304" pitchFamily="18" charset="0"/>
                </a:rPr>
                <a:t> </a:t>
              </a:r>
              <a:r>
                <a:rPr sz="2109" i="1" dirty="0">
                  <a:solidFill>
                    <a:srgbClr val="FFFFFF"/>
                  </a:solidFill>
                  <a:latin typeface="Times New Roman" panose="02020603050405020304" pitchFamily="18" charset="0"/>
                  <a:cs typeface="Times New Roman" panose="02020603050405020304" pitchFamily="18" charset="0"/>
                </a:rPr>
                <a:t>emergency</a:t>
              </a:r>
              <a:r>
                <a:rPr lang="en-GB" sz="2109" i="1" dirty="0">
                  <a:solidFill>
                    <a:srgbClr val="FFFFFF"/>
                  </a:solidFill>
                  <a:latin typeface="Times New Roman" panose="02020603050405020304" pitchFamily="18" charset="0"/>
                  <a:cs typeface="Times New Roman" panose="02020603050405020304" pitchFamily="18" charset="0"/>
                </a:rPr>
                <a:t> </a:t>
              </a:r>
              <a:r>
                <a:rPr sz="2109" i="1" dirty="0">
                  <a:solidFill>
                    <a:srgbClr val="FFFFFF"/>
                  </a:solidFill>
                  <a:latin typeface="Times New Roman" panose="02020603050405020304" pitchFamily="18" charset="0"/>
                  <a:cs typeface="Times New Roman" panose="02020603050405020304" pitchFamily="18" charset="0"/>
                </a:rPr>
                <a:t>fund</a:t>
              </a:r>
              <a:endParaRPr sz="2109" dirty="0">
                <a:latin typeface="Times New Roman" panose="02020603050405020304" pitchFamily="18" charset="0"/>
                <a:cs typeface="Times New Roman" panose="02020603050405020304" pitchFamily="18" charset="0"/>
              </a:endParaRPr>
            </a:p>
            <a:p>
              <a:pPr marL="8929" marR="3572">
                <a:lnSpc>
                  <a:spcPts val="1336"/>
                </a:lnSpc>
                <a:spcBef>
                  <a:spcPts val="956"/>
                </a:spcBef>
              </a:pPr>
              <a:r>
                <a:rPr sz="1125" spc="-4" dirty="0">
                  <a:solidFill>
                    <a:srgbClr val="FFFFFF"/>
                  </a:solidFill>
                  <a:latin typeface="Arial"/>
                  <a:cs typeface="Arial"/>
                </a:rPr>
                <a:t>– make your </a:t>
              </a:r>
              <a:r>
                <a:rPr sz="1125" dirty="0">
                  <a:solidFill>
                    <a:srgbClr val="FFFFFF"/>
                  </a:solidFill>
                  <a:latin typeface="Arial"/>
                  <a:cs typeface="Arial"/>
                </a:rPr>
                <a:t>first </a:t>
              </a:r>
              <a:r>
                <a:rPr sz="1125" spc="-4" dirty="0">
                  <a:solidFill>
                    <a:srgbClr val="FFFFFF"/>
                  </a:solidFill>
                  <a:latin typeface="Arial"/>
                  <a:cs typeface="Arial"/>
                </a:rPr>
                <a:t>savings  goal </a:t>
              </a:r>
              <a:r>
                <a:rPr sz="1125" dirty="0">
                  <a:solidFill>
                    <a:srgbClr val="FFFFFF"/>
                  </a:solidFill>
                  <a:latin typeface="Arial"/>
                  <a:cs typeface="Arial"/>
                </a:rPr>
                <a:t>a rainy </a:t>
              </a:r>
              <a:r>
                <a:rPr sz="1125" spc="-4" dirty="0">
                  <a:solidFill>
                    <a:srgbClr val="FFFFFF"/>
                  </a:solidFill>
                  <a:latin typeface="Arial"/>
                  <a:cs typeface="Arial"/>
                </a:rPr>
                <a:t>day </a:t>
              </a:r>
              <a:r>
                <a:rPr sz="1125" dirty="0">
                  <a:solidFill>
                    <a:srgbClr val="FFFFFF"/>
                  </a:solidFill>
                  <a:latin typeface="Arial"/>
                  <a:cs typeface="Arial"/>
                </a:rPr>
                <a:t>fund – for  sudden costs </a:t>
              </a:r>
              <a:r>
                <a:rPr sz="1125" spc="-4" dirty="0">
                  <a:solidFill>
                    <a:srgbClr val="FFFFFF"/>
                  </a:solidFill>
                  <a:latin typeface="Arial"/>
                  <a:cs typeface="Arial"/>
                </a:rPr>
                <a:t>like </a:t>
              </a:r>
              <a:r>
                <a:rPr sz="1125" dirty="0">
                  <a:solidFill>
                    <a:srgbClr val="FFFFFF"/>
                  </a:solidFill>
                  <a:latin typeface="Arial"/>
                  <a:cs typeface="Arial"/>
                </a:rPr>
                <a:t>a</a:t>
              </a:r>
              <a:r>
                <a:rPr sz="1125" spc="-67" dirty="0">
                  <a:solidFill>
                    <a:srgbClr val="FFFFFF"/>
                  </a:solidFill>
                  <a:latin typeface="Arial"/>
                  <a:cs typeface="Arial"/>
                </a:rPr>
                <a:t> </a:t>
              </a:r>
              <a:r>
                <a:rPr sz="1125" spc="-4" dirty="0">
                  <a:solidFill>
                    <a:srgbClr val="FFFFFF"/>
                  </a:solidFill>
                  <a:latin typeface="Arial"/>
                  <a:cs typeface="Arial"/>
                </a:rPr>
                <a:t>broken  washing </a:t>
              </a:r>
              <a:r>
                <a:rPr sz="1125" dirty="0">
                  <a:solidFill>
                    <a:srgbClr val="FFFFFF"/>
                  </a:solidFill>
                  <a:latin typeface="Arial"/>
                  <a:cs typeface="Arial"/>
                </a:rPr>
                <a:t>machine </a:t>
              </a:r>
              <a:r>
                <a:rPr sz="1125" spc="-4" dirty="0">
                  <a:solidFill>
                    <a:srgbClr val="FFFFFF"/>
                  </a:solidFill>
                  <a:latin typeface="Arial"/>
                  <a:cs typeface="Arial"/>
                </a:rPr>
                <a:t>or </a:t>
              </a:r>
              <a:r>
                <a:rPr sz="1125" dirty="0">
                  <a:solidFill>
                    <a:srgbClr val="FFFFFF"/>
                  </a:solidFill>
                  <a:latin typeface="Arial"/>
                  <a:cs typeface="Arial"/>
                </a:rPr>
                <a:t>a</a:t>
              </a:r>
              <a:r>
                <a:rPr sz="1125" spc="-60" dirty="0">
                  <a:solidFill>
                    <a:srgbClr val="FFFFFF"/>
                  </a:solidFill>
                  <a:latin typeface="Arial"/>
                  <a:cs typeface="Arial"/>
                </a:rPr>
                <a:t> </a:t>
              </a:r>
              <a:r>
                <a:rPr sz="1125" spc="-4" dirty="0">
                  <a:solidFill>
                    <a:srgbClr val="FFFFFF"/>
                  </a:solidFill>
                  <a:latin typeface="Arial"/>
                  <a:cs typeface="Arial"/>
                </a:rPr>
                <a:t>new  gearbox. </a:t>
              </a:r>
              <a:r>
                <a:rPr sz="1125" dirty="0">
                  <a:solidFill>
                    <a:srgbClr val="FFFFFF"/>
                  </a:solidFill>
                  <a:latin typeface="Arial"/>
                  <a:cs typeface="Arial"/>
                </a:rPr>
                <a:t>Aim to save </a:t>
              </a:r>
              <a:r>
                <a:rPr sz="1125" spc="-4" dirty="0">
                  <a:solidFill>
                    <a:srgbClr val="FFFFFF"/>
                  </a:solidFill>
                  <a:latin typeface="Arial"/>
                  <a:cs typeface="Arial"/>
                </a:rPr>
                <a:t>at  least </a:t>
              </a:r>
              <a:r>
                <a:rPr sz="1125" dirty="0">
                  <a:solidFill>
                    <a:srgbClr val="FFFFFF"/>
                  </a:solidFill>
                  <a:latin typeface="Arial"/>
                  <a:cs typeface="Arial"/>
                </a:rPr>
                <a:t>3 months’ </a:t>
              </a:r>
              <a:r>
                <a:rPr sz="1125" spc="-4" dirty="0">
                  <a:solidFill>
                    <a:srgbClr val="FFFFFF"/>
                  </a:solidFill>
                  <a:latin typeface="Arial"/>
                  <a:cs typeface="Arial"/>
                </a:rPr>
                <a:t>essential  </a:t>
              </a:r>
              <a:r>
                <a:rPr sz="1125" dirty="0">
                  <a:solidFill>
                    <a:srgbClr val="FFFFFF"/>
                  </a:solidFill>
                  <a:latin typeface="Arial"/>
                  <a:cs typeface="Arial"/>
                </a:rPr>
                <a:t>costs.</a:t>
              </a:r>
              <a:endParaRPr sz="1125" dirty="0">
                <a:latin typeface="Arial"/>
                <a:cs typeface="Arial"/>
              </a:endParaRPr>
            </a:p>
          </p:txBody>
        </p:sp>
        <p:sp>
          <p:nvSpPr>
            <p:cNvPr id="18" name="object 18"/>
            <p:cNvSpPr/>
            <p:nvPr/>
          </p:nvSpPr>
          <p:spPr>
            <a:xfrm>
              <a:off x="8246533" y="2880953"/>
              <a:ext cx="508000" cy="508000"/>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4092" y="299657"/>
                  </a:lnTo>
                  <a:lnTo>
                    <a:pt x="15890" y="342630"/>
                  </a:lnTo>
                  <a:lnTo>
                    <a:pt x="34677" y="382200"/>
                  </a:lnTo>
                  <a:lnTo>
                    <a:pt x="59736" y="417650"/>
                  </a:lnTo>
                  <a:lnTo>
                    <a:pt x="90349" y="448263"/>
                  </a:lnTo>
                  <a:lnTo>
                    <a:pt x="125799" y="473322"/>
                  </a:lnTo>
                  <a:lnTo>
                    <a:pt x="165369" y="492109"/>
                  </a:lnTo>
                  <a:lnTo>
                    <a:pt x="208342" y="503907"/>
                  </a:lnTo>
                  <a:lnTo>
                    <a:pt x="254000" y="507999"/>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3999"/>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19" name="object 19"/>
            <p:cNvSpPr txBox="1"/>
            <p:nvPr/>
          </p:nvSpPr>
          <p:spPr>
            <a:xfrm>
              <a:off x="8395233" y="2914783"/>
              <a:ext cx="248284" cy="369242"/>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3.</a:t>
              </a:r>
              <a:endParaRPr sz="1687" dirty="0">
                <a:latin typeface="Times New Roman"/>
                <a:cs typeface="Times New Roman"/>
              </a:endParaRPr>
            </a:p>
          </p:txBody>
        </p:sp>
      </p:grpSp>
      <p:grpSp>
        <p:nvGrpSpPr>
          <p:cNvPr id="34" name="Group 33"/>
          <p:cNvGrpSpPr/>
          <p:nvPr/>
        </p:nvGrpSpPr>
        <p:grpSpPr>
          <a:xfrm>
            <a:off x="2059781" y="2025670"/>
            <a:ext cx="2631576" cy="3774577"/>
            <a:chOff x="762000" y="2880953"/>
            <a:chExt cx="3742686" cy="5368287"/>
          </a:xfrm>
        </p:grpSpPr>
        <p:sp>
          <p:nvSpPr>
            <p:cNvPr id="5" name="object 5"/>
            <p:cNvSpPr/>
            <p:nvPr/>
          </p:nvSpPr>
          <p:spPr>
            <a:xfrm>
              <a:off x="1015996" y="3134950"/>
              <a:ext cx="3488690" cy="5114290"/>
            </a:xfrm>
            <a:custGeom>
              <a:avLst/>
              <a:gdLst/>
              <a:ahLst/>
              <a:cxnLst/>
              <a:rect l="l" t="t" r="r" b="b"/>
              <a:pathLst>
                <a:path w="3488690" h="5114290">
                  <a:moveTo>
                    <a:pt x="3140786" y="0"/>
                  </a:moveTo>
                  <a:lnTo>
                    <a:pt x="0" y="0"/>
                  </a:lnTo>
                  <a:lnTo>
                    <a:pt x="0" y="5113705"/>
                  </a:lnTo>
                  <a:lnTo>
                    <a:pt x="3140786" y="5113705"/>
                  </a:lnTo>
                  <a:lnTo>
                    <a:pt x="3140786" y="2772295"/>
                  </a:lnTo>
                  <a:lnTo>
                    <a:pt x="3488270" y="2556852"/>
                  </a:lnTo>
                  <a:lnTo>
                    <a:pt x="3140786" y="2340546"/>
                  </a:lnTo>
                  <a:lnTo>
                    <a:pt x="3140786" y="0"/>
                  </a:lnTo>
                  <a:close/>
                </a:path>
              </a:pathLst>
            </a:custGeom>
            <a:solidFill>
              <a:srgbClr val="414042"/>
            </a:solidFill>
          </p:spPr>
          <p:txBody>
            <a:bodyPr wrap="square" lIns="0" tIns="0" rIns="0" bIns="0" rtlCol="0"/>
            <a:lstStyle/>
            <a:p>
              <a:endParaRPr sz="1266"/>
            </a:p>
          </p:txBody>
        </p:sp>
        <p:sp>
          <p:nvSpPr>
            <p:cNvPr id="8" name="object 8"/>
            <p:cNvSpPr txBox="1"/>
            <p:nvPr/>
          </p:nvSpPr>
          <p:spPr>
            <a:xfrm>
              <a:off x="1375663" y="3808907"/>
              <a:ext cx="2419985" cy="923238"/>
            </a:xfrm>
            <a:prstGeom prst="rect">
              <a:avLst/>
            </a:prstGeom>
          </p:spPr>
          <p:txBody>
            <a:bodyPr vert="horz" wrap="square" lIns="0" tIns="0" rIns="0" bIns="0" rtlCol="0">
              <a:spAutoFit/>
            </a:bodyPr>
            <a:lstStyle/>
            <a:p>
              <a:pPr marL="8929" algn="ctr"/>
              <a:r>
                <a:rPr sz="2109" i="1" dirty="0">
                  <a:solidFill>
                    <a:srgbClr val="FFFFFF"/>
                  </a:solidFill>
                  <a:latin typeface="Times New Roman" panose="02020603050405020304" pitchFamily="18" charset="0"/>
                  <a:cs typeface="Times New Roman" panose="02020603050405020304" pitchFamily="18" charset="0"/>
                </a:rPr>
                <a:t>Set a savings goal</a:t>
              </a:r>
              <a:endParaRPr sz="2109" dirty="0">
                <a:latin typeface="Times New Roman" panose="02020603050405020304" pitchFamily="18" charset="0"/>
                <a:cs typeface="Times New Roman" panose="02020603050405020304" pitchFamily="18" charset="0"/>
              </a:endParaRPr>
            </a:p>
          </p:txBody>
        </p:sp>
        <p:sp>
          <p:nvSpPr>
            <p:cNvPr id="9" name="object 9"/>
            <p:cNvSpPr txBox="1"/>
            <p:nvPr/>
          </p:nvSpPr>
          <p:spPr>
            <a:xfrm>
              <a:off x="1307124" y="5222699"/>
              <a:ext cx="2419985" cy="1422612"/>
            </a:xfrm>
            <a:prstGeom prst="rect">
              <a:avLst/>
            </a:prstGeom>
          </p:spPr>
          <p:txBody>
            <a:bodyPr vert="horz" wrap="square" lIns="0" tIns="0" rIns="0" bIns="0" rtlCol="0">
              <a:spAutoFit/>
            </a:bodyPr>
            <a:lstStyle/>
            <a:p>
              <a:pPr marL="8929" marR="3572">
                <a:lnSpc>
                  <a:spcPts val="1336"/>
                </a:lnSpc>
              </a:pPr>
              <a:r>
                <a:rPr sz="1125" dirty="0">
                  <a:solidFill>
                    <a:srgbClr val="FFFFFF"/>
                  </a:solidFill>
                  <a:latin typeface="Arial"/>
                  <a:cs typeface="Arial"/>
                </a:rPr>
                <a:t>– </a:t>
              </a:r>
              <a:r>
                <a:rPr sz="1125" spc="-4" dirty="0">
                  <a:solidFill>
                    <a:srgbClr val="FFFFFF"/>
                  </a:solidFill>
                  <a:latin typeface="Arial"/>
                  <a:cs typeface="Arial"/>
                </a:rPr>
                <a:t>anything </a:t>
              </a:r>
              <a:r>
                <a:rPr sz="1125" dirty="0">
                  <a:solidFill>
                    <a:srgbClr val="FFFFFF"/>
                  </a:solidFill>
                  <a:latin typeface="Arial"/>
                  <a:cs typeface="Arial"/>
                </a:rPr>
                <a:t>from a season  ticket for your favourite  team, to a </a:t>
              </a:r>
              <a:r>
                <a:rPr sz="1125" spc="-4" dirty="0">
                  <a:solidFill>
                    <a:srgbClr val="FFFFFF"/>
                  </a:solidFill>
                  <a:latin typeface="Arial"/>
                  <a:cs typeface="Arial"/>
                </a:rPr>
                <a:t>weekend away  or </a:t>
              </a:r>
              <a:r>
                <a:rPr sz="1125" dirty="0">
                  <a:solidFill>
                    <a:srgbClr val="FFFFFF"/>
                  </a:solidFill>
                  <a:latin typeface="Arial"/>
                  <a:cs typeface="Arial"/>
                </a:rPr>
                <a:t>a </a:t>
              </a:r>
              <a:r>
                <a:rPr sz="1125" spc="-4" dirty="0">
                  <a:solidFill>
                    <a:srgbClr val="FFFFFF"/>
                  </a:solidFill>
                  <a:latin typeface="Arial"/>
                  <a:cs typeface="Arial"/>
                </a:rPr>
                <a:t>new </a:t>
              </a:r>
              <a:r>
                <a:rPr sz="1125" spc="-18" dirty="0">
                  <a:solidFill>
                    <a:srgbClr val="FFFFFF"/>
                  </a:solidFill>
                  <a:latin typeface="Arial"/>
                  <a:cs typeface="Arial"/>
                </a:rPr>
                <a:t>car. </a:t>
              </a:r>
              <a:r>
                <a:rPr sz="1125" dirty="0">
                  <a:solidFill>
                    <a:srgbClr val="FFFFFF"/>
                  </a:solidFill>
                  <a:latin typeface="Arial"/>
                  <a:cs typeface="Arial"/>
                </a:rPr>
                <a:t>Open a  </a:t>
              </a:r>
              <a:r>
                <a:rPr sz="1125" spc="-4" dirty="0">
                  <a:solidFill>
                    <a:srgbClr val="FFFFFF"/>
                  </a:solidFill>
                  <a:latin typeface="Arial"/>
                  <a:cs typeface="Arial"/>
                </a:rPr>
                <a:t>dedicated </a:t>
              </a:r>
              <a:r>
                <a:rPr sz="1125" dirty="0">
                  <a:solidFill>
                    <a:srgbClr val="FFFFFF"/>
                  </a:solidFill>
                  <a:latin typeface="Arial"/>
                  <a:cs typeface="Arial"/>
                </a:rPr>
                <a:t>savings</a:t>
              </a:r>
              <a:r>
                <a:rPr sz="1125" spc="-63" dirty="0">
                  <a:solidFill>
                    <a:srgbClr val="FFFFFF"/>
                  </a:solidFill>
                  <a:latin typeface="Arial"/>
                  <a:cs typeface="Arial"/>
                </a:rPr>
                <a:t> </a:t>
              </a:r>
              <a:r>
                <a:rPr sz="1125" spc="-4" dirty="0">
                  <a:solidFill>
                    <a:srgbClr val="FFFFFF"/>
                  </a:solidFill>
                  <a:latin typeface="Arial"/>
                  <a:cs typeface="Arial"/>
                </a:rPr>
                <a:t>account  and give it </a:t>
              </a:r>
              <a:r>
                <a:rPr sz="1125" dirty="0">
                  <a:solidFill>
                    <a:srgbClr val="FFFFFF"/>
                  </a:solidFill>
                  <a:latin typeface="Arial"/>
                  <a:cs typeface="Arial"/>
                </a:rPr>
                <a:t>a</a:t>
              </a:r>
              <a:r>
                <a:rPr sz="1125" spc="-49" dirty="0">
                  <a:solidFill>
                    <a:srgbClr val="FFFFFF"/>
                  </a:solidFill>
                  <a:latin typeface="Arial"/>
                  <a:cs typeface="Arial"/>
                </a:rPr>
                <a:t> </a:t>
              </a:r>
              <a:r>
                <a:rPr sz="1125" spc="-4" dirty="0">
                  <a:solidFill>
                    <a:srgbClr val="FFFFFF"/>
                  </a:solidFill>
                  <a:latin typeface="Arial"/>
                  <a:cs typeface="Arial"/>
                </a:rPr>
                <a:t>name.</a:t>
              </a:r>
              <a:endParaRPr sz="1125" dirty="0">
                <a:latin typeface="Arial"/>
                <a:cs typeface="Arial"/>
              </a:endParaRPr>
            </a:p>
          </p:txBody>
        </p:sp>
        <p:sp>
          <p:nvSpPr>
            <p:cNvPr id="14" name="object 14"/>
            <p:cNvSpPr/>
            <p:nvPr/>
          </p:nvSpPr>
          <p:spPr>
            <a:xfrm>
              <a:off x="762000" y="2880953"/>
              <a:ext cx="508000" cy="508000"/>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4092" y="299657"/>
                  </a:lnTo>
                  <a:lnTo>
                    <a:pt x="15890" y="342630"/>
                  </a:lnTo>
                  <a:lnTo>
                    <a:pt x="34677" y="382200"/>
                  </a:lnTo>
                  <a:lnTo>
                    <a:pt x="59736" y="417650"/>
                  </a:lnTo>
                  <a:lnTo>
                    <a:pt x="90349" y="448263"/>
                  </a:lnTo>
                  <a:lnTo>
                    <a:pt x="125799" y="473322"/>
                  </a:lnTo>
                  <a:lnTo>
                    <a:pt x="165369" y="492109"/>
                  </a:lnTo>
                  <a:lnTo>
                    <a:pt x="208342" y="503907"/>
                  </a:lnTo>
                  <a:lnTo>
                    <a:pt x="254000" y="507999"/>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3999"/>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15" name="object 15"/>
            <p:cNvSpPr txBox="1"/>
            <p:nvPr/>
          </p:nvSpPr>
          <p:spPr>
            <a:xfrm>
              <a:off x="910700" y="2914783"/>
              <a:ext cx="248284" cy="369242"/>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1.</a:t>
              </a:r>
              <a:endParaRPr sz="1687" dirty="0">
                <a:latin typeface="Times New Roman"/>
                <a:cs typeface="Times New Roman"/>
              </a:endParaRPr>
            </a:p>
          </p:txBody>
        </p:sp>
      </p:grpSp>
    </p:spTree>
    <p:extLst>
      <p:ext uri="{BB962C8B-B14F-4D97-AF65-F5344CB8AC3E}">
        <p14:creationId xmlns:p14="http://schemas.microsoft.com/office/powerpoint/2010/main" val="323862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2900" y="552450"/>
            <a:ext cx="4314826" cy="3778917"/>
          </a:xfrm>
        </p:spPr>
        <p:txBody>
          <a:bodyPr>
            <a:normAutofit/>
          </a:bodyPr>
          <a:lstStyle/>
          <a:p>
            <a:r>
              <a:rPr lang="en-GB" dirty="0"/>
              <a:t>Thinking about buying a home?</a:t>
            </a:r>
            <a:br>
              <a:rPr lang="en-GB" dirty="0"/>
            </a:br>
            <a:br>
              <a:rPr lang="en-GB" dirty="0"/>
            </a:br>
            <a:br>
              <a:rPr lang="en-GB" dirty="0"/>
            </a:br>
            <a:endParaRPr lang="en-GB" dirty="0"/>
          </a:p>
        </p:txBody>
      </p:sp>
    </p:spTree>
    <p:extLst>
      <p:ext uri="{BB962C8B-B14F-4D97-AF65-F5344CB8AC3E}">
        <p14:creationId xmlns:p14="http://schemas.microsoft.com/office/powerpoint/2010/main" val="254240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596DFD-9746-C3F7-0E8E-6F443382C93D}"/>
              </a:ext>
            </a:extLst>
          </p:cNvPr>
          <p:cNvSpPr>
            <a:spLocks noGrp="1"/>
          </p:cNvSpPr>
          <p:nvPr>
            <p:ph type="title"/>
          </p:nvPr>
        </p:nvSpPr>
        <p:spPr/>
        <p:txBody>
          <a:bodyPr/>
          <a:lstStyle/>
          <a:p>
            <a:r>
              <a:rPr lang="en-GB" dirty="0"/>
              <a:t>Mortgage myths for IMG’s</a:t>
            </a:r>
          </a:p>
        </p:txBody>
      </p:sp>
      <p:sp>
        <p:nvSpPr>
          <p:cNvPr id="6" name="TextBox 5">
            <a:extLst>
              <a:ext uri="{FF2B5EF4-FFF2-40B4-BE49-F238E27FC236}">
                <a16:creationId xmlns:a16="http://schemas.microsoft.com/office/drawing/2014/main" id="{0C7EA4F9-CC83-0D93-8326-AA5A0C8E26B1}"/>
              </a:ext>
            </a:extLst>
          </p:cNvPr>
          <p:cNvSpPr txBox="1"/>
          <p:nvPr/>
        </p:nvSpPr>
        <p:spPr>
          <a:xfrm>
            <a:off x="838200" y="1997839"/>
            <a:ext cx="9508958" cy="4611519"/>
          </a:xfrm>
          <a:prstGeom prst="rect">
            <a:avLst/>
          </a:prstGeom>
          <a:noFill/>
        </p:spPr>
        <p:txBody>
          <a:bodyPr wrap="square">
            <a:spAutoFit/>
          </a:bodyPr>
          <a:lstStyle/>
          <a:p>
            <a:pPr>
              <a:lnSpc>
                <a:spcPct val="150000"/>
              </a:lnSpc>
            </a:pPr>
            <a:r>
              <a:rPr lang="en-GB" dirty="0">
                <a:effectLst/>
                <a:latin typeface="Arial" panose="020B0604020202020204" pitchFamily="34" charset="0"/>
                <a:ea typeface="Aptos" panose="020B0004020202020204" pitchFamily="34" charset="0"/>
                <a:cs typeface="Arial" panose="020B0604020202020204" pitchFamily="34" charset="0"/>
              </a:rPr>
              <a:t>I can’t get a mortgage as I have only recently moved to the country?</a:t>
            </a:r>
          </a:p>
          <a:p>
            <a:pPr>
              <a:lnSpc>
                <a:spcPct val="150000"/>
              </a:lnSpc>
            </a:pPr>
            <a:r>
              <a:rPr lang="en-GB"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pPr>
            <a:r>
              <a:rPr lang="en-GB" dirty="0">
                <a:effectLst/>
                <a:latin typeface="Arial" panose="020B0604020202020204" pitchFamily="34" charset="0"/>
                <a:ea typeface="Aptos" panose="020B0004020202020204" pitchFamily="34" charset="0"/>
                <a:cs typeface="Arial" panose="020B0604020202020204" pitchFamily="34" charset="0"/>
              </a:rPr>
              <a:t>Reality</a:t>
            </a:r>
          </a:p>
          <a:p>
            <a:pPr marL="342900" lvl="0" indent="-342900">
              <a:lnSpc>
                <a:spcPct val="150000"/>
              </a:lnSpc>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All subject to satisfactory credit score – this is the most important bit!</a:t>
            </a:r>
            <a:endParaRPr lang="en-GB"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No minimum time in UK for application</a:t>
            </a:r>
            <a:endParaRPr lang="en-GB"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10% deposit options available</a:t>
            </a:r>
            <a:endParaRPr lang="en-GB"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The longer in the UK the more options will be</a:t>
            </a:r>
            <a:endParaRPr lang="en-GB"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Higher income gives more options</a:t>
            </a:r>
          </a:p>
          <a:p>
            <a:pPr marL="342900" lvl="0" indent="-342900">
              <a:lnSpc>
                <a:spcPct val="150000"/>
              </a:lnSpc>
              <a:buFont typeface="Symbol" panose="05050102010706020507" pitchFamily="18" charset="2"/>
              <a:buChar char=""/>
            </a:pPr>
            <a:endParaRPr lang="en-GB"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endParaRPr lang="en-GB" dirty="0">
              <a:effectLst/>
              <a:latin typeface="Arial" panose="020B0604020202020204" pitchFamily="34" charset="0"/>
              <a:ea typeface="Aptos" panose="020B0004020202020204" pitchFamily="34" charset="0"/>
              <a:cs typeface="Arial" panose="020B0604020202020204" pitchFamily="34" charset="0"/>
            </a:endParaRPr>
          </a:p>
          <a:p>
            <a:pPr lvl="0">
              <a:lnSpc>
                <a:spcPct val="150000"/>
              </a:lnSpc>
            </a:pPr>
            <a:r>
              <a:rPr lang="en-GB" sz="1800" dirty="0">
                <a:effectLst/>
                <a:latin typeface="Arial" panose="020B0604020202020204" pitchFamily="34" charset="0"/>
                <a:ea typeface="Aptos" panose="020B0004020202020204" pitchFamily="34" charset="0"/>
                <a:cs typeface="Arial" panose="020B0604020202020204" pitchFamily="34" charset="0"/>
              </a:rPr>
              <a:t>Your home may be repossessed if you do not keep up repayments on your mortgage.</a:t>
            </a:r>
            <a:endParaRPr lang="en-GB"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421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a:t>How Chase de Vere’s Mortgage Service can help</a:t>
            </a:r>
            <a:endParaRPr lang="en-GB" dirty="0"/>
          </a:p>
        </p:txBody>
      </p:sp>
      <p:sp>
        <p:nvSpPr>
          <p:cNvPr id="9" name="Content Placeholder 4">
            <a:extLst>
              <a:ext uri="{FF2B5EF4-FFF2-40B4-BE49-F238E27FC236}">
                <a16:creationId xmlns:a16="http://schemas.microsoft.com/office/drawing/2014/main" id="{C212DD90-1915-4742-BCF9-E3F25F2D6E8E}"/>
              </a:ext>
            </a:extLst>
          </p:cNvPr>
          <p:cNvSpPr txBox="1">
            <a:spLocks/>
          </p:cNvSpPr>
          <p:nvPr/>
        </p:nvSpPr>
        <p:spPr>
          <a:xfrm>
            <a:off x="838200" y="1957388"/>
            <a:ext cx="10515600" cy="3871912"/>
          </a:xfrm>
          <a:prstGeom prst="rect">
            <a:avLst/>
          </a:prstGeom>
        </p:spPr>
        <p:txBody>
          <a:bodyPr vert="horz" lIns="0" tIns="45720" rIns="91440" bIns="45720" rtlCol="0">
            <a:normAutofit/>
          </a:bodyPr>
          <a:lstStyle>
            <a:lvl1pPr marL="228600" indent="-228600" algn="l" defTabSz="914400" rtl="0" eaLnBrk="1" latinLnBrk="0" hangingPunct="1">
              <a:lnSpc>
                <a:spcPct val="100000"/>
              </a:lnSpc>
              <a:spcBef>
                <a:spcPts val="10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Whole of Market Mortgage and Protection Advice</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Dedicated qualified advisers and administrators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Complete understanding of the NHS pay scales and how to present to lenders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Bespoke lenders and underwriting options for professional clients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lang="en-GB" dirty="0">
                <a:solidFill>
                  <a:prstClr val="black">
                    <a:lumMod val="85000"/>
                    <a:lumOff val="15000"/>
                  </a:prstClr>
                </a:solidFill>
              </a:rPr>
              <a:t>No m</a:t>
            </a:r>
            <a:r>
              <a:rPr kumimoji="0" lang="en-GB" b="0" i="0" u="none" strike="noStrike" kern="1200" cap="none" spc="0" normalizeH="0" baseline="0" noProof="0" dirty="0" err="1">
                <a:ln>
                  <a:noFill/>
                </a:ln>
                <a:solidFill>
                  <a:prstClr val="black">
                    <a:lumMod val="85000"/>
                    <a:lumOff val="15000"/>
                  </a:prstClr>
                </a:solidFill>
                <a:effectLst/>
                <a:uLnTx/>
                <a:uFillTx/>
              </a:rPr>
              <a:t>ortgage</a:t>
            </a:r>
            <a:r>
              <a:rPr kumimoji="0" lang="en-GB" b="0" i="0" u="none" strike="noStrike" kern="1200" cap="none" spc="0" normalizeH="0" baseline="0" noProof="0" dirty="0">
                <a:ln>
                  <a:noFill/>
                </a:ln>
                <a:solidFill>
                  <a:prstClr val="black">
                    <a:lumMod val="85000"/>
                    <a:lumOff val="15000"/>
                  </a:prstClr>
                </a:solidFill>
                <a:effectLst/>
                <a:uLnTx/>
                <a:uFillTx/>
              </a:rPr>
              <a:t> advice fees </a:t>
            </a:r>
            <a:r>
              <a:rPr kumimoji="0" lang="en-GB" b="0" i="0" u="none" strike="noStrike" kern="1200" cap="none" spc="0" normalizeH="0" baseline="0" noProof="0">
                <a:ln>
                  <a:noFill/>
                </a:ln>
                <a:solidFill>
                  <a:prstClr val="black">
                    <a:lumMod val="85000"/>
                    <a:lumOff val="15000"/>
                  </a:prstClr>
                </a:solidFill>
                <a:effectLst/>
                <a:uLnTx/>
                <a:uFillTx/>
              </a:rPr>
              <a:t>paid </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a:ln>
                  <a:noFill/>
                </a:ln>
                <a:solidFill>
                  <a:prstClr val="black">
                    <a:lumMod val="85000"/>
                    <a:lumOff val="15000"/>
                  </a:prstClr>
                </a:solidFill>
                <a:effectLst/>
                <a:uLnTx/>
                <a:uFillTx/>
              </a:rPr>
              <a:t>Conveyancing </a:t>
            </a:r>
            <a:r>
              <a:rPr kumimoji="0" lang="en-GB" b="0" i="0" u="none" strike="noStrike" kern="1200" cap="none" spc="0" normalizeH="0" baseline="0" noProof="0" dirty="0">
                <a:ln>
                  <a:noFill/>
                </a:ln>
                <a:solidFill>
                  <a:prstClr val="black">
                    <a:lumMod val="85000"/>
                    <a:lumOff val="15000"/>
                  </a:prstClr>
                </a:solidFill>
                <a:effectLst/>
                <a:uLnTx/>
                <a:uFillTx/>
              </a:rPr>
              <a:t>and surveying options to keep everything in one place</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Buyer Protection Guarantee for BMA members buying a property</a:t>
            </a:r>
          </a:p>
        </p:txBody>
      </p:sp>
      <p:sp>
        <p:nvSpPr>
          <p:cNvPr id="2" name="TextBox 1">
            <a:extLst>
              <a:ext uri="{FF2B5EF4-FFF2-40B4-BE49-F238E27FC236}">
                <a16:creationId xmlns:a16="http://schemas.microsoft.com/office/drawing/2014/main" id="{42CA0849-A934-4198-87F8-8C37E5B1EB5A}"/>
              </a:ext>
            </a:extLst>
          </p:cNvPr>
          <p:cNvSpPr txBox="1"/>
          <p:nvPr/>
        </p:nvSpPr>
        <p:spPr>
          <a:xfrm>
            <a:off x="838200" y="6180892"/>
            <a:ext cx="9220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Your home may be repossessed if you do not keep up repayments on your mortgage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7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Chase de Vere Medical</a:t>
            </a:r>
          </a:p>
        </p:txBody>
      </p:sp>
      <p:sp>
        <p:nvSpPr>
          <p:cNvPr id="5" name="Subtitle 4"/>
          <p:cNvSpPr>
            <a:spLocks noGrp="1"/>
          </p:cNvSpPr>
          <p:nvPr>
            <p:ph type="subTitle" idx="1"/>
          </p:nvPr>
        </p:nvSpPr>
        <p:spPr/>
        <p:txBody>
          <a:bodyPr/>
          <a:lstStyle/>
          <a:p>
            <a:r>
              <a:rPr lang="en-GB" dirty="0"/>
              <a:t>Our service </a:t>
            </a:r>
          </a:p>
        </p:txBody>
      </p:sp>
    </p:spTree>
    <p:extLst>
      <p:ext uri="{BB962C8B-B14F-4D97-AF65-F5344CB8AC3E}">
        <p14:creationId xmlns:p14="http://schemas.microsoft.com/office/powerpoint/2010/main" val="76334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C664A95-D417-4F68-AD9B-FC6690572E0F}"/>
              </a:ext>
            </a:extLst>
          </p:cNvPr>
          <p:cNvCxnSpPr/>
          <p:nvPr/>
        </p:nvCxnSpPr>
        <p:spPr>
          <a:xfrm flipH="1">
            <a:off x="5555462" y="2315276"/>
            <a:ext cx="72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71FEBA-0029-4354-9FFF-61F1DC255C80}"/>
              </a:ext>
            </a:extLst>
          </p:cNvPr>
          <p:cNvSpPr txBox="1"/>
          <p:nvPr/>
        </p:nvSpPr>
        <p:spPr>
          <a:xfrm>
            <a:off x="5436293" y="811322"/>
            <a:ext cx="38663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makes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service</a:t>
            </a:r>
            <a:b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a:t>
            </a:r>
          </a:p>
        </p:txBody>
      </p:sp>
      <p:sp>
        <p:nvSpPr>
          <p:cNvPr id="9" name="TextBox 8">
            <a:extLst>
              <a:ext uri="{FF2B5EF4-FFF2-40B4-BE49-F238E27FC236}">
                <a16:creationId xmlns:a16="http://schemas.microsoft.com/office/drawing/2014/main" id="{F93920D5-518C-428E-9679-0DD95806A939}"/>
              </a:ext>
            </a:extLst>
          </p:cNvPr>
          <p:cNvSpPr txBox="1"/>
          <p:nvPr/>
        </p:nvSpPr>
        <p:spPr>
          <a:xfrm>
            <a:off x="5436293" y="2880294"/>
            <a:ext cx="198000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Bespoke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goals and circumstances are unique to you, so is the financial advice we provide</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AFD8F163-0EF6-4827-945E-C520E893111B}"/>
              </a:ext>
            </a:extLst>
          </p:cNvPr>
          <p:cNvSpPr txBox="1"/>
          <p:nvPr/>
        </p:nvSpPr>
        <p:spPr>
          <a:xfrm>
            <a:off x="5441839" y="4674246"/>
            <a:ext cx="1980000" cy="143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Comprehensive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investment planning and wealth preservation to insurance protection and providing for retirement – we can help.</a:t>
            </a:r>
          </a:p>
        </p:txBody>
      </p:sp>
      <p:sp>
        <p:nvSpPr>
          <p:cNvPr id="12" name="TextBox 11">
            <a:extLst>
              <a:ext uri="{FF2B5EF4-FFF2-40B4-BE49-F238E27FC236}">
                <a16:creationId xmlns:a16="http://schemas.microsoft.com/office/drawing/2014/main" id="{E4C64A4A-F4FA-4C0C-9982-75800FD2CDC5}"/>
              </a:ext>
            </a:extLst>
          </p:cNvPr>
          <p:cNvSpPr txBox="1"/>
          <p:nvPr/>
        </p:nvSpPr>
        <p:spPr>
          <a:xfrm>
            <a:off x="9904663" y="2880294"/>
            <a:ext cx="1980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empower doctors to make well informed financial decisions. Our expertise is truly specialised to your profession.</a:t>
            </a:r>
          </a:p>
        </p:txBody>
      </p:sp>
      <p:sp>
        <p:nvSpPr>
          <p:cNvPr id="11" name="TextBox 10">
            <a:extLst>
              <a:ext uri="{FF2B5EF4-FFF2-40B4-BE49-F238E27FC236}">
                <a16:creationId xmlns:a16="http://schemas.microsoft.com/office/drawing/2014/main" id="{286FA4D2-2A14-44C2-976B-3EA49E11369F}"/>
              </a:ext>
            </a:extLst>
          </p:cNvPr>
          <p:cNvSpPr txBox="1"/>
          <p:nvPr/>
        </p:nvSpPr>
        <p:spPr>
          <a:xfrm>
            <a:off x="7673251" y="2880294"/>
            <a:ext cx="19800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We’re not tied to any provider and so have the marketplace at our disposal to find the best solutions to suit you.</a:t>
            </a:r>
          </a:p>
        </p:txBody>
      </p:sp>
      <p:sp>
        <p:nvSpPr>
          <p:cNvPr id="13" name="TextBox 12">
            <a:extLst>
              <a:ext uri="{FF2B5EF4-FFF2-40B4-BE49-F238E27FC236}">
                <a16:creationId xmlns:a16="http://schemas.microsoft.com/office/drawing/2014/main" id="{CCB75F19-F16C-485F-876D-AAC3CD260B66}"/>
              </a:ext>
            </a:extLst>
          </p:cNvPr>
          <p:cNvSpPr txBox="1"/>
          <p:nvPr/>
        </p:nvSpPr>
        <p:spPr>
          <a:xfrm>
            <a:off x="7673251" y="4674246"/>
            <a:ext cx="19800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Award-winning</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often recognised for our unparalleled standards by fellow professionals and independent judges. </a:t>
            </a:r>
          </a:p>
        </p:txBody>
      </p:sp>
      <p:pic>
        <p:nvPicPr>
          <p:cNvPr id="17" name="Picture 16" descr="A picture containing text, clipart&#10;&#10;Description automatically generated">
            <a:extLst>
              <a:ext uri="{FF2B5EF4-FFF2-40B4-BE49-F238E27FC236}">
                <a16:creationId xmlns:a16="http://schemas.microsoft.com/office/drawing/2014/main" id="{E8E99DCE-3A35-4413-B82C-C9325DC73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
        <p:nvSpPr>
          <p:cNvPr id="16" name="TextBox 15">
            <a:extLst>
              <a:ext uri="{FF2B5EF4-FFF2-40B4-BE49-F238E27FC236}">
                <a16:creationId xmlns:a16="http://schemas.microsoft.com/office/drawing/2014/main" id="{EED0BCE5-5A75-46C6-90A6-6C173F06364B}"/>
              </a:ext>
            </a:extLst>
          </p:cNvPr>
          <p:cNvSpPr txBox="1"/>
          <p:nvPr/>
        </p:nvSpPr>
        <p:spPr>
          <a:xfrm>
            <a:off x="9904663" y="4674246"/>
            <a:ext cx="1980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14,000 doctors have entrusted their personal finances to our advice. We are also partners to the British Medical Association.</a:t>
            </a:r>
          </a:p>
        </p:txBody>
      </p:sp>
      <p:pic>
        <p:nvPicPr>
          <p:cNvPr id="3" name="Picture 2" descr="Surgeon reviewing MRI scans on a modern screen">
            <a:extLst>
              <a:ext uri="{FF2B5EF4-FFF2-40B4-BE49-F238E27FC236}">
                <a16:creationId xmlns:a16="http://schemas.microsoft.com/office/drawing/2014/main" id="{6B393A04-A048-4CE6-9311-6391D4945345}"/>
              </a:ext>
            </a:extLst>
          </p:cNvPr>
          <p:cNvPicPr>
            <a:picLocks noChangeAspect="1"/>
          </p:cNvPicPr>
          <p:nvPr/>
        </p:nvPicPr>
        <p:blipFill rotWithShape="1">
          <a:blip r:embed="rId4">
            <a:extLst>
              <a:ext uri="{28A0092B-C50C-407E-A947-70E740481C1C}">
                <a14:useLocalDpi xmlns:a14="http://schemas.microsoft.com/office/drawing/2010/main" val="0"/>
              </a:ext>
            </a:extLst>
          </a:blip>
          <a:srcRect l="10606" r="47090"/>
          <a:stretch/>
        </p:blipFill>
        <p:spPr>
          <a:xfrm>
            <a:off x="0" y="0"/>
            <a:ext cx="4346529" cy="6858000"/>
          </a:xfrm>
          <a:prstGeom prst="rect">
            <a:avLst/>
          </a:prstGeom>
        </p:spPr>
      </p:pic>
    </p:spTree>
    <p:extLst>
      <p:ext uri="{BB962C8B-B14F-4D97-AF65-F5344CB8AC3E}">
        <p14:creationId xmlns:p14="http://schemas.microsoft.com/office/powerpoint/2010/main" val="121778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ith his hand on his head&#10;&#10;Description automatically generated with low confidence">
            <a:extLst>
              <a:ext uri="{FF2B5EF4-FFF2-40B4-BE49-F238E27FC236}">
                <a16:creationId xmlns:a16="http://schemas.microsoft.com/office/drawing/2014/main" id="{BD8D6DD7-872D-4BB3-BB63-67767F964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85512"/>
            <a:ext cx="6128967" cy="4085978"/>
          </a:xfrm>
          <a:prstGeom prst="rect">
            <a:avLst/>
          </a:prstGeom>
        </p:spPr>
      </p:pic>
      <p:cxnSp>
        <p:nvCxnSpPr>
          <p:cNvPr id="7" name="Straight Connector 6">
            <a:extLst>
              <a:ext uri="{FF2B5EF4-FFF2-40B4-BE49-F238E27FC236}">
                <a16:creationId xmlns:a16="http://schemas.microsoft.com/office/drawing/2014/main" id="{B28F7D00-4BD9-42FB-87B6-1060CC4ECAD8}"/>
              </a:ext>
            </a:extLst>
          </p:cNvPr>
          <p:cNvCxnSpPr>
            <a:cxnSpLocks/>
          </p:cNvCxnSpPr>
          <p:nvPr/>
        </p:nvCxnSpPr>
        <p:spPr>
          <a:xfrm flipH="1">
            <a:off x="7353369" y="2932266"/>
            <a:ext cx="72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AEAAD3F8-93A4-4116-824B-1917452C553A}"/>
              </a:ext>
            </a:extLst>
          </p:cNvPr>
          <p:cNvSpPr/>
          <p:nvPr/>
        </p:nvSpPr>
        <p:spPr>
          <a:xfrm>
            <a:off x="4817240" y="827428"/>
            <a:ext cx="2902226" cy="46505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2C22B9-36FF-4177-86CB-211AE14908EA}"/>
              </a:ext>
            </a:extLst>
          </p:cNvPr>
          <p:cNvSpPr txBox="1"/>
          <p:nvPr/>
        </p:nvSpPr>
        <p:spPr>
          <a:xfrm>
            <a:off x="7250707" y="1425530"/>
            <a:ext cx="372717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to expect from your complimentary meeting</a:t>
            </a:r>
          </a:p>
        </p:txBody>
      </p:sp>
      <p:sp>
        <p:nvSpPr>
          <p:cNvPr id="5" name="TextBox 4">
            <a:extLst>
              <a:ext uri="{FF2B5EF4-FFF2-40B4-BE49-F238E27FC236}">
                <a16:creationId xmlns:a16="http://schemas.microsoft.com/office/drawing/2014/main" id="{2DEC2081-1876-4B8B-9061-26A1F75F990D}"/>
              </a:ext>
            </a:extLst>
          </p:cNvPr>
          <p:cNvSpPr txBox="1"/>
          <p:nvPr/>
        </p:nvSpPr>
        <p:spPr>
          <a:xfrm>
            <a:off x="7250707" y="3373100"/>
            <a:ext cx="3909662" cy="24957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will meet with one of our specialist advisers by phone, video or in-person – your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Typically between 60 and 90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Together, we will build a picture of where you are now, where you want to be in the future, and start thinking about how best to get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be clear about how we can help, and what our fees might be. It’s then up to you whether you instruct us – no pressure.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descr="A picture containing text, clipart&#10;&#10;Description automatically generated">
            <a:extLst>
              <a:ext uri="{FF2B5EF4-FFF2-40B4-BE49-F238E27FC236}">
                <a16:creationId xmlns:a16="http://schemas.microsoft.com/office/drawing/2014/main" id="{2FFB2D5A-3B24-489F-A88C-97EFB7F71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Tree>
    <p:extLst>
      <p:ext uri="{BB962C8B-B14F-4D97-AF65-F5344CB8AC3E}">
        <p14:creationId xmlns:p14="http://schemas.microsoft.com/office/powerpoint/2010/main" val="68595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clipart&#10;&#10;Description automatically generated">
            <a:extLst>
              <a:ext uri="{FF2B5EF4-FFF2-40B4-BE49-F238E27FC236}">
                <a16:creationId xmlns:a16="http://schemas.microsoft.com/office/drawing/2014/main" id="{E8E99DCE-3A35-4413-B82C-C9325DC73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pic>
        <p:nvPicPr>
          <p:cNvPr id="16" name="Picture 15" descr="People in a meeting">
            <a:extLst>
              <a:ext uri="{FF2B5EF4-FFF2-40B4-BE49-F238E27FC236}">
                <a16:creationId xmlns:a16="http://schemas.microsoft.com/office/drawing/2014/main" id="{FFA7B0FC-2290-494E-AE47-DFFAFB86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8573"/>
            <a:ext cx="12192000" cy="8136088"/>
          </a:xfrm>
          <a:prstGeom prst="rect">
            <a:avLst/>
          </a:prstGeom>
        </p:spPr>
      </p:pic>
      <p:sp>
        <p:nvSpPr>
          <p:cNvPr id="8" name="Rectangle: Single Corner Snipped 7">
            <a:extLst>
              <a:ext uri="{FF2B5EF4-FFF2-40B4-BE49-F238E27FC236}">
                <a16:creationId xmlns:a16="http://schemas.microsoft.com/office/drawing/2014/main" id="{2DAE9BC0-76F8-4C52-8D9B-523A354A5665}"/>
              </a:ext>
            </a:extLst>
          </p:cNvPr>
          <p:cNvSpPr/>
          <p:nvPr/>
        </p:nvSpPr>
        <p:spPr>
          <a:xfrm flipV="1">
            <a:off x="3024851" y="1862560"/>
            <a:ext cx="6447099" cy="3437681"/>
          </a:xfrm>
          <a:prstGeom prst="snip1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27F8517-90AA-4761-97C2-47DC28B34D40}"/>
              </a:ext>
            </a:extLst>
          </p:cNvPr>
          <p:cNvSpPr txBox="1"/>
          <p:nvPr/>
        </p:nvSpPr>
        <p:spPr>
          <a:xfrm>
            <a:off x="2812727" y="2463049"/>
            <a:ext cx="65665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 and answers</a:t>
            </a:r>
          </a:p>
        </p:txBody>
      </p:sp>
      <p:cxnSp>
        <p:nvCxnSpPr>
          <p:cNvPr id="25" name="Straight Connector 24">
            <a:extLst>
              <a:ext uri="{FF2B5EF4-FFF2-40B4-BE49-F238E27FC236}">
                <a16:creationId xmlns:a16="http://schemas.microsoft.com/office/drawing/2014/main" id="{2B5D06C5-D12F-4273-87C8-82EE66D4EB34}"/>
              </a:ext>
            </a:extLst>
          </p:cNvPr>
          <p:cNvCxnSpPr>
            <a:cxnSpLocks/>
          </p:cNvCxnSpPr>
          <p:nvPr/>
        </p:nvCxnSpPr>
        <p:spPr>
          <a:xfrm flipH="1">
            <a:off x="5646000" y="3309639"/>
            <a:ext cx="90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075CCF-D557-E5E2-6564-8F81DA6769C2}"/>
              </a:ext>
            </a:extLst>
          </p:cNvPr>
          <p:cNvSpPr txBox="1"/>
          <p:nvPr/>
        </p:nvSpPr>
        <p:spPr>
          <a:xfrm>
            <a:off x="3623139" y="3672577"/>
            <a:ext cx="14104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Scan here to book a complimentary meeting</a:t>
            </a:r>
          </a:p>
        </p:txBody>
      </p:sp>
      <p:pic>
        <p:nvPicPr>
          <p:cNvPr id="4" name="Picture 3">
            <a:extLst>
              <a:ext uri="{FF2B5EF4-FFF2-40B4-BE49-F238E27FC236}">
                <a16:creationId xmlns:a16="http://schemas.microsoft.com/office/drawing/2014/main" id="{4B05973A-F7A0-6112-0837-F86F5209D8ED}"/>
              </a:ext>
            </a:extLst>
          </p:cNvPr>
          <p:cNvPicPr>
            <a:picLocks noChangeAspect="1"/>
          </p:cNvPicPr>
          <p:nvPr/>
        </p:nvPicPr>
        <p:blipFill>
          <a:blip r:embed="rId4"/>
          <a:stretch>
            <a:fillRect/>
          </a:stretch>
        </p:blipFill>
        <p:spPr>
          <a:xfrm>
            <a:off x="6402023" y="3354363"/>
            <a:ext cx="1701479" cy="1690778"/>
          </a:xfrm>
          <a:prstGeom prst="rect">
            <a:avLst/>
          </a:prstGeom>
        </p:spPr>
      </p:pic>
    </p:spTree>
    <p:extLst>
      <p:ext uri="{BB962C8B-B14F-4D97-AF65-F5344CB8AC3E}">
        <p14:creationId xmlns:p14="http://schemas.microsoft.com/office/powerpoint/2010/main" val="186317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83693" y="1893964"/>
            <a:ext cx="3616261"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ts val="2875"/>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rPr>
              <a:t>Final salary</a:t>
            </a:r>
          </a:p>
          <a:p>
            <a:pPr marL="0" marR="0" lvl="0" indent="0" algn="l" defTabSz="914400" rtl="0" eaLnBrk="1" fontAlgn="auto" latinLnBrk="0" hangingPunct="1">
              <a:lnSpc>
                <a:spcPts val="2875"/>
              </a:lnSpc>
              <a:spcBef>
                <a:spcPts val="0"/>
              </a:spcBef>
              <a:spcAft>
                <a:spcPts val="0"/>
              </a:spcAft>
              <a:buClrTx/>
              <a:buSzTx/>
              <a:buFontTx/>
              <a:buNone/>
              <a:tabLst/>
              <a:defRPr/>
            </a:pPr>
            <a:endParaRPr kumimoji="0" lang="en-GB" altLang="en-US" sz="1400" b="0" i="1"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1/80</a:t>
            </a:r>
            <a:r>
              <a:rPr kumimoji="0" lang="en-GB" altLang="en-US" sz="1600" b="0" i="0" u="none" strike="noStrike" kern="1200" cap="none" spc="0" normalizeH="0" baseline="30000" noProof="0" dirty="0">
                <a:ln>
                  <a:noFill/>
                </a:ln>
                <a:solidFill>
                  <a:srgbClr val="242525"/>
                </a:solidFill>
                <a:effectLst/>
                <a:uLnTx/>
                <a:uFillTx/>
                <a:latin typeface="Arial" pitchFamily="34" charset="0"/>
                <a:ea typeface="ＭＳ Ｐゴシック" pitchFamily="34" charset="-128"/>
                <a:cs typeface="Arial" pitchFamily="34" charset="0"/>
              </a:rPr>
              <a:t>th </a:t>
            </a: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 Accrual Rate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Retirement age 60</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altLang="en-US" sz="1600" b="0" i="0" u="none" strike="noStrike" kern="1200" cap="none" spc="-30" normalizeH="0" baseline="0" noProof="0" dirty="0">
              <a:ln>
                <a:noFill/>
              </a:ln>
              <a:solidFill>
                <a:srgbClr val="242525"/>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30" normalizeH="0" baseline="0" noProof="0" dirty="0">
                <a:ln>
                  <a:noFill/>
                </a:ln>
                <a:solidFill>
                  <a:srgbClr val="242525"/>
                </a:solidFill>
                <a:effectLst/>
                <a:uLnTx/>
                <a:uFillTx/>
                <a:latin typeface="Arial" pitchFamily="34" charset="0"/>
                <a:ea typeface="ＭＳ Ｐゴシック" pitchFamily="34" charset="-128"/>
                <a:cs typeface="Arial" pitchFamily="34" charset="0"/>
              </a:rPr>
              <a:t>Automatic lump sum of 3x pension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Added years</a:t>
            </a:r>
          </a:p>
        </p:txBody>
      </p:sp>
      <p:sp>
        <p:nvSpPr>
          <p:cNvPr id="5" name="Rectangle 12"/>
          <p:cNvSpPr>
            <a:spLocks noChangeArrowheads="1"/>
          </p:cNvSpPr>
          <p:nvPr/>
        </p:nvSpPr>
        <p:spPr bwMode="auto">
          <a:xfrm>
            <a:off x="7392047" y="1906400"/>
            <a:ext cx="3230148"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ts val="2875"/>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rPr>
              <a:t>Final salary</a:t>
            </a:r>
          </a:p>
          <a:p>
            <a:pPr marL="0" marR="0" lvl="0" indent="0" algn="l" defTabSz="914400" rtl="0" eaLnBrk="1" fontAlgn="auto" latinLnBrk="0" hangingPunct="1">
              <a:lnSpc>
                <a:spcPts val="2875"/>
              </a:lnSpc>
              <a:spcBef>
                <a:spcPts val="0"/>
              </a:spcBef>
              <a:spcAft>
                <a:spcPts val="0"/>
              </a:spcAft>
              <a:buClrTx/>
              <a:buSzTx/>
              <a:buFontTx/>
              <a:buNone/>
              <a:tabLst/>
              <a:defRPr/>
            </a:pPr>
            <a:endParaRPr kumimoji="0" lang="en-GB" altLang="en-US" sz="2400" b="0" i="1"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1/60</a:t>
            </a:r>
            <a:r>
              <a:rPr kumimoji="0" lang="en-GB" altLang="en-US" sz="1600" b="0" i="0" u="none" strike="noStrike" kern="1200" cap="none" spc="0" normalizeH="0" baseline="30000" noProof="0" dirty="0">
                <a:ln>
                  <a:noFill/>
                </a:ln>
                <a:solidFill>
                  <a:srgbClr val="242525"/>
                </a:solidFill>
                <a:effectLst/>
                <a:uLnTx/>
                <a:uFillTx/>
                <a:latin typeface="Arial" pitchFamily="34" charset="0"/>
                <a:ea typeface="ＭＳ Ｐゴシック" pitchFamily="34" charset="-128"/>
                <a:cs typeface="Arial" pitchFamily="34" charset="0"/>
              </a:rPr>
              <a:t>th</a:t>
            </a: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 Accrual Rate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Retirement age 65</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No automatic lump sum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No added years</a:t>
            </a: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0608" t="30270" r="30271" b="34865"/>
          <a:stretch/>
        </p:blipFill>
        <p:spPr bwMode="auto">
          <a:xfrm>
            <a:off x="1183693" y="5024034"/>
            <a:ext cx="2068446" cy="145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2838" t="31832" r="27500" b="35015"/>
          <a:stretch/>
        </p:blipFill>
        <p:spPr bwMode="auto">
          <a:xfrm>
            <a:off x="7392047" y="5026672"/>
            <a:ext cx="2173864" cy="14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A picture containing text, clipart&#10;&#10;Description automatically generated">
            <a:extLst>
              <a:ext uri="{FF2B5EF4-FFF2-40B4-BE49-F238E27FC236}">
                <a16:creationId xmlns:a16="http://schemas.microsoft.com/office/drawing/2014/main" id="{C2DED5E1-F529-4DE4-8BDE-11F62DD6B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
        <p:nvSpPr>
          <p:cNvPr id="2" name="Title 1">
            <a:extLst>
              <a:ext uri="{FF2B5EF4-FFF2-40B4-BE49-F238E27FC236}">
                <a16:creationId xmlns:a16="http://schemas.microsoft.com/office/drawing/2014/main" id="{1568784C-2D24-4F6B-974E-985B201FF190}"/>
              </a:ext>
            </a:extLst>
          </p:cNvPr>
          <p:cNvSpPr>
            <a:spLocks noGrp="1"/>
          </p:cNvSpPr>
          <p:nvPr>
            <p:ph type="title"/>
          </p:nvPr>
        </p:nvSpPr>
        <p:spPr/>
        <p:txBody>
          <a:bodyPr/>
          <a:lstStyle/>
          <a:p>
            <a:r>
              <a:rPr lang="en-GB" dirty="0"/>
              <a:t>The Legacy Scheme</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AAF7E10-15C8-4F96-9999-31051FCABF66}"/>
                  </a:ext>
                </a:extLst>
              </p14:cNvPr>
              <p14:cNvContentPartPr/>
              <p14:nvPr/>
            </p14:nvContentPartPr>
            <p14:xfrm>
              <a:off x="5691115" y="2313705"/>
              <a:ext cx="360" cy="360"/>
            </p14:xfrm>
          </p:contentPart>
        </mc:Choice>
        <mc:Fallback xmlns="">
          <p:pic>
            <p:nvPicPr>
              <p:cNvPr id="3" name="Ink 2">
                <a:extLst>
                  <a:ext uri="{FF2B5EF4-FFF2-40B4-BE49-F238E27FC236}">
                    <a16:creationId xmlns:a16="http://schemas.microsoft.com/office/drawing/2014/main" id="{7AAF7E10-15C8-4F96-9999-31051FCABF66}"/>
                  </a:ext>
                </a:extLst>
              </p:cNvPr>
              <p:cNvPicPr/>
              <p:nvPr/>
            </p:nvPicPr>
            <p:blipFill>
              <a:blip r:embed="rId7"/>
              <a:stretch>
                <a:fillRect/>
              </a:stretch>
            </p:blipFill>
            <p:spPr>
              <a:xfrm>
                <a:off x="5682475" y="2305065"/>
                <a:ext cx="18000" cy="18000"/>
              </a:xfrm>
              <a:prstGeom prst="rect">
                <a:avLst/>
              </a:prstGeom>
            </p:spPr>
          </p:pic>
        </mc:Fallback>
      </mc:AlternateContent>
      <p:cxnSp>
        <p:nvCxnSpPr>
          <p:cNvPr id="8" name="Straight Connector 7">
            <a:extLst>
              <a:ext uri="{FF2B5EF4-FFF2-40B4-BE49-F238E27FC236}">
                <a16:creationId xmlns:a16="http://schemas.microsoft.com/office/drawing/2014/main" id="{D1C6ABE5-6C85-4BE7-81C3-E214B2BFA842}"/>
              </a:ext>
            </a:extLst>
          </p:cNvPr>
          <p:cNvCxnSpPr/>
          <p:nvPr/>
        </p:nvCxnSpPr>
        <p:spPr>
          <a:xfrm>
            <a:off x="5523722" y="1893964"/>
            <a:ext cx="0" cy="3928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6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EE259-E9F4-40EF-9A85-162A08BC2320}"/>
              </a:ext>
            </a:extLst>
          </p:cNvPr>
          <p:cNvSpPr>
            <a:spLocks noGrp="1"/>
          </p:cNvSpPr>
          <p:nvPr>
            <p:ph type="ctrTitle"/>
          </p:nvPr>
        </p:nvSpPr>
        <p:spPr/>
        <p:txBody>
          <a:bodyPr/>
          <a:lstStyle/>
          <a:p>
            <a:r>
              <a:rPr lang="en-GB" dirty="0"/>
              <a:t>The 2015 NHS Pension Scheme explained</a:t>
            </a:r>
          </a:p>
        </p:txBody>
      </p:sp>
      <p:sp>
        <p:nvSpPr>
          <p:cNvPr id="5" name="Subtitle 4">
            <a:extLst>
              <a:ext uri="{FF2B5EF4-FFF2-40B4-BE49-F238E27FC236}">
                <a16:creationId xmlns:a16="http://schemas.microsoft.com/office/drawing/2014/main" id="{C4FCBEA1-E565-46D1-B2C0-B1680AA9634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8698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69E9D-8440-42E6-9DCB-04CF0944B21E}"/>
              </a:ext>
            </a:extLst>
          </p:cNvPr>
          <p:cNvSpPr>
            <a:spLocks noGrp="1"/>
          </p:cNvSpPr>
          <p:nvPr>
            <p:ph type="title"/>
          </p:nvPr>
        </p:nvSpPr>
        <p:spPr/>
        <p:txBody>
          <a:bodyPr>
            <a:normAutofit/>
          </a:bodyPr>
          <a:lstStyle/>
          <a:p>
            <a:r>
              <a:rPr lang="en-GB" sz="4000" dirty="0">
                <a:solidFill>
                  <a:schemeClr val="tx1"/>
                </a:solidFill>
              </a:rPr>
              <a:t>2015 NHS Pension Scheme Explained</a:t>
            </a:r>
          </a:p>
        </p:txBody>
      </p:sp>
      <p:sp>
        <p:nvSpPr>
          <p:cNvPr id="5" name="Content Placeholder 4">
            <a:extLst>
              <a:ext uri="{FF2B5EF4-FFF2-40B4-BE49-F238E27FC236}">
                <a16:creationId xmlns:a16="http://schemas.microsoft.com/office/drawing/2014/main" id="{C4DDD0CF-8A39-4193-A9B5-A4092F375B53}"/>
              </a:ext>
            </a:extLst>
          </p:cNvPr>
          <p:cNvSpPr>
            <a:spLocks noGrp="1"/>
          </p:cNvSpPr>
          <p:nvPr>
            <p:ph idx="1"/>
          </p:nvPr>
        </p:nvSpPr>
        <p:spPr/>
        <p:txBody>
          <a:bodyPr anchor="ctr">
            <a:normAutofit/>
          </a:bodyPr>
          <a:lstStyle/>
          <a:p>
            <a:pPr marL="0" indent="0">
              <a:buNone/>
            </a:pPr>
            <a:r>
              <a:rPr lang="en-GB" sz="2000" dirty="0"/>
              <a:t>Build up rate </a:t>
            </a:r>
          </a:p>
          <a:p>
            <a:r>
              <a:rPr lang="en-GB" sz="2000" dirty="0"/>
              <a:t>The amount of pension you earn each year is determined by what is known as the ‘build up rate’ which is usually shown as a fraction of your pensionable earnings. </a:t>
            </a:r>
          </a:p>
          <a:p>
            <a:r>
              <a:rPr lang="en-GB" sz="2000" dirty="0"/>
              <a:t>In </a:t>
            </a:r>
            <a:r>
              <a:rPr lang="en-GB" sz="2000" dirty="0">
                <a:solidFill>
                  <a:srgbClr val="262626"/>
                </a:solidFill>
              </a:rPr>
              <a:t>this Scheme the build-up</a:t>
            </a:r>
            <a:r>
              <a:rPr lang="en-GB" sz="2000" dirty="0"/>
              <a:t> rate is 1/54th, so you earn a pension each year of 1/54th of your pensionable earnings. For example, if you earn £54,000 in a year you would earn a pension for that year of 1/54th of £54,000, which is £1,000. This is the pension you would build up for that year. </a:t>
            </a:r>
          </a:p>
        </p:txBody>
      </p:sp>
    </p:spTree>
    <p:extLst>
      <p:ext uri="{BB962C8B-B14F-4D97-AF65-F5344CB8AC3E}">
        <p14:creationId xmlns:p14="http://schemas.microsoft.com/office/powerpoint/2010/main" val="27020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69E9D-8440-42E6-9DCB-04CF0944B21E}"/>
              </a:ext>
            </a:extLst>
          </p:cNvPr>
          <p:cNvSpPr>
            <a:spLocks noGrp="1"/>
          </p:cNvSpPr>
          <p:nvPr>
            <p:ph type="title"/>
          </p:nvPr>
        </p:nvSpPr>
        <p:spPr>
          <a:xfrm>
            <a:off x="838200" y="437085"/>
            <a:ext cx="10515600" cy="777879"/>
          </a:xfrm>
        </p:spPr>
        <p:txBody>
          <a:bodyPr anchor="b">
            <a:normAutofit/>
          </a:bodyPr>
          <a:lstStyle/>
          <a:p>
            <a:r>
              <a:rPr lang="en-GB" sz="4000" dirty="0">
                <a:solidFill>
                  <a:srgbClr val="262626"/>
                </a:solidFill>
              </a:rPr>
              <a:t>2015 NHS Pension Scheme Explained</a:t>
            </a:r>
          </a:p>
        </p:txBody>
      </p:sp>
      <p:sp>
        <p:nvSpPr>
          <p:cNvPr id="5" name="Content Placeholder 4">
            <a:extLst>
              <a:ext uri="{FF2B5EF4-FFF2-40B4-BE49-F238E27FC236}">
                <a16:creationId xmlns:a16="http://schemas.microsoft.com/office/drawing/2014/main" id="{C4DDD0CF-8A39-4193-A9B5-A4092F375B53}"/>
              </a:ext>
            </a:extLst>
          </p:cNvPr>
          <p:cNvSpPr>
            <a:spLocks noGrp="1"/>
          </p:cNvSpPr>
          <p:nvPr>
            <p:ph idx="1"/>
          </p:nvPr>
        </p:nvSpPr>
        <p:spPr/>
        <p:txBody>
          <a:bodyPr anchor="ctr">
            <a:normAutofit fontScale="25000" lnSpcReduction="20000"/>
          </a:bodyPr>
          <a:lstStyle/>
          <a:p>
            <a:pPr marL="0" indent="0">
              <a:lnSpc>
                <a:spcPct val="120000"/>
              </a:lnSpc>
              <a:buNone/>
            </a:pPr>
            <a:r>
              <a:rPr lang="en-GB" sz="8000" b="0" dirty="0"/>
              <a:t>Annual revaluation </a:t>
            </a:r>
          </a:p>
          <a:p>
            <a:pPr>
              <a:lnSpc>
                <a:spcPct val="120000"/>
              </a:lnSpc>
            </a:pPr>
            <a:r>
              <a:rPr lang="en-GB" sz="8000" b="0" dirty="0"/>
              <a:t>Your pension earned each year will be increased each year by a rate, known as ‘revaluation’, in the period before you retire or leave. </a:t>
            </a:r>
          </a:p>
          <a:p>
            <a:pPr>
              <a:lnSpc>
                <a:spcPct val="120000"/>
              </a:lnSpc>
            </a:pPr>
            <a:r>
              <a:rPr lang="en-GB" sz="8000" b="0" dirty="0"/>
              <a:t>The revaluation rate is currently Consumer </a:t>
            </a:r>
            <a:r>
              <a:rPr lang="en-GB" sz="8000" b="0" dirty="0">
                <a:solidFill>
                  <a:schemeClr val="tx1"/>
                </a:solidFill>
              </a:rPr>
              <a:t>Prices</a:t>
            </a:r>
            <a:r>
              <a:rPr lang="en-GB" sz="8000" b="0" dirty="0"/>
              <a:t> Index (CPI) plus 1.5% each year. For example, if CPI was 2% then the pension would be revalued by 3.5% at the beginning of the following year. </a:t>
            </a:r>
          </a:p>
          <a:p>
            <a:pPr>
              <a:lnSpc>
                <a:spcPct val="120000"/>
              </a:lnSpc>
            </a:pPr>
            <a:r>
              <a:rPr lang="en-GB" sz="8000" b="0" dirty="0"/>
              <a:t>If you leave this Scheme before becoming entitled to claim your retirement benefits, annual revaluation stops and is replaced at retirement by the addition of Pensions Increase. Pensions Increase is used to maintain the value of your pension against rises in the cost of living. </a:t>
            </a:r>
          </a:p>
          <a:p>
            <a:endParaRPr lang="en-GB" sz="2000" dirty="0"/>
          </a:p>
        </p:txBody>
      </p:sp>
    </p:spTree>
    <p:extLst>
      <p:ext uri="{BB962C8B-B14F-4D97-AF65-F5344CB8AC3E}">
        <p14:creationId xmlns:p14="http://schemas.microsoft.com/office/powerpoint/2010/main" val="336678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69E9D-8440-42E6-9DCB-04CF0944B21E}"/>
              </a:ext>
            </a:extLst>
          </p:cNvPr>
          <p:cNvSpPr>
            <a:spLocks noGrp="1"/>
          </p:cNvSpPr>
          <p:nvPr>
            <p:ph type="title"/>
          </p:nvPr>
        </p:nvSpPr>
        <p:spPr/>
        <p:txBody>
          <a:bodyPr>
            <a:normAutofit/>
          </a:bodyPr>
          <a:lstStyle/>
          <a:p>
            <a:r>
              <a:rPr lang="en-GB" sz="4000" dirty="0"/>
              <a:t>2015 NHS Pension Scheme Explained</a:t>
            </a:r>
          </a:p>
        </p:txBody>
      </p:sp>
      <p:graphicFrame>
        <p:nvGraphicFramePr>
          <p:cNvPr id="7" name="Content Placeholder 4">
            <a:extLst>
              <a:ext uri="{FF2B5EF4-FFF2-40B4-BE49-F238E27FC236}">
                <a16:creationId xmlns:a16="http://schemas.microsoft.com/office/drawing/2014/main" id="{7B1DD1EB-F269-433D-96A4-7F95BC91CB5A}"/>
              </a:ext>
            </a:extLst>
          </p:cNvPr>
          <p:cNvGraphicFramePr>
            <a:graphicFrameLocks noGrp="1"/>
          </p:cNvGraphicFramePr>
          <p:nvPr>
            <p:ph idx="1"/>
          </p:nvPr>
        </p:nvGraphicFramePr>
        <p:xfrm>
          <a:off x="567266" y="2735267"/>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10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3995-1F4A-4E38-85DE-835336FA62BA}"/>
              </a:ext>
            </a:extLst>
          </p:cNvPr>
          <p:cNvSpPr>
            <a:spLocks noGrp="1"/>
          </p:cNvSpPr>
          <p:nvPr>
            <p:ph type="title"/>
          </p:nvPr>
        </p:nvSpPr>
        <p:spPr/>
        <p:txBody>
          <a:bodyPr>
            <a:normAutofit/>
          </a:bodyPr>
          <a:lstStyle/>
          <a:p>
            <a:r>
              <a:rPr lang="en-GB" sz="4200"/>
              <a:t>What if I leave the NHS Pension Scheme and move abroad?</a:t>
            </a:r>
          </a:p>
        </p:txBody>
      </p:sp>
      <p:graphicFrame>
        <p:nvGraphicFramePr>
          <p:cNvPr id="5" name="Content Placeholder 2">
            <a:extLst>
              <a:ext uri="{FF2B5EF4-FFF2-40B4-BE49-F238E27FC236}">
                <a16:creationId xmlns:a16="http://schemas.microsoft.com/office/drawing/2014/main" id="{FEB20D45-60BE-4A4C-A4E6-AF49676336A5}"/>
              </a:ext>
            </a:extLst>
          </p:cNvPr>
          <p:cNvGraphicFramePr>
            <a:graphicFrameLocks noGrp="1"/>
          </p:cNvGraphicFramePr>
          <p:nvPr>
            <p:ph idx="4294967295"/>
          </p:nvPr>
        </p:nvGraphicFramePr>
        <p:xfrm>
          <a:off x="598196" y="1576384"/>
          <a:ext cx="10995608" cy="3948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48F2262-BBC6-4EAD-8932-C12C3DB7ECAD}"/>
              </a:ext>
            </a:extLst>
          </p:cNvPr>
          <p:cNvSpPr txBox="1"/>
          <p:nvPr/>
        </p:nvSpPr>
        <p:spPr>
          <a:xfrm>
            <a:off x="598196" y="5788947"/>
            <a:ext cx="214897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*Legislation has been introduced to increase the minimum pension age to 57 </a:t>
            </a:r>
            <a:r>
              <a:rPr kumimoji="0" lang="en-GB" sz="18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from April 2028</a:t>
            </a: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72506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6391-C1BE-4726-A42D-356B7AF8CA4F}"/>
              </a:ext>
            </a:extLst>
          </p:cNvPr>
          <p:cNvSpPr>
            <a:spLocks noGrp="1"/>
          </p:cNvSpPr>
          <p:nvPr>
            <p:ph type="title"/>
          </p:nvPr>
        </p:nvSpPr>
        <p:spPr/>
        <p:txBody>
          <a:bodyPr anchor="b">
            <a:normAutofit/>
          </a:bodyPr>
          <a:lstStyle/>
          <a:p>
            <a:r>
              <a:rPr lang="en-GB" sz="4000" dirty="0">
                <a:solidFill>
                  <a:srgbClr val="262626"/>
                </a:solidFill>
              </a:rPr>
              <a:t>Annual Benefit Statements </a:t>
            </a:r>
            <a:br>
              <a:rPr lang="en-GB" sz="4000" dirty="0">
                <a:solidFill>
                  <a:srgbClr val="262626"/>
                </a:solidFill>
              </a:rPr>
            </a:br>
            <a:endParaRPr lang="en-GB" sz="4000" dirty="0">
              <a:solidFill>
                <a:srgbClr val="262626"/>
              </a:solidFill>
            </a:endParaRPr>
          </a:p>
        </p:txBody>
      </p:sp>
      <p:sp>
        <p:nvSpPr>
          <p:cNvPr id="3" name="Content Placeholder 2">
            <a:extLst>
              <a:ext uri="{FF2B5EF4-FFF2-40B4-BE49-F238E27FC236}">
                <a16:creationId xmlns:a16="http://schemas.microsoft.com/office/drawing/2014/main" id="{BAA6EA2F-BDFB-4628-8857-6DE91C7BFC18}"/>
              </a:ext>
            </a:extLst>
          </p:cNvPr>
          <p:cNvSpPr>
            <a:spLocks noGrp="1"/>
          </p:cNvSpPr>
          <p:nvPr>
            <p:ph idx="1"/>
          </p:nvPr>
        </p:nvSpPr>
        <p:spPr>
          <a:xfrm>
            <a:off x="838200" y="1957386"/>
            <a:ext cx="10515600" cy="4900613"/>
          </a:xfrm>
        </p:spPr>
        <p:txBody>
          <a:bodyPr anchor="ctr">
            <a:normAutofit/>
          </a:bodyPr>
          <a:lstStyle/>
          <a:p>
            <a:pPr marL="0" indent="0">
              <a:lnSpc>
                <a:spcPct val="90000"/>
              </a:lnSpc>
              <a:buNone/>
            </a:pPr>
            <a:r>
              <a:rPr lang="en-GB" dirty="0"/>
              <a:t>After the end of each Scheme year (31 March), an Annual Benefit Statement of the pension benefits you have earned will be available for you to view. This will be either: </a:t>
            </a:r>
          </a:p>
          <a:p>
            <a:pPr lvl="1">
              <a:lnSpc>
                <a:spcPct val="90000"/>
              </a:lnSpc>
            </a:pPr>
            <a:r>
              <a:rPr lang="en-GB" dirty="0"/>
              <a:t>part of your Total Reward Statement (TRS) which will also provide you with information about your pay, annual leave and any local benefits offered by your employer; or </a:t>
            </a:r>
          </a:p>
          <a:p>
            <a:pPr lvl="1">
              <a:lnSpc>
                <a:spcPct val="90000"/>
              </a:lnSpc>
            </a:pPr>
            <a:r>
              <a:rPr lang="en-GB" dirty="0"/>
              <a:t>a stand-alone statement covering pension benefits only. </a:t>
            </a:r>
          </a:p>
          <a:p>
            <a:pPr>
              <a:lnSpc>
                <a:spcPct val="90000"/>
              </a:lnSpc>
            </a:pPr>
            <a:r>
              <a:rPr lang="en-GB" dirty="0"/>
              <a:t>You can access your statement through the TRS portal at: </a:t>
            </a:r>
            <a:r>
              <a:rPr lang="en-GB" i="1" dirty="0">
                <a:hlinkClick r:id="rId3"/>
              </a:rPr>
              <a:t>www.totalrewardstatements.nhs.uk/</a:t>
            </a:r>
            <a:endParaRPr lang="en-GB" dirty="0"/>
          </a:p>
          <a:p>
            <a:pPr>
              <a:lnSpc>
                <a:spcPct val="90000"/>
              </a:lnSpc>
            </a:pPr>
            <a:r>
              <a:rPr lang="en-GB" dirty="0"/>
              <a:t>For more information about the statements, visit the TRS information website at: </a:t>
            </a:r>
            <a:r>
              <a:rPr lang="en-GB" i="1" dirty="0">
                <a:hlinkClick r:id="rId4"/>
              </a:rPr>
              <a:t>www.nhsbsa.nhs.uk/TRS</a:t>
            </a:r>
            <a:endParaRPr lang="en-GB" i="1" dirty="0"/>
          </a:p>
          <a:p>
            <a:pPr>
              <a:lnSpc>
                <a:spcPct val="90000"/>
              </a:lnSpc>
            </a:pPr>
            <a:endParaRPr lang="en-GB" i="1" dirty="0"/>
          </a:p>
          <a:p>
            <a:pPr marL="0" indent="0">
              <a:lnSpc>
                <a:spcPct val="90000"/>
              </a:lnSpc>
              <a:buNone/>
            </a:pPr>
            <a:endParaRPr lang="en-GB" dirty="0"/>
          </a:p>
        </p:txBody>
      </p:sp>
    </p:spTree>
    <p:extLst>
      <p:ext uri="{BB962C8B-B14F-4D97-AF65-F5344CB8AC3E}">
        <p14:creationId xmlns:p14="http://schemas.microsoft.com/office/powerpoint/2010/main" val="2335722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50800" dist="38100" dir="2700000" algn="tl" rotWithShape="0">
            <a:prstClr val="black">
              <a:alpha val="40000"/>
            </a:prstClr>
          </a:outerShdw>
        </a:effectLst>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dirty="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2875</TotalTime>
  <Words>2517</Words>
  <Application>Microsoft Office PowerPoint</Application>
  <PresentationFormat>Widescreen</PresentationFormat>
  <Paragraphs>217</Paragraphs>
  <Slides>29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AeonikPro</vt:lpstr>
      <vt:lpstr>Arial</vt:lpstr>
      <vt:lpstr>Arial</vt:lpstr>
      <vt:lpstr>Calibri</vt:lpstr>
      <vt:lpstr>Lucida Grande</vt:lpstr>
      <vt:lpstr>Symbol</vt:lpstr>
      <vt:lpstr>Times New Roman</vt:lpstr>
      <vt:lpstr>Office Theme</vt:lpstr>
      <vt:lpstr>1_Office Theme</vt:lpstr>
      <vt:lpstr>Introduction to the basics of financial planning working for the NHS</vt:lpstr>
      <vt:lpstr>Today’s agenda</vt:lpstr>
      <vt:lpstr>The Legacy Scheme</vt:lpstr>
      <vt:lpstr>The 2015 NHS Pension Scheme explained</vt:lpstr>
      <vt:lpstr>2015 NHS Pension Scheme Explained</vt:lpstr>
      <vt:lpstr>2015 NHS Pension Scheme Explained</vt:lpstr>
      <vt:lpstr>2015 NHS Pension Scheme Explained</vt:lpstr>
      <vt:lpstr>What if I leave the NHS Pension Scheme and move abroad?</vt:lpstr>
      <vt:lpstr>Annual Benefit Statements  </vt:lpstr>
      <vt:lpstr>Opting out of the NHS Pension Scheme  </vt:lpstr>
      <vt:lpstr>Costs and contributions  </vt:lpstr>
      <vt:lpstr>NHS Pension Basics</vt:lpstr>
      <vt:lpstr>Pensionable pay and members contributions</vt:lpstr>
      <vt:lpstr>The NHS Pension is not just about the Pension itself</vt:lpstr>
      <vt:lpstr>Additional benefits</vt:lpstr>
      <vt:lpstr>What happens if I’m sick and can’t work?</vt:lpstr>
      <vt:lpstr>NHS Sick Pay Entitlement (Not dependent on NHS Pension Membership)</vt:lpstr>
      <vt:lpstr> Ill Health Retirement Pension (For members of the NHS Pension Scheme) </vt:lpstr>
      <vt:lpstr>Ill Health Retirement Pension </vt:lpstr>
      <vt:lpstr>Would you qualify for an Ill Health Retirement Pension?</vt:lpstr>
      <vt:lpstr>Income Protection Insurance</vt:lpstr>
      <vt:lpstr>How do I save?</vt:lpstr>
      <vt:lpstr>Thinking about buying a home?   </vt:lpstr>
      <vt:lpstr>Mortgage myths for IMG’s</vt:lpstr>
      <vt:lpstr>How Chase de Vere’s Mortgage Service can help</vt:lpstr>
      <vt:lpstr>Chase de Vere Medical</vt:lpstr>
      <vt:lpstr>PowerPoint Presentation</vt:lpstr>
      <vt:lpstr>PowerPoint Presentation</vt:lpstr>
      <vt:lpstr>PowerPoint Presentation</vt:lpstr>
    </vt:vector>
  </TitlesOfParts>
  <Company>Chase de Vere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PRESENTATION</dc:title>
  <dc:creator>Greg Lambert</dc:creator>
  <cp:lastModifiedBy>Sarah Seager</cp:lastModifiedBy>
  <cp:revision>195</cp:revision>
  <cp:lastPrinted>2018-07-18T11:02:22Z</cp:lastPrinted>
  <dcterms:created xsi:type="dcterms:W3CDTF">2018-06-07T13:45:04Z</dcterms:created>
  <dcterms:modified xsi:type="dcterms:W3CDTF">2024-02-14T14:38:25Z</dcterms:modified>
</cp:coreProperties>
</file>