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9"/>
  </p:notesMasterIdLst>
  <p:sldIdLst>
    <p:sldId id="261" r:id="rId2"/>
    <p:sldId id="275" r:id="rId3"/>
    <p:sldId id="276" r:id="rId4"/>
    <p:sldId id="281" r:id="rId5"/>
    <p:sldId id="279" r:id="rId6"/>
    <p:sldId id="277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AF3AF-201D-417A-AB51-89BAB8C0DC0F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B99AC-E56A-4275-AC2C-34A8C1C8A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983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F6620-93EE-4CE6-8F7C-5AC85C44C90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321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F6620-93EE-4CE6-8F7C-5AC85C44C90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764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F6620-93EE-4CE6-8F7C-5AC85C44C90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337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F6620-93EE-4CE6-8F7C-5AC85C44C90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791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F6620-93EE-4CE6-8F7C-5AC85C44C90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265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F6620-93EE-4CE6-8F7C-5AC85C44C90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67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F6620-93EE-4CE6-8F7C-5AC85C44C90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094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36A5-C63E-44CE-BAC8-4571B1FF5104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9939-CBE6-4E7F-B8E7-7CAC464C1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13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36A5-C63E-44CE-BAC8-4571B1FF5104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9939-CBE6-4E7F-B8E7-7CAC464C1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591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36A5-C63E-44CE-BAC8-4571B1FF5104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9939-CBE6-4E7F-B8E7-7CAC464C1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397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87" y="261298"/>
            <a:ext cx="1892015" cy="979278"/>
          </a:xfrm>
          <a:prstGeom prst="rect">
            <a:avLst/>
          </a:prstGeom>
        </p:spPr>
      </p:pic>
      <p:sp>
        <p:nvSpPr>
          <p:cNvPr id="15" name="object 8"/>
          <p:cNvSpPr/>
          <p:nvPr userDrawn="1"/>
        </p:nvSpPr>
        <p:spPr>
          <a:xfrm>
            <a:off x="11888397" y="2121230"/>
            <a:ext cx="304799" cy="47367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75"/>
          </a:p>
        </p:txBody>
      </p:sp>
      <p:sp>
        <p:nvSpPr>
          <p:cNvPr id="20" name="Picture Placeholder 18"/>
          <p:cNvSpPr>
            <a:spLocks noGrp="1"/>
          </p:cNvSpPr>
          <p:nvPr>
            <p:ph type="pic" sz="quarter" idx="10" hasCustomPrompt="1"/>
          </p:nvPr>
        </p:nvSpPr>
        <p:spPr>
          <a:xfrm>
            <a:off x="5040316" y="2121230"/>
            <a:ext cx="6848081" cy="47367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34" name="Holder 2"/>
          <p:cNvSpPr>
            <a:spLocks noGrp="1"/>
          </p:cNvSpPr>
          <p:nvPr>
            <p:ph type="ctrTitle" hasCustomPrompt="1"/>
          </p:nvPr>
        </p:nvSpPr>
        <p:spPr>
          <a:xfrm>
            <a:off x="291822" y="2104658"/>
            <a:ext cx="4443692" cy="353414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12700" marR="0" indent="0" algn="l" defTabSz="51435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75" kern="1200" spc="-3" dirty="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sz="675" spc="-3" dirty="0">
                <a:solidFill>
                  <a:srgbClr val="425563"/>
                </a:solidFill>
                <a:cs typeface="Helvetica"/>
              </a:rPr>
              <a:t>Supporting</a:t>
            </a:r>
            <a:r>
              <a:rPr lang="en-GB" sz="675" spc="-28" dirty="0">
                <a:solidFill>
                  <a:srgbClr val="425563"/>
                </a:solidFill>
                <a:cs typeface="Helvetica"/>
              </a:rPr>
              <a:t> </a:t>
            </a:r>
            <a:r>
              <a:rPr lang="en-GB" sz="675" spc="-6" dirty="0">
                <a:solidFill>
                  <a:srgbClr val="425563"/>
                </a:solidFill>
                <a:cs typeface="Helvetica"/>
              </a:rPr>
              <a:t>text</a:t>
            </a:r>
            <a:br>
              <a:rPr lang="en-GB" sz="675" dirty="0">
                <a:solidFill>
                  <a:prstClr val="black"/>
                </a:solidFill>
                <a:cs typeface="Helvetica"/>
              </a:rPr>
            </a:br>
            <a:endParaRPr dirty="0"/>
          </a:p>
        </p:txBody>
      </p:sp>
      <p:sp>
        <p:nvSpPr>
          <p:cNvPr id="35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291820" y="1262166"/>
            <a:ext cx="3441981" cy="179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kumimoji="0" sz="1238" b="0" i="0" u="none" strike="noStrike" kern="0" cap="none" spc="-14" normalizeH="0" baseline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tica"/>
                <a:ea typeface="+mj-ea"/>
                <a:cs typeface="Helvetica"/>
              </a:defRPr>
            </a:lvl1pPr>
          </a:lstStyle>
          <a:p>
            <a:pPr marL="7144" marR="2858" lvl="0" indent="0" algn="l" defTabSz="514350" rtl="0" eaLnBrk="1" fontAlgn="auto" latinLnBrk="0" hangingPunct="1">
              <a:lnSpc>
                <a:spcPts val="1350"/>
              </a:lnSpc>
              <a:spcBef>
                <a:spcPts val="21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38" b="0" i="0" u="none" strike="noStrike" kern="0" cap="none" spc="-14" normalizeH="0" baseline="0" noProof="0" dirty="0">
                <a:ln>
                  <a:noFill/>
                </a:ln>
                <a:solidFill>
                  <a:srgbClr val="00A499"/>
                </a:solidFill>
                <a:effectLst/>
                <a:uLnTx/>
                <a:uFillTx/>
                <a:latin typeface="Helvetica"/>
                <a:ea typeface="+mj-ea"/>
              </a:rPr>
              <a:t>Primary Blue</a:t>
            </a:r>
            <a:r>
              <a:rPr kumimoji="0" lang="en-GB" sz="1238" b="0" i="0" u="none" strike="noStrike" kern="0" cap="none" spc="-48" normalizeH="0" baseline="0" noProof="0" dirty="0">
                <a:ln>
                  <a:noFill/>
                </a:ln>
                <a:solidFill>
                  <a:srgbClr val="00A499"/>
                </a:solidFill>
                <a:effectLst/>
                <a:uLnTx/>
                <a:uFillTx/>
                <a:latin typeface="Helvetica"/>
                <a:ea typeface="+mj-ea"/>
              </a:rPr>
              <a:t> </a:t>
            </a:r>
            <a:r>
              <a:rPr kumimoji="0" lang="en-GB" sz="1238" b="0" i="0" u="none" strike="noStrike" kern="0" cap="none" spc="-17" normalizeH="0" baseline="0" noProof="0" dirty="0">
                <a:ln>
                  <a:noFill/>
                </a:ln>
                <a:solidFill>
                  <a:srgbClr val="00A499"/>
                </a:solidFill>
                <a:effectLst/>
                <a:uLnTx/>
                <a:uFillTx/>
                <a:latin typeface="Helvetica"/>
                <a:ea typeface="+mj-ea"/>
              </a:rPr>
              <a:t>presentation  </a:t>
            </a:r>
            <a:r>
              <a:rPr kumimoji="0" lang="en-GB" sz="1238" b="0" i="0" u="none" strike="noStrike" kern="0" cap="none" spc="-14" normalizeH="0" baseline="0" noProof="0" dirty="0">
                <a:ln>
                  <a:noFill/>
                </a:ln>
                <a:solidFill>
                  <a:srgbClr val="00A499"/>
                </a:solidFill>
                <a:effectLst/>
                <a:uLnTx/>
                <a:uFillTx/>
                <a:latin typeface="Helvetica"/>
                <a:ea typeface="+mj-ea"/>
              </a:rPr>
              <a:t>title</a:t>
            </a:r>
            <a:r>
              <a:rPr kumimoji="0" lang="en-GB" sz="1238" b="0" i="0" u="none" strike="noStrike" kern="0" cap="none" spc="-17" normalizeH="0" baseline="0" noProof="0" dirty="0">
                <a:ln>
                  <a:noFill/>
                </a:ln>
                <a:solidFill>
                  <a:srgbClr val="00A499"/>
                </a:solidFill>
                <a:effectLst/>
                <a:uLnTx/>
                <a:uFillTx/>
                <a:latin typeface="Helvetica"/>
                <a:ea typeface="+mj-ea"/>
              </a:rPr>
              <a:t> </a:t>
            </a:r>
            <a:r>
              <a:rPr kumimoji="0" lang="en-GB" sz="1238" b="0" i="0" u="none" strike="noStrike" kern="0" cap="none" spc="-14" normalizeH="0" baseline="0" noProof="0" dirty="0">
                <a:ln>
                  <a:noFill/>
                </a:ln>
                <a:solidFill>
                  <a:srgbClr val="00A499"/>
                </a:solidFill>
                <a:effectLst/>
                <a:uLnTx/>
                <a:uFillTx/>
                <a:latin typeface="Helvetica"/>
                <a:ea typeface="+mj-ea"/>
              </a:rPr>
              <a:t>slide</a:t>
            </a:r>
          </a:p>
        </p:txBody>
      </p:sp>
      <p:sp>
        <p:nvSpPr>
          <p:cNvPr id="38" name="Text Placeholder 32"/>
          <p:cNvSpPr>
            <a:spLocks noGrp="1"/>
          </p:cNvSpPr>
          <p:nvPr>
            <p:ph type="body" sz="quarter" idx="11" hasCustomPrompt="1"/>
          </p:nvPr>
        </p:nvSpPr>
        <p:spPr>
          <a:xfrm>
            <a:off x="291822" y="6418564"/>
            <a:ext cx="2685351" cy="287039"/>
          </a:xfrm>
          <a:prstGeom prst="rect">
            <a:avLst/>
          </a:prstGeom>
        </p:spPr>
        <p:txBody>
          <a:bodyPr lIns="0" tIns="0" rIns="0" bIns="0"/>
          <a:lstStyle>
            <a:lvl1pPr marL="12700" algn="l" defTabSz="514350" rtl="0" eaLnBrk="1" latinLnBrk="0" hangingPunct="1">
              <a:lnSpc>
                <a:spcPts val="1265"/>
              </a:lnSpc>
              <a:defRPr lang="en-GB" sz="675" kern="1200" spc="-11" dirty="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1pPr>
          </a:lstStyle>
          <a:p>
            <a:pPr marL="12700">
              <a:lnSpc>
                <a:spcPts val="1265"/>
              </a:lnSpc>
            </a:pPr>
            <a:r>
              <a:rPr lang="en-GB" sz="675" spc="-11" dirty="0">
                <a:solidFill>
                  <a:srgbClr val="425563"/>
                </a:solidFill>
                <a:cs typeface="Helvetica"/>
              </a:rPr>
              <a:t>Dat</a:t>
            </a:r>
            <a:r>
              <a:rPr lang="en-GB" sz="675" dirty="0">
                <a:solidFill>
                  <a:srgbClr val="425563"/>
                </a:solidFill>
                <a:cs typeface="Helvetica"/>
              </a:rPr>
              <a:t>e</a:t>
            </a:r>
            <a:endParaRPr lang="en-GB" sz="675" dirty="0">
              <a:solidFill>
                <a:prstClr val="black"/>
              </a:solidFill>
              <a:cs typeface="Helvetica"/>
            </a:endParaRPr>
          </a:p>
        </p:txBody>
      </p:sp>
      <p:sp>
        <p:nvSpPr>
          <p:cNvPr id="43" name="Text Placeholder 39"/>
          <p:cNvSpPr>
            <a:spLocks noGrp="1"/>
          </p:cNvSpPr>
          <p:nvPr>
            <p:ph type="body" sz="quarter" idx="12" hasCustomPrompt="1"/>
          </p:nvPr>
        </p:nvSpPr>
        <p:spPr>
          <a:xfrm>
            <a:off x="291818" y="5885012"/>
            <a:ext cx="4443695" cy="163661"/>
          </a:xfrm>
          <a:prstGeom prst="rect">
            <a:avLst/>
          </a:prstGeom>
        </p:spPr>
        <p:txBody>
          <a:bodyPr lIns="0" tIns="0" rIns="0" bIns="0"/>
          <a:lstStyle>
            <a:lvl1pPr marL="7144" algn="l" defTabSz="514350" rtl="0" eaLnBrk="1" latinLnBrk="0" hangingPunct="1">
              <a:lnSpc>
                <a:spcPts val="701"/>
              </a:lnSpc>
              <a:defRPr lang="en-US" sz="675" b="1" kern="1200" spc="-3" dirty="0" smtClean="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1pPr>
          </a:lstStyle>
          <a:p>
            <a:r>
              <a:rPr lang="en-GB" dirty="0" err="1"/>
              <a:t>Firstname</a:t>
            </a:r>
            <a:r>
              <a:rPr lang="en-GB" spc="-28" dirty="0"/>
              <a:t> </a:t>
            </a:r>
            <a:r>
              <a:rPr lang="en-GB" dirty="0"/>
              <a:t>Surname</a:t>
            </a:r>
          </a:p>
        </p:txBody>
      </p:sp>
      <p:sp>
        <p:nvSpPr>
          <p:cNvPr id="44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291820" y="6050231"/>
            <a:ext cx="4443693" cy="366775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675" kern="1200" spc="-3" dirty="0" smtClean="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1pPr>
          </a:lstStyle>
          <a:p>
            <a:r>
              <a:rPr lang="en-GB" dirty="0"/>
              <a:t>Job title</a:t>
            </a:r>
          </a:p>
        </p:txBody>
      </p:sp>
      <p:pic>
        <p:nvPicPr>
          <p:cNvPr id="11" name="Picture 2" descr="J:\Files\Communications\05 Logos and Branding\Branding - 2018\Updated NHS FT logos\NHS SG's logo 400x266px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25404"/>
            <a:ext cx="1981200" cy="1318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90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36A5-C63E-44CE-BAC8-4571B1FF5104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9939-CBE6-4E7F-B8E7-7CAC464C1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79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36A5-C63E-44CE-BAC8-4571B1FF5104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9939-CBE6-4E7F-B8E7-7CAC464C1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46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36A5-C63E-44CE-BAC8-4571B1FF5104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9939-CBE6-4E7F-B8E7-7CAC464C1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60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36A5-C63E-44CE-BAC8-4571B1FF5104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9939-CBE6-4E7F-B8E7-7CAC464C1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10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36A5-C63E-44CE-BAC8-4571B1FF5104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9939-CBE6-4E7F-B8E7-7CAC464C1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887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36A5-C63E-44CE-BAC8-4571B1FF5104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9939-CBE6-4E7F-B8E7-7CAC464C1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64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36A5-C63E-44CE-BAC8-4571B1FF5104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9939-CBE6-4E7F-B8E7-7CAC464C1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94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36A5-C63E-44CE-BAC8-4571B1FF5104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9939-CBE6-4E7F-B8E7-7CAC464C1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28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136A5-C63E-44CE-BAC8-4571B1FF5104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F9939-CBE6-4E7F-B8E7-7CAC464C1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51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GuardianofSafeWorking@stgeorges.nhs.u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hyperlink" Target="https://www.stgeorges.nhs.uk/education-and-research/education/postgraduate-medical-education/guardian-of-safe-workin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GuardianofSafeWorking@stgeorges.nhs.u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rosy.wells@stgeorges.nhs.uk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AB6A0EB-01BD-4920-94E9-B9CE3735978A}"/>
              </a:ext>
            </a:extLst>
          </p:cNvPr>
          <p:cNvSpPr txBox="1"/>
          <p:nvPr/>
        </p:nvSpPr>
        <p:spPr>
          <a:xfrm>
            <a:off x="479376" y="1824556"/>
            <a:ext cx="80648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Guardian of Safe Working</a:t>
            </a:r>
          </a:p>
          <a:p>
            <a:r>
              <a:rPr lang="en-GB" sz="4000" dirty="0"/>
              <a:t>IMG Induction</a:t>
            </a:r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1FD691-27F6-42C9-929C-137FB5DCA433}"/>
              </a:ext>
            </a:extLst>
          </p:cNvPr>
          <p:cNvSpPr txBox="1"/>
          <p:nvPr/>
        </p:nvSpPr>
        <p:spPr>
          <a:xfrm>
            <a:off x="479376" y="4365104"/>
            <a:ext cx="1022513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Dr Rosy Wells</a:t>
            </a:r>
          </a:p>
          <a:p>
            <a:r>
              <a:rPr lang="en-GB" sz="2400" dirty="0"/>
              <a:t>Paediatric Allergy Consultant</a:t>
            </a:r>
          </a:p>
          <a:p>
            <a:r>
              <a:rPr lang="en-GB" sz="2400" dirty="0"/>
              <a:t>Guardian of Safe Working</a:t>
            </a:r>
          </a:p>
          <a:p>
            <a:r>
              <a:rPr lang="en-GB" sz="2400" dirty="0"/>
              <a:t>Supported return to training (</a:t>
            </a:r>
            <a:r>
              <a:rPr lang="en-GB" sz="2400" dirty="0" err="1"/>
              <a:t>SuppoRTT</a:t>
            </a:r>
            <a:r>
              <a:rPr lang="en-GB" sz="2400" dirty="0"/>
              <a:t>) and LTFT training Champion</a:t>
            </a:r>
          </a:p>
          <a:p>
            <a:endParaRPr lang="en-GB" dirty="0"/>
          </a:p>
        </p:txBody>
      </p:sp>
      <p:pic>
        <p:nvPicPr>
          <p:cNvPr id="13" name="Picture 12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0598CB24-065D-48AE-BE92-046B821DCDA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00" r="1443" b="9423"/>
          <a:stretch/>
        </p:blipFill>
        <p:spPr>
          <a:xfrm>
            <a:off x="7129854" y="1531557"/>
            <a:ext cx="2828835" cy="378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755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BE5389A-04F5-4E7D-9F8C-E6586AFF42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93" r="-1" b="-1"/>
          <a:stretch/>
        </p:blipFill>
        <p:spPr bwMode="auto">
          <a:xfrm>
            <a:off x="20" y="10"/>
            <a:ext cx="1218893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C3B7AD9-8B4B-41E9-AA4A-8FF4CEF40D8E}"/>
              </a:ext>
            </a:extLst>
          </p:cNvPr>
          <p:cNvSpPr txBox="1"/>
          <p:nvPr/>
        </p:nvSpPr>
        <p:spPr>
          <a:xfrm>
            <a:off x="1524000" y="1122363"/>
            <a:ext cx="9144000" cy="30632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Welcome to St George’s Hospital!</a:t>
            </a:r>
          </a:p>
        </p:txBody>
      </p:sp>
      <p:sp>
        <p:nvSpPr>
          <p:cNvPr id="1042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73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E5A8B8-1EA5-4A9F-A760-C02704C881E6}"/>
              </a:ext>
            </a:extLst>
          </p:cNvPr>
          <p:cNvSpPr txBox="1"/>
          <p:nvPr/>
        </p:nvSpPr>
        <p:spPr>
          <a:xfrm>
            <a:off x="2872948" y="620688"/>
            <a:ext cx="11352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Exception reporting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4D065E-F1C7-4649-A0CA-AC6BC9B5BBB7}"/>
              </a:ext>
            </a:extLst>
          </p:cNvPr>
          <p:cNvSpPr txBox="1"/>
          <p:nvPr/>
        </p:nvSpPr>
        <p:spPr>
          <a:xfrm>
            <a:off x="983432" y="2132856"/>
            <a:ext cx="1072919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What’s the point?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200" dirty="0"/>
              <a:t>Allows me (and the trust) to see areas where juniors are consistently working extra hours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200" dirty="0"/>
              <a:t>Can lead to changes in rotas/staffing where areas are consistently reporting or safety concerns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200" dirty="0"/>
              <a:t>Patient safety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200" dirty="0"/>
              <a:t>Payment and/or TOIL</a:t>
            </a:r>
            <a:endParaRPr lang="en-GB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75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E5A8B8-1EA5-4A9F-A760-C02704C881E6}"/>
              </a:ext>
            </a:extLst>
          </p:cNvPr>
          <p:cNvSpPr txBox="1"/>
          <p:nvPr/>
        </p:nvSpPr>
        <p:spPr>
          <a:xfrm>
            <a:off x="3071664" y="620688"/>
            <a:ext cx="11352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Exception reporting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4D065E-F1C7-4649-A0CA-AC6BC9B5BBB7}"/>
              </a:ext>
            </a:extLst>
          </p:cNvPr>
          <p:cNvSpPr txBox="1"/>
          <p:nvPr/>
        </p:nvSpPr>
        <p:spPr>
          <a:xfrm>
            <a:off x="983432" y="1772816"/>
            <a:ext cx="1022513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What to report: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200" dirty="0"/>
              <a:t>Immediate safety concerns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200" dirty="0"/>
              <a:t>Working extra time, different work patterns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200" dirty="0"/>
              <a:t>Missed educational/training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545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E5A8B8-1EA5-4A9F-A760-C02704C881E6}"/>
              </a:ext>
            </a:extLst>
          </p:cNvPr>
          <p:cNvSpPr txBox="1"/>
          <p:nvPr/>
        </p:nvSpPr>
        <p:spPr>
          <a:xfrm>
            <a:off x="2739862" y="331193"/>
            <a:ext cx="9073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/>
              <a:t>How to report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4D065E-F1C7-4649-A0CA-AC6BC9B5BBB7}"/>
              </a:ext>
            </a:extLst>
          </p:cNvPr>
          <p:cNvSpPr txBox="1"/>
          <p:nvPr/>
        </p:nvSpPr>
        <p:spPr>
          <a:xfrm>
            <a:off x="1055440" y="1556792"/>
            <a:ext cx="8064896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Everyone should have received a log in for exception reporting (trainees and LED)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E mail </a:t>
            </a:r>
            <a:r>
              <a:rPr lang="en-GB" sz="3200" dirty="0">
                <a:hlinkClick r:id="rId3"/>
              </a:rPr>
              <a:t>GuardianofSafeWorking@stgeorges.nhs.uk</a:t>
            </a:r>
            <a:r>
              <a:rPr lang="en-GB" sz="3200" dirty="0"/>
              <a:t> </a:t>
            </a:r>
          </a:p>
          <a:p>
            <a:r>
              <a:rPr lang="en-GB" sz="3200" dirty="0"/>
              <a:t>if need log in or help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Instructions on reporting and using the Allocate software: </a:t>
            </a:r>
            <a:r>
              <a:rPr lang="en-GB" sz="3200" dirty="0">
                <a:hlinkClick r:id="rId4"/>
              </a:rPr>
              <a:t>Guardian of Safe Working - St George's University Hospitals NHS Foundation Trust (stgeorges.nhs.uk)</a:t>
            </a:r>
            <a:endParaRPr lang="en-GB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59B337B5-BC65-4997-AEDF-622DDEBE2C3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304" y="1772816"/>
            <a:ext cx="2806506" cy="280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15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5400" y="1698079"/>
            <a:ext cx="91450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An opportunity to speak up and share concerns/ideas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Make positive changes in the trust to improve working conditions for juniors doctors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Occurs once monthly in the doctors mess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Representatives from HR, PGME, trust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Free food!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E5A8B8-1EA5-4A9F-A760-C02704C881E6}"/>
              </a:ext>
            </a:extLst>
          </p:cNvPr>
          <p:cNvSpPr txBox="1"/>
          <p:nvPr/>
        </p:nvSpPr>
        <p:spPr>
          <a:xfrm>
            <a:off x="2855640" y="626879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Junior Doctors Forum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9943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E5A8B8-1EA5-4A9F-A760-C02704C881E6}"/>
              </a:ext>
            </a:extLst>
          </p:cNvPr>
          <p:cNvSpPr txBox="1"/>
          <p:nvPr/>
        </p:nvSpPr>
        <p:spPr>
          <a:xfrm>
            <a:off x="1919536" y="1124744"/>
            <a:ext cx="11377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  <a:hlinkClick r:id="rId3"/>
              </a:rPr>
              <a:t>GuardianofSafeWorking@stgeorges.nhs.uk</a:t>
            </a:r>
            <a:endParaRPr lang="en-GB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GB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5" name="Picture 2" descr="C:\Users\haywos00\AppData\Local\Microsoft\Windows\Temporary Internet Files\Content.Outlook\18RJIUUN\IMG_4865.JPG">
            <a:extLst>
              <a:ext uri="{FF2B5EF4-FFF2-40B4-BE49-F238E27FC236}">
                <a16:creationId xmlns:a16="http://schemas.microsoft.com/office/drawing/2014/main" id="{5801B43F-A02A-428B-83AA-E768FC4E2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516" y="2645728"/>
            <a:ext cx="3683463" cy="4020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CA7C98-159C-4951-9B29-620C97DCE85E}"/>
              </a:ext>
            </a:extLst>
          </p:cNvPr>
          <p:cNvSpPr txBox="1"/>
          <p:nvPr/>
        </p:nvSpPr>
        <p:spPr>
          <a:xfrm>
            <a:off x="3359696" y="1832630"/>
            <a:ext cx="664877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hlinkClick r:id="rId5"/>
              </a:rPr>
              <a:t>rosy.wells@stgeorges.nhs.uk</a:t>
            </a:r>
            <a:endParaRPr lang="en-GB" sz="32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74685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227</Words>
  <Application>Microsoft Office PowerPoint</Application>
  <PresentationFormat>Widescreen</PresentationFormat>
  <Paragraphs>50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Serena Haywood</dc:creator>
  <cp:lastModifiedBy>Katarzyna Lukomska</cp:lastModifiedBy>
  <cp:revision>37</cp:revision>
  <dcterms:created xsi:type="dcterms:W3CDTF">2018-12-01T18:26:46Z</dcterms:created>
  <dcterms:modified xsi:type="dcterms:W3CDTF">2024-02-20T22:33:38Z</dcterms:modified>
</cp:coreProperties>
</file>