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88" r:id="rId3"/>
    <p:sldId id="315" r:id="rId4"/>
    <p:sldId id="292" r:id="rId5"/>
    <p:sldId id="283" r:id="rId6"/>
    <p:sldId id="306" r:id="rId7"/>
    <p:sldId id="290" r:id="rId8"/>
    <p:sldId id="294" r:id="rId9"/>
    <p:sldId id="300" r:id="rId10"/>
    <p:sldId id="296" r:id="rId11"/>
    <p:sldId id="297" r:id="rId12"/>
    <p:sldId id="298" r:id="rId13"/>
    <p:sldId id="301" r:id="rId14"/>
    <p:sldId id="310" r:id="rId15"/>
    <p:sldId id="309" r:id="rId16"/>
    <p:sldId id="308" r:id="rId17"/>
    <p:sldId id="331" r:id="rId18"/>
    <p:sldId id="311" r:id="rId19"/>
    <p:sldId id="304" r:id="rId20"/>
    <p:sldId id="312" r:id="rId21"/>
    <p:sldId id="317" r:id="rId22"/>
    <p:sldId id="314" r:id="rId23"/>
    <p:sldId id="318" r:id="rId24"/>
    <p:sldId id="319" r:id="rId25"/>
    <p:sldId id="324" r:id="rId26"/>
    <p:sldId id="323" r:id="rId27"/>
    <p:sldId id="326" r:id="rId28"/>
    <p:sldId id="327" r:id="rId29"/>
    <p:sldId id="328" r:id="rId30"/>
    <p:sldId id="313" r:id="rId31"/>
    <p:sldId id="325" r:id="rId32"/>
    <p:sldId id="316" r:id="rId33"/>
    <p:sldId id="320" r:id="rId34"/>
    <p:sldId id="321" r:id="rId35"/>
    <p:sldId id="322" r:id="rId36"/>
    <p:sldId id="264" r:id="rId37"/>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Martinez-Ibanez" initials="J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7F7F7"/>
    <a:srgbClr val="E7E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916AD-68A6-49E2-AD0D-23B9C07DEB14}"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AF022B-5BB2-4817-9107-0365440919F2}" type="slidenum">
              <a:rPr lang="en-GB" smtClean="0"/>
              <a:t>‹#›</a:t>
            </a:fld>
            <a:endParaRPr lang="en-GB"/>
          </a:p>
        </p:txBody>
      </p:sp>
    </p:spTree>
    <p:extLst>
      <p:ext uri="{BB962C8B-B14F-4D97-AF65-F5344CB8AC3E}">
        <p14:creationId xmlns:p14="http://schemas.microsoft.com/office/powerpoint/2010/main" val="142286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16AD-68A6-49E2-AD0D-23B9C07DEB14}"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AF022B-5BB2-4817-9107-0365440919F2}" type="slidenum">
              <a:rPr lang="en-GB" smtClean="0"/>
              <a:t>‹#›</a:t>
            </a:fld>
            <a:endParaRPr lang="en-GB"/>
          </a:p>
        </p:txBody>
      </p:sp>
    </p:spTree>
    <p:extLst>
      <p:ext uri="{BB962C8B-B14F-4D97-AF65-F5344CB8AC3E}">
        <p14:creationId xmlns:p14="http://schemas.microsoft.com/office/powerpoint/2010/main" val="340595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4DA916AD-68A6-49E2-AD0D-23B9C07DEB14}" type="datetimeFigureOut">
              <a:rPr lang="en-GB" smtClean="0"/>
              <a:t>21/02/2024</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69AF022B-5BB2-4817-9107-0365440919F2}" type="slidenum">
              <a:rPr lang="en-GB" smtClean="0"/>
              <a:t>‹#›</a:t>
            </a:fld>
            <a:endParaRPr lang="en-GB"/>
          </a:p>
        </p:txBody>
      </p:sp>
    </p:spTree>
    <p:extLst>
      <p:ext uri="{BB962C8B-B14F-4D97-AF65-F5344CB8AC3E}">
        <p14:creationId xmlns:p14="http://schemas.microsoft.com/office/powerpoint/2010/main" val="409617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16AD-68A6-49E2-AD0D-23B9C07DEB14}"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AF022B-5BB2-4817-9107-0365440919F2}" type="slidenum">
              <a:rPr lang="en-GB" smtClean="0"/>
              <a:t>‹#›</a:t>
            </a:fld>
            <a:endParaRPr lang="en-GB"/>
          </a:p>
        </p:txBody>
      </p:sp>
    </p:spTree>
    <p:extLst>
      <p:ext uri="{BB962C8B-B14F-4D97-AF65-F5344CB8AC3E}">
        <p14:creationId xmlns:p14="http://schemas.microsoft.com/office/powerpoint/2010/main" val="9445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4DA916AD-68A6-49E2-AD0D-23B9C07DEB14}" type="datetimeFigureOut">
              <a:rPr lang="en-GB" smtClean="0"/>
              <a:t>21/02/2024</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9AF022B-5BB2-4817-9107-0365440919F2}" type="slidenum">
              <a:rPr lang="en-GB" smtClean="0"/>
              <a:t>‹#›</a:t>
            </a:fld>
            <a:endParaRPr lang="en-GB"/>
          </a:p>
        </p:txBody>
      </p:sp>
    </p:spTree>
    <p:extLst>
      <p:ext uri="{BB962C8B-B14F-4D97-AF65-F5344CB8AC3E}">
        <p14:creationId xmlns:p14="http://schemas.microsoft.com/office/powerpoint/2010/main" val="31101617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916AD-68A6-49E2-AD0D-23B9C07DEB14}" type="datetimeFigureOut">
              <a:rPr lang="en-GB" smtClean="0"/>
              <a:t>21/02/2024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AF022B-5BB2-4817-9107-0365440919F2}" type="slidenum">
              <a:rPr lang="en-GB" smtClean="0"/>
              <a:t>‹#›</a:t>
            </a:fld>
            <a:endParaRPr lang="en-GB"/>
          </a:p>
        </p:txBody>
      </p:sp>
    </p:spTree>
    <p:extLst>
      <p:ext uri="{BB962C8B-B14F-4D97-AF65-F5344CB8AC3E}">
        <p14:creationId xmlns:p14="http://schemas.microsoft.com/office/powerpoint/2010/main" val="42373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916AD-68A6-49E2-AD0D-23B9C07DEB14}" type="datetimeFigureOut">
              <a:rPr lang="en-GB" smtClean="0"/>
              <a:t>21/02/2024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AF022B-5BB2-4817-9107-0365440919F2}" type="slidenum">
              <a:rPr lang="en-GB" smtClean="0"/>
              <a:t>‹#›</a:t>
            </a:fld>
            <a:endParaRPr lang="en-GB"/>
          </a:p>
        </p:txBody>
      </p:sp>
    </p:spTree>
    <p:extLst>
      <p:ext uri="{BB962C8B-B14F-4D97-AF65-F5344CB8AC3E}">
        <p14:creationId xmlns:p14="http://schemas.microsoft.com/office/powerpoint/2010/main" val="63245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916AD-68A6-49E2-AD0D-23B9C07DEB14}" type="datetimeFigureOut">
              <a:rPr lang="en-GB" smtClean="0"/>
              <a:t>21/02/2024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AF022B-5BB2-4817-9107-0365440919F2}" type="slidenum">
              <a:rPr lang="en-GB" smtClean="0"/>
              <a:t>‹#›</a:t>
            </a:fld>
            <a:endParaRPr lang="en-GB"/>
          </a:p>
        </p:txBody>
      </p:sp>
    </p:spTree>
    <p:extLst>
      <p:ext uri="{BB962C8B-B14F-4D97-AF65-F5344CB8AC3E}">
        <p14:creationId xmlns:p14="http://schemas.microsoft.com/office/powerpoint/2010/main" val="426351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916AD-68A6-49E2-AD0D-23B9C07DEB14}" type="datetimeFigureOut">
              <a:rPr lang="en-GB" smtClean="0"/>
              <a:t>21/02/2024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AF022B-5BB2-4817-9107-0365440919F2}" type="slidenum">
              <a:rPr lang="en-GB" smtClean="0"/>
              <a:t>‹#›</a:t>
            </a:fld>
            <a:endParaRPr lang="en-GB"/>
          </a:p>
        </p:txBody>
      </p:sp>
    </p:spTree>
    <p:extLst>
      <p:ext uri="{BB962C8B-B14F-4D97-AF65-F5344CB8AC3E}">
        <p14:creationId xmlns:p14="http://schemas.microsoft.com/office/powerpoint/2010/main" val="260377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A916AD-68A6-49E2-AD0D-23B9C07DEB14}" type="datetimeFigureOut">
              <a:rPr lang="en-GB" smtClean="0"/>
              <a:t>21/02/2024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AF022B-5BB2-4817-9107-0365440919F2}" type="slidenum">
              <a:rPr lang="en-GB" smtClean="0"/>
              <a:t>‹#›</a:t>
            </a:fld>
            <a:endParaRPr lang="en-GB"/>
          </a:p>
        </p:txBody>
      </p:sp>
    </p:spTree>
    <p:extLst>
      <p:ext uri="{BB962C8B-B14F-4D97-AF65-F5344CB8AC3E}">
        <p14:creationId xmlns:p14="http://schemas.microsoft.com/office/powerpoint/2010/main" val="514654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A916AD-68A6-49E2-AD0D-23B9C07DEB14}" type="datetimeFigureOut">
              <a:rPr lang="en-GB" smtClean="0"/>
              <a:t>21/02/2024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AF022B-5BB2-4817-9107-0365440919F2}" type="slidenum">
              <a:rPr lang="en-GB" smtClean="0"/>
              <a:t>‹#›</a:t>
            </a:fld>
            <a:endParaRPr lang="en-GB"/>
          </a:p>
        </p:txBody>
      </p:sp>
    </p:spTree>
    <p:extLst>
      <p:ext uri="{BB962C8B-B14F-4D97-AF65-F5344CB8AC3E}">
        <p14:creationId xmlns:p14="http://schemas.microsoft.com/office/powerpoint/2010/main" val="167291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DA916AD-68A6-49E2-AD0D-23B9C07DEB14}" type="datetimeFigureOut">
              <a:rPr lang="en-GB" smtClean="0"/>
              <a:t>21/02/2024</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69AF022B-5BB2-4817-9107-0365440919F2}" type="slidenum">
              <a:rPr lang="en-GB" smtClean="0"/>
              <a:t>‹#›</a:t>
            </a:fld>
            <a:endParaRPr lang="en-GB"/>
          </a:p>
        </p:txBody>
      </p:sp>
    </p:spTree>
    <p:extLst>
      <p:ext uri="{BB962C8B-B14F-4D97-AF65-F5344CB8AC3E}">
        <p14:creationId xmlns:p14="http://schemas.microsoft.com/office/powerpoint/2010/main" val="1320181440"/>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IT.Trainers@stgeorges.nhs.uk" TargetMode="Externa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66C9-C649-423E-8E1A-A110EAC30F33}"/>
              </a:ext>
            </a:extLst>
          </p:cNvPr>
          <p:cNvSpPr>
            <a:spLocks noGrp="1"/>
          </p:cNvSpPr>
          <p:nvPr>
            <p:ph type="ctrTitle"/>
          </p:nvPr>
        </p:nvSpPr>
        <p:spPr>
          <a:xfrm>
            <a:off x="1688841" y="2324984"/>
            <a:ext cx="6789463" cy="1739347"/>
          </a:xfrm>
        </p:spPr>
        <p:txBody>
          <a:bodyPr>
            <a:normAutofit/>
          </a:bodyPr>
          <a:lstStyle/>
          <a:p>
            <a:r>
              <a:rPr lang="en-GB" sz="4800" dirty="0" err="1"/>
              <a:t>iClip</a:t>
            </a:r>
            <a:r>
              <a:rPr lang="en-GB" sz="4800" dirty="0"/>
              <a:t> for                     IMG Induction</a:t>
            </a:r>
          </a:p>
        </p:txBody>
      </p:sp>
      <p:pic>
        <p:nvPicPr>
          <p:cNvPr id="4" name="Picture 3">
            <a:extLst>
              <a:ext uri="{FF2B5EF4-FFF2-40B4-BE49-F238E27FC236}">
                <a16:creationId xmlns:a16="http://schemas.microsoft.com/office/drawing/2014/main" id="{85482ECE-930E-485C-BF96-2B04F9FB316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593" y="2703830"/>
            <a:ext cx="1405890" cy="725170"/>
          </a:xfrm>
          <a:prstGeom prst="rect">
            <a:avLst/>
          </a:prstGeom>
          <a:noFill/>
          <a:ln>
            <a:noFill/>
          </a:ln>
        </p:spPr>
      </p:pic>
      <p:pic>
        <p:nvPicPr>
          <p:cNvPr id="6" name="Picture 5" descr="Graphical user interface&#10;&#10;Description automatically generated with low confidence">
            <a:extLst>
              <a:ext uri="{FF2B5EF4-FFF2-40B4-BE49-F238E27FC236}">
                <a16:creationId xmlns:a16="http://schemas.microsoft.com/office/drawing/2014/main" id="{12F6643C-6799-4619-806B-6B39352ED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8384" y="2204500"/>
            <a:ext cx="4091760" cy="1499753"/>
          </a:xfrm>
          <a:prstGeom prst="rect">
            <a:avLst/>
          </a:prstGeom>
        </p:spPr>
      </p:pic>
      <p:sp>
        <p:nvSpPr>
          <p:cNvPr id="8" name="TextBox 7">
            <a:extLst>
              <a:ext uri="{FF2B5EF4-FFF2-40B4-BE49-F238E27FC236}">
                <a16:creationId xmlns:a16="http://schemas.microsoft.com/office/drawing/2014/main" id="{D6E6774D-44EC-4131-B688-93BD14EDB02E}"/>
              </a:ext>
            </a:extLst>
          </p:cNvPr>
          <p:cNvSpPr txBox="1"/>
          <p:nvPr/>
        </p:nvSpPr>
        <p:spPr>
          <a:xfrm>
            <a:off x="1371600" y="5805074"/>
            <a:ext cx="6098796" cy="369332"/>
          </a:xfrm>
          <a:prstGeom prst="rect">
            <a:avLst/>
          </a:prstGeom>
          <a:noFill/>
        </p:spPr>
        <p:txBody>
          <a:bodyPr wrap="square">
            <a:spAutoFit/>
          </a:bodyPr>
          <a:lstStyle/>
          <a:p>
            <a:r>
              <a:rPr lang="en-GB" dirty="0"/>
              <a:t>Presentation: Champion Users</a:t>
            </a:r>
          </a:p>
        </p:txBody>
      </p:sp>
    </p:spTree>
    <p:extLst>
      <p:ext uri="{BB962C8B-B14F-4D97-AF65-F5344CB8AC3E}">
        <p14:creationId xmlns:p14="http://schemas.microsoft.com/office/powerpoint/2010/main" val="1540705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698500" y="1419196"/>
            <a:ext cx="10433691" cy="3933854"/>
          </a:xfrm>
        </p:spPr>
        <p:txBody>
          <a:bodyPr>
            <a:normAutofit/>
          </a:bodyPr>
          <a:lstStyle/>
          <a:p>
            <a:pPr>
              <a:spcAft>
                <a:spcPts val="600"/>
              </a:spcAft>
            </a:pPr>
            <a:r>
              <a:rPr lang="en-GB" sz="2400" b="1" dirty="0">
                <a:solidFill>
                  <a:srgbClr val="0066FF"/>
                </a:solidFill>
                <a:latin typeface="Arial" panose="020B0604020202020204" pitchFamily="34" charset="0"/>
                <a:cs typeface="Arial" panose="020B0604020202020204" pitchFamily="34" charset="0"/>
              </a:rPr>
              <a:t>Personal Smartcard</a:t>
            </a:r>
          </a:p>
          <a:p>
            <a:pPr lvl="1">
              <a:spcAft>
                <a:spcPts val="600"/>
              </a:spcAft>
            </a:pPr>
            <a:r>
              <a:rPr lang="en-GB" sz="2200" dirty="0">
                <a:solidFill>
                  <a:srgbClr val="0066FF"/>
                </a:solidFill>
                <a:latin typeface="Arial" panose="020B0604020202020204" pitchFamily="34" charset="0"/>
                <a:cs typeface="Arial" panose="020B0604020202020204" pitchFamily="34" charset="0"/>
              </a:rPr>
              <a:t>after completing your </a:t>
            </a:r>
            <a:r>
              <a:rPr lang="en-GB" sz="2200" dirty="0" err="1">
                <a:solidFill>
                  <a:srgbClr val="0066FF"/>
                </a:solidFill>
                <a:latin typeface="Arial" panose="020B0604020202020204" pitchFamily="34" charset="0"/>
                <a:cs typeface="Arial" panose="020B0604020202020204" pitchFamily="34" charset="0"/>
              </a:rPr>
              <a:t>iClip</a:t>
            </a:r>
            <a:r>
              <a:rPr lang="en-GB" sz="2200" dirty="0">
                <a:solidFill>
                  <a:srgbClr val="0066FF"/>
                </a:solidFill>
                <a:latin typeface="Arial" panose="020B0604020202020204" pitchFamily="34" charset="0"/>
                <a:cs typeface="Arial" panose="020B0604020202020204" pitchFamily="34" charset="0"/>
              </a:rPr>
              <a:t> Training, present the required documentation to Registration Authority.</a:t>
            </a:r>
          </a:p>
          <a:p>
            <a:pPr lvl="2">
              <a:spcAft>
                <a:spcPts val="600"/>
              </a:spcAft>
            </a:pPr>
            <a:r>
              <a:rPr lang="en-GB" sz="1400" dirty="0">
                <a:latin typeface="Arial" panose="020B0604020202020204" pitchFamily="34" charset="0"/>
                <a:cs typeface="Arial" panose="020B0604020202020204" pitchFamily="34" charset="0"/>
              </a:rPr>
              <a:t>NB: for the list of acceptable forms of ID please refer to the Handbook to be distributed by the Champion Users after the presentation. </a:t>
            </a:r>
          </a:p>
          <a:p>
            <a:pPr lvl="1">
              <a:spcAft>
                <a:spcPts val="600"/>
              </a:spcAft>
            </a:pPr>
            <a:endParaRPr lang="en-GB" sz="2200" dirty="0">
              <a:solidFill>
                <a:srgbClr val="0066FF"/>
              </a:solidFill>
              <a:latin typeface="Arial" panose="020B0604020202020204" pitchFamily="34" charset="0"/>
              <a:cs typeface="Arial" panose="020B0604020202020204" pitchFamily="34" charset="0"/>
            </a:endParaRPr>
          </a:p>
          <a:p>
            <a:pPr>
              <a:spcAft>
                <a:spcPts val="600"/>
              </a:spcAft>
            </a:pPr>
            <a:r>
              <a:rPr lang="en-GB" sz="2400" b="1" dirty="0">
                <a:solidFill>
                  <a:srgbClr val="0066FF"/>
                </a:solidFill>
                <a:latin typeface="Arial" panose="020B0604020202020204" pitchFamily="34" charset="0"/>
                <a:cs typeface="Arial" panose="020B0604020202020204" pitchFamily="34" charset="0"/>
              </a:rPr>
              <a:t>Temporary Access Card (TAC)</a:t>
            </a:r>
          </a:p>
          <a:p>
            <a:pPr lvl="1">
              <a:spcAft>
                <a:spcPts val="600"/>
              </a:spcAft>
            </a:pPr>
            <a:r>
              <a:rPr lang="en-GB" sz="2200" dirty="0">
                <a:solidFill>
                  <a:srgbClr val="0066FF"/>
                </a:solidFill>
                <a:latin typeface="Arial" panose="020B0604020202020204" pitchFamily="34" charset="0"/>
                <a:cs typeface="Arial" panose="020B0604020202020204" pitchFamily="34" charset="0"/>
              </a:rPr>
              <a:t>obtained from NIC, Site Team, Department Service Manager. </a:t>
            </a:r>
          </a:p>
          <a:p>
            <a:pPr lvl="1">
              <a:spcAft>
                <a:spcPts val="600"/>
              </a:spcAft>
            </a:pPr>
            <a:r>
              <a:rPr lang="en-GB" sz="1400" dirty="0">
                <a:latin typeface="Arial" panose="020B0604020202020204" pitchFamily="34" charset="0"/>
                <a:cs typeface="Arial" panose="020B0604020202020204" pitchFamily="34" charset="0"/>
              </a:rPr>
              <a:t>NB: You will be asked to complete a TAC Borrower’s Form before the card is given to you and you </a:t>
            </a:r>
            <a:r>
              <a:rPr lang="en-GB" sz="1400" b="1" u="sng" dirty="0">
                <a:latin typeface="Arial" panose="020B0604020202020204" pitchFamily="34" charset="0"/>
                <a:cs typeface="Arial" panose="020B0604020202020204" pitchFamily="34" charset="0"/>
              </a:rPr>
              <a:t>must complete </a:t>
            </a:r>
            <a:r>
              <a:rPr lang="en-GB" sz="1400" dirty="0">
                <a:latin typeface="Arial" panose="020B0604020202020204" pitchFamily="34" charset="0"/>
                <a:cs typeface="Arial" panose="020B0604020202020204" pitchFamily="34" charset="0"/>
              </a:rPr>
              <a:t>the return part of the form when you hand in the TAC after your shift otherwise this will mean you did not return the card which can have serious IG implications.</a:t>
            </a: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608131"/>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a:solidFill>
                  <a:srgbClr val="5C068C"/>
                </a:solidFill>
                <a:latin typeface="Arial Bold"/>
                <a:ea typeface="+mj-ea"/>
                <a:cs typeface="Arial Bold"/>
              </a:rPr>
              <a:t>How to Obtain a Smartcard?</a:t>
            </a:r>
            <a:endParaRPr lang="en-GB" dirty="0"/>
          </a:p>
        </p:txBody>
      </p:sp>
    </p:spTree>
    <p:extLst>
      <p:ext uri="{BB962C8B-B14F-4D97-AF65-F5344CB8AC3E}">
        <p14:creationId xmlns:p14="http://schemas.microsoft.com/office/powerpoint/2010/main" val="40350898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698501" y="1245696"/>
            <a:ext cx="10391746" cy="5062896"/>
          </a:xfrm>
        </p:spPr>
        <p:txBody>
          <a:bodyPr>
            <a:normAutofit fontScale="92500" lnSpcReduction="10000"/>
          </a:bodyPr>
          <a:lstStyle/>
          <a:p>
            <a:pPr>
              <a:spcAft>
                <a:spcPts val="600"/>
              </a:spcAft>
            </a:pPr>
            <a:r>
              <a:rPr lang="en-GB" sz="2400" b="1" dirty="0">
                <a:solidFill>
                  <a:srgbClr val="0066FF"/>
                </a:solidFill>
                <a:latin typeface="Arial" panose="020B0604020202020204" pitchFamily="34" charset="0"/>
                <a:cs typeface="Arial" panose="020B0604020202020204" pitchFamily="34" charset="0"/>
              </a:rPr>
              <a:t>Do check your card access prior to working especially if you were off or did not use your card for more than 6 months.</a:t>
            </a:r>
            <a:br>
              <a:rPr lang="en-GB" sz="2400" b="1" dirty="0">
                <a:solidFill>
                  <a:srgbClr val="0066FF"/>
                </a:solidFill>
                <a:latin typeface="Arial" panose="020B0604020202020204" pitchFamily="34" charset="0"/>
                <a:cs typeface="Arial" panose="020B0604020202020204" pitchFamily="34" charset="0"/>
              </a:rPr>
            </a:br>
            <a:r>
              <a:rPr lang="en-GB" sz="2400" b="1" dirty="0">
                <a:solidFill>
                  <a:srgbClr val="0066FF"/>
                </a:solidFill>
                <a:latin typeface="Arial" panose="020B0604020202020204" pitchFamily="34" charset="0"/>
                <a:cs typeface="Arial" panose="020B0604020202020204" pitchFamily="34" charset="0"/>
              </a:rPr>
              <a:t>- </a:t>
            </a:r>
            <a:r>
              <a:rPr lang="en-GB" sz="2000" b="1" dirty="0">
                <a:solidFill>
                  <a:srgbClr val="0066FF"/>
                </a:solidFill>
                <a:latin typeface="Arial" panose="020B0604020202020204" pitchFamily="34" charset="0"/>
                <a:cs typeface="Arial" panose="020B0604020202020204" pitchFamily="34" charset="0"/>
              </a:rPr>
              <a:t>NB: </a:t>
            </a:r>
            <a:r>
              <a:rPr lang="en-GB" sz="2000" dirty="0">
                <a:latin typeface="Arial" panose="020B0604020202020204" pitchFamily="34" charset="0"/>
                <a:cs typeface="Arial" panose="020B0604020202020204" pitchFamily="34" charset="0"/>
              </a:rPr>
              <a:t>also worth calling IT Helpdesk x3456 to reinstate your VDI access if you were off for 4 weeks. </a:t>
            </a:r>
          </a:p>
          <a:p>
            <a:pPr>
              <a:spcAft>
                <a:spcPts val="600"/>
              </a:spcAft>
            </a:pPr>
            <a:r>
              <a:rPr lang="en-GB" sz="2400" b="1" dirty="0">
                <a:solidFill>
                  <a:srgbClr val="0066FF"/>
                </a:solidFill>
                <a:latin typeface="Arial" panose="020B0604020202020204" pitchFamily="34" charset="0"/>
                <a:cs typeface="Arial" panose="020B0604020202020204" pitchFamily="34" charset="0"/>
              </a:rPr>
              <a:t>Do Log Off / Disconnect do not just pull out your card from the card reader when you finish.</a:t>
            </a:r>
          </a:p>
          <a:p>
            <a:pPr>
              <a:spcAft>
                <a:spcPts val="600"/>
              </a:spcAft>
            </a:pPr>
            <a:r>
              <a:rPr lang="en-GB" sz="2400" b="1" dirty="0">
                <a:solidFill>
                  <a:srgbClr val="0066FF"/>
                </a:solidFill>
                <a:latin typeface="Arial" panose="020B0604020202020204" pitchFamily="34" charset="0"/>
                <a:cs typeface="Arial" panose="020B0604020202020204" pitchFamily="34" charset="0"/>
              </a:rPr>
              <a:t>Do renew smartcard certificate weeks before it expires.</a:t>
            </a:r>
            <a:br>
              <a:rPr lang="en-GB" sz="2400" b="1" dirty="0">
                <a:solidFill>
                  <a:srgbClr val="0066FF"/>
                </a:solidFill>
                <a:latin typeface="Arial" panose="020B0604020202020204" pitchFamily="34" charset="0"/>
                <a:cs typeface="Arial" panose="020B0604020202020204" pitchFamily="34" charset="0"/>
              </a:rPr>
            </a:br>
            <a:r>
              <a:rPr lang="en-GB" sz="2400" b="1" dirty="0">
                <a:solidFill>
                  <a:srgbClr val="0066FF"/>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pop up reminders usually appear when your certificate is about to expire, please visit RA (Registration Authority) Office the earliest time possible to renew your certificate when you see the reminders.</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RA Office is open 8-4 Mon -Fri</a:t>
            </a:r>
            <a:endParaRPr lang="en-GB" b="1" dirty="0">
              <a:solidFill>
                <a:srgbClr val="0066FF"/>
              </a:solidFill>
              <a:latin typeface="Arial" panose="020B0604020202020204" pitchFamily="34" charset="0"/>
              <a:cs typeface="Arial" panose="020B0604020202020204" pitchFamily="34" charset="0"/>
            </a:endParaRPr>
          </a:p>
          <a:p>
            <a:pPr>
              <a:spcAft>
                <a:spcPts val="600"/>
              </a:spcAft>
            </a:pPr>
            <a:r>
              <a:rPr lang="en-GB" sz="2400" b="1" dirty="0">
                <a:solidFill>
                  <a:srgbClr val="0066FF"/>
                </a:solidFill>
                <a:latin typeface="Arial" panose="020B0604020202020204" pitchFamily="34" charset="0"/>
                <a:cs typeface="Arial" panose="020B0604020202020204" pitchFamily="34" charset="0"/>
              </a:rPr>
              <a:t>Do not leave your card unattended at anytime.</a:t>
            </a:r>
          </a:p>
          <a:p>
            <a:pPr>
              <a:spcAft>
                <a:spcPts val="600"/>
              </a:spcAft>
            </a:pPr>
            <a:r>
              <a:rPr lang="en-GB" sz="2400" b="1" dirty="0">
                <a:solidFill>
                  <a:srgbClr val="0066FF"/>
                </a:solidFill>
                <a:latin typeface="Arial" panose="020B0604020202020204" pitchFamily="34" charset="0"/>
                <a:cs typeface="Arial" panose="020B0604020202020204" pitchFamily="34" charset="0"/>
              </a:rPr>
              <a:t>Do not share your card or PIN with others.</a:t>
            </a:r>
            <a:br>
              <a:rPr lang="en-GB" sz="2400" b="1" dirty="0">
                <a:solidFill>
                  <a:srgbClr val="0066FF"/>
                </a:solidFill>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608131"/>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a:solidFill>
                  <a:srgbClr val="5C068C"/>
                </a:solidFill>
                <a:latin typeface="Arial Bold"/>
                <a:ea typeface="+mj-ea"/>
                <a:cs typeface="Arial Bold"/>
              </a:rPr>
              <a:t>Do’s and Don’ts on How to Care for your Smartcard</a:t>
            </a:r>
            <a:endParaRPr lang="en-GB" dirty="0"/>
          </a:p>
        </p:txBody>
      </p:sp>
    </p:spTree>
    <p:extLst>
      <p:ext uri="{BB962C8B-B14F-4D97-AF65-F5344CB8AC3E}">
        <p14:creationId xmlns:p14="http://schemas.microsoft.com/office/powerpoint/2010/main" val="3375363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608131"/>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a:solidFill>
                  <a:srgbClr val="5C068C"/>
                </a:solidFill>
                <a:latin typeface="Arial Bold"/>
                <a:ea typeface="+mj-ea"/>
                <a:cs typeface="Arial Bold"/>
              </a:rPr>
              <a:t>How to Unblock your Smartcard?</a:t>
            </a:r>
            <a:endParaRPr lang="en-GB" dirty="0"/>
          </a:p>
        </p:txBody>
      </p:sp>
      <p:pic>
        <p:nvPicPr>
          <p:cNvPr id="4" name="Picture 3">
            <a:extLst>
              <a:ext uri="{FF2B5EF4-FFF2-40B4-BE49-F238E27FC236}">
                <a16:creationId xmlns:a16="http://schemas.microsoft.com/office/drawing/2014/main" id="{60671717-7496-47EB-A901-51166D6835E0}"/>
              </a:ext>
            </a:extLst>
          </p:cNvPr>
          <p:cNvPicPr>
            <a:picLocks noChangeAspect="1"/>
          </p:cNvPicPr>
          <p:nvPr/>
        </p:nvPicPr>
        <p:blipFill>
          <a:blip r:embed="rId4"/>
          <a:stretch>
            <a:fillRect/>
          </a:stretch>
        </p:blipFill>
        <p:spPr>
          <a:xfrm>
            <a:off x="2844465" y="1540970"/>
            <a:ext cx="5796196" cy="4364879"/>
          </a:xfrm>
          <a:prstGeom prst="rect">
            <a:avLst/>
          </a:prstGeom>
        </p:spPr>
      </p:pic>
    </p:spTree>
    <p:extLst>
      <p:ext uri="{BB962C8B-B14F-4D97-AF65-F5344CB8AC3E}">
        <p14:creationId xmlns:p14="http://schemas.microsoft.com/office/powerpoint/2010/main" val="356696215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608131"/>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a:solidFill>
                  <a:srgbClr val="5C068C"/>
                </a:solidFill>
                <a:latin typeface="Arial Bold"/>
                <a:ea typeface="+mj-ea"/>
                <a:cs typeface="Arial Bold"/>
              </a:rPr>
              <a:t>How to Unblock your Smartcard?</a:t>
            </a:r>
            <a:endParaRPr lang="en-GB" dirty="0"/>
          </a:p>
        </p:txBody>
      </p:sp>
      <p:pic>
        <p:nvPicPr>
          <p:cNvPr id="4" name="Picture 3">
            <a:extLst>
              <a:ext uri="{FF2B5EF4-FFF2-40B4-BE49-F238E27FC236}">
                <a16:creationId xmlns:a16="http://schemas.microsoft.com/office/drawing/2014/main" id="{60671717-7496-47EB-A901-51166D6835E0}"/>
              </a:ext>
            </a:extLst>
          </p:cNvPr>
          <p:cNvPicPr>
            <a:picLocks noChangeAspect="1"/>
          </p:cNvPicPr>
          <p:nvPr/>
        </p:nvPicPr>
        <p:blipFill>
          <a:blip r:embed="rId4"/>
          <a:stretch>
            <a:fillRect/>
          </a:stretch>
        </p:blipFill>
        <p:spPr>
          <a:xfrm>
            <a:off x="2844465" y="1540970"/>
            <a:ext cx="5796196" cy="4364879"/>
          </a:xfrm>
          <a:prstGeom prst="rect">
            <a:avLst/>
          </a:prstGeom>
        </p:spPr>
      </p:pic>
      <p:cxnSp>
        <p:nvCxnSpPr>
          <p:cNvPr id="9" name="Straight Arrow Connector 8">
            <a:extLst>
              <a:ext uri="{FF2B5EF4-FFF2-40B4-BE49-F238E27FC236}">
                <a16:creationId xmlns:a16="http://schemas.microsoft.com/office/drawing/2014/main" id="{3FA2590A-03EA-40DB-9154-4F5FE516C52F}"/>
              </a:ext>
            </a:extLst>
          </p:cNvPr>
          <p:cNvCxnSpPr>
            <a:cxnSpLocks/>
          </p:cNvCxnSpPr>
          <p:nvPr/>
        </p:nvCxnSpPr>
        <p:spPr>
          <a:xfrm>
            <a:off x="1736521" y="2852257"/>
            <a:ext cx="1345427" cy="9357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0626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698501" y="1245696"/>
            <a:ext cx="10391746" cy="5062896"/>
          </a:xfrm>
        </p:spPr>
        <p:txBody>
          <a:bodyPr>
            <a:normAutofit/>
          </a:bodyPr>
          <a:lstStyle/>
          <a:p>
            <a:pPr>
              <a:spcAft>
                <a:spcPts val="600"/>
              </a:spcAft>
            </a:pPr>
            <a:r>
              <a:rPr lang="en-GB" sz="2400" b="1" dirty="0">
                <a:solidFill>
                  <a:srgbClr val="0066FF"/>
                </a:solidFill>
                <a:latin typeface="Arial" panose="020B0604020202020204" pitchFamily="34" charset="0"/>
                <a:cs typeface="Arial" panose="020B0604020202020204" pitchFamily="34" charset="0"/>
              </a:rPr>
              <a:t>List of patients – it is good practice to create your patient list rather than searching for your patient by MRN as this is a clinical risk.</a:t>
            </a:r>
            <a:endParaRPr lang="en-GB" sz="20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608131"/>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dirty="0"/>
          </a:p>
        </p:txBody>
      </p:sp>
    </p:spTree>
    <p:extLst>
      <p:ext uri="{BB962C8B-B14F-4D97-AF65-F5344CB8AC3E}">
        <p14:creationId xmlns:p14="http://schemas.microsoft.com/office/powerpoint/2010/main" val="27740165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3373097" cy="4388329"/>
          </a:xfrm>
        </p:spPr>
        <p:txBody>
          <a:bodyPr>
            <a:normAutofit/>
          </a:bodyPr>
          <a:lstStyle/>
          <a:p>
            <a:r>
              <a:rPr lang="en-US" sz="2800" b="1" dirty="0">
                <a:solidFill>
                  <a:srgbClr val="0066FF"/>
                </a:solidFill>
                <a:latin typeface="Arial Bold" panose="020B0704020202020204" pitchFamily="34" charset="0"/>
                <a:cs typeface="Arial Bold" panose="020B0704020202020204" pitchFamily="34" charset="0"/>
              </a:rPr>
              <a:t>1. List of patients</a:t>
            </a:r>
          </a:p>
          <a:p>
            <a:endParaRPr lang="en-US" sz="2800" b="1" dirty="0">
              <a:solidFill>
                <a:srgbClr val="0066FF"/>
              </a:solidFill>
              <a:latin typeface="Arial Bold" panose="020B0704020202020204" pitchFamily="34" charset="0"/>
              <a:cs typeface="Arial Bold" panose="020B0704020202020204" pitchFamily="34" charset="0"/>
            </a:endParaRPr>
          </a:p>
          <a:p>
            <a:endParaRPr lang="en-US" sz="2800" b="1" dirty="0">
              <a:solidFill>
                <a:srgbClr val="0066FF"/>
              </a:solidFill>
              <a:latin typeface="Arial Bold" panose="020B0704020202020204" pitchFamily="34" charset="0"/>
              <a:cs typeface="Arial Bold" panose="020B0704020202020204" pitchFamily="34" charset="0"/>
            </a:endParaRPr>
          </a:p>
          <a:p>
            <a:endParaRPr lang="en-US" sz="2800" b="1" dirty="0">
              <a:solidFill>
                <a:srgbClr val="0066FF"/>
              </a:solidFill>
              <a:latin typeface="Arial Bold" panose="020B0704020202020204" pitchFamily="34" charset="0"/>
              <a:cs typeface="Arial Bold" panose="020B0704020202020204" pitchFamily="34" charset="0"/>
            </a:endParaRPr>
          </a:p>
          <a:p>
            <a:endParaRPr lang="en-US" sz="28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608131"/>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5259913" y="1431502"/>
            <a:ext cx="3373097" cy="438832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endParaRPr lang="en-US" sz="1200" dirty="0"/>
          </a:p>
        </p:txBody>
      </p:sp>
      <p:pic>
        <p:nvPicPr>
          <p:cNvPr id="4" name="Picture 3">
            <a:extLst>
              <a:ext uri="{FF2B5EF4-FFF2-40B4-BE49-F238E27FC236}">
                <a16:creationId xmlns:a16="http://schemas.microsoft.com/office/drawing/2014/main" id="{A0913F4A-2B28-44F5-A465-1A2492670622}"/>
              </a:ext>
            </a:extLst>
          </p:cNvPr>
          <p:cNvPicPr>
            <a:picLocks noChangeAspect="1"/>
          </p:cNvPicPr>
          <p:nvPr/>
        </p:nvPicPr>
        <p:blipFill>
          <a:blip r:embed="rId4"/>
          <a:stretch>
            <a:fillRect/>
          </a:stretch>
        </p:blipFill>
        <p:spPr>
          <a:xfrm>
            <a:off x="4594092" y="1431502"/>
            <a:ext cx="5922247" cy="3257944"/>
          </a:xfrm>
          <a:prstGeom prst="rect">
            <a:avLst/>
          </a:prstGeom>
        </p:spPr>
      </p:pic>
      <p:sp>
        <p:nvSpPr>
          <p:cNvPr id="12" name="Rectangle 11">
            <a:extLst>
              <a:ext uri="{FF2B5EF4-FFF2-40B4-BE49-F238E27FC236}">
                <a16:creationId xmlns:a16="http://schemas.microsoft.com/office/drawing/2014/main" id="{962592EC-BCFE-4BC6-9BE4-C58282AD68F9}"/>
              </a:ext>
            </a:extLst>
          </p:cNvPr>
          <p:cNvSpPr/>
          <p:nvPr/>
        </p:nvSpPr>
        <p:spPr>
          <a:xfrm>
            <a:off x="6102476" y="1897080"/>
            <a:ext cx="642273" cy="2191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328137133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3373097" cy="4388329"/>
          </a:xfrm>
        </p:spPr>
        <p:txBody>
          <a:bodyPr>
            <a:normAutofit/>
          </a:bodyPr>
          <a:lstStyle/>
          <a:p>
            <a:r>
              <a:rPr lang="en-US" sz="2800" b="1" dirty="0">
                <a:solidFill>
                  <a:srgbClr val="0066FF"/>
                </a:solidFill>
                <a:latin typeface="Arial Bold" panose="020B0704020202020204" pitchFamily="34" charset="0"/>
                <a:cs typeface="Arial Bold" panose="020B0704020202020204" pitchFamily="34" charset="0"/>
              </a:rPr>
              <a:t>1. List of patients</a:t>
            </a:r>
          </a:p>
          <a:p>
            <a:endParaRPr lang="en-US" sz="2800" b="1" dirty="0">
              <a:solidFill>
                <a:srgbClr val="0066FF"/>
              </a:solidFill>
              <a:latin typeface="Arial Bold" panose="020B0704020202020204" pitchFamily="34" charset="0"/>
              <a:cs typeface="Arial Bold" panose="020B0704020202020204" pitchFamily="34" charset="0"/>
            </a:endParaRPr>
          </a:p>
          <a:p>
            <a:endParaRPr lang="en-US" sz="2800" b="1" dirty="0">
              <a:solidFill>
                <a:srgbClr val="0066FF"/>
              </a:solidFill>
              <a:latin typeface="Arial Bold" panose="020B0704020202020204" pitchFamily="34" charset="0"/>
              <a:cs typeface="Arial Bold" panose="020B0704020202020204" pitchFamily="34" charset="0"/>
            </a:endParaRPr>
          </a:p>
          <a:p>
            <a:endParaRPr lang="en-US" sz="2800" b="1" dirty="0">
              <a:solidFill>
                <a:srgbClr val="0066FF"/>
              </a:solidFill>
              <a:latin typeface="Arial Bold" panose="020B0704020202020204" pitchFamily="34" charset="0"/>
              <a:cs typeface="Arial Bold" panose="020B0704020202020204" pitchFamily="34" charset="0"/>
            </a:endParaRPr>
          </a:p>
          <a:p>
            <a:endParaRPr lang="en-US" sz="28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608131"/>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5259913" y="1431502"/>
            <a:ext cx="3373097" cy="438832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endParaRPr lang="en-US" sz="1200" dirty="0"/>
          </a:p>
        </p:txBody>
      </p:sp>
      <p:pic>
        <p:nvPicPr>
          <p:cNvPr id="6" name="Picture 5">
            <a:extLst>
              <a:ext uri="{FF2B5EF4-FFF2-40B4-BE49-F238E27FC236}">
                <a16:creationId xmlns:a16="http://schemas.microsoft.com/office/drawing/2014/main" id="{F10789AE-BB3E-4474-B728-4EE7E44B0622}"/>
              </a:ext>
            </a:extLst>
          </p:cNvPr>
          <p:cNvPicPr>
            <a:picLocks noChangeAspect="1"/>
          </p:cNvPicPr>
          <p:nvPr/>
        </p:nvPicPr>
        <p:blipFill>
          <a:blip r:embed="rId4"/>
          <a:stretch>
            <a:fillRect/>
          </a:stretch>
        </p:blipFill>
        <p:spPr>
          <a:xfrm>
            <a:off x="4026715" y="1502620"/>
            <a:ext cx="6315918" cy="3953427"/>
          </a:xfrm>
          <a:prstGeom prst="rect">
            <a:avLst/>
          </a:prstGeom>
        </p:spPr>
      </p:pic>
      <p:sp>
        <p:nvSpPr>
          <p:cNvPr id="7" name="Rectangle 6">
            <a:extLst>
              <a:ext uri="{FF2B5EF4-FFF2-40B4-BE49-F238E27FC236}">
                <a16:creationId xmlns:a16="http://schemas.microsoft.com/office/drawing/2014/main" id="{0471BCE9-041A-42D3-BCEA-7DBC97BFB60B}"/>
              </a:ext>
            </a:extLst>
          </p:cNvPr>
          <p:cNvSpPr/>
          <p:nvPr/>
        </p:nvSpPr>
        <p:spPr>
          <a:xfrm>
            <a:off x="5469622" y="1871914"/>
            <a:ext cx="553673" cy="1498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
        <p:nvSpPr>
          <p:cNvPr id="17" name="Rectangle 16">
            <a:extLst>
              <a:ext uri="{FF2B5EF4-FFF2-40B4-BE49-F238E27FC236}">
                <a16:creationId xmlns:a16="http://schemas.microsoft.com/office/drawing/2014/main" id="{B0D40A3F-B345-4A5F-932B-44E40EAFCB9B}"/>
              </a:ext>
            </a:extLst>
          </p:cNvPr>
          <p:cNvSpPr/>
          <p:nvPr/>
        </p:nvSpPr>
        <p:spPr>
          <a:xfrm>
            <a:off x="8478181" y="1851090"/>
            <a:ext cx="917489" cy="1706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44744516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3373097" cy="4388329"/>
          </a:xfrm>
        </p:spPr>
        <p:txBody>
          <a:bodyPr>
            <a:normAutofit/>
          </a:bodyPr>
          <a:lstStyle/>
          <a:p>
            <a:r>
              <a:rPr lang="en-US" sz="2800" b="1" dirty="0">
                <a:solidFill>
                  <a:srgbClr val="0066FF"/>
                </a:solidFill>
                <a:latin typeface="Arial Bold" panose="020B0704020202020204" pitchFamily="34" charset="0"/>
                <a:cs typeface="Arial Bold" panose="020B0704020202020204" pitchFamily="34" charset="0"/>
              </a:rPr>
              <a:t>1. List of patients – ED Tracking Shell</a:t>
            </a:r>
          </a:p>
          <a:p>
            <a:endParaRPr lang="en-US" sz="2800" b="1" dirty="0">
              <a:solidFill>
                <a:srgbClr val="0066FF"/>
              </a:solidFill>
              <a:latin typeface="Arial Bold" panose="020B0704020202020204" pitchFamily="34" charset="0"/>
              <a:cs typeface="Arial Bold" panose="020B0704020202020204" pitchFamily="34" charset="0"/>
            </a:endParaRPr>
          </a:p>
          <a:p>
            <a:endParaRPr lang="en-US" sz="2800" b="1" dirty="0">
              <a:solidFill>
                <a:srgbClr val="0066FF"/>
              </a:solidFill>
              <a:latin typeface="Arial Bold" panose="020B0704020202020204" pitchFamily="34" charset="0"/>
              <a:cs typeface="Arial Bold" panose="020B0704020202020204" pitchFamily="34" charset="0"/>
            </a:endParaRPr>
          </a:p>
          <a:p>
            <a:endParaRPr lang="en-US" sz="2800" b="1" dirty="0">
              <a:solidFill>
                <a:srgbClr val="0066FF"/>
              </a:solidFill>
              <a:latin typeface="Arial Bold" panose="020B0704020202020204" pitchFamily="34" charset="0"/>
              <a:cs typeface="Arial Bold" panose="020B0704020202020204" pitchFamily="34" charset="0"/>
            </a:endParaRPr>
          </a:p>
          <a:p>
            <a:endParaRPr lang="en-US" sz="28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608131"/>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5259913" y="1431502"/>
            <a:ext cx="3373097" cy="438832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endParaRPr lang="en-US" sz="1200" dirty="0"/>
          </a:p>
        </p:txBody>
      </p:sp>
      <p:pic>
        <p:nvPicPr>
          <p:cNvPr id="12" name="Picture 11">
            <a:extLst>
              <a:ext uri="{FF2B5EF4-FFF2-40B4-BE49-F238E27FC236}">
                <a16:creationId xmlns:a16="http://schemas.microsoft.com/office/drawing/2014/main" id="{4D93BF7A-40B1-40B0-8345-83454FE697E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4760" y="1957998"/>
            <a:ext cx="6727487" cy="3696123"/>
          </a:xfrm>
          <a:prstGeom prst="rect">
            <a:avLst/>
          </a:prstGeom>
          <a:noFill/>
          <a:ln>
            <a:noFill/>
          </a:ln>
        </p:spPr>
      </p:pic>
    </p:spTree>
    <p:extLst>
      <p:ext uri="{BB962C8B-B14F-4D97-AF65-F5344CB8AC3E}">
        <p14:creationId xmlns:p14="http://schemas.microsoft.com/office/powerpoint/2010/main" val="85037839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2. Documentation</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3686175" y="1431502"/>
            <a:ext cx="7169179"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Use Department’s </a:t>
            </a:r>
            <a:r>
              <a:rPr lang="en-US" sz="2000" b="1" dirty="0" err="1"/>
              <a:t>Speciality</a:t>
            </a:r>
            <a:r>
              <a:rPr lang="en-US" sz="2000" b="1" dirty="0"/>
              <a:t> Templates and Clinical Notes – set this up as </a:t>
            </a:r>
            <a:r>
              <a:rPr lang="en-US" sz="2000" b="1" dirty="0" err="1"/>
              <a:t>Favourites</a:t>
            </a:r>
            <a:r>
              <a:rPr lang="en-US" sz="2000" b="1" dirty="0"/>
              <a:t>.</a:t>
            </a:r>
            <a:br>
              <a:rPr lang="en-US" sz="2000" b="1" dirty="0"/>
            </a:br>
            <a:endParaRPr lang="en-US" sz="2000" b="1" dirty="0"/>
          </a:p>
          <a:p>
            <a:r>
              <a:rPr lang="en-US" sz="2000" b="1" dirty="0"/>
              <a:t>Save Pre-Configure Templates or catalogue in you </a:t>
            </a:r>
            <a:r>
              <a:rPr lang="en-US" sz="2000" b="1" dirty="0" err="1"/>
              <a:t>Favourites</a:t>
            </a:r>
            <a:r>
              <a:rPr lang="en-US" sz="2000" b="1" dirty="0"/>
              <a:t>.</a:t>
            </a:r>
            <a:br>
              <a:rPr lang="en-US" sz="2000" b="1" dirty="0"/>
            </a:br>
            <a:endParaRPr lang="en-US" sz="2000" b="1" dirty="0"/>
          </a:p>
          <a:p>
            <a:r>
              <a:rPr lang="en-US" sz="2000" b="1" dirty="0"/>
              <a:t>Mark resolved problems for ease when completing the Discharge Summary.</a:t>
            </a:r>
            <a:br>
              <a:rPr lang="en-US" sz="2000" b="1" dirty="0"/>
            </a:br>
            <a:endParaRPr lang="en-US" sz="2000" b="1" dirty="0"/>
          </a:p>
          <a:p>
            <a:endParaRPr lang="en-US" sz="2000" b="1" dirty="0"/>
          </a:p>
        </p:txBody>
      </p:sp>
    </p:spTree>
    <p:extLst>
      <p:ext uri="{BB962C8B-B14F-4D97-AF65-F5344CB8AC3E}">
        <p14:creationId xmlns:p14="http://schemas.microsoft.com/office/powerpoint/2010/main" val="209333657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2. Documentation</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3686175" y="1431502"/>
            <a:ext cx="7169179"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Use London Care Record (formerly HIE) to review information from GP records and other Hospital linked through Oracle Cerner.</a:t>
            </a:r>
            <a:br>
              <a:rPr lang="en-US" sz="2000" b="1" dirty="0"/>
            </a:br>
            <a:br>
              <a:rPr lang="en-US" sz="2000" b="1" dirty="0"/>
            </a:br>
            <a:endParaRPr lang="en-US" sz="2000" b="1" dirty="0"/>
          </a:p>
          <a:p>
            <a:endParaRPr lang="en-US" sz="2000" b="1" dirty="0"/>
          </a:p>
        </p:txBody>
      </p:sp>
      <p:pic>
        <p:nvPicPr>
          <p:cNvPr id="9" name="Picture 8">
            <a:extLst>
              <a:ext uri="{FF2B5EF4-FFF2-40B4-BE49-F238E27FC236}">
                <a16:creationId xmlns:a16="http://schemas.microsoft.com/office/drawing/2014/main" id="{388B083C-4068-4530-8982-14114B4EABFB}"/>
              </a:ext>
            </a:extLst>
          </p:cNvPr>
          <p:cNvPicPr/>
          <p:nvPr/>
        </p:nvPicPr>
        <p:blipFill>
          <a:blip r:embed="rId4"/>
          <a:stretch>
            <a:fillRect/>
          </a:stretch>
        </p:blipFill>
        <p:spPr>
          <a:xfrm>
            <a:off x="2196244" y="2482220"/>
            <a:ext cx="7264383" cy="2886734"/>
          </a:xfrm>
          <a:prstGeom prst="rect">
            <a:avLst/>
          </a:prstGeom>
        </p:spPr>
      </p:pic>
      <p:sp>
        <p:nvSpPr>
          <p:cNvPr id="12" name="Rectangle 11">
            <a:extLst>
              <a:ext uri="{FF2B5EF4-FFF2-40B4-BE49-F238E27FC236}">
                <a16:creationId xmlns:a16="http://schemas.microsoft.com/office/drawing/2014/main" id="{71411C2F-82EB-4B2E-A037-6A0278FEDF82}"/>
              </a:ext>
            </a:extLst>
          </p:cNvPr>
          <p:cNvSpPr/>
          <p:nvPr/>
        </p:nvSpPr>
        <p:spPr>
          <a:xfrm>
            <a:off x="2178049" y="2714073"/>
            <a:ext cx="917489" cy="1297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201931503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698500" y="1419196"/>
            <a:ext cx="10433691" cy="3573428"/>
          </a:xfrm>
        </p:spPr>
        <p:txBody>
          <a:bodyPr>
            <a:normAutofit/>
          </a:bodyPr>
          <a:lstStyle/>
          <a:p>
            <a:pPr marL="457200" indent="-457200">
              <a:spcAft>
                <a:spcPts val="600"/>
              </a:spcAft>
              <a:buFont typeface="+mj-lt"/>
              <a:buAutoNum type="arabicPeriod"/>
            </a:pPr>
            <a:r>
              <a:rPr lang="en-GB" sz="2400" b="1" dirty="0">
                <a:solidFill>
                  <a:srgbClr val="0066FF"/>
                </a:solidFill>
                <a:latin typeface="Arial" panose="020B0604020202020204" pitchFamily="34" charset="0"/>
                <a:cs typeface="Arial" panose="020B0604020202020204" pitchFamily="34" charset="0"/>
              </a:rPr>
              <a:t>What is </a:t>
            </a:r>
            <a:r>
              <a:rPr lang="en-GB" sz="2400" b="1" dirty="0" err="1">
                <a:solidFill>
                  <a:srgbClr val="0066FF"/>
                </a:solidFill>
                <a:latin typeface="Arial" panose="020B0604020202020204" pitchFamily="34" charset="0"/>
                <a:cs typeface="Arial" panose="020B0604020202020204" pitchFamily="34" charset="0"/>
              </a:rPr>
              <a:t>iClip</a:t>
            </a:r>
            <a:r>
              <a:rPr lang="en-GB" sz="2400" b="1" dirty="0">
                <a:solidFill>
                  <a:srgbClr val="0066FF"/>
                </a:solidFill>
                <a:latin typeface="Arial" panose="020B0604020202020204" pitchFamily="34" charset="0"/>
                <a:cs typeface="Arial" panose="020B0604020202020204" pitchFamily="34" charset="0"/>
              </a:rPr>
              <a:t> (Cerner </a:t>
            </a:r>
            <a:r>
              <a:rPr lang="en-GB" sz="2400" b="1" dirty="0" err="1">
                <a:solidFill>
                  <a:srgbClr val="0066FF"/>
                </a:solidFill>
                <a:latin typeface="Arial" panose="020B0604020202020204" pitchFamily="34" charset="0"/>
                <a:cs typeface="Arial" panose="020B0604020202020204" pitchFamily="34" charset="0"/>
              </a:rPr>
              <a:t>Millenium</a:t>
            </a:r>
            <a:r>
              <a:rPr lang="en-GB" sz="2400" b="1" dirty="0">
                <a:solidFill>
                  <a:srgbClr val="0066FF"/>
                </a:solidFill>
                <a:latin typeface="Arial" panose="020B0604020202020204" pitchFamily="34" charset="0"/>
                <a:cs typeface="Arial" panose="020B0604020202020204" pitchFamily="34" charset="0"/>
              </a:rPr>
              <a:t>)?</a:t>
            </a:r>
          </a:p>
          <a:p>
            <a:pPr marL="457200" indent="-457200">
              <a:spcAft>
                <a:spcPts val="600"/>
              </a:spcAft>
              <a:buFont typeface="+mj-lt"/>
              <a:buAutoNum type="arabicPeriod"/>
            </a:pPr>
            <a:r>
              <a:rPr lang="en-GB" sz="2400" b="1" dirty="0">
                <a:solidFill>
                  <a:srgbClr val="0066FF"/>
                </a:solidFill>
                <a:latin typeface="Arial" panose="020B0604020202020204" pitchFamily="34" charset="0"/>
                <a:cs typeface="Arial" panose="020B0604020202020204" pitchFamily="34" charset="0"/>
              </a:rPr>
              <a:t>View of Cerner </a:t>
            </a:r>
            <a:r>
              <a:rPr lang="en-GB" sz="2400" b="1" dirty="0" err="1">
                <a:solidFill>
                  <a:srgbClr val="0066FF"/>
                </a:solidFill>
                <a:latin typeface="Arial" panose="020B0604020202020204" pitchFamily="34" charset="0"/>
                <a:cs typeface="Arial" panose="020B0604020202020204" pitchFamily="34" charset="0"/>
              </a:rPr>
              <a:t>Metaframe</a:t>
            </a:r>
            <a:endParaRPr lang="en-GB" sz="2400" b="1" dirty="0">
              <a:solidFill>
                <a:srgbClr val="0066FF"/>
              </a:solidFill>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n-GB" sz="2400" b="1" dirty="0">
                <a:solidFill>
                  <a:srgbClr val="0066FF"/>
                </a:solidFill>
                <a:latin typeface="Arial" panose="020B0604020202020204" pitchFamily="34" charset="0"/>
                <a:cs typeface="Arial" panose="020B0604020202020204" pitchFamily="34" charset="0"/>
              </a:rPr>
              <a:t>Why Do We Use </a:t>
            </a:r>
            <a:r>
              <a:rPr lang="en-GB" sz="2400" b="1" dirty="0" err="1">
                <a:solidFill>
                  <a:srgbClr val="0066FF"/>
                </a:solidFill>
                <a:latin typeface="Arial" panose="020B0604020202020204" pitchFamily="34" charset="0"/>
                <a:cs typeface="Arial" panose="020B0604020202020204" pitchFamily="34" charset="0"/>
              </a:rPr>
              <a:t>iClip</a:t>
            </a:r>
            <a:r>
              <a:rPr lang="en-GB" sz="2400" b="1" dirty="0">
                <a:solidFill>
                  <a:srgbClr val="0066FF"/>
                </a:solidFill>
                <a:latin typeface="Arial" panose="020B0604020202020204" pitchFamily="34" charset="0"/>
                <a:cs typeface="Arial" panose="020B0604020202020204" pitchFamily="34" charset="0"/>
              </a:rPr>
              <a:t> (Cerner </a:t>
            </a:r>
            <a:r>
              <a:rPr lang="en-GB" sz="2400" b="1" dirty="0" err="1">
                <a:solidFill>
                  <a:srgbClr val="0066FF"/>
                </a:solidFill>
                <a:latin typeface="Arial" panose="020B0604020202020204" pitchFamily="34" charset="0"/>
                <a:cs typeface="Arial" panose="020B0604020202020204" pitchFamily="34" charset="0"/>
              </a:rPr>
              <a:t>Millenium</a:t>
            </a:r>
            <a:r>
              <a:rPr lang="en-GB" sz="2400" b="1" dirty="0">
                <a:solidFill>
                  <a:srgbClr val="0066FF"/>
                </a:solidFill>
                <a:latin typeface="Arial" panose="020B0604020202020204" pitchFamily="34" charset="0"/>
                <a:cs typeface="Arial" panose="020B0604020202020204" pitchFamily="34" charset="0"/>
              </a:rPr>
              <a:t>)?</a:t>
            </a:r>
          </a:p>
          <a:p>
            <a:pPr marL="457200" indent="-457200">
              <a:spcAft>
                <a:spcPts val="600"/>
              </a:spcAft>
              <a:buFont typeface="+mj-lt"/>
              <a:buAutoNum type="arabicPeriod"/>
            </a:pPr>
            <a:r>
              <a:rPr lang="en-GB" sz="2400" b="1" dirty="0">
                <a:solidFill>
                  <a:srgbClr val="0066FF"/>
                </a:solidFill>
                <a:latin typeface="Arial" panose="020B0604020202020204" pitchFamily="34" charset="0"/>
                <a:cs typeface="Arial" panose="020B0604020202020204" pitchFamily="34" charset="0"/>
              </a:rPr>
              <a:t>Who To Ask for Help with </a:t>
            </a:r>
            <a:r>
              <a:rPr lang="en-GB" sz="2400" b="1" dirty="0" err="1">
                <a:solidFill>
                  <a:srgbClr val="0066FF"/>
                </a:solidFill>
                <a:latin typeface="Arial" panose="020B0604020202020204" pitchFamily="34" charset="0"/>
                <a:cs typeface="Arial" panose="020B0604020202020204" pitchFamily="34" charset="0"/>
              </a:rPr>
              <a:t>iClip</a:t>
            </a:r>
            <a:r>
              <a:rPr lang="en-GB" sz="2400" b="1" dirty="0">
                <a:solidFill>
                  <a:srgbClr val="0066FF"/>
                </a:solidFill>
                <a:latin typeface="Arial" panose="020B0604020202020204" pitchFamily="34" charset="0"/>
                <a:cs typeface="Arial" panose="020B0604020202020204" pitchFamily="34" charset="0"/>
              </a:rPr>
              <a:t> Issues/Queries?</a:t>
            </a: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608131"/>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a:solidFill>
                  <a:srgbClr val="5C068C"/>
                </a:solidFill>
                <a:latin typeface="Arial Bold"/>
                <a:ea typeface="+mj-ea"/>
                <a:cs typeface="Arial Bold"/>
              </a:rPr>
              <a:t>Introduction</a:t>
            </a:r>
            <a:endParaRPr lang="en-GB" dirty="0"/>
          </a:p>
        </p:txBody>
      </p:sp>
    </p:spTree>
    <p:extLst>
      <p:ext uri="{BB962C8B-B14F-4D97-AF65-F5344CB8AC3E}">
        <p14:creationId xmlns:p14="http://schemas.microsoft.com/office/powerpoint/2010/main" val="25733044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2. Documentation</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3686175" y="1431502"/>
            <a:ext cx="7169179"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Results – filtering</a:t>
            </a:r>
            <a:br>
              <a:rPr lang="en-US" sz="2000" b="1" dirty="0"/>
            </a:br>
            <a:endParaRPr lang="en-US" sz="2000" b="1" dirty="0"/>
          </a:p>
          <a:p>
            <a:endParaRPr lang="en-US" sz="2000" b="1" dirty="0"/>
          </a:p>
          <a:p>
            <a:endParaRPr lang="en-US" sz="2000" b="1" dirty="0"/>
          </a:p>
        </p:txBody>
      </p:sp>
      <p:pic>
        <p:nvPicPr>
          <p:cNvPr id="9" name="Picture 8">
            <a:extLst>
              <a:ext uri="{FF2B5EF4-FFF2-40B4-BE49-F238E27FC236}">
                <a16:creationId xmlns:a16="http://schemas.microsoft.com/office/drawing/2014/main" id="{D6DCE621-4B82-42C0-AC41-6B5AFE872C3E}"/>
              </a:ext>
            </a:extLst>
          </p:cNvPr>
          <p:cNvPicPr/>
          <p:nvPr/>
        </p:nvPicPr>
        <p:blipFill>
          <a:blip r:embed="rId4"/>
          <a:stretch>
            <a:fillRect/>
          </a:stretch>
        </p:blipFill>
        <p:spPr>
          <a:xfrm>
            <a:off x="2827090" y="2094421"/>
            <a:ext cx="6560191" cy="2632519"/>
          </a:xfrm>
          <a:prstGeom prst="rect">
            <a:avLst/>
          </a:prstGeom>
        </p:spPr>
      </p:pic>
      <p:sp>
        <p:nvSpPr>
          <p:cNvPr id="12" name="Rectangle 11">
            <a:extLst>
              <a:ext uri="{FF2B5EF4-FFF2-40B4-BE49-F238E27FC236}">
                <a16:creationId xmlns:a16="http://schemas.microsoft.com/office/drawing/2014/main" id="{43CDE21E-E1DB-4615-93FD-BA06EECB5653}"/>
              </a:ext>
            </a:extLst>
          </p:cNvPr>
          <p:cNvSpPr/>
          <p:nvPr/>
        </p:nvSpPr>
        <p:spPr>
          <a:xfrm>
            <a:off x="2813108" y="3501841"/>
            <a:ext cx="917489" cy="1297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
        <p:nvSpPr>
          <p:cNvPr id="13" name="Rectangle 12">
            <a:extLst>
              <a:ext uri="{FF2B5EF4-FFF2-40B4-BE49-F238E27FC236}">
                <a16:creationId xmlns:a16="http://schemas.microsoft.com/office/drawing/2014/main" id="{E740DF8A-F465-4691-871C-9541D42F24EF}"/>
              </a:ext>
            </a:extLst>
          </p:cNvPr>
          <p:cNvSpPr/>
          <p:nvPr/>
        </p:nvSpPr>
        <p:spPr>
          <a:xfrm>
            <a:off x="4546833" y="2525086"/>
            <a:ext cx="1065401" cy="22018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101049847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2. Documentation</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3686175" y="1431502"/>
            <a:ext cx="7169179"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Results – filtering</a:t>
            </a:r>
            <a:br>
              <a:rPr lang="en-US" sz="2000" b="1" dirty="0"/>
            </a:br>
            <a:endParaRPr lang="en-US" sz="2000" b="1" dirty="0"/>
          </a:p>
          <a:p>
            <a:endParaRPr lang="en-US" sz="2000" b="1" dirty="0"/>
          </a:p>
          <a:p>
            <a:endParaRPr lang="en-US" sz="2000" b="1" dirty="0"/>
          </a:p>
        </p:txBody>
      </p:sp>
      <p:pic>
        <p:nvPicPr>
          <p:cNvPr id="9" name="Picture 8">
            <a:extLst>
              <a:ext uri="{FF2B5EF4-FFF2-40B4-BE49-F238E27FC236}">
                <a16:creationId xmlns:a16="http://schemas.microsoft.com/office/drawing/2014/main" id="{D6DCE621-4B82-42C0-AC41-6B5AFE872C3E}"/>
              </a:ext>
            </a:extLst>
          </p:cNvPr>
          <p:cNvPicPr/>
          <p:nvPr/>
        </p:nvPicPr>
        <p:blipFill>
          <a:blip r:embed="rId4"/>
          <a:stretch>
            <a:fillRect/>
          </a:stretch>
        </p:blipFill>
        <p:spPr>
          <a:xfrm>
            <a:off x="2818701" y="2112740"/>
            <a:ext cx="6560191" cy="2632519"/>
          </a:xfrm>
          <a:prstGeom prst="rect">
            <a:avLst/>
          </a:prstGeom>
        </p:spPr>
      </p:pic>
      <p:sp>
        <p:nvSpPr>
          <p:cNvPr id="12" name="Rectangle 11">
            <a:extLst>
              <a:ext uri="{FF2B5EF4-FFF2-40B4-BE49-F238E27FC236}">
                <a16:creationId xmlns:a16="http://schemas.microsoft.com/office/drawing/2014/main" id="{43CDE21E-E1DB-4615-93FD-BA06EECB5653}"/>
              </a:ext>
            </a:extLst>
          </p:cNvPr>
          <p:cNvSpPr/>
          <p:nvPr/>
        </p:nvSpPr>
        <p:spPr>
          <a:xfrm>
            <a:off x="2813108" y="3501841"/>
            <a:ext cx="917489" cy="1297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
        <p:nvSpPr>
          <p:cNvPr id="13" name="Rectangle 12">
            <a:extLst>
              <a:ext uri="{FF2B5EF4-FFF2-40B4-BE49-F238E27FC236}">
                <a16:creationId xmlns:a16="http://schemas.microsoft.com/office/drawing/2014/main" id="{74051158-444F-49B5-A4B2-FB8C915B7C79}"/>
              </a:ext>
            </a:extLst>
          </p:cNvPr>
          <p:cNvSpPr/>
          <p:nvPr/>
        </p:nvSpPr>
        <p:spPr>
          <a:xfrm>
            <a:off x="4215468" y="2340529"/>
            <a:ext cx="5149442" cy="209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327923019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2. Documentation</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4018327" y="1431502"/>
            <a:ext cx="7080308"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Results – which type of results can be found in </a:t>
            </a:r>
            <a:r>
              <a:rPr lang="en-US" sz="2000" b="1" dirty="0">
                <a:solidFill>
                  <a:srgbClr val="00B050"/>
                </a:solidFill>
              </a:rPr>
              <a:t>Message Centre?</a:t>
            </a:r>
          </a:p>
          <a:p>
            <a:r>
              <a:rPr lang="en-US" sz="2000" b="1" dirty="0">
                <a:solidFill>
                  <a:srgbClr val="0066FF"/>
                </a:solidFill>
              </a:rPr>
              <a:t>Message from colleagues</a:t>
            </a:r>
          </a:p>
          <a:p>
            <a:r>
              <a:rPr lang="en-US" sz="2000" b="1" dirty="0">
                <a:solidFill>
                  <a:srgbClr val="0066FF"/>
                </a:solidFill>
              </a:rPr>
              <a:t>Histology Results</a:t>
            </a:r>
          </a:p>
          <a:p>
            <a:r>
              <a:rPr lang="en-US" sz="2000" b="1" dirty="0">
                <a:solidFill>
                  <a:srgbClr val="0066FF"/>
                </a:solidFill>
              </a:rPr>
              <a:t>Radiology Results</a:t>
            </a:r>
            <a:br>
              <a:rPr lang="en-US" sz="2000" b="1" dirty="0">
                <a:solidFill>
                  <a:srgbClr val="0066FF"/>
                </a:solidFill>
              </a:rPr>
            </a:br>
            <a:endParaRPr lang="en-US" sz="2000" b="1" dirty="0">
              <a:solidFill>
                <a:srgbClr val="0066FF"/>
              </a:solidFill>
            </a:endParaRPr>
          </a:p>
          <a:p>
            <a:endParaRPr lang="en-US" sz="2000" b="1" dirty="0"/>
          </a:p>
          <a:p>
            <a:endParaRPr lang="en-US" sz="2000" b="1" dirty="0"/>
          </a:p>
        </p:txBody>
      </p:sp>
      <p:pic>
        <p:nvPicPr>
          <p:cNvPr id="9" name="Picture 8">
            <a:extLst>
              <a:ext uri="{FF2B5EF4-FFF2-40B4-BE49-F238E27FC236}">
                <a16:creationId xmlns:a16="http://schemas.microsoft.com/office/drawing/2014/main" id="{D6DCE621-4B82-42C0-AC41-6B5AFE872C3E}"/>
              </a:ext>
            </a:extLst>
          </p:cNvPr>
          <p:cNvPicPr/>
          <p:nvPr/>
        </p:nvPicPr>
        <p:blipFill>
          <a:blip r:embed="rId4"/>
          <a:stretch>
            <a:fillRect/>
          </a:stretch>
        </p:blipFill>
        <p:spPr>
          <a:xfrm>
            <a:off x="349834" y="2393152"/>
            <a:ext cx="3336341" cy="3033346"/>
          </a:xfrm>
          <a:prstGeom prst="rect">
            <a:avLst/>
          </a:prstGeom>
        </p:spPr>
      </p:pic>
      <p:sp>
        <p:nvSpPr>
          <p:cNvPr id="12" name="Rectangle 11">
            <a:extLst>
              <a:ext uri="{FF2B5EF4-FFF2-40B4-BE49-F238E27FC236}">
                <a16:creationId xmlns:a16="http://schemas.microsoft.com/office/drawing/2014/main" id="{43CDE21E-E1DB-4615-93FD-BA06EECB5653}"/>
              </a:ext>
            </a:extLst>
          </p:cNvPr>
          <p:cNvSpPr/>
          <p:nvPr/>
        </p:nvSpPr>
        <p:spPr>
          <a:xfrm>
            <a:off x="342774" y="4002668"/>
            <a:ext cx="630349" cy="1498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194611120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2. Documentation</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4018327" y="1431502"/>
            <a:ext cx="7080308"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Results – Open the link to Radiology Images</a:t>
            </a:r>
            <a:endParaRPr lang="en-US" sz="2000" b="1" dirty="0">
              <a:solidFill>
                <a:srgbClr val="00B050"/>
              </a:solidFill>
            </a:endParaRPr>
          </a:p>
          <a:p>
            <a:pPr marL="0" indent="0">
              <a:buNone/>
            </a:pPr>
            <a:br>
              <a:rPr lang="en-US" sz="2000" b="1" dirty="0">
                <a:solidFill>
                  <a:srgbClr val="0066FF"/>
                </a:solidFill>
              </a:rPr>
            </a:br>
            <a:endParaRPr lang="en-US" sz="2000" b="1" dirty="0">
              <a:solidFill>
                <a:srgbClr val="0066FF"/>
              </a:solidFill>
            </a:endParaRPr>
          </a:p>
          <a:p>
            <a:endParaRPr lang="en-US" sz="2000" b="1" dirty="0"/>
          </a:p>
          <a:p>
            <a:endParaRPr lang="en-US" sz="2000" b="1" dirty="0"/>
          </a:p>
        </p:txBody>
      </p:sp>
      <p:pic>
        <p:nvPicPr>
          <p:cNvPr id="4" name="Picture 3">
            <a:extLst>
              <a:ext uri="{FF2B5EF4-FFF2-40B4-BE49-F238E27FC236}">
                <a16:creationId xmlns:a16="http://schemas.microsoft.com/office/drawing/2014/main" id="{9DE26FD9-6F59-49E0-9C49-76A77F523849}"/>
              </a:ext>
            </a:extLst>
          </p:cNvPr>
          <p:cNvPicPr>
            <a:picLocks noChangeAspect="1"/>
          </p:cNvPicPr>
          <p:nvPr/>
        </p:nvPicPr>
        <p:blipFill>
          <a:blip r:embed="rId4"/>
          <a:stretch>
            <a:fillRect/>
          </a:stretch>
        </p:blipFill>
        <p:spPr>
          <a:xfrm>
            <a:off x="5828436" y="1792288"/>
            <a:ext cx="1495634" cy="3496163"/>
          </a:xfrm>
          <a:prstGeom prst="rect">
            <a:avLst/>
          </a:prstGeom>
        </p:spPr>
      </p:pic>
    </p:spTree>
    <p:extLst>
      <p:ext uri="{BB962C8B-B14F-4D97-AF65-F5344CB8AC3E}">
        <p14:creationId xmlns:p14="http://schemas.microsoft.com/office/powerpoint/2010/main" val="295686088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2. Documentation</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3686175" y="1431502"/>
            <a:ext cx="7169179"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Discharge Summary- IP Workflow</a:t>
            </a:r>
            <a:br>
              <a:rPr lang="en-US" sz="2000" b="1" dirty="0"/>
            </a:br>
            <a:endParaRPr lang="en-US" sz="2000" b="1" dirty="0"/>
          </a:p>
          <a:p>
            <a:endParaRPr lang="en-US" sz="2000" b="1" dirty="0"/>
          </a:p>
        </p:txBody>
      </p:sp>
      <p:pic>
        <p:nvPicPr>
          <p:cNvPr id="9" name="Picture 8">
            <a:extLst>
              <a:ext uri="{FF2B5EF4-FFF2-40B4-BE49-F238E27FC236}">
                <a16:creationId xmlns:a16="http://schemas.microsoft.com/office/drawing/2014/main" id="{03B8B473-4600-49E4-8546-6E70FFD50D35}"/>
              </a:ext>
            </a:extLst>
          </p:cNvPr>
          <p:cNvPicPr/>
          <p:nvPr/>
        </p:nvPicPr>
        <p:blipFill>
          <a:blip r:embed="rId4"/>
          <a:stretch>
            <a:fillRect/>
          </a:stretch>
        </p:blipFill>
        <p:spPr>
          <a:xfrm>
            <a:off x="2751589" y="2269489"/>
            <a:ext cx="6210166" cy="2872961"/>
          </a:xfrm>
          <a:prstGeom prst="rect">
            <a:avLst/>
          </a:prstGeom>
        </p:spPr>
      </p:pic>
      <p:sp>
        <p:nvSpPr>
          <p:cNvPr id="12" name="Rectangle 11">
            <a:extLst>
              <a:ext uri="{FF2B5EF4-FFF2-40B4-BE49-F238E27FC236}">
                <a16:creationId xmlns:a16="http://schemas.microsoft.com/office/drawing/2014/main" id="{221B8D6E-95D9-45FF-93FE-F86D32762128}"/>
              </a:ext>
            </a:extLst>
          </p:cNvPr>
          <p:cNvSpPr/>
          <p:nvPr/>
        </p:nvSpPr>
        <p:spPr>
          <a:xfrm>
            <a:off x="2751589" y="3018940"/>
            <a:ext cx="630349" cy="1498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63181359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2. Documentation</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3686175" y="1431502"/>
            <a:ext cx="7169179"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Discharge Summary- IP Workflow</a:t>
            </a:r>
            <a:br>
              <a:rPr lang="en-US" sz="2000" b="1" dirty="0"/>
            </a:br>
            <a:endParaRPr lang="en-US" sz="2000" b="1" dirty="0"/>
          </a:p>
          <a:p>
            <a:endParaRPr lang="en-US" sz="2000" b="1" dirty="0"/>
          </a:p>
        </p:txBody>
      </p:sp>
      <p:pic>
        <p:nvPicPr>
          <p:cNvPr id="9" name="Picture 8">
            <a:extLst>
              <a:ext uri="{FF2B5EF4-FFF2-40B4-BE49-F238E27FC236}">
                <a16:creationId xmlns:a16="http://schemas.microsoft.com/office/drawing/2014/main" id="{03B8B473-4600-49E4-8546-6E70FFD50D35}"/>
              </a:ext>
            </a:extLst>
          </p:cNvPr>
          <p:cNvPicPr/>
          <p:nvPr/>
        </p:nvPicPr>
        <p:blipFill>
          <a:blip r:embed="rId4"/>
          <a:stretch>
            <a:fillRect/>
          </a:stretch>
        </p:blipFill>
        <p:spPr>
          <a:xfrm>
            <a:off x="2751589" y="2269489"/>
            <a:ext cx="6210166" cy="2872961"/>
          </a:xfrm>
          <a:prstGeom prst="rect">
            <a:avLst/>
          </a:prstGeom>
        </p:spPr>
      </p:pic>
      <p:sp>
        <p:nvSpPr>
          <p:cNvPr id="12" name="Rectangle 11">
            <a:extLst>
              <a:ext uri="{FF2B5EF4-FFF2-40B4-BE49-F238E27FC236}">
                <a16:creationId xmlns:a16="http://schemas.microsoft.com/office/drawing/2014/main" id="{221B8D6E-95D9-45FF-93FE-F86D32762128}"/>
              </a:ext>
            </a:extLst>
          </p:cNvPr>
          <p:cNvSpPr/>
          <p:nvPr/>
        </p:nvSpPr>
        <p:spPr>
          <a:xfrm>
            <a:off x="2751589" y="3018940"/>
            <a:ext cx="630349" cy="1498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
        <p:nvSpPr>
          <p:cNvPr id="13" name="Rectangle 12">
            <a:extLst>
              <a:ext uri="{FF2B5EF4-FFF2-40B4-BE49-F238E27FC236}">
                <a16:creationId xmlns:a16="http://schemas.microsoft.com/office/drawing/2014/main" id="{5F2432AA-C6FD-4AAF-B6C5-D225D485C35E}"/>
              </a:ext>
            </a:extLst>
          </p:cNvPr>
          <p:cNvSpPr/>
          <p:nvPr/>
        </p:nvSpPr>
        <p:spPr>
          <a:xfrm>
            <a:off x="6469314" y="3464955"/>
            <a:ext cx="753607" cy="1758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
        <p:nvSpPr>
          <p:cNvPr id="14" name="Rectangle 13">
            <a:extLst>
              <a:ext uri="{FF2B5EF4-FFF2-40B4-BE49-F238E27FC236}">
                <a16:creationId xmlns:a16="http://schemas.microsoft.com/office/drawing/2014/main" id="{D48F7F33-B84A-4F75-83AD-0AB89155FDEC}"/>
              </a:ext>
            </a:extLst>
          </p:cNvPr>
          <p:cNvSpPr/>
          <p:nvPr/>
        </p:nvSpPr>
        <p:spPr>
          <a:xfrm>
            <a:off x="6469313" y="3685147"/>
            <a:ext cx="753607" cy="1758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
        <p:nvSpPr>
          <p:cNvPr id="15" name="Rectangle 14">
            <a:extLst>
              <a:ext uri="{FF2B5EF4-FFF2-40B4-BE49-F238E27FC236}">
                <a16:creationId xmlns:a16="http://schemas.microsoft.com/office/drawing/2014/main" id="{821D400C-10E4-4195-8495-3F1AE8DDADE6}"/>
              </a:ext>
            </a:extLst>
          </p:cNvPr>
          <p:cNvSpPr/>
          <p:nvPr/>
        </p:nvSpPr>
        <p:spPr>
          <a:xfrm>
            <a:off x="6441655" y="4895425"/>
            <a:ext cx="753607" cy="1758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
        <p:nvSpPr>
          <p:cNvPr id="17" name="Rectangle 16">
            <a:extLst>
              <a:ext uri="{FF2B5EF4-FFF2-40B4-BE49-F238E27FC236}">
                <a16:creationId xmlns:a16="http://schemas.microsoft.com/office/drawing/2014/main" id="{4AFD4768-1115-49B8-B3BB-84462809685E}"/>
              </a:ext>
            </a:extLst>
          </p:cNvPr>
          <p:cNvSpPr/>
          <p:nvPr/>
        </p:nvSpPr>
        <p:spPr>
          <a:xfrm>
            <a:off x="6469312" y="4185217"/>
            <a:ext cx="753607" cy="175867"/>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
        <p:nvSpPr>
          <p:cNvPr id="19" name="Rectangle 18">
            <a:extLst>
              <a:ext uri="{FF2B5EF4-FFF2-40B4-BE49-F238E27FC236}">
                <a16:creationId xmlns:a16="http://schemas.microsoft.com/office/drawing/2014/main" id="{A43AD3C0-1853-459C-933E-A6485F99B7ED}"/>
              </a:ext>
            </a:extLst>
          </p:cNvPr>
          <p:cNvSpPr/>
          <p:nvPr/>
        </p:nvSpPr>
        <p:spPr>
          <a:xfrm>
            <a:off x="6470710" y="4404729"/>
            <a:ext cx="878046" cy="175867"/>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
        <p:nvSpPr>
          <p:cNvPr id="20" name="Rectangle 19">
            <a:extLst>
              <a:ext uri="{FF2B5EF4-FFF2-40B4-BE49-F238E27FC236}">
                <a16:creationId xmlns:a16="http://schemas.microsoft.com/office/drawing/2014/main" id="{C40D3615-3F45-44EC-A2ED-93EE2597A493}"/>
              </a:ext>
            </a:extLst>
          </p:cNvPr>
          <p:cNvSpPr/>
          <p:nvPr/>
        </p:nvSpPr>
        <p:spPr>
          <a:xfrm>
            <a:off x="6479100" y="4668058"/>
            <a:ext cx="753607" cy="1758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354758772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2. Documentation</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3686175" y="1431502"/>
            <a:ext cx="7169179"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Discharge Summary – OP Workflow</a:t>
            </a:r>
          </a:p>
        </p:txBody>
      </p:sp>
      <p:pic>
        <p:nvPicPr>
          <p:cNvPr id="9" name="Picture 8">
            <a:extLst>
              <a:ext uri="{FF2B5EF4-FFF2-40B4-BE49-F238E27FC236}">
                <a16:creationId xmlns:a16="http://schemas.microsoft.com/office/drawing/2014/main" id="{4134A543-6B35-42FE-AC01-968300FCDB9D}"/>
              </a:ext>
            </a:extLst>
          </p:cNvPr>
          <p:cNvPicPr/>
          <p:nvPr/>
        </p:nvPicPr>
        <p:blipFill>
          <a:blip r:embed="rId4"/>
          <a:stretch>
            <a:fillRect/>
          </a:stretch>
        </p:blipFill>
        <p:spPr>
          <a:xfrm>
            <a:off x="3230245" y="2218246"/>
            <a:ext cx="5731510" cy="2706092"/>
          </a:xfrm>
          <a:prstGeom prst="rect">
            <a:avLst/>
          </a:prstGeom>
        </p:spPr>
      </p:pic>
      <p:sp>
        <p:nvSpPr>
          <p:cNvPr id="12" name="Rectangle 11">
            <a:extLst>
              <a:ext uri="{FF2B5EF4-FFF2-40B4-BE49-F238E27FC236}">
                <a16:creationId xmlns:a16="http://schemas.microsoft.com/office/drawing/2014/main" id="{F37428C0-3B08-4A6F-B68F-A7C78CFA2D31}"/>
              </a:ext>
            </a:extLst>
          </p:cNvPr>
          <p:cNvSpPr/>
          <p:nvPr/>
        </p:nvSpPr>
        <p:spPr>
          <a:xfrm>
            <a:off x="3230245" y="2542097"/>
            <a:ext cx="630349" cy="1498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170561358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2. Documentation</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3686175" y="1431502"/>
            <a:ext cx="7169179"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Discharge Summary – OP Workflow</a:t>
            </a:r>
          </a:p>
        </p:txBody>
      </p:sp>
      <p:pic>
        <p:nvPicPr>
          <p:cNvPr id="9" name="Picture 8">
            <a:extLst>
              <a:ext uri="{FF2B5EF4-FFF2-40B4-BE49-F238E27FC236}">
                <a16:creationId xmlns:a16="http://schemas.microsoft.com/office/drawing/2014/main" id="{4134A543-6B35-42FE-AC01-968300FCDB9D}"/>
              </a:ext>
            </a:extLst>
          </p:cNvPr>
          <p:cNvPicPr/>
          <p:nvPr/>
        </p:nvPicPr>
        <p:blipFill>
          <a:blip r:embed="rId4"/>
          <a:stretch>
            <a:fillRect/>
          </a:stretch>
        </p:blipFill>
        <p:spPr>
          <a:xfrm>
            <a:off x="507231" y="2075954"/>
            <a:ext cx="3178944" cy="2706092"/>
          </a:xfrm>
          <a:prstGeom prst="rect">
            <a:avLst/>
          </a:prstGeom>
        </p:spPr>
      </p:pic>
      <p:sp>
        <p:nvSpPr>
          <p:cNvPr id="12" name="Rectangle 11">
            <a:extLst>
              <a:ext uri="{FF2B5EF4-FFF2-40B4-BE49-F238E27FC236}">
                <a16:creationId xmlns:a16="http://schemas.microsoft.com/office/drawing/2014/main" id="{F37428C0-3B08-4A6F-B68F-A7C78CFA2D31}"/>
              </a:ext>
            </a:extLst>
          </p:cNvPr>
          <p:cNvSpPr/>
          <p:nvPr/>
        </p:nvSpPr>
        <p:spPr>
          <a:xfrm>
            <a:off x="486345" y="2374084"/>
            <a:ext cx="444834" cy="1585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pic>
        <p:nvPicPr>
          <p:cNvPr id="13" name="Picture 12">
            <a:extLst>
              <a:ext uri="{FF2B5EF4-FFF2-40B4-BE49-F238E27FC236}">
                <a16:creationId xmlns:a16="http://schemas.microsoft.com/office/drawing/2014/main" id="{370CCB3B-DCBE-4C39-A758-E60C27B0E1B9}"/>
              </a:ext>
            </a:extLst>
          </p:cNvPr>
          <p:cNvPicPr/>
          <p:nvPr/>
        </p:nvPicPr>
        <p:blipFill>
          <a:blip r:embed="rId5"/>
          <a:stretch>
            <a:fillRect/>
          </a:stretch>
        </p:blipFill>
        <p:spPr>
          <a:xfrm>
            <a:off x="4248150" y="1980050"/>
            <a:ext cx="5731510" cy="755015"/>
          </a:xfrm>
          <a:prstGeom prst="rect">
            <a:avLst/>
          </a:prstGeom>
        </p:spPr>
      </p:pic>
      <p:sp>
        <p:nvSpPr>
          <p:cNvPr id="14" name="Rectangle 13">
            <a:extLst>
              <a:ext uri="{FF2B5EF4-FFF2-40B4-BE49-F238E27FC236}">
                <a16:creationId xmlns:a16="http://schemas.microsoft.com/office/drawing/2014/main" id="{5767CA7C-217F-4D9D-B4EE-8C24DFB3B53B}"/>
              </a:ext>
            </a:extLst>
          </p:cNvPr>
          <p:cNvSpPr/>
          <p:nvPr/>
        </p:nvSpPr>
        <p:spPr>
          <a:xfrm>
            <a:off x="9441237" y="2532657"/>
            <a:ext cx="538424" cy="2024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303170066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2. Documentation</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3686175" y="1431502"/>
            <a:ext cx="7169179"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Discharge Summary – OP Workflow</a:t>
            </a:r>
          </a:p>
        </p:txBody>
      </p:sp>
      <p:pic>
        <p:nvPicPr>
          <p:cNvPr id="15" name="Picture 14">
            <a:extLst>
              <a:ext uri="{FF2B5EF4-FFF2-40B4-BE49-F238E27FC236}">
                <a16:creationId xmlns:a16="http://schemas.microsoft.com/office/drawing/2014/main" id="{04810B71-423F-4030-9F1C-F86B35BE5FAD}"/>
              </a:ext>
            </a:extLst>
          </p:cNvPr>
          <p:cNvPicPr/>
          <p:nvPr/>
        </p:nvPicPr>
        <p:blipFill>
          <a:blip r:embed="rId4"/>
          <a:stretch>
            <a:fillRect/>
          </a:stretch>
        </p:blipFill>
        <p:spPr>
          <a:xfrm>
            <a:off x="3124200" y="2175127"/>
            <a:ext cx="5731510" cy="3942080"/>
          </a:xfrm>
          <a:prstGeom prst="rect">
            <a:avLst/>
          </a:prstGeom>
        </p:spPr>
      </p:pic>
      <p:sp>
        <p:nvSpPr>
          <p:cNvPr id="17" name="Rectangle 16">
            <a:extLst>
              <a:ext uri="{FF2B5EF4-FFF2-40B4-BE49-F238E27FC236}">
                <a16:creationId xmlns:a16="http://schemas.microsoft.com/office/drawing/2014/main" id="{53D0C371-459F-44D6-A698-72FEA2D93F3C}"/>
              </a:ext>
            </a:extLst>
          </p:cNvPr>
          <p:cNvSpPr/>
          <p:nvPr/>
        </p:nvSpPr>
        <p:spPr>
          <a:xfrm>
            <a:off x="3028425" y="2218246"/>
            <a:ext cx="2114025" cy="340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328831943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2. Documentation</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3686175" y="1431502"/>
            <a:ext cx="7169179"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Discharge Summary – OP Workflow</a:t>
            </a:r>
          </a:p>
        </p:txBody>
      </p:sp>
      <p:pic>
        <p:nvPicPr>
          <p:cNvPr id="12" name="Picture 11">
            <a:extLst>
              <a:ext uri="{FF2B5EF4-FFF2-40B4-BE49-F238E27FC236}">
                <a16:creationId xmlns:a16="http://schemas.microsoft.com/office/drawing/2014/main" id="{720A2528-2C79-4C01-8792-8592CD053E77}"/>
              </a:ext>
            </a:extLst>
          </p:cNvPr>
          <p:cNvPicPr/>
          <p:nvPr/>
        </p:nvPicPr>
        <p:blipFill>
          <a:blip r:embed="rId4"/>
          <a:stretch>
            <a:fillRect/>
          </a:stretch>
        </p:blipFill>
        <p:spPr>
          <a:xfrm>
            <a:off x="2256639" y="2027554"/>
            <a:ext cx="6705116" cy="3106507"/>
          </a:xfrm>
          <a:prstGeom prst="rect">
            <a:avLst/>
          </a:prstGeom>
        </p:spPr>
      </p:pic>
    </p:spTree>
    <p:extLst>
      <p:ext uri="{BB962C8B-B14F-4D97-AF65-F5344CB8AC3E}">
        <p14:creationId xmlns:p14="http://schemas.microsoft.com/office/powerpoint/2010/main" val="308865649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698500" y="1419196"/>
            <a:ext cx="10433691" cy="3573428"/>
          </a:xfrm>
        </p:spPr>
        <p:txBody>
          <a:bodyPr>
            <a:normAutofit/>
          </a:bodyPr>
          <a:lstStyle/>
          <a:p>
            <a:pPr>
              <a:spcAft>
                <a:spcPts val="600"/>
              </a:spcAft>
            </a:pPr>
            <a:r>
              <a:rPr lang="en-GB" sz="2400" b="1" dirty="0">
                <a:latin typeface="Arial" panose="020B0604020202020204" pitchFamily="34" charset="0"/>
                <a:cs typeface="Arial" panose="020B0604020202020204" pitchFamily="34" charset="0"/>
              </a:rPr>
              <a:t>I</a:t>
            </a:r>
            <a:r>
              <a:rPr lang="en-GB" sz="2400" dirty="0">
                <a:solidFill>
                  <a:srgbClr val="0066FF"/>
                </a:solidFill>
                <a:latin typeface="Arial" panose="020B0604020202020204" pitchFamily="34" charset="0"/>
                <a:cs typeface="Arial" panose="020B0604020202020204" pitchFamily="34" charset="0"/>
              </a:rPr>
              <a:t>ntegrated</a:t>
            </a:r>
            <a:r>
              <a:rPr lang="en-GB" sz="2400" b="1" dirty="0">
                <a:solidFill>
                  <a:srgbClr val="0066FF"/>
                </a:solidFill>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C</a:t>
            </a:r>
            <a:r>
              <a:rPr lang="en-GB" sz="2400" dirty="0">
                <a:solidFill>
                  <a:srgbClr val="0066FF"/>
                </a:solidFill>
                <a:latin typeface="Arial" panose="020B0604020202020204" pitchFamily="34" charset="0"/>
                <a:cs typeface="Arial" panose="020B0604020202020204" pitchFamily="34" charset="0"/>
              </a:rPr>
              <a:t>linical</a:t>
            </a:r>
            <a:r>
              <a:rPr lang="en-GB" sz="2400" b="1" dirty="0">
                <a:solidFill>
                  <a:srgbClr val="0066FF"/>
                </a:solidFill>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I</a:t>
            </a:r>
            <a:r>
              <a:rPr lang="en-GB" sz="2400" dirty="0">
                <a:solidFill>
                  <a:srgbClr val="0066FF"/>
                </a:solidFill>
                <a:latin typeface="Arial" panose="020B0604020202020204" pitchFamily="34" charset="0"/>
                <a:cs typeface="Arial" panose="020B0604020202020204" pitchFamily="34" charset="0"/>
              </a:rPr>
              <a:t>nformation</a:t>
            </a:r>
            <a:r>
              <a:rPr lang="en-GB" sz="2400" b="1" dirty="0">
                <a:solidFill>
                  <a:srgbClr val="0066FF"/>
                </a:solidFill>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P</a:t>
            </a:r>
            <a:r>
              <a:rPr lang="en-GB" sz="2400" dirty="0">
                <a:solidFill>
                  <a:srgbClr val="0066FF"/>
                </a:solidFill>
                <a:latin typeface="Arial" panose="020B0604020202020204" pitchFamily="34" charset="0"/>
                <a:cs typeface="Arial" panose="020B0604020202020204" pitchFamily="34" charset="0"/>
              </a:rPr>
              <a:t>rogram</a:t>
            </a:r>
            <a:r>
              <a:rPr lang="en-GB" sz="2400" b="1" dirty="0">
                <a:solidFill>
                  <a:srgbClr val="0066FF"/>
                </a:solidFill>
                <a:latin typeface="Arial" panose="020B0604020202020204" pitchFamily="34" charset="0"/>
                <a:cs typeface="Arial" panose="020B0604020202020204" pitchFamily="34" charset="0"/>
              </a:rPr>
              <a:t> is the internal branding for Electronic Patient Record (EPR) at SGUH.</a:t>
            </a:r>
            <a:br>
              <a:rPr lang="en-GB" sz="2400" b="1" dirty="0">
                <a:solidFill>
                  <a:srgbClr val="0066FF"/>
                </a:solidFill>
                <a:latin typeface="Arial" panose="020B0604020202020204" pitchFamily="34" charset="0"/>
                <a:cs typeface="Arial" panose="020B0604020202020204" pitchFamily="34" charset="0"/>
              </a:rPr>
            </a:br>
            <a:endParaRPr lang="en-GB" sz="2400" b="1" dirty="0">
              <a:solidFill>
                <a:srgbClr val="0066FF"/>
              </a:solidFill>
              <a:latin typeface="Arial" panose="020B0604020202020204" pitchFamily="34" charset="0"/>
              <a:cs typeface="Arial" panose="020B0604020202020204" pitchFamily="34" charset="0"/>
            </a:endParaRPr>
          </a:p>
          <a:p>
            <a:pPr>
              <a:spcAft>
                <a:spcPts val="600"/>
              </a:spcAft>
            </a:pPr>
            <a:r>
              <a:rPr lang="en-GB" sz="2200" b="1" dirty="0">
                <a:solidFill>
                  <a:srgbClr val="0066FF"/>
                </a:solidFill>
                <a:latin typeface="Arial" panose="020B0604020202020204" pitchFamily="34" charset="0"/>
                <a:cs typeface="Arial" panose="020B0604020202020204" pitchFamily="34" charset="0"/>
              </a:rPr>
              <a:t>Our main EPR but we also use other software within the Trust</a:t>
            </a:r>
            <a:r>
              <a:rPr lang="en-GB" b="1" dirty="0">
                <a:latin typeface="Arial" panose="020B0604020202020204" pitchFamily="34" charset="0"/>
                <a:cs typeface="Arial" panose="020B0604020202020204" pitchFamily="34" charset="0"/>
              </a:rPr>
              <a:t> e.g. Soliton (Radiology), </a:t>
            </a:r>
            <a:r>
              <a:rPr lang="en-GB" b="1" dirty="0" err="1">
                <a:latin typeface="Arial" panose="020B0604020202020204" pitchFamily="34" charset="0"/>
                <a:cs typeface="Arial" panose="020B0604020202020204" pitchFamily="34" charset="0"/>
              </a:rPr>
              <a:t>Euroking</a:t>
            </a:r>
            <a:r>
              <a:rPr lang="en-GB" b="1" dirty="0">
                <a:latin typeface="Arial" panose="020B0604020202020204" pitchFamily="34" charset="0"/>
                <a:cs typeface="Arial" panose="020B0604020202020204" pitchFamily="34" charset="0"/>
              </a:rPr>
              <a:t> &amp; Viewpoint (Maternity), </a:t>
            </a:r>
            <a:r>
              <a:rPr lang="en-GB" b="1" dirty="0" err="1">
                <a:latin typeface="Arial" panose="020B0604020202020204" pitchFamily="34" charset="0"/>
                <a:cs typeface="Arial" panose="020B0604020202020204" pitchFamily="34" charset="0"/>
              </a:rPr>
              <a:t>Badgernet</a:t>
            </a:r>
            <a:r>
              <a:rPr lang="en-GB" b="1" dirty="0">
                <a:latin typeface="Arial" panose="020B0604020202020204" pitchFamily="34" charset="0"/>
                <a:cs typeface="Arial" panose="020B0604020202020204" pitchFamily="34" charset="0"/>
              </a:rPr>
              <a:t> (NNU) ….</a:t>
            </a:r>
            <a:endParaRPr lang="en-GB" sz="2200" b="1"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608131"/>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a:solidFill>
                  <a:srgbClr val="5C068C"/>
                </a:solidFill>
                <a:latin typeface="Arial Bold"/>
                <a:ea typeface="+mj-ea"/>
                <a:cs typeface="Arial Bold"/>
              </a:rPr>
              <a:t>Introduction – </a:t>
            </a: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(Cerner </a:t>
            </a:r>
            <a:r>
              <a:rPr lang="en-US" sz="3000" b="1" dirty="0" err="1">
                <a:solidFill>
                  <a:srgbClr val="5C068C"/>
                </a:solidFill>
                <a:latin typeface="Arial Bold"/>
                <a:ea typeface="+mj-ea"/>
                <a:cs typeface="Arial Bold"/>
              </a:rPr>
              <a:t>Millenium</a:t>
            </a:r>
            <a:r>
              <a:rPr lang="en-US" sz="3000" b="1" dirty="0">
                <a:solidFill>
                  <a:srgbClr val="5C068C"/>
                </a:solidFill>
                <a:latin typeface="Arial Bold"/>
                <a:ea typeface="+mj-ea"/>
                <a:cs typeface="Arial Bold"/>
              </a:rPr>
              <a:t>)</a:t>
            </a:r>
            <a:endParaRPr lang="en-GB" dirty="0"/>
          </a:p>
        </p:txBody>
      </p:sp>
    </p:spTree>
    <p:extLst>
      <p:ext uri="{BB962C8B-B14F-4D97-AF65-F5344CB8AC3E}">
        <p14:creationId xmlns:p14="http://schemas.microsoft.com/office/powerpoint/2010/main" val="31150759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2. Documentation</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3686175" y="1431502"/>
            <a:ext cx="7169179"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ECDOF</a:t>
            </a:r>
          </a:p>
          <a:p>
            <a:endParaRPr lang="en-US" sz="2000" b="1" dirty="0"/>
          </a:p>
        </p:txBody>
      </p:sp>
      <p:pic>
        <p:nvPicPr>
          <p:cNvPr id="9" name="Picture 8">
            <a:extLst>
              <a:ext uri="{FF2B5EF4-FFF2-40B4-BE49-F238E27FC236}">
                <a16:creationId xmlns:a16="http://schemas.microsoft.com/office/drawing/2014/main" id="{8B80B4C0-3273-40D8-A41B-74B55E37EE35}"/>
              </a:ext>
            </a:extLst>
          </p:cNvPr>
          <p:cNvPicPr/>
          <p:nvPr/>
        </p:nvPicPr>
        <p:blipFill>
          <a:blip r:embed="rId4"/>
          <a:stretch>
            <a:fillRect/>
          </a:stretch>
        </p:blipFill>
        <p:spPr>
          <a:xfrm>
            <a:off x="1862839" y="2571301"/>
            <a:ext cx="5731510" cy="1172845"/>
          </a:xfrm>
          <a:prstGeom prst="rect">
            <a:avLst/>
          </a:prstGeom>
        </p:spPr>
      </p:pic>
      <p:sp>
        <p:nvSpPr>
          <p:cNvPr id="12" name="Rectangle 11">
            <a:extLst>
              <a:ext uri="{FF2B5EF4-FFF2-40B4-BE49-F238E27FC236}">
                <a16:creationId xmlns:a16="http://schemas.microsoft.com/office/drawing/2014/main" id="{6FC6BC34-25AC-42E0-82BE-E7D94D95E09E}"/>
              </a:ext>
            </a:extLst>
          </p:cNvPr>
          <p:cNvSpPr/>
          <p:nvPr/>
        </p:nvSpPr>
        <p:spPr>
          <a:xfrm>
            <a:off x="1862838" y="2902824"/>
            <a:ext cx="630349" cy="1498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875156277"/>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2. Documentation</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3686175" y="1431502"/>
            <a:ext cx="7169179"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ECDOF</a:t>
            </a:r>
          </a:p>
          <a:p>
            <a:endParaRPr lang="en-US" sz="2000" b="1" dirty="0"/>
          </a:p>
        </p:txBody>
      </p:sp>
      <p:pic>
        <p:nvPicPr>
          <p:cNvPr id="9" name="Picture 8">
            <a:extLst>
              <a:ext uri="{FF2B5EF4-FFF2-40B4-BE49-F238E27FC236}">
                <a16:creationId xmlns:a16="http://schemas.microsoft.com/office/drawing/2014/main" id="{8B80B4C0-3273-40D8-A41B-74B55E37EE35}"/>
              </a:ext>
            </a:extLst>
          </p:cNvPr>
          <p:cNvPicPr/>
          <p:nvPr/>
        </p:nvPicPr>
        <p:blipFill>
          <a:blip r:embed="rId4"/>
          <a:stretch>
            <a:fillRect/>
          </a:stretch>
        </p:blipFill>
        <p:spPr>
          <a:xfrm>
            <a:off x="470265" y="2571301"/>
            <a:ext cx="2885330" cy="1172845"/>
          </a:xfrm>
          <a:prstGeom prst="rect">
            <a:avLst/>
          </a:prstGeom>
        </p:spPr>
      </p:pic>
      <p:sp>
        <p:nvSpPr>
          <p:cNvPr id="12" name="Rectangle 11">
            <a:extLst>
              <a:ext uri="{FF2B5EF4-FFF2-40B4-BE49-F238E27FC236}">
                <a16:creationId xmlns:a16="http://schemas.microsoft.com/office/drawing/2014/main" id="{6FC6BC34-25AC-42E0-82BE-E7D94D95E09E}"/>
              </a:ext>
            </a:extLst>
          </p:cNvPr>
          <p:cNvSpPr/>
          <p:nvPr/>
        </p:nvSpPr>
        <p:spPr>
          <a:xfrm>
            <a:off x="470265" y="2885813"/>
            <a:ext cx="331254" cy="1677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pic>
        <p:nvPicPr>
          <p:cNvPr id="13" name="Picture 12">
            <a:extLst>
              <a:ext uri="{FF2B5EF4-FFF2-40B4-BE49-F238E27FC236}">
                <a16:creationId xmlns:a16="http://schemas.microsoft.com/office/drawing/2014/main" id="{091C2D74-BBCB-4A95-980F-0A87DE1FECCD}"/>
              </a:ext>
            </a:extLst>
          </p:cNvPr>
          <p:cNvPicPr/>
          <p:nvPr/>
        </p:nvPicPr>
        <p:blipFill>
          <a:blip r:embed="rId5"/>
          <a:stretch>
            <a:fillRect/>
          </a:stretch>
        </p:blipFill>
        <p:spPr>
          <a:xfrm>
            <a:off x="4262091" y="1980050"/>
            <a:ext cx="5731510" cy="4249420"/>
          </a:xfrm>
          <a:prstGeom prst="rect">
            <a:avLst/>
          </a:prstGeom>
        </p:spPr>
      </p:pic>
    </p:spTree>
    <p:extLst>
      <p:ext uri="{BB962C8B-B14F-4D97-AF65-F5344CB8AC3E}">
        <p14:creationId xmlns:p14="http://schemas.microsoft.com/office/powerpoint/2010/main" val="10499783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3. Ordering</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3686175" y="1431502"/>
            <a:ext cx="7169179"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Ordering Emergency Procedures</a:t>
            </a:r>
            <a:br>
              <a:rPr lang="en-US" sz="2000" b="1" dirty="0"/>
            </a:br>
            <a:endParaRPr lang="en-US" sz="2000" b="1" dirty="0"/>
          </a:p>
          <a:p>
            <a:endParaRPr lang="en-US" sz="2000" b="1" dirty="0"/>
          </a:p>
        </p:txBody>
      </p:sp>
      <p:pic>
        <p:nvPicPr>
          <p:cNvPr id="9" name="Picture 8">
            <a:extLst>
              <a:ext uri="{FF2B5EF4-FFF2-40B4-BE49-F238E27FC236}">
                <a16:creationId xmlns:a16="http://schemas.microsoft.com/office/drawing/2014/main" id="{AF70D009-0E6C-4001-B2DB-4B2DFFEA58B6}"/>
              </a:ext>
            </a:extLst>
          </p:cNvPr>
          <p:cNvPicPr/>
          <p:nvPr/>
        </p:nvPicPr>
        <p:blipFill>
          <a:blip r:embed="rId4"/>
          <a:stretch>
            <a:fillRect/>
          </a:stretch>
        </p:blipFill>
        <p:spPr>
          <a:xfrm>
            <a:off x="671119" y="1980050"/>
            <a:ext cx="3976217" cy="3209398"/>
          </a:xfrm>
          <a:prstGeom prst="rect">
            <a:avLst/>
          </a:prstGeom>
        </p:spPr>
      </p:pic>
      <p:sp>
        <p:nvSpPr>
          <p:cNvPr id="13" name="Rectangle 12">
            <a:extLst>
              <a:ext uri="{FF2B5EF4-FFF2-40B4-BE49-F238E27FC236}">
                <a16:creationId xmlns:a16="http://schemas.microsoft.com/office/drawing/2014/main" id="{F5E8EF16-5BB0-4821-BCB9-12ECAFF66016}"/>
              </a:ext>
            </a:extLst>
          </p:cNvPr>
          <p:cNvSpPr/>
          <p:nvPr/>
        </p:nvSpPr>
        <p:spPr>
          <a:xfrm>
            <a:off x="671119" y="5032298"/>
            <a:ext cx="630349" cy="1498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3033363976"/>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3. Ordering</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3686175" y="1431502"/>
            <a:ext cx="7169179"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Ordering Emergency Procedures</a:t>
            </a:r>
            <a:br>
              <a:rPr lang="en-US" sz="2000" b="1" dirty="0"/>
            </a:br>
            <a:endParaRPr lang="en-US" sz="2000" b="1" dirty="0"/>
          </a:p>
          <a:p>
            <a:endParaRPr lang="en-US" sz="2000" b="1" dirty="0"/>
          </a:p>
        </p:txBody>
      </p:sp>
      <p:pic>
        <p:nvPicPr>
          <p:cNvPr id="9" name="Picture 8">
            <a:extLst>
              <a:ext uri="{FF2B5EF4-FFF2-40B4-BE49-F238E27FC236}">
                <a16:creationId xmlns:a16="http://schemas.microsoft.com/office/drawing/2014/main" id="{AF70D009-0E6C-4001-B2DB-4B2DFFEA58B6}"/>
              </a:ext>
            </a:extLst>
          </p:cNvPr>
          <p:cNvPicPr/>
          <p:nvPr/>
        </p:nvPicPr>
        <p:blipFill>
          <a:blip r:embed="rId4"/>
          <a:stretch>
            <a:fillRect/>
          </a:stretch>
        </p:blipFill>
        <p:spPr>
          <a:xfrm>
            <a:off x="671119" y="1980050"/>
            <a:ext cx="3976217" cy="3209398"/>
          </a:xfrm>
          <a:prstGeom prst="rect">
            <a:avLst/>
          </a:prstGeom>
        </p:spPr>
      </p:pic>
      <p:pic>
        <p:nvPicPr>
          <p:cNvPr id="12" name="Picture 11">
            <a:extLst>
              <a:ext uri="{FF2B5EF4-FFF2-40B4-BE49-F238E27FC236}">
                <a16:creationId xmlns:a16="http://schemas.microsoft.com/office/drawing/2014/main" id="{24EC7C6F-9987-421F-859E-CB0FE7BD304A}"/>
              </a:ext>
            </a:extLst>
          </p:cNvPr>
          <p:cNvPicPr/>
          <p:nvPr/>
        </p:nvPicPr>
        <p:blipFill>
          <a:blip r:embed="rId5"/>
          <a:stretch>
            <a:fillRect/>
          </a:stretch>
        </p:blipFill>
        <p:spPr>
          <a:xfrm>
            <a:off x="5451377" y="1991132"/>
            <a:ext cx="5731510" cy="3114675"/>
          </a:xfrm>
          <a:prstGeom prst="rect">
            <a:avLst/>
          </a:prstGeom>
        </p:spPr>
      </p:pic>
      <p:sp>
        <p:nvSpPr>
          <p:cNvPr id="13" name="Rectangle 12">
            <a:extLst>
              <a:ext uri="{FF2B5EF4-FFF2-40B4-BE49-F238E27FC236}">
                <a16:creationId xmlns:a16="http://schemas.microsoft.com/office/drawing/2014/main" id="{F5E8EF16-5BB0-4821-BCB9-12ECAFF66016}"/>
              </a:ext>
            </a:extLst>
          </p:cNvPr>
          <p:cNvSpPr/>
          <p:nvPr/>
        </p:nvSpPr>
        <p:spPr>
          <a:xfrm>
            <a:off x="671119" y="5032298"/>
            <a:ext cx="630349" cy="1498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
        <p:nvSpPr>
          <p:cNvPr id="14" name="Rectangle 13">
            <a:extLst>
              <a:ext uri="{FF2B5EF4-FFF2-40B4-BE49-F238E27FC236}">
                <a16:creationId xmlns:a16="http://schemas.microsoft.com/office/drawing/2014/main" id="{252ED66A-204A-4A79-AE3C-A6C4B2B95F61}"/>
              </a:ext>
            </a:extLst>
          </p:cNvPr>
          <p:cNvSpPr/>
          <p:nvPr/>
        </p:nvSpPr>
        <p:spPr>
          <a:xfrm>
            <a:off x="2338631" y="2785146"/>
            <a:ext cx="354235" cy="1677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cxnSp>
        <p:nvCxnSpPr>
          <p:cNvPr id="15" name="Straight Arrow Connector 14">
            <a:extLst>
              <a:ext uri="{FF2B5EF4-FFF2-40B4-BE49-F238E27FC236}">
                <a16:creationId xmlns:a16="http://schemas.microsoft.com/office/drawing/2014/main" id="{37D54966-B2A0-402C-96FC-1705AA1BED6A}"/>
              </a:ext>
            </a:extLst>
          </p:cNvPr>
          <p:cNvCxnSpPr>
            <a:cxnSpLocks/>
            <a:stCxn id="8" idx="1"/>
          </p:cNvCxnSpPr>
          <p:nvPr/>
        </p:nvCxnSpPr>
        <p:spPr>
          <a:xfrm flipV="1">
            <a:off x="421663" y="2877424"/>
            <a:ext cx="1916968" cy="6244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828053"/>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3. Ordering</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3686175" y="1431502"/>
            <a:ext cx="7169179"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Ordering Emergency Procedures</a:t>
            </a:r>
            <a:br>
              <a:rPr lang="en-US" sz="2000" b="1" dirty="0"/>
            </a:br>
            <a:endParaRPr lang="en-US" sz="2000" b="1" dirty="0"/>
          </a:p>
          <a:p>
            <a:endParaRPr lang="en-US" sz="2000" b="1" dirty="0"/>
          </a:p>
        </p:txBody>
      </p:sp>
      <p:pic>
        <p:nvPicPr>
          <p:cNvPr id="9" name="Picture 8">
            <a:extLst>
              <a:ext uri="{FF2B5EF4-FFF2-40B4-BE49-F238E27FC236}">
                <a16:creationId xmlns:a16="http://schemas.microsoft.com/office/drawing/2014/main" id="{AF70D009-0E6C-4001-B2DB-4B2DFFEA58B6}"/>
              </a:ext>
            </a:extLst>
          </p:cNvPr>
          <p:cNvPicPr/>
          <p:nvPr/>
        </p:nvPicPr>
        <p:blipFill>
          <a:blip r:embed="rId4"/>
          <a:stretch>
            <a:fillRect/>
          </a:stretch>
        </p:blipFill>
        <p:spPr>
          <a:xfrm>
            <a:off x="671119" y="1980050"/>
            <a:ext cx="3976217" cy="3209398"/>
          </a:xfrm>
          <a:prstGeom prst="rect">
            <a:avLst/>
          </a:prstGeom>
        </p:spPr>
      </p:pic>
      <p:pic>
        <p:nvPicPr>
          <p:cNvPr id="12" name="Picture 11">
            <a:extLst>
              <a:ext uri="{FF2B5EF4-FFF2-40B4-BE49-F238E27FC236}">
                <a16:creationId xmlns:a16="http://schemas.microsoft.com/office/drawing/2014/main" id="{24EC7C6F-9987-421F-859E-CB0FE7BD304A}"/>
              </a:ext>
            </a:extLst>
          </p:cNvPr>
          <p:cNvPicPr/>
          <p:nvPr/>
        </p:nvPicPr>
        <p:blipFill>
          <a:blip r:embed="rId5"/>
          <a:stretch>
            <a:fillRect/>
          </a:stretch>
        </p:blipFill>
        <p:spPr>
          <a:xfrm>
            <a:off x="5451377" y="1991132"/>
            <a:ext cx="5731510" cy="3114675"/>
          </a:xfrm>
          <a:prstGeom prst="rect">
            <a:avLst/>
          </a:prstGeom>
        </p:spPr>
      </p:pic>
      <p:sp>
        <p:nvSpPr>
          <p:cNvPr id="13" name="Rectangle 12">
            <a:extLst>
              <a:ext uri="{FF2B5EF4-FFF2-40B4-BE49-F238E27FC236}">
                <a16:creationId xmlns:a16="http://schemas.microsoft.com/office/drawing/2014/main" id="{F5E8EF16-5BB0-4821-BCB9-12ECAFF66016}"/>
              </a:ext>
            </a:extLst>
          </p:cNvPr>
          <p:cNvSpPr/>
          <p:nvPr/>
        </p:nvSpPr>
        <p:spPr>
          <a:xfrm>
            <a:off x="671119" y="5032298"/>
            <a:ext cx="630349" cy="1498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
        <p:nvSpPr>
          <p:cNvPr id="14" name="Rectangle 13">
            <a:extLst>
              <a:ext uri="{FF2B5EF4-FFF2-40B4-BE49-F238E27FC236}">
                <a16:creationId xmlns:a16="http://schemas.microsoft.com/office/drawing/2014/main" id="{252ED66A-204A-4A79-AE3C-A6C4B2B95F61}"/>
              </a:ext>
            </a:extLst>
          </p:cNvPr>
          <p:cNvSpPr/>
          <p:nvPr/>
        </p:nvSpPr>
        <p:spPr>
          <a:xfrm>
            <a:off x="2338631" y="2785146"/>
            <a:ext cx="354235" cy="1677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cxnSp>
        <p:nvCxnSpPr>
          <p:cNvPr id="15" name="Straight Arrow Connector 14">
            <a:extLst>
              <a:ext uri="{FF2B5EF4-FFF2-40B4-BE49-F238E27FC236}">
                <a16:creationId xmlns:a16="http://schemas.microsoft.com/office/drawing/2014/main" id="{37D54966-B2A0-402C-96FC-1705AA1BED6A}"/>
              </a:ext>
            </a:extLst>
          </p:cNvPr>
          <p:cNvCxnSpPr>
            <a:cxnSpLocks/>
          </p:cNvCxnSpPr>
          <p:nvPr/>
        </p:nvCxnSpPr>
        <p:spPr>
          <a:xfrm flipV="1">
            <a:off x="5846388" y="2967872"/>
            <a:ext cx="1916968" cy="6244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66D2D60-ED30-4083-BF41-C13BCA80126D}"/>
              </a:ext>
            </a:extLst>
          </p:cNvPr>
          <p:cNvSpPr/>
          <p:nvPr/>
        </p:nvSpPr>
        <p:spPr>
          <a:xfrm>
            <a:off x="7763356" y="2692865"/>
            <a:ext cx="961193" cy="5201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247746196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421663" y="1307677"/>
            <a:ext cx="2702537" cy="4388329"/>
          </a:xfrm>
        </p:spPr>
        <p:txBody>
          <a:bodyPr>
            <a:normAutofit/>
          </a:bodyPr>
          <a:lstStyle/>
          <a:p>
            <a:r>
              <a:rPr lang="en-US" sz="2000" b="1" dirty="0">
                <a:solidFill>
                  <a:srgbClr val="0066FF"/>
                </a:solidFill>
                <a:latin typeface="Arial Bold" panose="020B0704020202020204" pitchFamily="34" charset="0"/>
                <a:cs typeface="Arial Bold" panose="020B0704020202020204" pitchFamily="34" charset="0"/>
              </a:rPr>
              <a:t>2. Ordering</a:t>
            </a: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a:p>
            <a:endParaRPr lang="en-US" sz="2000" b="1" dirty="0">
              <a:solidFill>
                <a:srgbClr val="0066FF"/>
              </a:solidFill>
              <a:latin typeface="Arial Bold" panose="020B0704020202020204" pitchFamily="34" charset="0"/>
              <a:cs typeface="Arial Bold" panose="020B07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598606"/>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 Tips and Tricks</a:t>
            </a:r>
            <a:endParaRPr lang="en-GB" sz="2400" dirty="0"/>
          </a:p>
        </p:txBody>
      </p:sp>
      <p:sp>
        <p:nvSpPr>
          <p:cNvPr id="11" name="Text Placeholder 7">
            <a:extLst>
              <a:ext uri="{FF2B5EF4-FFF2-40B4-BE49-F238E27FC236}">
                <a16:creationId xmlns:a16="http://schemas.microsoft.com/office/drawing/2014/main" id="{7D606085-6D50-4BF0-9A68-A3C3E7C2E9D9}"/>
              </a:ext>
            </a:extLst>
          </p:cNvPr>
          <p:cNvSpPr txBox="1">
            <a:spLocks/>
          </p:cNvSpPr>
          <p:nvPr/>
        </p:nvSpPr>
        <p:spPr>
          <a:xfrm>
            <a:off x="3011649" y="1431502"/>
            <a:ext cx="7843706" cy="51423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b="1" dirty="0"/>
              <a:t>Ordering Emergency Procedures – ensure to </a:t>
            </a:r>
            <a:r>
              <a:rPr lang="en-US" sz="2000" b="1" dirty="0">
                <a:solidFill>
                  <a:srgbClr val="00B050"/>
                </a:solidFill>
              </a:rPr>
              <a:t>select the correct Surgical Area </a:t>
            </a:r>
            <a:r>
              <a:rPr lang="en-US" sz="2000" b="1" dirty="0"/>
              <a:t>so the order will show in the Theatre Coordinator Emergency Appointment List and can book the case into a theatre. </a:t>
            </a:r>
            <a:br>
              <a:rPr lang="en-US" sz="2000" b="1" dirty="0"/>
            </a:br>
            <a:endParaRPr lang="en-US" sz="2000" b="1" dirty="0"/>
          </a:p>
          <a:p>
            <a:endParaRPr lang="en-US" sz="2000" b="1" dirty="0"/>
          </a:p>
        </p:txBody>
      </p:sp>
      <p:pic>
        <p:nvPicPr>
          <p:cNvPr id="19" name="Picture 18">
            <a:extLst>
              <a:ext uri="{FF2B5EF4-FFF2-40B4-BE49-F238E27FC236}">
                <a16:creationId xmlns:a16="http://schemas.microsoft.com/office/drawing/2014/main" id="{0AB7BA60-584E-4A67-853F-61F9D65B155D}"/>
              </a:ext>
            </a:extLst>
          </p:cNvPr>
          <p:cNvPicPr/>
          <p:nvPr/>
        </p:nvPicPr>
        <p:blipFill>
          <a:blip r:embed="rId4"/>
          <a:stretch>
            <a:fillRect/>
          </a:stretch>
        </p:blipFill>
        <p:spPr>
          <a:xfrm>
            <a:off x="3254841" y="2855810"/>
            <a:ext cx="5731510" cy="3312160"/>
          </a:xfrm>
          <a:prstGeom prst="rect">
            <a:avLst/>
          </a:prstGeom>
        </p:spPr>
      </p:pic>
      <p:cxnSp>
        <p:nvCxnSpPr>
          <p:cNvPr id="20" name="Straight Arrow Connector 19">
            <a:extLst>
              <a:ext uri="{FF2B5EF4-FFF2-40B4-BE49-F238E27FC236}">
                <a16:creationId xmlns:a16="http://schemas.microsoft.com/office/drawing/2014/main" id="{8BD0FAAF-D8A0-48C2-90FB-B939B15E8B43}"/>
              </a:ext>
            </a:extLst>
          </p:cNvPr>
          <p:cNvCxnSpPr>
            <a:cxnSpLocks/>
          </p:cNvCxnSpPr>
          <p:nvPr/>
        </p:nvCxnSpPr>
        <p:spPr>
          <a:xfrm flipV="1">
            <a:off x="4924338" y="4673789"/>
            <a:ext cx="1454834" cy="11062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88486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30787C-D988-42FA-9362-4E9C80C6342F}"/>
              </a:ext>
            </a:extLst>
          </p:cNvPr>
          <p:cNvSpPr txBox="1"/>
          <p:nvPr/>
        </p:nvSpPr>
        <p:spPr>
          <a:xfrm>
            <a:off x="2258734" y="1314758"/>
            <a:ext cx="6094602" cy="3046988"/>
          </a:xfrm>
          <a:prstGeom prst="rect">
            <a:avLst/>
          </a:prstGeom>
          <a:noFill/>
        </p:spPr>
        <p:txBody>
          <a:bodyPr wrap="square">
            <a:spAutoFit/>
          </a:bodyPr>
          <a:lstStyle/>
          <a:p>
            <a:r>
              <a:rPr lang="en-GB" sz="9600" dirty="0"/>
              <a:t>Any questions?</a:t>
            </a:r>
          </a:p>
        </p:txBody>
      </p:sp>
    </p:spTree>
    <p:extLst>
      <p:ext uri="{BB962C8B-B14F-4D97-AF65-F5344CB8AC3E}">
        <p14:creationId xmlns:p14="http://schemas.microsoft.com/office/powerpoint/2010/main" val="155118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698500" y="1419196"/>
            <a:ext cx="10433691" cy="3573428"/>
          </a:xfrm>
        </p:spPr>
        <p:txBody>
          <a:bodyPr>
            <a:normAutofit/>
          </a:bodyPr>
          <a:lstStyle/>
          <a:p>
            <a:pPr>
              <a:spcAft>
                <a:spcPts val="600"/>
              </a:spcAft>
            </a:pPr>
            <a:r>
              <a:rPr lang="en-GB" sz="2400" b="1" dirty="0" err="1">
                <a:latin typeface="Arial" panose="020B0604020202020204" pitchFamily="34" charset="0"/>
                <a:cs typeface="Arial" panose="020B0604020202020204" pitchFamily="34" charset="0"/>
              </a:rPr>
              <a:t>iClip</a:t>
            </a:r>
            <a:r>
              <a:rPr lang="en-GB" sz="2400" b="1" dirty="0">
                <a:latin typeface="Arial" panose="020B0604020202020204" pitchFamily="34" charset="0"/>
                <a:cs typeface="Arial" panose="020B0604020202020204" pitchFamily="34" charset="0"/>
              </a:rPr>
              <a:t> (Cerner </a:t>
            </a:r>
            <a:r>
              <a:rPr lang="en-GB" sz="2400" b="1" dirty="0" err="1">
                <a:latin typeface="Arial" panose="020B0604020202020204" pitchFamily="34" charset="0"/>
                <a:cs typeface="Arial" panose="020B0604020202020204" pitchFamily="34" charset="0"/>
              </a:rPr>
              <a:t>Millenium</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Meta frame</a:t>
            </a:r>
            <a:br>
              <a:rPr lang="en-GB" sz="2400" dirty="0">
                <a:latin typeface="Arial" panose="020B0604020202020204" pitchFamily="34" charset="0"/>
                <a:cs typeface="Arial" panose="020B0604020202020204" pitchFamily="34" charset="0"/>
              </a:rPr>
            </a:br>
            <a:endParaRPr lang="en-GB" sz="2400" b="0" i="0" dirty="0">
              <a:solidFill>
                <a:srgbClr val="F7F7F7"/>
              </a:solidFill>
              <a:effectLst/>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608131"/>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a:solidFill>
                  <a:srgbClr val="5C068C"/>
                </a:solidFill>
                <a:latin typeface="Arial Bold"/>
                <a:ea typeface="+mj-ea"/>
                <a:cs typeface="Arial Bold"/>
              </a:rPr>
              <a:t>Introduction</a:t>
            </a:r>
            <a:endParaRPr lang="en-GB" dirty="0"/>
          </a:p>
        </p:txBody>
      </p:sp>
      <p:pic>
        <p:nvPicPr>
          <p:cNvPr id="4" name="Picture 3">
            <a:extLst>
              <a:ext uri="{FF2B5EF4-FFF2-40B4-BE49-F238E27FC236}">
                <a16:creationId xmlns:a16="http://schemas.microsoft.com/office/drawing/2014/main" id="{289A7C63-7C5E-45A3-971D-9F9784BC461A}"/>
              </a:ext>
            </a:extLst>
          </p:cNvPr>
          <p:cNvPicPr>
            <a:picLocks noChangeAspect="1"/>
          </p:cNvPicPr>
          <p:nvPr/>
        </p:nvPicPr>
        <p:blipFill>
          <a:blip r:embed="rId4"/>
          <a:stretch>
            <a:fillRect/>
          </a:stretch>
        </p:blipFill>
        <p:spPr>
          <a:xfrm>
            <a:off x="979314" y="2259585"/>
            <a:ext cx="9783762" cy="3211285"/>
          </a:xfrm>
          <a:prstGeom prst="rect">
            <a:avLst/>
          </a:prstGeom>
        </p:spPr>
      </p:pic>
    </p:spTree>
    <p:extLst>
      <p:ext uri="{BB962C8B-B14F-4D97-AF65-F5344CB8AC3E}">
        <p14:creationId xmlns:p14="http://schemas.microsoft.com/office/powerpoint/2010/main" val="28552854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698500" y="1419196"/>
            <a:ext cx="10433691" cy="3573428"/>
          </a:xfrm>
        </p:spPr>
        <p:txBody>
          <a:bodyPr>
            <a:normAutofit/>
          </a:bodyPr>
          <a:lstStyle/>
          <a:p>
            <a:pPr indent="-182880" defTabSz="914400">
              <a:lnSpc>
                <a:spcPct val="90000"/>
              </a:lnSpc>
              <a:spcAft>
                <a:spcPts val="600"/>
              </a:spcAft>
              <a:buClr>
                <a:schemeClr val="tx1"/>
              </a:buClr>
              <a:buFont typeface="Wingdings" pitchFamily="2" charset="2"/>
              <a:buChar char=""/>
            </a:pPr>
            <a:r>
              <a:rPr lang="en-GB" sz="2200" b="1" dirty="0">
                <a:solidFill>
                  <a:srgbClr val="0066FF"/>
                </a:solidFill>
                <a:latin typeface="Arial" panose="020B0604020202020204" pitchFamily="34" charset="0"/>
                <a:cs typeface="Arial" panose="020B0604020202020204" pitchFamily="34" charset="0"/>
              </a:rPr>
              <a:t>Helps provide data that enables users to make informed decisions for better management of operations.</a:t>
            </a:r>
            <a:br>
              <a:rPr lang="en-GB" sz="2200" b="1" dirty="0">
                <a:solidFill>
                  <a:srgbClr val="0066FF"/>
                </a:solidFill>
                <a:latin typeface="Arial" panose="020B0604020202020204" pitchFamily="34" charset="0"/>
                <a:cs typeface="Arial" panose="020B0604020202020204" pitchFamily="34" charset="0"/>
              </a:rPr>
            </a:br>
            <a:endParaRPr lang="en-GB" sz="2200" b="1" dirty="0">
              <a:solidFill>
                <a:srgbClr val="0066FF"/>
              </a:solidFill>
              <a:latin typeface="Arial" panose="020B0604020202020204" pitchFamily="34" charset="0"/>
              <a:cs typeface="Arial" panose="020B0604020202020204" pitchFamily="34" charset="0"/>
            </a:endParaRPr>
          </a:p>
          <a:p>
            <a:pPr indent="-182880" defTabSz="914400">
              <a:lnSpc>
                <a:spcPct val="90000"/>
              </a:lnSpc>
              <a:spcAft>
                <a:spcPts val="600"/>
              </a:spcAft>
              <a:buClr>
                <a:schemeClr val="tx1"/>
              </a:buClr>
              <a:buFont typeface="Wingdings" pitchFamily="2" charset="2"/>
              <a:buChar char=""/>
            </a:pPr>
            <a:r>
              <a:rPr lang="en-GB" sz="2200" b="1" dirty="0">
                <a:solidFill>
                  <a:srgbClr val="0066FF"/>
                </a:solidFill>
                <a:latin typeface="Arial" panose="020B0604020202020204" pitchFamily="34" charset="0"/>
                <a:cs typeface="Arial" panose="020B0604020202020204" pitchFamily="34" charset="0"/>
              </a:rPr>
              <a:t>Arms the clinicians with the information needed to provide smarter care.</a:t>
            </a:r>
            <a:br>
              <a:rPr lang="en-GB" sz="2200" b="1" dirty="0">
                <a:solidFill>
                  <a:srgbClr val="0066FF"/>
                </a:solidFill>
                <a:latin typeface="Arial" panose="020B0604020202020204" pitchFamily="34" charset="0"/>
                <a:cs typeface="Arial" panose="020B0604020202020204" pitchFamily="34" charset="0"/>
              </a:rPr>
            </a:br>
            <a:endParaRPr lang="en-GB" sz="2200" b="1" dirty="0">
              <a:solidFill>
                <a:srgbClr val="0066FF"/>
              </a:solidFill>
              <a:latin typeface="Arial" panose="020B0604020202020204" pitchFamily="34" charset="0"/>
              <a:cs typeface="Arial" panose="020B0604020202020204" pitchFamily="34" charset="0"/>
            </a:endParaRPr>
          </a:p>
          <a:p>
            <a:pPr indent="-182880" defTabSz="914400">
              <a:lnSpc>
                <a:spcPct val="90000"/>
              </a:lnSpc>
              <a:spcAft>
                <a:spcPts val="600"/>
              </a:spcAft>
              <a:buClr>
                <a:schemeClr val="tx1"/>
              </a:buClr>
              <a:buFont typeface="Wingdings" pitchFamily="2" charset="2"/>
              <a:buChar char=""/>
            </a:pPr>
            <a:r>
              <a:rPr lang="en-GB" sz="2200" b="1" dirty="0">
                <a:solidFill>
                  <a:srgbClr val="0066FF"/>
                </a:solidFill>
                <a:latin typeface="Arial" panose="020B0604020202020204" pitchFamily="34" charset="0"/>
                <a:cs typeface="Arial" panose="020B0604020202020204" pitchFamily="34" charset="0"/>
              </a:rPr>
              <a:t>Empowers users to know, manage and engage with patients</a:t>
            </a:r>
            <a:r>
              <a:rPr lang="en-GB" sz="2200" b="1" dirty="0">
                <a:latin typeface="Arial" panose="020B0604020202020204" pitchFamily="34" charset="0"/>
                <a:cs typeface="Arial" panose="020B0604020202020204" pitchFamily="34" charset="0"/>
              </a:rPr>
              <a:t>.</a:t>
            </a: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608131"/>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a:solidFill>
                  <a:srgbClr val="5C068C"/>
                </a:solidFill>
                <a:latin typeface="Arial Bold"/>
                <a:ea typeface="+mj-ea"/>
                <a:cs typeface="Arial Bold"/>
              </a:rPr>
              <a:t>Introduction – Why Do We Use </a:t>
            </a: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a:t>
            </a:r>
            <a:endParaRPr lang="en-GB" dirty="0"/>
          </a:p>
        </p:txBody>
      </p:sp>
    </p:spTree>
    <p:extLst>
      <p:ext uri="{BB962C8B-B14F-4D97-AF65-F5344CB8AC3E}">
        <p14:creationId xmlns:p14="http://schemas.microsoft.com/office/powerpoint/2010/main" val="31166389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698500" y="1419196"/>
            <a:ext cx="10433691" cy="3916202"/>
          </a:xfrm>
        </p:spPr>
        <p:txBody>
          <a:bodyPr>
            <a:normAutofit fontScale="92500" lnSpcReduction="20000"/>
          </a:bodyPr>
          <a:lstStyle/>
          <a:p>
            <a:pPr indent="-182880" defTabSz="914400">
              <a:lnSpc>
                <a:spcPct val="90000"/>
              </a:lnSpc>
              <a:spcAft>
                <a:spcPts val="600"/>
              </a:spcAft>
              <a:buClr>
                <a:schemeClr val="tx1"/>
              </a:buClr>
              <a:buFont typeface="Wingdings" pitchFamily="2" charset="2"/>
              <a:buChar char=""/>
            </a:pPr>
            <a:r>
              <a:rPr lang="en-GB" sz="2200" b="1" dirty="0">
                <a:solidFill>
                  <a:srgbClr val="0066FF"/>
                </a:solidFill>
                <a:latin typeface="Arial" panose="020B0604020202020204" pitchFamily="34" charset="0"/>
                <a:cs typeface="Arial" panose="020B0604020202020204" pitchFamily="34" charset="0"/>
              </a:rPr>
              <a:t>Colleagues with </a:t>
            </a:r>
            <a:r>
              <a:rPr lang="en-GB" sz="2200" b="1" dirty="0" err="1">
                <a:solidFill>
                  <a:srgbClr val="0066FF"/>
                </a:solidFill>
                <a:latin typeface="Arial" panose="020B0604020202020204" pitchFamily="34" charset="0"/>
                <a:cs typeface="Arial" panose="020B0604020202020204" pitchFamily="34" charset="0"/>
              </a:rPr>
              <a:t>iClip</a:t>
            </a:r>
            <a:r>
              <a:rPr lang="en-GB" sz="2200" b="1" dirty="0">
                <a:solidFill>
                  <a:srgbClr val="0066FF"/>
                </a:solidFill>
                <a:latin typeface="Arial" panose="020B0604020202020204" pitchFamily="34" charset="0"/>
                <a:cs typeface="Arial" panose="020B0604020202020204" pitchFamily="34" charset="0"/>
              </a:rPr>
              <a:t> experience </a:t>
            </a:r>
            <a:r>
              <a:rPr lang="en-GB" sz="2200" b="1" dirty="0" err="1">
                <a:solidFill>
                  <a:srgbClr val="0066FF"/>
                </a:solidFill>
                <a:latin typeface="Arial" panose="020B0604020202020204" pitchFamily="34" charset="0"/>
                <a:cs typeface="Arial" panose="020B0604020202020204" pitchFamily="34" charset="0"/>
              </a:rPr>
              <a:t>e.g</a:t>
            </a:r>
            <a:r>
              <a:rPr lang="en-GB" sz="2200" b="1" dirty="0">
                <a:solidFill>
                  <a:srgbClr val="0066FF"/>
                </a:solidFill>
                <a:latin typeface="Arial" panose="020B0604020202020204" pitchFamily="34" charset="0"/>
                <a:cs typeface="Arial" panose="020B0604020202020204" pitchFamily="34" charset="0"/>
              </a:rPr>
              <a:t>: </a:t>
            </a:r>
            <a:r>
              <a:rPr lang="en-GB" sz="2200" b="1" dirty="0">
                <a:latin typeface="Arial" panose="020B0604020202020204" pitchFamily="34" charset="0"/>
                <a:cs typeface="Arial" panose="020B0604020202020204" pitchFamily="34" charset="0"/>
              </a:rPr>
              <a:t>local Super Users</a:t>
            </a:r>
            <a:br>
              <a:rPr lang="en-GB" sz="2200" b="1" dirty="0">
                <a:solidFill>
                  <a:srgbClr val="0066FF"/>
                </a:solidFill>
                <a:latin typeface="Arial" panose="020B0604020202020204" pitchFamily="34" charset="0"/>
                <a:cs typeface="Arial" panose="020B0604020202020204" pitchFamily="34" charset="0"/>
              </a:rPr>
            </a:br>
            <a:endParaRPr lang="en-GB" sz="2200" b="1" dirty="0">
              <a:solidFill>
                <a:srgbClr val="0066FF"/>
              </a:solidFill>
              <a:latin typeface="Arial" panose="020B0604020202020204" pitchFamily="34" charset="0"/>
              <a:cs typeface="Arial" panose="020B0604020202020204" pitchFamily="34" charset="0"/>
            </a:endParaRPr>
          </a:p>
          <a:p>
            <a:pPr indent="-182880" defTabSz="914400">
              <a:lnSpc>
                <a:spcPct val="90000"/>
              </a:lnSpc>
              <a:spcAft>
                <a:spcPts val="600"/>
              </a:spcAft>
              <a:buClr>
                <a:schemeClr val="tx1"/>
              </a:buClr>
              <a:buFont typeface="Wingdings" pitchFamily="2" charset="2"/>
              <a:buChar char=""/>
            </a:pPr>
            <a:r>
              <a:rPr lang="en-GB" sz="2200" b="1" dirty="0">
                <a:solidFill>
                  <a:srgbClr val="0066FF"/>
                </a:solidFill>
                <a:latin typeface="Arial" panose="020B0604020202020204" pitchFamily="34" charset="0"/>
                <a:cs typeface="Arial" panose="020B0604020202020204" pitchFamily="34" charset="0"/>
              </a:rPr>
              <a:t>Ward Pharmacists </a:t>
            </a:r>
            <a:r>
              <a:rPr lang="en-GB" sz="2200" b="1" dirty="0">
                <a:latin typeface="Arial" panose="020B0604020202020204" pitchFamily="34" charset="0"/>
                <a:cs typeface="Arial" panose="020B0604020202020204" pitchFamily="34" charset="0"/>
              </a:rPr>
              <a:t>(in hours)</a:t>
            </a:r>
            <a:br>
              <a:rPr lang="en-GB" sz="2200" b="1" dirty="0">
                <a:latin typeface="Arial" panose="020B0604020202020204" pitchFamily="34" charset="0"/>
                <a:cs typeface="Arial" panose="020B0604020202020204" pitchFamily="34" charset="0"/>
              </a:rPr>
            </a:br>
            <a:endParaRPr lang="en-GB" sz="2200" b="1" dirty="0">
              <a:latin typeface="Arial" panose="020B0604020202020204" pitchFamily="34" charset="0"/>
              <a:cs typeface="Arial" panose="020B0604020202020204" pitchFamily="34" charset="0"/>
            </a:endParaRPr>
          </a:p>
          <a:p>
            <a:pPr indent="-182880" defTabSz="914400">
              <a:lnSpc>
                <a:spcPct val="90000"/>
              </a:lnSpc>
              <a:spcAft>
                <a:spcPts val="600"/>
              </a:spcAft>
              <a:buClr>
                <a:schemeClr val="tx1"/>
              </a:buClr>
              <a:buFont typeface="Wingdings" pitchFamily="2" charset="2"/>
              <a:buChar char=""/>
            </a:pPr>
            <a:r>
              <a:rPr lang="en-GB" sz="2200" b="1" dirty="0">
                <a:solidFill>
                  <a:srgbClr val="0066FF"/>
                </a:solidFill>
                <a:latin typeface="Arial" panose="020B0604020202020204" pitchFamily="34" charset="0"/>
                <a:cs typeface="Arial" panose="020B0604020202020204" pitchFamily="34" charset="0"/>
              </a:rPr>
              <a:t>Urgent OOH prescribing enquiries </a:t>
            </a:r>
            <a:r>
              <a:rPr lang="en-GB" sz="2200" b="1" dirty="0">
                <a:latin typeface="Arial" panose="020B0604020202020204" pitchFamily="34" charset="0"/>
                <a:cs typeface="Arial" panose="020B0604020202020204" pitchFamily="34" charset="0"/>
              </a:rPr>
              <a:t>(5:30pm – 9am): </a:t>
            </a:r>
            <a:r>
              <a:rPr lang="en-GB" sz="2200" b="1" dirty="0">
                <a:solidFill>
                  <a:srgbClr val="0066FF"/>
                </a:solidFill>
                <a:latin typeface="Arial" panose="020B0604020202020204" pitchFamily="34" charset="0"/>
                <a:cs typeface="Arial" panose="020B0604020202020204" pitchFamily="34" charset="0"/>
              </a:rPr>
              <a:t>On Call Pharmacist </a:t>
            </a:r>
            <a:r>
              <a:rPr lang="en-GB" sz="2200" b="1" dirty="0">
                <a:latin typeface="Arial" panose="020B0604020202020204" pitchFamily="34" charset="0"/>
                <a:cs typeface="Arial" panose="020B0604020202020204" pitchFamily="34" charset="0"/>
              </a:rPr>
              <a:t>(bleep 6267)</a:t>
            </a:r>
            <a:br>
              <a:rPr lang="en-GB" sz="2200" b="1" dirty="0">
                <a:latin typeface="Arial" panose="020B0604020202020204" pitchFamily="34" charset="0"/>
                <a:cs typeface="Arial" panose="020B0604020202020204" pitchFamily="34" charset="0"/>
              </a:rPr>
            </a:br>
            <a:endParaRPr lang="en-GB" sz="2200" b="1" dirty="0">
              <a:latin typeface="Arial" panose="020B0604020202020204" pitchFamily="34" charset="0"/>
              <a:cs typeface="Arial" panose="020B0604020202020204" pitchFamily="34" charset="0"/>
            </a:endParaRPr>
          </a:p>
          <a:p>
            <a:pPr indent="-182880" defTabSz="914400">
              <a:lnSpc>
                <a:spcPct val="90000"/>
              </a:lnSpc>
              <a:spcAft>
                <a:spcPts val="600"/>
              </a:spcAft>
              <a:buClr>
                <a:schemeClr val="tx1"/>
              </a:buClr>
              <a:buFont typeface="Wingdings" pitchFamily="2" charset="2"/>
              <a:buChar char=""/>
            </a:pPr>
            <a:r>
              <a:rPr lang="en-GB" sz="2200" b="1" dirty="0">
                <a:solidFill>
                  <a:srgbClr val="0066FF"/>
                </a:solidFill>
                <a:latin typeface="Arial" panose="020B0604020202020204" pitchFamily="34" charset="0"/>
                <a:cs typeface="Arial" panose="020B0604020202020204" pitchFamily="34" charset="0"/>
              </a:rPr>
              <a:t>IT Helpdesk – </a:t>
            </a:r>
            <a:r>
              <a:rPr lang="en-GB" sz="2200" b="1" dirty="0">
                <a:latin typeface="Arial" panose="020B0604020202020204" pitchFamily="34" charset="0"/>
                <a:cs typeface="Arial" panose="020B0604020202020204" pitchFamily="34" charset="0"/>
              </a:rPr>
              <a:t>ext. 3456</a:t>
            </a:r>
          </a:p>
          <a:p>
            <a:pPr indent="-182880" defTabSz="914400">
              <a:lnSpc>
                <a:spcPct val="90000"/>
              </a:lnSpc>
              <a:spcAft>
                <a:spcPts val="600"/>
              </a:spcAft>
              <a:buClr>
                <a:schemeClr val="tx1"/>
              </a:buClr>
              <a:buFont typeface="Wingdings" pitchFamily="2" charset="2"/>
              <a:buChar char=""/>
            </a:pPr>
            <a:r>
              <a:rPr lang="en-GB" sz="2200" b="1" dirty="0">
                <a:solidFill>
                  <a:srgbClr val="0066FF"/>
                </a:solidFill>
                <a:latin typeface="Arial" panose="020B0604020202020204" pitchFamily="34" charset="0"/>
                <a:cs typeface="Arial" panose="020B0604020202020204" pitchFamily="34" charset="0"/>
              </a:rPr>
              <a:t>Contact the Champion Users:</a:t>
            </a:r>
          </a:p>
          <a:p>
            <a:pPr lvl="1">
              <a:spcAft>
                <a:spcPts val="600"/>
              </a:spcAft>
            </a:pPr>
            <a:r>
              <a:rPr lang="en-GB" b="1" dirty="0">
                <a:latin typeface="Arial" panose="020B0604020202020204" pitchFamily="34" charset="0"/>
                <a:cs typeface="Arial" panose="020B0604020202020204" pitchFamily="34" charset="0"/>
              </a:rPr>
              <a:t>SGH - Bleep 9911 </a:t>
            </a:r>
            <a:r>
              <a:rPr lang="en-GB" b="1" dirty="0">
                <a:solidFill>
                  <a:srgbClr val="0066FF"/>
                </a:solidFill>
                <a:latin typeface="Arial" panose="020B0604020202020204" pitchFamily="34" charset="0"/>
                <a:cs typeface="Arial" panose="020B0604020202020204" pitchFamily="34" charset="0"/>
              </a:rPr>
              <a:t>(Mon- Sun 7:30-19:30)  </a:t>
            </a:r>
          </a:p>
          <a:p>
            <a:pPr lvl="1">
              <a:spcAft>
                <a:spcPts val="600"/>
              </a:spcAft>
            </a:pPr>
            <a:r>
              <a:rPr lang="en-GB" b="1" dirty="0">
                <a:latin typeface="Arial" panose="020B0604020202020204" pitchFamily="34" charset="0"/>
                <a:cs typeface="Arial" panose="020B0604020202020204" pitchFamily="34" charset="0"/>
              </a:rPr>
              <a:t>QMH - Bleep 128 </a:t>
            </a:r>
            <a:r>
              <a:rPr lang="en-GB" b="1" dirty="0">
                <a:solidFill>
                  <a:srgbClr val="0066FF"/>
                </a:solidFill>
                <a:latin typeface="Arial" panose="020B0604020202020204" pitchFamily="34" charset="0"/>
                <a:cs typeface="Arial" panose="020B0604020202020204" pitchFamily="34" charset="0"/>
              </a:rPr>
              <a:t>  (Mon-Fri 8:00- 18:00) </a:t>
            </a:r>
          </a:p>
          <a:p>
            <a:pPr lvl="1">
              <a:spcAft>
                <a:spcPts val="600"/>
              </a:spcAft>
            </a:pPr>
            <a:r>
              <a:rPr lang="en-GB" b="1" dirty="0">
                <a:solidFill>
                  <a:srgbClr val="0066FF"/>
                </a:solidFill>
                <a:latin typeface="Arial" panose="020B0604020202020204" pitchFamily="34" charset="0"/>
                <a:cs typeface="Arial" panose="020B0604020202020204" pitchFamily="34" charset="0"/>
              </a:rPr>
              <a:t>Hotline </a:t>
            </a:r>
            <a:r>
              <a:rPr lang="en-GB" b="1" dirty="0">
                <a:latin typeface="Arial" panose="020B0604020202020204" pitchFamily="34" charset="0"/>
                <a:cs typeface="Arial" panose="020B0604020202020204" pitchFamily="34" charset="0"/>
              </a:rPr>
              <a:t>07775020254</a:t>
            </a:r>
            <a:r>
              <a:rPr lang="en-GB" b="1" dirty="0">
                <a:solidFill>
                  <a:srgbClr val="0066FF"/>
                </a:solidFill>
                <a:latin typeface="Arial" panose="020B0604020202020204" pitchFamily="34" charset="0"/>
                <a:cs typeface="Arial" panose="020B0604020202020204" pitchFamily="34" charset="0"/>
              </a:rPr>
              <a:t> (Mon-Fri 8:00-18:00)</a:t>
            </a:r>
            <a:endParaRPr lang="en-GB" sz="2200" b="1" dirty="0">
              <a:solidFill>
                <a:srgbClr val="0066FF"/>
              </a:solidFill>
              <a:latin typeface="Arial" panose="020B0604020202020204" pitchFamily="34" charset="0"/>
              <a:cs typeface="Arial" panose="020B0604020202020204" pitchFamily="34" charset="0"/>
            </a:endParaRPr>
          </a:p>
          <a:p>
            <a:pPr marL="228600" lvl="1" indent="0">
              <a:spcAft>
                <a:spcPts val="600"/>
              </a:spcAft>
              <a:buNone/>
            </a:pPr>
            <a:endParaRPr lang="en-GB" sz="2200" b="1"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608131"/>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a:solidFill>
                  <a:srgbClr val="5C068C"/>
                </a:solidFill>
                <a:latin typeface="Arial Bold"/>
                <a:ea typeface="+mj-ea"/>
                <a:cs typeface="Arial Bold"/>
              </a:rPr>
              <a:t>Introduction-</a:t>
            </a:r>
            <a:r>
              <a:rPr lang="en-GB" sz="2000" b="1" dirty="0">
                <a:solidFill>
                  <a:srgbClr val="0066FF"/>
                </a:solidFill>
                <a:latin typeface="Arial" panose="020B0604020202020204" pitchFamily="34" charset="0"/>
                <a:cs typeface="Arial" panose="020B0604020202020204" pitchFamily="34" charset="0"/>
              </a:rPr>
              <a:t>Who To Ask for Help with </a:t>
            </a:r>
            <a:r>
              <a:rPr lang="en-GB" sz="2000" b="1" dirty="0" err="1">
                <a:solidFill>
                  <a:srgbClr val="0066FF"/>
                </a:solidFill>
                <a:latin typeface="Arial" panose="020B0604020202020204" pitchFamily="34" charset="0"/>
                <a:cs typeface="Arial" panose="020B0604020202020204" pitchFamily="34" charset="0"/>
              </a:rPr>
              <a:t>iClip</a:t>
            </a:r>
            <a:r>
              <a:rPr lang="en-GB" sz="2000" b="1" dirty="0">
                <a:solidFill>
                  <a:srgbClr val="0066FF"/>
                </a:solidFill>
                <a:latin typeface="Arial" panose="020B0604020202020204" pitchFamily="34" charset="0"/>
                <a:cs typeface="Arial" panose="020B0604020202020204" pitchFamily="34" charset="0"/>
              </a:rPr>
              <a:t> Issues/Queries?</a:t>
            </a:r>
          </a:p>
          <a:p>
            <a:pPr marL="0" indent="0" algn="ctr">
              <a:buNone/>
            </a:pPr>
            <a:endParaRPr lang="en-GB" dirty="0"/>
          </a:p>
        </p:txBody>
      </p:sp>
    </p:spTree>
    <p:extLst>
      <p:ext uri="{BB962C8B-B14F-4D97-AF65-F5344CB8AC3E}">
        <p14:creationId xmlns:p14="http://schemas.microsoft.com/office/powerpoint/2010/main" val="39525486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698500" y="1419196"/>
            <a:ext cx="10433691" cy="3573428"/>
          </a:xfrm>
        </p:spPr>
        <p:txBody>
          <a:bodyPr>
            <a:normAutofit/>
          </a:bodyPr>
          <a:lstStyle/>
          <a:p>
            <a:pPr>
              <a:spcAft>
                <a:spcPts val="600"/>
              </a:spcAft>
            </a:pPr>
            <a:r>
              <a:rPr lang="en-GB" sz="2400" b="1" dirty="0">
                <a:solidFill>
                  <a:srgbClr val="0066FF"/>
                </a:solidFill>
                <a:latin typeface="Arial" panose="020B0604020202020204" pitchFamily="34" charset="0"/>
                <a:cs typeface="Arial" panose="020B0604020202020204" pitchFamily="34" charset="0"/>
              </a:rPr>
              <a:t>What Do You Need to be able to Access </a:t>
            </a:r>
            <a:r>
              <a:rPr lang="en-GB" sz="2400" b="1" dirty="0" err="1">
                <a:solidFill>
                  <a:srgbClr val="0066FF"/>
                </a:solidFill>
                <a:latin typeface="Arial" panose="020B0604020202020204" pitchFamily="34" charset="0"/>
                <a:cs typeface="Arial" panose="020B0604020202020204" pitchFamily="34" charset="0"/>
              </a:rPr>
              <a:t>iClip</a:t>
            </a:r>
            <a:r>
              <a:rPr lang="en-GB" sz="2400" b="1" dirty="0">
                <a:solidFill>
                  <a:srgbClr val="0066FF"/>
                </a:solidFill>
                <a:latin typeface="Arial" panose="020B0604020202020204" pitchFamily="34" charset="0"/>
                <a:cs typeface="Arial" panose="020B0604020202020204" pitchFamily="34" charset="0"/>
              </a:rPr>
              <a:t>?</a:t>
            </a:r>
            <a:endParaRPr lang="en-GB" sz="2400" b="1" i="0" dirty="0">
              <a:solidFill>
                <a:srgbClr val="0066FF"/>
              </a:solidFill>
              <a:effectLst/>
              <a:latin typeface="Arial" panose="020B0604020202020204" pitchFamily="34" charset="0"/>
              <a:cs typeface="Arial" panose="020B0604020202020204" pitchFamily="34" charset="0"/>
            </a:endParaRPr>
          </a:p>
          <a:p>
            <a:pPr>
              <a:spcAft>
                <a:spcPts val="600"/>
              </a:spcAft>
            </a:pPr>
            <a:r>
              <a:rPr lang="en-GB" sz="2400" b="1" dirty="0">
                <a:solidFill>
                  <a:srgbClr val="0066FF"/>
                </a:solidFill>
                <a:latin typeface="Arial" panose="020B0604020202020204" pitchFamily="34" charset="0"/>
                <a:cs typeface="Arial" panose="020B0604020202020204" pitchFamily="34" charset="0"/>
              </a:rPr>
              <a:t>How to Obtain  a Smartcard?</a:t>
            </a:r>
          </a:p>
          <a:p>
            <a:pPr lvl="1">
              <a:spcAft>
                <a:spcPts val="600"/>
              </a:spcAft>
            </a:pPr>
            <a:r>
              <a:rPr lang="en-GB" sz="2200" dirty="0">
                <a:solidFill>
                  <a:srgbClr val="0066FF"/>
                </a:solidFill>
                <a:latin typeface="Arial" panose="020B0604020202020204" pitchFamily="34" charset="0"/>
                <a:cs typeface="Arial" panose="020B0604020202020204" pitchFamily="34" charset="0"/>
              </a:rPr>
              <a:t>Personal Smartcard</a:t>
            </a:r>
          </a:p>
          <a:p>
            <a:pPr lvl="1">
              <a:spcAft>
                <a:spcPts val="600"/>
              </a:spcAft>
            </a:pPr>
            <a:r>
              <a:rPr lang="en-GB" sz="2200" dirty="0">
                <a:solidFill>
                  <a:srgbClr val="0066FF"/>
                </a:solidFill>
                <a:latin typeface="Arial" panose="020B0604020202020204" pitchFamily="34" charset="0"/>
                <a:cs typeface="Arial" panose="020B0604020202020204" pitchFamily="34" charset="0"/>
              </a:rPr>
              <a:t>Temporary Access Card (TAC)</a:t>
            </a:r>
          </a:p>
          <a:p>
            <a:pPr>
              <a:spcAft>
                <a:spcPts val="600"/>
              </a:spcAft>
            </a:pPr>
            <a:r>
              <a:rPr lang="en-GB" sz="2400" b="1" dirty="0">
                <a:solidFill>
                  <a:srgbClr val="0066FF"/>
                </a:solidFill>
                <a:latin typeface="Arial" panose="020B0604020202020204" pitchFamily="34" charset="0"/>
                <a:cs typeface="Arial" panose="020B0604020202020204" pitchFamily="34" charset="0"/>
              </a:rPr>
              <a:t>Tips on How to Care for your Smartcard</a:t>
            </a:r>
          </a:p>
          <a:p>
            <a:pPr>
              <a:spcAft>
                <a:spcPts val="600"/>
              </a:spcAft>
            </a:pPr>
            <a:r>
              <a:rPr lang="en-GB" sz="2400" b="1" dirty="0">
                <a:solidFill>
                  <a:srgbClr val="0066FF"/>
                </a:solidFill>
                <a:latin typeface="Arial" panose="020B0604020202020204" pitchFamily="34" charset="0"/>
                <a:cs typeface="Arial" panose="020B0604020202020204" pitchFamily="34" charset="0"/>
              </a:rPr>
              <a:t>How to Unblock your Smartcard?</a:t>
            </a:r>
          </a:p>
          <a:p>
            <a:pPr>
              <a:spcAft>
                <a:spcPts val="600"/>
              </a:spcAft>
            </a:pPr>
            <a:r>
              <a:rPr lang="en-GB" sz="2400" b="1" dirty="0" err="1">
                <a:solidFill>
                  <a:srgbClr val="0066FF"/>
                </a:solidFill>
                <a:latin typeface="Arial" panose="020B0604020202020204" pitchFamily="34" charset="0"/>
                <a:cs typeface="Arial" panose="020B0604020202020204" pitchFamily="34" charset="0"/>
              </a:rPr>
              <a:t>iClip</a:t>
            </a:r>
            <a:r>
              <a:rPr lang="en-GB" sz="2400" b="1" dirty="0">
                <a:solidFill>
                  <a:srgbClr val="0066FF"/>
                </a:solidFill>
                <a:latin typeface="Arial" panose="020B0604020202020204" pitchFamily="34" charset="0"/>
                <a:cs typeface="Arial" panose="020B0604020202020204" pitchFamily="34" charset="0"/>
              </a:rPr>
              <a:t> Tips and Tricks</a:t>
            </a: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608131"/>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a:solidFill>
                  <a:srgbClr val="5C068C"/>
                </a:solidFill>
                <a:latin typeface="Arial Bold"/>
                <a:ea typeface="+mj-ea"/>
                <a:cs typeface="Arial Bold"/>
              </a:rPr>
              <a:t>Topic Outline</a:t>
            </a:r>
            <a:endParaRPr lang="en-GB" dirty="0"/>
          </a:p>
        </p:txBody>
      </p:sp>
    </p:spTree>
    <p:extLst>
      <p:ext uri="{BB962C8B-B14F-4D97-AF65-F5344CB8AC3E}">
        <p14:creationId xmlns:p14="http://schemas.microsoft.com/office/powerpoint/2010/main" val="5075176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698500" y="1419196"/>
            <a:ext cx="10433691" cy="3573428"/>
          </a:xfrm>
        </p:spPr>
        <p:txBody>
          <a:bodyPr>
            <a:normAutofit/>
          </a:bodyPr>
          <a:lstStyle/>
          <a:p>
            <a:pPr marL="457200" indent="-457200">
              <a:spcAft>
                <a:spcPts val="600"/>
              </a:spcAft>
              <a:buFont typeface="+mj-lt"/>
              <a:buAutoNum type="arabicPeriod"/>
            </a:pPr>
            <a:r>
              <a:rPr lang="en-GB" sz="2400" b="1" dirty="0">
                <a:solidFill>
                  <a:srgbClr val="0066FF"/>
                </a:solidFill>
                <a:latin typeface="Arial" panose="020B0604020202020204" pitchFamily="34" charset="0"/>
                <a:cs typeface="Arial" panose="020B0604020202020204" pitchFamily="34" charset="0"/>
              </a:rPr>
              <a:t>Complete your </a:t>
            </a:r>
            <a:r>
              <a:rPr lang="en-GB" sz="2400" b="1" dirty="0" err="1">
                <a:solidFill>
                  <a:srgbClr val="0066FF"/>
                </a:solidFill>
                <a:latin typeface="Arial" panose="020B0604020202020204" pitchFamily="34" charset="0"/>
                <a:cs typeface="Arial" panose="020B0604020202020204" pitchFamily="34" charset="0"/>
              </a:rPr>
              <a:t>iClip</a:t>
            </a:r>
            <a:r>
              <a:rPr lang="en-GB" sz="2400" b="1" dirty="0">
                <a:solidFill>
                  <a:srgbClr val="0066FF"/>
                </a:solidFill>
                <a:latin typeface="Arial" panose="020B0604020202020204" pitchFamily="34" charset="0"/>
                <a:cs typeface="Arial" panose="020B0604020202020204" pitchFamily="34" charset="0"/>
              </a:rPr>
              <a:t> Training </a:t>
            </a:r>
          </a:p>
          <a:p>
            <a:pPr lvl="2">
              <a:spcAft>
                <a:spcPts val="600"/>
              </a:spcAft>
            </a:pPr>
            <a:r>
              <a:rPr lang="en-GB" sz="2000" b="1" dirty="0">
                <a:solidFill>
                  <a:srgbClr val="0066FF"/>
                </a:solidFill>
                <a:latin typeface="Arial" panose="020B0604020202020204" pitchFamily="34" charset="0"/>
                <a:cs typeface="Arial" panose="020B0604020202020204" pitchFamily="34" charset="0"/>
              </a:rPr>
              <a:t>Face to Face – </a:t>
            </a:r>
            <a:r>
              <a:rPr lang="en-GB" sz="1400" b="1" dirty="0">
                <a:solidFill>
                  <a:srgbClr val="0066FF"/>
                </a:solidFill>
                <a:latin typeface="Arial" panose="020B0604020202020204" pitchFamily="34" charset="0"/>
                <a:cs typeface="Arial" panose="020B0604020202020204" pitchFamily="34" charset="0"/>
              </a:rPr>
              <a:t>booked via e- Learning or by emailing </a:t>
            </a:r>
            <a:r>
              <a:rPr lang="en-GB" sz="1400" b="1" dirty="0">
                <a:solidFill>
                  <a:srgbClr val="0066FF"/>
                </a:solidFill>
                <a:latin typeface="Arial" panose="020B0604020202020204" pitchFamily="34" charset="0"/>
                <a:cs typeface="Arial" panose="020B0604020202020204" pitchFamily="34" charset="0"/>
                <a:hlinkClick r:id="rId2"/>
              </a:rPr>
              <a:t>IT.Trainers@stgeorges.nhs.uk</a:t>
            </a:r>
            <a:endParaRPr lang="en-GB" sz="1400" b="1" dirty="0">
              <a:solidFill>
                <a:srgbClr val="0066FF"/>
              </a:solidFill>
              <a:latin typeface="Arial" panose="020B0604020202020204" pitchFamily="34" charset="0"/>
              <a:cs typeface="Arial" panose="020B0604020202020204" pitchFamily="34" charset="0"/>
            </a:endParaRPr>
          </a:p>
          <a:p>
            <a:pPr lvl="2">
              <a:spcAft>
                <a:spcPts val="600"/>
              </a:spcAft>
            </a:pPr>
            <a:r>
              <a:rPr lang="en-GB" sz="2000" b="1" dirty="0">
                <a:solidFill>
                  <a:srgbClr val="0066FF"/>
                </a:solidFill>
                <a:latin typeface="Arial" panose="020B0604020202020204" pitchFamily="34" charset="0"/>
                <a:cs typeface="Arial" panose="020B0604020202020204" pitchFamily="34" charset="0"/>
              </a:rPr>
              <a:t>Online Training  - via e-Learning</a:t>
            </a:r>
          </a:p>
          <a:p>
            <a:pPr lvl="3">
              <a:spcAft>
                <a:spcPts val="600"/>
              </a:spcAft>
            </a:pPr>
            <a:r>
              <a:rPr lang="en-GB" sz="1400" b="1" dirty="0">
                <a:solidFill>
                  <a:srgbClr val="0066FF"/>
                </a:solidFill>
                <a:latin typeface="Arial" panose="020B0604020202020204" pitchFamily="34" charset="0"/>
                <a:cs typeface="Arial" panose="020B0604020202020204" pitchFamily="34" charset="0"/>
              </a:rPr>
              <a:t>You will need to be set up with your e-Learning account usually done during induction.</a:t>
            </a:r>
            <a:endParaRPr lang="en-GB" sz="2200" b="1" dirty="0">
              <a:solidFill>
                <a:srgbClr val="0066FF"/>
              </a:solidFill>
              <a:latin typeface="Arial" panose="020B0604020202020204" pitchFamily="34" charset="0"/>
              <a:cs typeface="Arial" panose="020B0604020202020204" pitchFamily="34" charset="0"/>
            </a:endParaRPr>
          </a:p>
          <a:p>
            <a:pPr marL="457200" indent="-457200">
              <a:spcAft>
                <a:spcPts val="600"/>
              </a:spcAft>
              <a:buFont typeface="+mj-lt"/>
              <a:buAutoNum type="arabicPeriod"/>
            </a:pPr>
            <a:endParaRPr lang="en-GB" sz="2400" b="1" i="0" dirty="0">
              <a:solidFill>
                <a:srgbClr val="0066FF"/>
              </a:solidFill>
              <a:effectLst/>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n-GB" sz="2400" b="1" dirty="0">
                <a:solidFill>
                  <a:srgbClr val="0066FF"/>
                </a:solidFill>
                <a:latin typeface="Arial" panose="020B0604020202020204" pitchFamily="34" charset="0"/>
                <a:cs typeface="Arial" panose="020B0604020202020204" pitchFamily="34" charset="0"/>
              </a:rPr>
              <a:t>Have a </a:t>
            </a:r>
            <a:r>
              <a:rPr lang="en-GB" sz="2400" b="1" u="sng" dirty="0">
                <a:solidFill>
                  <a:srgbClr val="00B050"/>
                </a:solidFill>
                <a:latin typeface="Arial" panose="020B0604020202020204" pitchFamily="34" charset="0"/>
                <a:cs typeface="Arial" panose="020B0604020202020204" pitchFamily="34" charset="0"/>
              </a:rPr>
              <a:t>working</a:t>
            </a:r>
            <a:r>
              <a:rPr lang="en-GB" sz="2400" b="1" dirty="0">
                <a:solidFill>
                  <a:srgbClr val="0066FF"/>
                </a:solidFill>
                <a:latin typeface="Arial" panose="020B0604020202020204" pitchFamily="34" charset="0"/>
                <a:cs typeface="Arial" panose="020B0604020202020204" pitchFamily="34" charset="0"/>
              </a:rPr>
              <a:t> Smartcard</a:t>
            </a:r>
          </a:p>
          <a:p>
            <a:pPr lvl="1">
              <a:spcAft>
                <a:spcPts val="600"/>
              </a:spcAft>
            </a:pPr>
            <a:r>
              <a:rPr lang="en-GB" sz="2200" dirty="0">
                <a:solidFill>
                  <a:srgbClr val="0066FF"/>
                </a:solidFill>
                <a:latin typeface="Arial" panose="020B0604020202020204" pitchFamily="34" charset="0"/>
                <a:cs typeface="Arial" panose="020B0604020202020204" pitchFamily="34" charset="0"/>
              </a:rPr>
              <a:t>Personal Smartcard</a:t>
            </a:r>
          </a:p>
          <a:p>
            <a:pPr lvl="1">
              <a:spcAft>
                <a:spcPts val="600"/>
              </a:spcAft>
            </a:pPr>
            <a:r>
              <a:rPr lang="en-GB" sz="2200" dirty="0">
                <a:solidFill>
                  <a:srgbClr val="0066FF"/>
                </a:solidFill>
                <a:latin typeface="Arial" panose="020B0604020202020204" pitchFamily="34" charset="0"/>
                <a:cs typeface="Arial" panose="020B0604020202020204" pitchFamily="34" charset="0"/>
              </a:rPr>
              <a:t>Temporary Access Card (TAC)</a:t>
            </a:r>
          </a:p>
        </p:txBody>
      </p:sp>
      <p:pic>
        <p:nvPicPr>
          <p:cNvPr id="16" name="Picture 15">
            <a:extLst>
              <a:ext uri="{FF2B5EF4-FFF2-40B4-BE49-F238E27FC236}">
                <a16:creationId xmlns:a16="http://schemas.microsoft.com/office/drawing/2014/main" id="{DDA74ECA-1A0B-4D9E-B4A7-E18663DA3C0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608131"/>
            <a:ext cx="10053835"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a:solidFill>
                  <a:srgbClr val="5C068C"/>
                </a:solidFill>
                <a:latin typeface="Arial Bold"/>
                <a:ea typeface="+mj-ea"/>
                <a:cs typeface="Arial Bold"/>
              </a:rPr>
              <a:t>What Do You Need to be able to Access </a:t>
            </a:r>
            <a:r>
              <a:rPr lang="en-US" sz="3000" b="1" dirty="0" err="1">
                <a:solidFill>
                  <a:srgbClr val="5C068C"/>
                </a:solidFill>
                <a:latin typeface="Arial Bold"/>
                <a:ea typeface="+mj-ea"/>
                <a:cs typeface="Arial Bold"/>
              </a:rPr>
              <a:t>iClip</a:t>
            </a:r>
            <a:r>
              <a:rPr lang="en-US" sz="3000" b="1" dirty="0">
                <a:solidFill>
                  <a:srgbClr val="5C068C"/>
                </a:solidFill>
                <a:latin typeface="Arial Bold"/>
                <a:ea typeface="+mj-ea"/>
                <a:cs typeface="Arial Bold"/>
              </a:rPr>
              <a:t>?</a:t>
            </a:r>
            <a:endParaRPr lang="en-GB" dirty="0"/>
          </a:p>
        </p:txBody>
      </p:sp>
    </p:spTree>
    <p:extLst>
      <p:ext uri="{BB962C8B-B14F-4D97-AF65-F5344CB8AC3E}">
        <p14:creationId xmlns:p14="http://schemas.microsoft.com/office/powerpoint/2010/main" val="8498442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08D9-E0D4-4255-97F0-988228B5250C}"/>
              </a:ext>
            </a:extLst>
          </p:cNvPr>
          <p:cNvSpPr>
            <a:spLocks noGrp="1"/>
          </p:cNvSpPr>
          <p:nvPr>
            <p:ph type="title" idx="4294967295"/>
          </p:nvPr>
        </p:nvSpPr>
        <p:spPr>
          <a:xfrm>
            <a:off x="0" y="284163"/>
            <a:ext cx="9783763" cy="1508125"/>
          </a:xfrm>
        </p:spPr>
        <p:txBody>
          <a:bodyPr vert="horz" lIns="91440" tIns="45720" rIns="91440" bIns="45720" rtlCol="0" anchor="ctr">
            <a:normAutofit/>
          </a:bodyPr>
          <a:lstStyle/>
          <a:p>
            <a:pPr>
              <a:lnSpc>
                <a:spcPct val="80000"/>
              </a:lnSpc>
            </a:pPr>
            <a:br>
              <a:rPr kumimoji="0" lang="en-US" sz="1600" b="1" i="0" u="none" strike="noStrike" kern="1200" cap="none" spc="0" normalizeH="0" baseline="0" noProof="0" dirty="0">
                <a:ln>
                  <a:noFill/>
                </a:ln>
                <a:solidFill>
                  <a:prstClr val="black"/>
                </a:solidFill>
                <a:effectLst/>
                <a:uLnTx/>
                <a:uFillTx/>
                <a:latin typeface="Arial"/>
                <a:ea typeface="+mj-ea"/>
                <a:cs typeface="Arial"/>
              </a:rPr>
            </a:br>
            <a:endParaRPr lang="en-US" sz="4400" spc="150" dirty="0">
              <a:solidFill>
                <a:schemeClr val="tx2"/>
              </a:solidFill>
            </a:endParaRPr>
          </a:p>
        </p:txBody>
      </p:sp>
      <p:sp>
        <p:nvSpPr>
          <p:cNvPr id="8" name="Text Placeholder 7">
            <a:extLst>
              <a:ext uri="{FF2B5EF4-FFF2-40B4-BE49-F238E27FC236}">
                <a16:creationId xmlns:a16="http://schemas.microsoft.com/office/drawing/2014/main" id="{15F71CE0-4A43-4697-A10A-9098A351F3A1}"/>
              </a:ext>
            </a:extLst>
          </p:cNvPr>
          <p:cNvSpPr>
            <a:spLocks noGrp="1"/>
          </p:cNvSpPr>
          <p:nvPr>
            <p:ph type="body" idx="4294967295"/>
          </p:nvPr>
        </p:nvSpPr>
        <p:spPr>
          <a:xfrm>
            <a:off x="698500" y="1419195"/>
            <a:ext cx="10433691" cy="4075593"/>
          </a:xfrm>
        </p:spPr>
        <p:txBody>
          <a:bodyPr>
            <a:normAutofit/>
          </a:bodyPr>
          <a:lstStyle/>
          <a:p>
            <a:pPr marL="457200" indent="-457200">
              <a:spcAft>
                <a:spcPts val="600"/>
              </a:spcAft>
              <a:buFont typeface="+mj-lt"/>
              <a:buAutoNum type="arabicPeriod"/>
            </a:pPr>
            <a:r>
              <a:rPr lang="en-GB" sz="2400" b="1" dirty="0">
                <a:solidFill>
                  <a:srgbClr val="0066FF"/>
                </a:solidFill>
                <a:latin typeface="Arial" panose="020B0604020202020204" pitchFamily="34" charset="0"/>
                <a:cs typeface="Arial" panose="020B0604020202020204" pitchFamily="34" charset="0"/>
              </a:rPr>
              <a:t>Personal Smartcard with correct SGUH access and role set up</a:t>
            </a:r>
            <a:br>
              <a:rPr lang="en-GB" sz="2400" b="1" dirty="0">
                <a:solidFill>
                  <a:srgbClr val="0066FF"/>
                </a:solidFill>
                <a:latin typeface="Arial" panose="020B0604020202020204" pitchFamily="34" charset="0"/>
                <a:cs typeface="Arial" panose="020B0604020202020204" pitchFamily="34" charset="0"/>
              </a:rPr>
            </a:br>
            <a:br>
              <a:rPr lang="en-GB" sz="2400" b="1" dirty="0">
                <a:solidFill>
                  <a:srgbClr val="0066FF"/>
                </a:solidFill>
                <a:latin typeface="Arial" panose="020B0604020202020204" pitchFamily="34" charset="0"/>
                <a:cs typeface="Arial" panose="020B0604020202020204" pitchFamily="34" charset="0"/>
              </a:rPr>
            </a:br>
            <a:br>
              <a:rPr lang="en-GB" sz="2400" b="1" dirty="0">
                <a:solidFill>
                  <a:srgbClr val="0066FF"/>
                </a:solidFill>
                <a:latin typeface="Arial" panose="020B0604020202020204" pitchFamily="34" charset="0"/>
                <a:cs typeface="Arial" panose="020B0604020202020204" pitchFamily="34" charset="0"/>
              </a:rPr>
            </a:br>
            <a:br>
              <a:rPr lang="en-GB" sz="2400" b="1" dirty="0">
                <a:solidFill>
                  <a:srgbClr val="0066FF"/>
                </a:solidFill>
                <a:latin typeface="Arial" panose="020B0604020202020204" pitchFamily="34" charset="0"/>
                <a:cs typeface="Arial" panose="020B0604020202020204" pitchFamily="34" charset="0"/>
              </a:rPr>
            </a:br>
            <a:br>
              <a:rPr lang="en-GB" sz="2400" b="1" dirty="0">
                <a:solidFill>
                  <a:srgbClr val="0066FF"/>
                </a:solidFill>
                <a:latin typeface="Arial" panose="020B0604020202020204" pitchFamily="34" charset="0"/>
                <a:cs typeface="Arial" panose="020B0604020202020204" pitchFamily="34" charset="0"/>
              </a:rPr>
            </a:br>
            <a:br>
              <a:rPr lang="en-GB" sz="2400" b="1" dirty="0">
                <a:solidFill>
                  <a:srgbClr val="0066FF"/>
                </a:solidFill>
                <a:latin typeface="Arial" panose="020B0604020202020204" pitchFamily="34" charset="0"/>
                <a:cs typeface="Arial" panose="020B0604020202020204" pitchFamily="34" charset="0"/>
              </a:rPr>
            </a:br>
            <a:endParaRPr lang="en-GB" sz="2400" b="1" i="0" dirty="0">
              <a:solidFill>
                <a:srgbClr val="0066FF"/>
              </a:solidFill>
              <a:effectLst/>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n-GB" sz="2400" b="1" dirty="0">
                <a:solidFill>
                  <a:srgbClr val="0066FF"/>
                </a:solidFill>
                <a:latin typeface="Arial" panose="020B0604020202020204" pitchFamily="34" charset="0"/>
                <a:cs typeface="Arial" panose="020B0604020202020204" pitchFamily="34" charset="0"/>
              </a:rPr>
              <a:t>Temporary Access Card (TAC) with the correct role</a:t>
            </a:r>
            <a:br>
              <a:rPr lang="en-GB" sz="2400" b="1" dirty="0">
                <a:solidFill>
                  <a:srgbClr val="0066FF"/>
                </a:solidFill>
                <a:latin typeface="Arial" panose="020B0604020202020204" pitchFamily="34" charset="0"/>
                <a:cs typeface="Arial" panose="020B0604020202020204" pitchFamily="34" charset="0"/>
              </a:rPr>
            </a:br>
            <a:r>
              <a:rPr lang="en-GB" sz="2400" b="1" dirty="0">
                <a:solidFill>
                  <a:srgbClr val="0066FF"/>
                </a:solidFill>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should</a:t>
            </a:r>
            <a:r>
              <a:rPr lang="en-GB" sz="2400" b="1" dirty="0">
                <a:solidFill>
                  <a:srgbClr val="0066FF"/>
                </a:solidFill>
                <a:latin typeface="Arial" panose="020B0604020202020204" pitchFamily="34" charset="0"/>
                <a:cs typeface="Arial" panose="020B0604020202020204" pitchFamily="34" charset="0"/>
              </a:rPr>
              <a:t> </a:t>
            </a:r>
            <a:r>
              <a:rPr lang="en-GB" dirty="0">
                <a:solidFill>
                  <a:srgbClr val="0066FF"/>
                </a:solidFill>
                <a:latin typeface="Arial" panose="020B0604020202020204" pitchFamily="34" charset="0"/>
                <a:cs typeface="Arial" panose="020B0604020202020204" pitchFamily="34" charset="0"/>
              </a:rPr>
              <a:t>only to be used in exceptional circumstances </a:t>
            </a:r>
            <a:r>
              <a:rPr lang="en-GB" dirty="0" err="1">
                <a:solidFill>
                  <a:srgbClr val="0066FF"/>
                </a:solidFill>
                <a:latin typeface="Arial" panose="020B0604020202020204" pitchFamily="34" charset="0"/>
                <a:cs typeface="Arial" panose="020B0604020202020204" pitchFamily="34" charset="0"/>
              </a:rPr>
              <a:t>ie</a:t>
            </a:r>
            <a:r>
              <a:rPr lang="en-GB" dirty="0">
                <a:solidFill>
                  <a:srgbClr val="0066FF"/>
                </a:solidFill>
                <a:latin typeface="Arial" panose="020B0604020202020204" pitchFamily="34" charset="0"/>
                <a:cs typeface="Arial" panose="020B0604020202020204" pitchFamily="34" charset="0"/>
              </a:rPr>
              <a:t>: you left your card at home that day and not to be used as a permanent access card.</a:t>
            </a:r>
          </a:p>
        </p:txBody>
      </p:sp>
      <p:pic>
        <p:nvPicPr>
          <p:cNvPr id="16" name="Picture 15">
            <a:extLst>
              <a:ext uri="{FF2B5EF4-FFF2-40B4-BE49-F238E27FC236}">
                <a16:creationId xmlns:a16="http://schemas.microsoft.com/office/drawing/2014/main" id="{DDA74ECA-1A0B-4D9E-B4A7-E18663DA3C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 y="96401"/>
            <a:ext cx="1693665" cy="406938"/>
          </a:xfrm>
          <a:prstGeom prst="rect">
            <a:avLst/>
          </a:prstGeom>
          <a:noFill/>
          <a:ln>
            <a:noFill/>
          </a:ln>
        </p:spPr>
      </p:pic>
      <p:pic>
        <p:nvPicPr>
          <p:cNvPr id="18" name="Picture 17" descr="Graphical user interface&#10;&#10;Description automatically generated with low confidence">
            <a:extLst>
              <a:ext uri="{FF2B5EF4-FFF2-40B4-BE49-F238E27FC236}">
                <a16:creationId xmlns:a16="http://schemas.microsoft.com/office/drawing/2014/main" id="{A472D979-B419-47DB-8DEB-BCE9E931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31" y="0"/>
            <a:ext cx="1932513" cy="503339"/>
          </a:xfrm>
          <a:prstGeom prst="rect">
            <a:avLst/>
          </a:prstGeom>
        </p:spPr>
      </p:pic>
      <p:sp>
        <p:nvSpPr>
          <p:cNvPr id="10" name="Text Placeholder 11">
            <a:extLst>
              <a:ext uri="{FF2B5EF4-FFF2-40B4-BE49-F238E27FC236}">
                <a16:creationId xmlns:a16="http://schemas.microsoft.com/office/drawing/2014/main" id="{EE03274F-C674-4EBE-8AE5-F689144EA3B1}"/>
              </a:ext>
            </a:extLst>
          </p:cNvPr>
          <p:cNvSpPr txBox="1">
            <a:spLocks/>
          </p:cNvSpPr>
          <p:nvPr/>
        </p:nvSpPr>
        <p:spPr>
          <a:xfrm>
            <a:off x="801519" y="608131"/>
            <a:ext cx="10330672" cy="40693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000" b="1" dirty="0">
                <a:solidFill>
                  <a:srgbClr val="5C068C"/>
                </a:solidFill>
                <a:latin typeface="Arial Bold"/>
                <a:ea typeface="+mj-ea"/>
                <a:cs typeface="Arial Bold"/>
              </a:rPr>
              <a:t>What is a Working Smartcard?</a:t>
            </a:r>
            <a:endParaRPr lang="en-GB" dirty="0"/>
          </a:p>
        </p:txBody>
      </p:sp>
      <p:pic>
        <p:nvPicPr>
          <p:cNvPr id="4" name="Picture 3">
            <a:extLst>
              <a:ext uri="{FF2B5EF4-FFF2-40B4-BE49-F238E27FC236}">
                <a16:creationId xmlns:a16="http://schemas.microsoft.com/office/drawing/2014/main" id="{6C0E2CC1-A48C-44C4-89B1-4768E740EC28}"/>
              </a:ext>
            </a:extLst>
          </p:cNvPr>
          <p:cNvPicPr>
            <a:picLocks noChangeAspect="1"/>
          </p:cNvPicPr>
          <p:nvPr/>
        </p:nvPicPr>
        <p:blipFill>
          <a:blip r:embed="rId4"/>
          <a:stretch>
            <a:fillRect/>
          </a:stretch>
        </p:blipFill>
        <p:spPr>
          <a:xfrm>
            <a:off x="1934164" y="2116256"/>
            <a:ext cx="3458058" cy="1467055"/>
          </a:xfrm>
          <a:prstGeom prst="rect">
            <a:avLst/>
          </a:prstGeom>
        </p:spPr>
      </p:pic>
    </p:spTree>
    <p:extLst>
      <p:ext uri="{BB962C8B-B14F-4D97-AF65-F5344CB8AC3E}">
        <p14:creationId xmlns:p14="http://schemas.microsoft.com/office/powerpoint/2010/main" val="40834234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
  <TotalTime>3188</TotalTime>
  <Words>1103</Words>
  <Application>Microsoft Office PowerPoint</Application>
  <PresentationFormat>Widescreen</PresentationFormat>
  <Paragraphs>188</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Bold</vt:lpstr>
      <vt:lpstr>Corbel</vt:lpstr>
      <vt:lpstr>Wingdings</vt:lpstr>
      <vt:lpstr>Banded</vt:lpstr>
      <vt:lpstr>iClip for                     IMG Induction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Flocare Infinity</dc:title>
  <dc:creator>Jose Martinez-Ibanez</dc:creator>
  <cp:lastModifiedBy>Cherrylyn Cacho</cp:lastModifiedBy>
  <cp:revision>177</cp:revision>
  <cp:lastPrinted>2021-09-07T10:37:29Z</cp:lastPrinted>
  <dcterms:created xsi:type="dcterms:W3CDTF">2021-09-05T10:44:16Z</dcterms:created>
  <dcterms:modified xsi:type="dcterms:W3CDTF">2024-02-21T14:17:46Z</dcterms:modified>
</cp:coreProperties>
</file>