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53" r:id="rId5"/>
    <p:sldId id="429" r:id="rId6"/>
    <p:sldId id="428" r:id="rId7"/>
    <p:sldId id="427" r:id="rId8"/>
    <p:sldId id="454" r:id="rId9"/>
    <p:sldId id="426" r:id="rId10"/>
    <p:sldId id="455" r:id="rId11"/>
    <p:sldId id="456" r:id="rId12"/>
    <p:sldId id="424" r:id="rId13"/>
    <p:sldId id="457" r:id="rId14"/>
    <p:sldId id="339" r:id="rId15"/>
    <p:sldId id="338" r:id="rId1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E53B71-0D89-42C5-8F12-0739338CF8F3}">
          <p14:sldIdLst/>
        </p14:section>
        <p14:section name="Equality and Diversity" id="{728993C0-6AD9-4983-96F0-F4DD1C84CFF2}">
          <p14:sldIdLst>
            <p14:sldId id="453"/>
            <p14:sldId id="429"/>
            <p14:sldId id="428"/>
            <p14:sldId id="427"/>
            <p14:sldId id="454"/>
            <p14:sldId id="426"/>
            <p14:sldId id="455"/>
            <p14:sldId id="456"/>
            <p14:sldId id="424"/>
            <p14:sldId id="457"/>
            <p14:sldId id="339"/>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67" d="100"/>
          <a:sy n="67" d="100"/>
        </p:scale>
        <p:origin x="6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FD10C5F-2C1D-4DAD-A435-2EF28049AB45}" type="datetimeFigureOut">
              <a:rPr lang="en-GB" smtClean="0"/>
              <a:t>20/02/2024</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2AA2F69-4D94-48D7-98E7-83D0087FDBB9}" type="slidenum">
              <a:rPr lang="en-GB" smtClean="0"/>
              <a:t>‹#›</a:t>
            </a:fld>
            <a:endParaRPr lang="en-GB"/>
          </a:p>
        </p:txBody>
      </p:sp>
    </p:spTree>
    <p:extLst>
      <p:ext uri="{BB962C8B-B14F-4D97-AF65-F5344CB8AC3E}">
        <p14:creationId xmlns:p14="http://schemas.microsoft.com/office/powerpoint/2010/main" val="1269492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AA2F69-4D94-48D7-98E7-83D0087FDBB9}" type="slidenum">
              <a:rPr lang="en-GB" smtClean="0"/>
              <a:t>1</a:t>
            </a:fld>
            <a:endParaRPr lang="en-GB"/>
          </a:p>
        </p:txBody>
      </p:sp>
    </p:spTree>
    <p:extLst>
      <p:ext uri="{BB962C8B-B14F-4D97-AF65-F5344CB8AC3E}">
        <p14:creationId xmlns:p14="http://schemas.microsoft.com/office/powerpoint/2010/main" val="169857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Read slide content</a:t>
            </a:r>
          </a:p>
          <a:p>
            <a:r>
              <a:rPr lang="en-GB" dirty="0"/>
              <a:t>Summary is that we aim to promote an inclusive and diversity workforce where everyone feels welcome however at times people we interact with may fall short of this standard. By using the Active Bystander approach and the 4 D’s, you can intervene if you notice poor behaviour and challenge it in a way that works best for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952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Read slide content or allow a few moments for attendees to review these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48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signpost the D&amp;I email address and other areas of information/support within the trust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48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95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Website intro – note to attendees that the D&amp;I page can be found by clicking on working here then diversity and inclusion page is under shared services. Alternative you can type Diversity and Inclusion into the search bar on the intranet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20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introduce the staff networks – covered as protected characteristics under the Equalities Act 2010. The networks and the Diversity and Inclusion Team help to provide confidential support and advice in the Trust for anything related to inclusion. Staff can reach out to the networks directly if thinking of joining/hearing more about events or get in touch with the diversity and inclusion team by emailing the D&amp;I inbox or reaching out to the team members directly.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41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working with staff networks like Disability and Wellness Network, D&amp;I set up a working group to hear about staff’s experience of having conversations about their disability or requesting adjustments at work. This lead to the creation of mandatory e-learning around Disability Awareness and practical information on providing Essential Workplace Adjustments such as specialist equipment, changes in working patterns or training for staff with disabilities.</a:t>
            </a:r>
          </a:p>
          <a:p>
            <a:r>
              <a:rPr lang="en-GB" dirty="0"/>
              <a:t>This alongside developing inclusion related training, workshops and providing advice and support to staff and specialist teams like Employee Relations and Occupational Health – Diversity and Inclusion aim to facilitate and support inclusion and promote diversity for all areas of employee life at the Trust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62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AA2F69-4D94-48D7-98E7-83D0087FDBB9}" type="slidenum">
              <a:rPr lang="en-GB" smtClean="0"/>
              <a:t>6</a:t>
            </a:fld>
            <a:endParaRPr lang="en-GB"/>
          </a:p>
        </p:txBody>
      </p:sp>
    </p:spTree>
    <p:extLst>
      <p:ext uri="{BB962C8B-B14F-4D97-AF65-F5344CB8AC3E}">
        <p14:creationId xmlns:p14="http://schemas.microsoft.com/office/powerpoint/2010/main" val="343873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AA2F69-4D94-48D7-98E7-83D0087FDBB9}" type="slidenum">
              <a:rPr lang="en-GB" smtClean="0"/>
              <a:t>7</a:t>
            </a:fld>
            <a:endParaRPr lang="en-GB"/>
          </a:p>
        </p:txBody>
      </p:sp>
    </p:spTree>
    <p:extLst>
      <p:ext uri="{BB962C8B-B14F-4D97-AF65-F5344CB8AC3E}">
        <p14:creationId xmlns:p14="http://schemas.microsoft.com/office/powerpoint/2010/main" val="386530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90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Can read slide content or mention headings for the network initiatives to save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F6620-93EE-4CE6-8F7C-5AC85C44C9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163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_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84" y="254557"/>
            <a:ext cx="1310113" cy="677976"/>
          </a:xfrm>
          <a:prstGeom prst="rect">
            <a:avLst/>
          </a:prstGeom>
        </p:spPr>
      </p:pic>
      <p:sp>
        <p:nvSpPr>
          <p:cNvPr id="20" name="Picture Placeholder 18"/>
          <p:cNvSpPr>
            <a:spLocks noGrp="1"/>
          </p:cNvSpPr>
          <p:nvPr>
            <p:ph type="pic" sz="quarter" idx="10" hasCustomPrompt="1"/>
          </p:nvPr>
        </p:nvSpPr>
        <p:spPr>
          <a:xfrm>
            <a:off x="5040313" y="2121230"/>
            <a:ext cx="6848081"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noFill/>
                <a:latin typeface="+mn-lt"/>
                <a:ea typeface="+mn-ea"/>
                <a:cs typeface="Helvetica"/>
              </a:defRPr>
            </a:lvl1pPr>
          </a:lstStyle>
          <a:p>
            <a:pPr marL="12700">
              <a:spcBef>
                <a:spcPts val="100"/>
              </a:spcBef>
            </a:pPr>
            <a:r>
              <a:rPr lang="en-GB" sz="1200" spc="-5" dirty="0">
                <a:solidFill>
                  <a:srgbClr val="425563"/>
                </a:solidFill>
                <a:cs typeface="Helvetica"/>
              </a:rPr>
              <a:t>Supporting</a:t>
            </a:r>
            <a:r>
              <a:rPr lang="en-GB" sz="1200" spc="-50" dirty="0">
                <a:solidFill>
                  <a:srgbClr val="425563"/>
                </a:solidFill>
                <a:cs typeface="Helvetica"/>
              </a:rPr>
              <a:t> </a:t>
            </a:r>
            <a:r>
              <a:rPr lang="en-GB" sz="1200" spc="-10" dirty="0">
                <a:solidFill>
                  <a:srgbClr val="425563"/>
                </a:solidFill>
                <a:cs typeface="Helvetica"/>
              </a:rPr>
              <a:t>text</a:t>
            </a:r>
            <a:br>
              <a:rPr lang="en-GB" sz="1200" dirty="0">
                <a:solidFill>
                  <a:prstClr val="black"/>
                </a:solidFill>
                <a:cs typeface="Helvetica"/>
              </a:rPr>
            </a:br>
            <a:endParaRPr dirty="0"/>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dirty="0">
                <a:solidFill>
                  <a:srgbClr val="425563"/>
                </a:solidFill>
                <a:cs typeface="Helvetica"/>
              </a:rPr>
              <a:t>Dat</a:t>
            </a:r>
            <a:r>
              <a:rPr lang="en-GB" sz="1200" dirty="0">
                <a:solidFill>
                  <a:srgbClr val="425563"/>
                </a:solidFill>
                <a:cs typeface="Helvetica"/>
              </a:rPr>
              <a:t>e</a:t>
            </a:r>
            <a:endParaRPr lang="en-GB" sz="1200" dirty="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dirty="0" err="1"/>
              <a:t>Firstname</a:t>
            </a:r>
            <a:r>
              <a:rPr lang="en-GB" spc="-50" dirty="0"/>
              <a:t> </a:t>
            </a:r>
            <a:r>
              <a:rPr lang="en-GB" dirty="0"/>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dirty="0"/>
              <a:t>Job title</a:t>
            </a:r>
          </a:p>
        </p:txBody>
      </p:sp>
      <p:sp>
        <p:nvSpPr>
          <p:cNvPr id="11" name="object 8"/>
          <p:cNvSpPr/>
          <p:nvPr userDrawn="1"/>
        </p:nvSpPr>
        <p:spPr>
          <a:xfrm>
            <a:off x="11891631" y="2121065"/>
            <a:ext cx="301561" cy="4736769"/>
          </a:xfrm>
          <a:prstGeom prst="rect">
            <a:avLst/>
          </a:prstGeom>
          <a:blipFill>
            <a:blip r:embed="rId4" cstate="print"/>
            <a:stretch>
              <a:fillRect/>
            </a:stretch>
          </a:blipFill>
        </p:spPr>
        <p:txBody>
          <a:bodyPr wrap="square" lIns="0" tIns="0" rIns="0" bIns="0" rtlCol="0"/>
          <a:lstStyle/>
          <a:p>
            <a:endParaRPr/>
          </a:p>
        </p:txBody>
      </p:sp>
      <p:sp>
        <p:nvSpPr>
          <p:cNvPr id="14" name="Text Placeholder 2"/>
          <p:cNvSpPr>
            <a:spLocks noGrp="1"/>
          </p:cNvSpPr>
          <p:nvPr>
            <p:ph type="body" sz="quarter" idx="14" hasCustomPrompt="1"/>
          </p:nvPr>
        </p:nvSpPr>
        <p:spPr>
          <a:xfrm>
            <a:off x="280572" y="1251761"/>
            <a:ext cx="3962400" cy="625957"/>
          </a:xfrm>
          <a:prstGeom prst="rect">
            <a:avLst/>
          </a:prstGeom>
        </p:spPr>
        <p:txBody>
          <a:bodyPr lIns="0" tIns="0" rIns="0" bIns="0"/>
          <a:lstStyle>
            <a:lvl1pPr marL="12700" marR="5080">
              <a:lnSpc>
                <a:spcPts val="2400"/>
              </a:lnSpc>
              <a:spcBef>
                <a:spcPts val="380"/>
              </a:spcBef>
              <a:defRPr lang="en-US" sz="2200" b="0" i="0" spc="-20" dirty="0" smtClean="0">
                <a:solidFill>
                  <a:schemeClr val="accent3"/>
                </a:solidFill>
                <a:latin typeface="Helvetica"/>
                <a:ea typeface="+mj-ea"/>
                <a:cs typeface="Helvetica"/>
              </a:defRPr>
            </a:lvl1pPr>
          </a:lstStyle>
          <a:p>
            <a:pPr lvl="0"/>
            <a:r>
              <a:rPr lang="en-GB" spc="-20" dirty="0">
                <a:solidFill>
                  <a:srgbClr val="ED8B00"/>
                </a:solidFill>
              </a:rPr>
              <a:t>Secondary </a:t>
            </a:r>
            <a:r>
              <a:rPr lang="en-GB" spc="-25" dirty="0">
                <a:solidFill>
                  <a:srgbClr val="ED8B00"/>
                </a:solidFill>
              </a:rPr>
              <a:t>Orange </a:t>
            </a:r>
            <a:r>
              <a:rPr lang="en-GB" spc="-30" dirty="0">
                <a:solidFill>
                  <a:srgbClr val="ED8B00"/>
                </a:solidFill>
              </a:rPr>
              <a:t>presentation  </a:t>
            </a:r>
            <a:r>
              <a:rPr lang="en-GB" spc="-25" dirty="0">
                <a:solidFill>
                  <a:srgbClr val="ED8B00"/>
                </a:solidFill>
              </a:rPr>
              <a:t>title</a:t>
            </a:r>
            <a:r>
              <a:rPr lang="en-GB" spc="-30" dirty="0">
                <a:solidFill>
                  <a:srgbClr val="ED8B00"/>
                </a:solidFill>
              </a:rPr>
              <a:t> </a:t>
            </a:r>
            <a:r>
              <a:rPr lang="en-GB" spc="-25" dirty="0">
                <a:solidFill>
                  <a:srgbClr val="ED8B00"/>
                </a:solidFill>
              </a:rPr>
              <a:t>slide</a:t>
            </a:r>
            <a:endParaRPr lang="en-US" dirty="0"/>
          </a:p>
        </p:txBody>
      </p:sp>
    </p:spTree>
    <p:extLst>
      <p:ext uri="{BB962C8B-B14F-4D97-AF65-F5344CB8AC3E}">
        <p14:creationId xmlns:p14="http://schemas.microsoft.com/office/powerpoint/2010/main" val="59164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Quote and content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2984786"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lvl="0" indent="0" algn="l" defTabSz="914400" rtl="0" eaLnBrk="1" fontAlgn="auto" latinLnBrk="0" hangingPunct="1">
              <a:lnSpc>
                <a:spcPts val="1400"/>
              </a:lnSpc>
              <a:spcBef>
                <a:spcPts val="869"/>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sed</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dui.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Suspendisse</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dictum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lobortis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In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posuere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non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neque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fringilla</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ultrices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ac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vestibulum</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risus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sapien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pellentesque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sodales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porttitor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sollicitudin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eros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10" normalizeH="0" baseline="0" noProof="0" dirty="0">
              <a:ln>
                <a:noFill/>
              </a:ln>
              <a:solidFill>
                <a:srgbClr val="425563"/>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5" y="1230306"/>
            <a:ext cx="2984785"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0" name="object 11"/>
          <p:cNvSpPr txBox="1"/>
          <p:nvPr userDrawn="1"/>
        </p:nvSpPr>
        <p:spPr>
          <a:xfrm>
            <a:off x="6095300" y="969949"/>
            <a:ext cx="596900" cy="1397000"/>
          </a:xfrm>
          <a:prstGeom prst="rect">
            <a:avLst/>
          </a:prstGeom>
        </p:spPr>
        <p:txBody>
          <a:bodyPr vert="horz" wrap="square" lIns="0" tIns="12700" rIns="0" bIns="0" rtlCol="0">
            <a:spAutoFit/>
          </a:bodyPr>
          <a:lstStyle/>
          <a:p>
            <a:pPr marL="12700">
              <a:lnSpc>
                <a:spcPct val="100000"/>
              </a:lnSpc>
              <a:spcBef>
                <a:spcPts val="100"/>
              </a:spcBef>
            </a:pPr>
            <a:r>
              <a:rPr sz="9000" b="1" dirty="0">
                <a:solidFill>
                  <a:schemeClr val="accent3"/>
                </a:solidFill>
                <a:latin typeface="Helvetica"/>
                <a:cs typeface="Helvetica"/>
              </a:rPr>
              <a:t>“</a:t>
            </a:r>
            <a:endParaRPr sz="9000" dirty="0">
              <a:solidFill>
                <a:schemeClr val="accent3"/>
              </a:solidFill>
              <a:latin typeface="Helvetica"/>
              <a:cs typeface="Helvetica"/>
            </a:endParaRPr>
          </a:p>
        </p:txBody>
      </p:sp>
      <p:sp>
        <p:nvSpPr>
          <p:cNvPr id="13" name="Text Placeholder 3"/>
          <p:cNvSpPr>
            <a:spLocks noGrp="1"/>
          </p:cNvSpPr>
          <p:nvPr>
            <p:ph type="body" sz="quarter" idx="21" hasCustomPrompt="1"/>
          </p:nvPr>
        </p:nvSpPr>
        <p:spPr>
          <a:xfrm>
            <a:off x="6160057" y="4920000"/>
            <a:ext cx="5063127" cy="749845"/>
          </a:xfrm>
          <a:prstGeom prst="rect">
            <a:avLst/>
          </a:prstGeom>
        </p:spPr>
        <p:txBody>
          <a:bodyPr lIns="0" tIns="0" rIns="0" bIns="0"/>
          <a:lstStyle>
            <a:lvl1pPr marL="12700" algn="l" defTabSz="914400" rtl="0" eaLnBrk="1" latinLnBrk="0" hangingPunct="1">
              <a:lnSpc>
                <a:spcPts val="1420"/>
              </a:lnSpc>
              <a:spcBef>
                <a:spcPts val="100"/>
              </a:spcBef>
              <a:defRPr lang="en-US" sz="1200" b="1" kern="1200" dirty="0" smtClean="0">
                <a:solidFill>
                  <a:schemeClr val="accent3"/>
                </a:solidFill>
                <a:latin typeface="Helvetica"/>
                <a:ea typeface="+mn-ea"/>
                <a:cs typeface="Helvetica"/>
              </a:defRPr>
            </a:lvl1pPr>
          </a:lstStyle>
          <a:p>
            <a:pPr lvl="0"/>
            <a:r>
              <a:rPr lang="en-US" dirty="0"/>
              <a:t>Name Surname</a:t>
            </a:r>
          </a:p>
          <a:p>
            <a:pPr lvl="0"/>
            <a:r>
              <a:rPr lang="en-US" dirty="0"/>
              <a:t>Title</a:t>
            </a:r>
          </a:p>
        </p:txBody>
      </p:sp>
      <p:sp>
        <p:nvSpPr>
          <p:cNvPr id="22" name="Text Placeholder 3"/>
          <p:cNvSpPr>
            <a:spLocks noGrp="1"/>
          </p:cNvSpPr>
          <p:nvPr>
            <p:ph type="body" sz="quarter" idx="20" hasCustomPrompt="1"/>
          </p:nvPr>
        </p:nvSpPr>
        <p:spPr>
          <a:xfrm>
            <a:off x="6160058" y="1753335"/>
            <a:ext cx="5105400" cy="2465942"/>
          </a:xfrm>
          <a:prstGeom prst="rect">
            <a:avLst/>
          </a:prstGeom>
        </p:spPr>
        <p:txBody>
          <a:bodyPr lIns="0" tIns="0" rIns="0" bIns="0"/>
          <a:lstStyle>
            <a:lvl1pPr marL="12700" marR="5080">
              <a:lnSpc>
                <a:spcPts val="2400"/>
              </a:lnSpc>
              <a:spcBef>
                <a:spcPts val="380"/>
              </a:spcBef>
              <a:defRPr lang="en-US" sz="2200" b="0" i="0" spc="-25" dirty="0" smtClean="0">
                <a:solidFill>
                  <a:srgbClr val="768692"/>
                </a:solidFill>
                <a:latin typeface="Helvetica"/>
                <a:ea typeface="+mn-ea"/>
                <a:cs typeface="Helvetica"/>
              </a:defRPr>
            </a:lvl1pPr>
          </a:lstStyle>
          <a:p>
            <a:pPr marL="12700" marR="5080">
              <a:lnSpc>
                <a:spcPts val="2400"/>
              </a:lnSpc>
              <a:spcBef>
                <a:spcPts val="380"/>
              </a:spcBef>
            </a:pPr>
            <a:r>
              <a:rPr lang="en-GB" spc="-25" dirty="0"/>
              <a:t>Lorem ipsum </a:t>
            </a:r>
            <a:r>
              <a:rPr lang="en-GB" spc="-25" dirty="0" err="1"/>
              <a:t>dolor</a:t>
            </a:r>
            <a:r>
              <a:rPr lang="en-GB" spc="-25" dirty="0"/>
              <a:t> sit </a:t>
            </a:r>
            <a:r>
              <a:rPr lang="en-GB" spc="-25" dirty="0" err="1"/>
              <a:t>amet</a:t>
            </a:r>
            <a:r>
              <a:rPr lang="en-GB" spc="-25" dirty="0"/>
              <a:t>, </a:t>
            </a:r>
            <a:r>
              <a:rPr lang="en-GB" spc="-25" dirty="0" err="1"/>
              <a:t>consectetur</a:t>
            </a:r>
            <a:r>
              <a:rPr lang="en-GB" spc="-25" dirty="0"/>
              <a:t> </a:t>
            </a:r>
            <a:r>
              <a:rPr lang="en-GB" spc="-25" dirty="0" err="1"/>
              <a:t>adipiscing</a:t>
            </a:r>
            <a:r>
              <a:rPr lang="en-GB" spc="-25" dirty="0"/>
              <a:t> </a:t>
            </a:r>
            <a:r>
              <a:rPr lang="en-GB" spc="-30" dirty="0" err="1"/>
              <a:t>elit</a:t>
            </a:r>
            <a:r>
              <a:rPr lang="en-GB" spc="-30" dirty="0"/>
              <a:t>. </a:t>
            </a:r>
            <a:r>
              <a:rPr lang="en-GB" spc="-25" dirty="0" err="1"/>
              <a:t>Quisque</a:t>
            </a:r>
            <a:r>
              <a:rPr lang="en-GB" spc="-25" dirty="0"/>
              <a:t> </a:t>
            </a:r>
            <a:r>
              <a:rPr lang="en-GB" spc="-20" dirty="0" err="1"/>
              <a:t>eu</a:t>
            </a:r>
            <a:r>
              <a:rPr lang="en-GB" spc="-20" dirty="0"/>
              <a:t> </a:t>
            </a:r>
            <a:r>
              <a:rPr lang="en-GB" spc="-30" dirty="0" err="1"/>
              <a:t>hendrerit</a:t>
            </a:r>
            <a:r>
              <a:rPr lang="en-GB" spc="-30" dirty="0"/>
              <a:t> </a:t>
            </a:r>
            <a:r>
              <a:rPr lang="en-GB" spc="-45" dirty="0" err="1"/>
              <a:t>tortor</a:t>
            </a:r>
            <a:r>
              <a:rPr lang="en-GB" spc="-45" dirty="0"/>
              <a:t>,  </a:t>
            </a:r>
            <a:r>
              <a:rPr lang="en-GB" spc="-15" dirty="0" err="1"/>
              <a:t>sed</a:t>
            </a:r>
            <a:r>
              <a:rPr lang="en-GB" spc="-15" dirty="0"/>
              <a:t> </a:t>
            </a:r>
            <a:r>
              <a:rPr lang="en-GB" spc="-30" dirty="0" err="1"/>
              <a:t>consectetur</a:t>
            </a:r>
            <a:r>
              <a:rPr lang="en-GB" spc="-30" dirty="0"/>
              <a:t> </a:t>
            </a:r>
            <a:r>
              <a:rPr lang="en-GB" spc="-35" dirty="0"/>
              <a:t>dui. </a:t>
            </a:r>
            <a:r>
              <a:rPr lang="en-GB" spc="-25" dirty="0" err="1"/>
              <a:t>Suspendisse</a:t>
            </a:r>
            <a:r>
              <a:rPr lang="en-GB" spc="-25" dirty="0"/>
              <a:t> dictum  </a:t>
            </a:r>
            <a:r>
              <a:rPr lang="en-GB" spc="-15" dirty="0" err="1"/>
              <a:t>lobortis</a:t>
            </a:r>
            <a:r>
              <a:rPr lang="en-GB" spc="-15" dirty="0"/>
              <a:t> </a:t>
            </a:r>
            <a:r>
              <a:rPr lang="en-GB" spc="-35" dirty="0" err="1"/>
              <a:t>tellus</a:t>
            </a:r>
            <a:r>
              <a:rPr lang="en-GB" spc="-35" dirty="0"/>
              <a:t>. </a:t>
            </a:r>
            <a:r>
              <a:rPr lang="en-GB" spc="-20" dirty="0"/>
              <a:t>In </a:t>
            </a:r>
            <a:r>
              <a:rPr lang="en-GB" spc="-25" dirty="0"/>
              <a:t>semper </a:t>
            </a:r>
            <a:r>
              <a:rPr lang="en-GB" spc="-30" dirty="0" err="1"/>
              <a:t>posuere</a:t>
            </a:r>
            <a:r>
              <a:rPr lang="en-GB" spc="-30" dirty="0"/>
              <a:t> </a:t>
            </a:r>
            <a:r>
              <a:rPr lang="en-GB" spc="-40" dirty="0" err="1"/>
              <a:t>consectetur</a:t>
            </a:r>
            <a:r>
              <a:rPr lang="en-GB" spc="-40" dirty="0"/>
              <a:t>.  </a:t>
            </a:r>
            <a:r>
              <a:rPr lang="en-GB" spc="-35" dirty="0" err="1"/>
              <a:t>Etiam</a:t>
            </a:r>
            <a:r>
              <a:rPr lang="en-GB" spc="-35" dirty="0"/>
              <a:t> </a:t>
            </a:r>
            <a:r>
              <a:rPr lang="en-GB" spc="-20" dirty="0"/>
              <a:t>non </a:t>
            </a:r>
            <a:r>
              <a:rPr lang="en-GB" spc="-35" dirty="0" err="1"/>
              <a:t>tellus</a:t>
            </a:r>
            <a:r>
              <a:rPr lang="en-GB" spc="-35" dirty="0"/>
              <a:t> </a:t>
            </a:r>
            <a:r>
              <a:rPr lang="en-GB" spc="-30" dirty="0" err="1"/>
              <a:t>quis</a:t>
            </a:r>
            <a:r>
              <a:rPr lang="en-GB" spc="-30" dirty="0"/>
              <a:t> </a:t>
            </a:r>
            <a:r>
              <a:rPr lang="en-GB" spc="-25" dirty="0" err="1"/>
              <a:t>neque</a:t>
            </a:r>
            <a:r>
              <a:rPr lang="en-GB" spc="-25" dirty="0"/>
              <a:t> </a:t>
            </a:r>
            <a:r>
              <a:rPr lang="en-GB" spc="-30" dirty="0" err="1"/>
              <a:t>fringilla</a:t>
            </a:r>
            <a:r>
              <a:rPr lang="en-GB" spc="-30" dirty="0"/>
              <a:t> </a:t>
            </a:r>
            <a:r>
              <a:rPr lang="en-GB" spc="-25" dirty="0" err="1"/>
              <a:t>ultrices</a:t>
            </a:r>
            <a:r>
              <a:rPr lang="en-GB" spc="-25" dirty="0"/>
              <a:t>  </a:t>
            </a:r>
            <a:r>
              <a:rPr lang="en-GB" spc="-20" dirty="0"/>
              <a:t>ac </a:t>
            </a:r>
            <a:r>
              <a:rPr lang="en-GB" spc="-35" dirty="0" err="1"/>
              <a:t>vestibulum</a:t>
            </a:r>
            <a:r>
              <a:rPr lang="en-GB" spc="-35" dirty="0"/>
              <a:t> </a:t>
            </a:r>
            <a:r>
              <a:rPr lang="en-GB" spc="-35" dirty="0" err="1"/>
              <a:t>tellus</a:t>
            </a:r>
            <a:r>
              <a:rPr lang="en-GB" spc="-35" dirty="0"/>
              <a:t>. </a:t>
            </a:r>
            <a:r>
              <a:rPr lang="en-GB" spc="-35" dirty="0" err="1"/>
              <a:t>Etiam</a:t>
            </a:r>
            <a:r>
              <a:rPr lang="en-GB" spc="-35" dirty="0"/>
              <a:t> </a:t>
            </a:r>
            <a:r>
              <a:rPr lang="en-GB" spc="-25" dirty="0" err="1"/>
              <a:t>risus</a:t>
            </a:r>
            <a:r>
              <a:rPr lang="en-GB" spc="-25" dirty="0"/>
              <a:t> </a:t>
            </a:r>
            <a:r>
              <a:rPr lang="en-GB" spc="-25" dirty="0" err="1"/>
              <a:t>sapien</a:t>
            </a:r>
            <a:r>
              <a:rPr lang="en-GB" spc="-25" dirty="0"/>
              <a:t>,  </a:t>
            </a:r>
            <a:r>
              <a:rPr lang="en-GB" spc="-35" dirty="0" err="1"/>
              <a:t>pellentesque</a:t>
            </a:r>
            <a:r>
              <a:rPr lang="en-GB" spc="-35" dirty="0"/>
              <a:t> </a:t>
            </a:r>
            <a:r>
              <a:rPr lang="en-GB" spc="-25" dirty="0" err="1"/>
              <a:t>sodales</a:t>
            </a:r>
            <a:r>
              <a:rPr lang="en-GB" spc="-25" dirty="0"/>
              <a:t> semper</a:t>
            </a:r>
            <a:r>
              <a:rPr lang="en-GB" spc="-15" dirty="0"/>
              <a:t> </a:t>
            </a:r>
            <a:r>
              <a:rPr lang="en-GB" spc="-35" dirty="0" err="1"/>
              <a:t>porttitor</a:t>
            </a:r>
            <a:r>
              <a:rPr lang="en-GB" spc="-35" dirty="0"/>
              <a:t>.</a:t>
            </a:r>
          </a:p>
        </p:txBody>
      </p:sp>
      <p:sp>
        <p:nvSpPr>
          <p:cNvPr id="12" name="object 9"/>
          <p:cNvSpPr/>
          <p:nvPr userDrawn="1"/>
        </p:nvSpPr>
        <p:spPr>
          <a:xfrm>
            <a:off x="602674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19" name="TextBox 18"/>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87930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3x Content + 1x image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00200"/>
            <a:ext cx="2815559"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6" y="1232453"/>
            <a:ext cx="2815558"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4" name="Picture Placeholder 3"/>
          <p:cNvSpPr>
            <a:spLocks noGrp="1"/>
          </p:cNvSpPr>
          <p:nvPr>
            <p:ph type="pic" sz="quarter" idx="20" hasCustomPrompt="1"/>
          </p:nvPr>
        </p:nvSpPr>
        <p:spPr>
          <a:xfrm>
            <a:off x="9106800" y="1295400"/>
            <a:ext cx="2781987" cy="4648200"/>
          </a:xfrm>
          <a:prstGeom prst="rect">
            <a:avLst/>
          </a:prstGeom>
        </p:spPr>
        <p:txBody>
          <a:bodyPr/>
          <a:lstStyle>
            <a:lvl1pPr>
              <a:defRPr>
                <a:solidFill>
                  <a:schemeClr val="tx1"/>
                </a:solidFill>
              </a:defRPr>
            </a:lvl1pPr>
          </a:lstStyle>
          <a:p>
            <a:r>
              <a:rPr lang="en-GB" dirty="0"/>
              <a:t>Insert Image</a:t>
            </a:r>
          </a:p>
        </p:txBody>
      </p:sp>
      <p:sp>
        <p:nvSpPr>
          <p:cNvPr id="33" name="Text Placeholder 2"/>
          <p:cNvSpPr>
            <a:spLocks noGrp="1"/>
          </p:cNvSpPr>
          <p:nvPr>
            <p:ph type="body" sz="quarter" idx="21" hasCustomPrompt="1"/>
          </p:nvPr>
        </p:nvSpPr>
        <p:spPr>
          <a:xfrm>
            <a:off x="3222574" y="1600200"/>
            <a:ext cx="2721026" cy="4174451"/>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10795">
              <a:lnSpc>
                <a:spcPts val="1400"/>
              </a:lnSpc>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10795">
              <a:lnSpc>
                <a:spcPts val="1400"/>
              </a:lnSpc>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4" name="Text Placeholder 2"/>
          <p:cNvSpPr>
            <a:spLocks noGrp="1"/>
          </p:cNvSpPr>
          <p:nvPr>
            <p:ph type="body" sz="quarter" idx="22" hasCustomPrompt="1"/>
          </p:nvPr>
        </p:nvSpPr>
        <p:spPr>
          <a:xfrm>
            <a:off x="3222575" y="1250224"/>
            <a:ext cx="2721026" cy="29832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2</a:t>
            </a:r>
          </a:p>
        </p:txBody>
      </p:sp>
      <p:sp>
        <p:nvSpPr>
          <p:cNvPr id="35" name="Text Placeholder 2"/>
          <p:cNvSpPr>
            <a:spLocks noGrp="1"/>
          </p:cNvSpPr>
          <p:nvPr>
            <p:ph type="body" sz="quarter" idx="23" hasCustomPrompt="1"/>
          </p:nvPr>
        </p:nvSpPr>
        <p:spPr>
          <a:xfrm>
            <a:off x="6206109" y="1600200"/>
            <a:ext cx="2785491" cy="1066803"/>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6" name="Text Placeholder 2"/>
          <p:cNvSpPr>
            <a:spLocks noGrp="1"/>
          </p:cNvSpPr>
          <p:nvPr>
            <p:ph type="body" sz="quarter" idx="24" hasCustomPrompt="1"/>
          </p:nvPr>
        </p:nvSpPr>
        <p:spPr>
          <a:xfrm>
            <a:off x="6206110" y="1230306"/>
            <a:ext cx="2785489" cy="2936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3</a:t>
            </a:r>
          </a:p>
        </p:txBody>
      </p:sp>
      <p:sp>
        <p:nvSpPr>
          <p:cNvPr id="37" name="Text Placeholder 2"/>
          <p:cNvSpPr>
            <a:spLocks noGrp="1"/>
          </p:cNvSpPr>
          <p:nvPr>
            <p:ph type="body" sz="quarter" idx="25" hasCustomPrompt="1"/>
          </p:nvPr>
        </p:nvSpPr>
        <p:spPr>
          <a:xfrm>
            <a:off x="6206108" y="2743200"/>
            <a:ext cx="2785491" cy="3031451"/>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pPr marL="139700" marR="5080" indent="-127635">
              <a:lnSpc>
                <a:spcPts val="1400"/>
              </a:lnSpc>
              <a:spcBef>
                <a:spcPts val="180"/>
              </a:spcBef>
            </a:pPr>
            <a:r>
              <a:rPr lang="en-GB" sz="1200" spc="-15" dirty="0">
                <a:solidFill>
                  <a:srgbClr val="425563"/>
                </a:solidFill>
                <a:latin typeface="Helvetica"/>
                <a:cs typeface="Helvetica"/>
              </a:rPr>
              <a:t>Etiam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25"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object 14"/>
          <p:cNvSpPr/>
          <p:nvPr userDrawn="1"/>
        </p:nvSpPr>
        <p:spPr>
          <a:xfrm>
            <a:off x="3179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a:p>
        </p:txBody>
      </p:sp>
      <p:sp>
        <p:nvSpPr>
          <p:cNvPr id="17" name="object 15"/>
          <p:cNvSpPr/>
          <p:nvPr userDrawn="1"/>
        </p:nvSpPr>
        <p:spPr>
          <a:xfrm>
            <a:off x="6113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22" name="TextBox 2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614349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6x Title and Image boxes">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3</a:t>
            </a:r>
          </a:p>
        </p:txBody>
      </p:sp>
      <p:sp>
        <p:nvSpPr>
          <p:cNvPr id="27" name="Text Placeholder 2"/>
          <p:cNvSpPr>
            <a:spLocks noGrp="1"/>
          </p:cNvSpPr>
          <p:nvPr>
            <p:ph type="body" sz="quarter" idx="25" hasCustomPrompt="1"/>
          </p:nvPr>
        </p:nvSpPr>
        <p:spPr>
          <a:xfrm>
            <a:off x="291815" y="3735947"/>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4</a:t>
            </a:r>
          </a:p>
        </p:txBody>
      </p:sp>
      <p:sp>
        <p:nvSpPr>
          <p:cNvPr id="28" name="Text Placeholder 2"/>
          <p:cNvSpPr>
            <a:spLocks noGrp="1"/>
          </p:cNvSpPr>
          <p:nvPr>
            <p:ph type="body" sz="quarter" idx="26" hasCustomPrompt="1"/>
          </p:nvPr>
        </p:nvSpPr>
        <p:spPr>
          <a:xfrm>
            <a:off x="4216792" y="3753718"/>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5</a:t>
            </a:r>
          </a:p>
        </p:txBody>
      </p:sp>
      <p:sp>
        <p:nvSpPr>
          <p:cNvPr id="29" name="Text Placeholder 2"/>
          <p:cNvSpPr>
            <a:spLocks noGrp="1"/>
          </p:cNvSpPr>
          <p:nvPr>
            <p:ph type="body" sz="quarter" idx="27" hasCustomPrompt="1"/>
          </p:nvPr>
        </p:nvSpPr>
        <p:spPr>
          <a:xfrm>
            <a:off x="8129810" y="3733800"/>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6</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1" name="Picture Placeholder 4"/>
          <p:cNvSpPr>
            <a:spLocks noGrp="1"/>
          </p:cNvSpPr>
          <p:nvPr>
            <p:ph type="pic" sz="quarter" idx="31" hasCustomPrompt="1"/>
          </p:nvPr>
        </p:nvSpPr>
        <p:spPr>
          <a:xfrm>
            <a:off x="308113"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2" name="Picture Placeholder 4"/>
          <p:cNvSpPr>
            <a:spLocks noGrp="1"/>
          </p:cNvSpPr>
          <p:nvPr>
            <p:ph type="pic" sz="quarter" idx="32" hasCustomPrompt="1"/>
          </p:nvPr>
        </p:nvSpPr>
        <p:spPr>
          <a:xfrm>
            <a:off x="4219471" y="41245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3" name="Picture Placeholder 4"/>
          <p:cNvSpPr>
            <a:spLocks noGrp="1"/>
          </p:cNvSpPr>
          <p:nvPr>
            <p:ph type="pic" sz="quarter" idx="33" hasCustomPrompt="1"/>
          </p:nvPr>
        </p:nvSpPr>
        <p:spPr>
          <a:xfrm>
            <a:off x="8132747"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4" name="object 10"/>
          <p:cNvSpPr/>
          <p:nvPr userDrawn="1"/>
        </p:nvSpPr>
        <p:spPr>
          <a:xfrm>
            <a:off x="4140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a:p>
        </p:txBody>
      </p:sp>
      <p:sp>
        <p:nvSpPr>
          <p:cNvPr id="55" name="object 11"/>
          <p:cNvSpPr/>
          <p:nvPr userDrawn="1"/>
        </p:nvSpPr>
        <p:spPr>
          <a:xfrm>
            <a:off x="4140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a:p>
        </p:txBody>
      </p:sp>
      <p:sp>
        <p:nvSpPr>
          <p:cNvPr id="56" name="object 12"/>
          <p:cNvSpPr/>
          <p:nvPr userDrawn="1"/>
        </p:nvSpPr>
        <p:spPr>
          <a:xfrm>
            <a:off x="8052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a:p>
        </p:txBody>
      </p:sp>
      <p:sp>
        <p:nvSpPr>
          <p:cNvPr id="57" name="object 13"/>
          <p:cNvSpPr/>
          <p:nvPr userDrawn="1"/>
        </p:nvSpPr>
        <p:spPr>
          <a:xfrm>
            <a:off x="8052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32" name="TextBox 3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621837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3x Content + Images sections">
    <p:spTree>
      <p:nvGrpSpPr>
        <p:cNvPr id="1" name=""/>
        <p:cNvGrpSpPr/>
        <p:nvPr/>
      </p:nvGrpSpPr>
      <p:grpSpPr>
        <a:xfrm>
          <a:off x="0" y="0"/>
          <a:ext cx="0" cy="0"/>
          <a:chOff x="0" y="0"/>
          <a:chExt cx="0" cy="0"/>
        </a:xfrm>
      </p:grpSpPr>
      <p:sp>
        <p:nvSpPr>
          <p:cNvPr id="23" name="Text Placeholder 2"/>
          <p:cNvSpPr>
            <a:spLocks noGrp="1"/>
          </p:cNvSpPr>
          <p:nvPr>
            <p:ph type="body" sz="quarter" idx="31" hasCustomPrompt="1"/>
          </p:nvPr>
        </p:nvSpPr>
        <p:spPr>
          <a:xfrm>
            <a:off x="291814" y="3589376"/>
            <a:ext cx="3771793" cy="2389316"/>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ultrices</a:t>
            </a:r>
            <a:r>
              <a:rPr lang="en-GB" sz="1200" spc="-10" dirty="0">
                <a:solidFill>
                  <a:srgbClr val="425563"/>
                </a:solidFill>
                <a:latin typeface="Helvetica"/>
                <a:cs typeface="Helvetica"/>
              </a:rPr>
              <a:t> </a:t>
            </a:r>
            <a:r>
              <a:rPr lang="en-GB" sz="1200" spc="-5" dirty="0">
                <a:solidFill>
                  <a:srgbClr val="425563"/>
                </a:solidFill>
                <a:latin typeface="Helvetica"/>
                <a:cs typeface="Helvetica"/>
              </a:rPr>
              <a:t>ac </a:t>
            </a:r>
            <a:r>
              <a:rPr lang="en-GB" sz="1200" spc="-10" dirty="0" err="1">
                <a:solidFill>
                  <a:srgbClr val="425563"/>
                </a:solidFill>
                <a:latin typeface="Helvetica"/>
                <a:cs typeface="Helvetica"/>
              </a:rPr>
              <a:t>vestibulum</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3</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19" name="Text Placeholder 2"/>
          <p:cNvSpPr>
            <a:spLocks noGrp="1"/>
          </p:cNvSpPr>
          <p:nvPr>
            <p:ph type="body" sz="quarter" idx="23" hasCustomPrompt="1"/>
          </p:nvPr>
        </p:nvSpPr>
        <p:spPr>
          <a:xfrm>
            <a:off x="4216158" y="3572811"/>
            <a:ext cx="3759200" cy="836351"/>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0" name="Text Placeholder 2"/>
          <p:cNvSpPr>
            <a:spLocks noGrp="1"/>
          </p:cNvSpPr>
          <p:nvPr>
            <p:ph type="body" sz="quarter" idx="25" hasCustomPrompt="1"/>
          </p:nvPr>
        </p:nvSpPr>
        <p:spPr>
          <a:xfrm>
            <a:off x="4216157" y="4476675"/>
            <a:ext cx="3759200" cy="1502017"/>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r>
              <a:rPr lang="en-GB" dirty="0" err="1"/>
              <a:t>Etiam</a:t>
            </a:r>
            <a:r>
              <a:rPr lang="en-GB" dirty="0"/>
              <a:t> </a:t>
            </a:r>
            <a:r>
              <a:rPr lang="en-GB" dirty="0" err="1"/>
              <a:t>risus</a:t>
            </a:r>
            <a:r>
              <a:rPr lang="en-GB" dirty="0"/>
              <a:t> </a:t>
            </a:r>
            <a:r>
              <a:rPr lang="en-GB" dirty="0" err="1"/>
              <a:t>sapien</a:t>
            </a:r>
            <a:r>
              <a:rPr lang="en-GB" dirty="0"/>
              <a:t>, </a:t>
            </a:r>
            <a:r>
              <a:rPr lang="en-GB" dirty="0" err="1"/>
              <a:t>pellentesque</a:t>
            </a:r>
            <a:r>
              <a:rPr lang="en-GB" dirty="0"/>
              <a:t>  </a:t>
            </a:r>
            <a:r>
              <a:rPr lang="en-GB" dirty="0" err="1"/>
              <a:t>sodales</a:t>
            </a:r>
            <a:r>
              <a:rPr lang="en-GB" dirty="0"/>
              <a:t> semper </a:t>
            </a:r>
            <a:r>
              <a:rPr lang="en-GB" dirty="0" err="1"/>
              <a:t>porttitor</a:t>
            </a:r>
            <a:r>
              <a:rPr lang="en-GB" dirty="0"/>
              <a:t>, </a:t>
            </a:r>
            <a:r>
              <a:rPr lang="en-GB" dirty="0" err="1"/>
              <a:t>sollicitudin</a:t>
            </a:r>
            <a:r>
              <a:rPr lang="en-GB" dirty="0"/>
              <a:t>.</a:t>
            </a:r>
          </a:p>
          <a:p>
            <a:r>
              <a:rPr lang="en-GB" dirty="0" err="1"/>
              <a:t>Donec</a:t>
            </a:r>
            <a:r>
              <a:rPr lang="en-GB" dirty="0"/>
              <a:t> semper </a:t>
            </a:r>
            <a:r>
              <a:rPr lang="en-GB" dirty="0" err="1"/>
              <a:t>neque</a:t>
            </a:r>
            <a:r>
              <a:rPr lang="en-GB" dirty="0"/>
              <a:t> </a:t>
            </a:r>
            <a:r>
              <a:rPr lang="en-GB" dirty="0" err="1"/>
              <a:t>vel</a:t>
            </a:r>
            <a:r>
              <a:rPr lang="en-GB" dirty="0"/>
              <a:t> </a:t>
            </a:r>
            <a:r>
              <a:rPr lang="en-GB" dirty="0" err="1"/>
              <a:t>venenatis</a:t>
            </a:r>
            <a:r>
              <a:rPr lang="en-GB" dirty="0"/>
              <a:t>.</a:t>
            </a:r>
          </a:p>
          <a:p>
            <a:r>
              <a:rPr lang="en-GB" dirty="0" err="1"/>
              <a:t>Suspendisse</a:t>
            </a:r>
            <a:r>
              <a:rPr lang="en-GB" dirty="0"/>
              <a:t> </a:t>
            </a:r>
            <a:r>
              <a:rPr lang="en-GB" dirty="0" err="1"/>
              <a:t>euismod</a:t>
            </a:r>
            <a:r>
              <a:rPr lang="en-GB" dirty="0"/>
              <a:t> </a:t>
            </a:r>
            <a:r>
              <a:rPr lang="en-GB" dirty="0" err="1"/>
              <a:t>est</a:t>
            </a:r>
            <a:r>
              <a:rPr lang="en-GB" dirty="0"/>
              <a:t> </a:t>
            </a:r>
            <a:r>
              <a:rPr lang="en-GB" dirty="0" err="1"/>
              <a:t>nec</a:t>
            </a:r>
            <a:r>
              <a:rPr lang="en-GB" dirty="0"/>
              <a:t> </a:t>
            </a:r>
            <a:r>
              <a:rPr lang="en-GB" dirty="0" err="1"/>
              <a:t>massa</a:t>
            </a:r>
            <a:r>
              <a:rPr lang="en-GB" dirty="0"/>
              <a:t>  </a:t>
            </a:r>
            <a:r>
              <a:rPr lang="en-GB" dirty="0" err="1"/>
              <a:t>tristique</a:t>
            </a:r>
            <a:r>
              <a:rPr lang="en-GB" dirty="0"/>
              <a:t>, a </a:t>
            </a:r>
            <a:r>
              <a:rPr lang="en-GB" dirty="0" err="1"/>
              <a:t>bibendum</a:t>
            </a:r>
            <a:r>
              <a:rPr lang="en-GB" dirty="0"/>
              <a:t> </a:t>
            </a:r>
            <a:r>
              <a:rPr lang="en-GB" dirty="0" err="1"/>
              <a:t>nibh</a:t>
            </a:r>
            <a:r>
              <a:rPr lang="en-GB" dirty="0"/>
              <a:t> </a:t>
            </a:r>
            <a:r>
              <a:rPr lang="en-GB" dirty="0" err="1"/>
              <a:t>varius</a:t>
            </a:r>
            <a:r>
              <a:rPr lang="en-GB" dirty="0"/>
              <a:t>.</a:t>
            </a:r>
          </a:p>
        </p:txBody>
      </p:sp>
      <p:sp>
        <p:nvSpPr>
          <p:cNvPr id="24" name="Text Placeholder 2"/>
          <p:cNvSpPr>
            <a:spLocks noGrp="1"/>
          </p:cNvSpPr>
          <p:nvPr>
            <p:ph type="body" sz="quarter" idx="32" hasCustomPrompt="1"/>
          </p:nvPr>
        </p:nvSpPr>
        <p:spPr>
          <a:xfrm>
            <a:off x="8127907" y="3572811"/>
            <a:ext cx="3771793" cy="2405881"/>
          </a:xfrm>
          <a:prstGeom prst="rect">
            <a:avLst/>
          </a:prstGeom>
        </p:spPr>
        <p:txBody>
          <a:bodyPr lIns="0" tIns="0" rIns="0" bIns="0"/>
          <a:lstStyle>
            <a:lvl1pPr marL="0" marR="5080" indent="0" algn="l" defTabSz="914400" rtl="0" eaLnBrk="1" fontAlgn="auto" latinLnBrk="0" hangingPunct="1">
              <a:lnSpc>
                <a:spcPts val="1400"/>
              </a:lnSpc>
              <a:spcBef>
                <a:spcPts val="600"/>
              </a:spcBef>
              <a:spcAft>
                <a:spcPts val="1200"/>
              </a:spcAft>
              <a:buClr>
                <a:schemeClr val="tx1"/>
              </a:buClr>
              <a:buSzTx/>
              <a:buFont typeface="Helvetica" pitchFamily="2" charset="0"/>
              <a:buNone/>
              <a:tabLst/>
              <a:defRPr lang="en-GB" sz="1200" kern="1200" spc="-15" noProof="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a:t>
            </a:r>
          </a:p>
          <a:p>
            <a:pPr marL="12700" marR="5080">
              <a:lnSpc>
                <a:spcPts val="1400"/>
              </a:lnSpc>
              <a:spcBef>
                <a:spcPts val="180"/>
              </a:spcBef>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5" name="object 6"/>
          <p:cNvSpPr/>
          <p:nvPr userDrawn="1"/>
        </p:nvSpPr>
        <p:spPr>
          <a:xfrm>
            <a:off x="4140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a:p>
        </p:txBody>
      </p:sp>
      <p:sp>
        <p:nvSpPr>
          <p:cNvPr id="26" name="object 7"/>
          <p:cNvSpPr/>
          <p:nvPr userDrawn="1"/>
        </p:nvSpPr>
        <p:spPr>
          <a:xfrm>
            <a:off x="8052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28" name="TextBox 2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322980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Statistics + Charts slide">
    <p:spTree>
      <p:nvGrpSpPr>
        <p:cNvPr id="1" name=""/>
        <p:cNvGrpSpPr/>
        <p:nvPr/>
      </p:nvGrpSpPr>
      <p:grpSpPr>
        <a:xfrm>
          <a:off x="0" y="0"/>
          <a:ext cx="0" cy="0"/>
          <a:chOff x="0" y="0"/>
          <a:chExt cx="0" cy="0"/>
        </a:xfrm>
      </p:grpSpPr>
      <p:sp>
        <p:nvSpPr>
          <p:cNvPr id="23" name="Text Placeholder 3"/>
          <p:cNvSpPr>
            <a:spLocks noGrp="1"/>
          </p:cNvSpPr>
          <p:nvPr>
            <p:ph type="body" sz="quarter" idx="27" hasCustomPrompt="1"/>
          </p:nvPr>
        </p:nvSpPr>
        <p:spPr>
          <a:xfrm>
            <a:off x="8116106" y="1249980"/>
            <a:ext cx="2756535" cy="28034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3"/>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2</a:t>
            </a:r>
            <a:endParaRPr lang="en-GB" sz="1600" dirty="0">
              <a:latin typeface="Helvetica"/>
              <a:cs typeface="Helvetica"/>
            </a:endParaRP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chemeClr val="tx1"/>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chemeClr val="tx1"/>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4" name="Text Placeholder 3"/>
          <p:cNvSpPr>
            <a:spLocks noGrp="1"/>
          </p:cNvSpPr>
          <p:nvPr>
            <p:ph type="body" sz="quarter" idx="29" hasCustomPrompt="1"/>
          </p:nvPr>
        </p:nvSpPr>
        <p:spPr>
          <a:xfrm>
            <a:off x="4204099" y="3048000"/>
            <a:ext cx="1766364" cy="36277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3"/>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1</a:t>
            </a:r>
            <a:endParaRPr lang="en-GB" sz="1600" dirty="0">
              <a:latin typeface="Helvetica"/>
              <a:cs typeface="Helvetica"/>
            </a:endParaRPr>
          </a:p>
        </p:txBody>
      </p:sp>
      <p:sp>
        <p:nvSpPr>
          <p:cNvPr id="27" name="Text Placeholder 3"/>
          <p:cNvSpPr>
            <a:spLocks noGrp="1"/>
          </p:cNvSpPr>
          <p:nvPr>
            <p:ph type="body" sz="quarter" idx="30" hasCustomPrompt="1"/>
          </p:nvPr>
        </p:nvSpPr>
        <p:spPr>
          <a:xfrm>
            <a:off x="6176664" y="2203902"/>
            <a:ext cx="1688501"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9" name="Text Placeholder 3"/>
          <p:cNvSpPr>
            <a:spLocks noGrp="1"/>
          </p:cNvSpPr>
          <p:nvPr>
            <p:ph type="body" sz="quarter" idx="23" hasCustomPrompt="1"/>
          </p:nvPr>
        </p:nvSpPr>
        <p:spPr>
          <a:xfrm>
            <a:off x="6160099" y="1320111"/>
            <a:ext cx="1705066"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5" name="Chart Placeholder 4"/>
          <p:cNvSpPr>
            <a:spLocks noGrp="1"/>
          </p:cNvSpPr>
          <p:nvPr>
            <p:ph type="chart" sz="quarter" idx="32" hasCustomPrompt="1"/>
          </p:nvPr>
        </p:nvSpPr>
        <p:spPr>
          <a:xfrm>
            <a:off x="8128000" y="1716088"/>
            <a:ext cx="3378200" cy="3617912"/>
          </a:xfrm>
          <a:prstGeom prst="rect">
            <a:avLst/>
          </a:prstGeom>
        </p:spPr>
        <p:txBody>
          <a:bodyPr/>
          <a:lstStyle>
            <a:lvl1pPr>
              <a:defRPr baseline="0">
                <a:solidFill>
                  <a:schemeClr val="tx1"/>
                </a:solidFill>
              </a:defRPr>
            </a:lvl1pPr>
          </a:lstStyle>
          <a:p>
            <a:r>
              <a:rPr lang="en-GB" dirty="0"/>
              <a:t>Insert chart</a:t>
            </a:r>
          </a:p>
        </p:txBody>
      </p:sp>
      <p:sp>
        <p:nvSpPr>
          <p:cNvPr id="35" name="Chart Placeholder 4"/>
          <p:cNvSpPr>
            <a:spLocks noGrp="1"/>
          </p:cNvSpPr>
          <p:nvPr>
            <p:ph type="chart" sz="quarter" idx="33" hasCustomPrompt="1"/>
          </p:nvPr>
        </p:nvSpPr>
        <p:spPr>
          <a:xfrm>
            <a:off x="4197294" y="3621665"/>
            <a:ext cx="2508306" cy="2314100"/>
          </a:xfrm>
          <a:prstGeom prst="rect">
            <a:avLst/>
          </a:prstGeom>
        </p:spPr>
        <p:txBody>
          <a:bodyPr/>
          <a:lstStyle>
            <a:lvl1pPr>
              <a:defRPr baseline="0">
                <a:solidFill>
                  <a:schemeClr val="tx1"/>
                </a:solidFill>
              </a:defRPr>
            </a:lvl1pPr>
          </a:lstStyle>
          <a:p>
            <a:r>
              <a:rPr lang="en-GB" dirty="0"/>
              <a:t>Insert chart</a:t>
            </a:r>
          </a:p>
        </p:txBody>
      </p:sp>
      <p:sp>
        <p:nvSpPr>
          <p:cNvPr id="36" name="Text Placeholder 6"/>
          <p:cNvSpPr>
            <a:spLocks noGrp="1"/>
          </p:cNvSpPr>
          <p:nvPr>
            <p:ph type="body" sz="quarter" idx="35" hasCustomPrompt="1"/>
          </p:nvPr>
        </p:nvSpPr>
        <p:spPr>
          <a:xfrm>
            <a:off x="282773" y="2839235"/>
            <a:ext cx="3682998" cy="3096529"/>
          </a:xfrm>
          <a:prstGeom prst="rect">
            <a:avLst/>
          </a:prstGeom>
        </p:spPr>
        <p:txBody>
          <a:bodyPr lIns="0" tIns="0" rIns="0" bIns="0"/>
          <a:lstStyle>
            <a:lvl1pPr marL="12700" marR="5080">
              <a:lnSpc>
                <a:spcPts val="1400"/>
              </a:lnSpc>
              <a:spcBef>
                <a:spcPts val="180"/>
              </a:spcBef>
              <a:defRPr lang="en-GB" sz="1200" kern="1200" spc="-10" dirty="0" smtClean="0">
                <a:solidFill>
                  <a:srgbClr val="425563"/>
                </a:solidFill>
                <a:latin typeface="+mn-lt"/>
                <a:ea typeface="+mn-ea"/>
                <a:cs typeface="Helvetica"/>
              </a:defRPr>
            </a:lvl1pPr>
          </a:lstStyle>
          <a:p>
            <a:pPr marL="12700" marR="5080">
              <a:lnSpc>
                <a:spcPts val="1400"/>
              </a:lnSpc>
              <a:spcBef>
                <a:spcPts val="180"/>
              </a:spcBef>
            </a:pPr>
            <a:r>
              <a:rPr lang="en-GB" sz="1200" spc="-10" dirty="0">
                <a:solidFill>
                  <a:srgbClr val="425563"/>
                </a:solidFill>
                <a:latin typeface="+mn-lt"/>
                <a:cs typeface="Helvetica"/>
              </a:rPr>
              <a:t>Lorem ipsum </a:t>
            </a:r>
            <a:r>
              <a:rPr lang="en-GB" sz="1200" spc="-5" dirty="0" err="1">
                <a:solidFill>
                  <a:srgbClr val="425563"/>
                </a:solidFill>
                <a:latin typeface="+mn-lt"/>
                <a:cs typeface="Helvetica"/>
              </a:rPr>
              <a:t>dolor</a:t>
            </a:r>
            <a:r>
              <a:rPr lang="en-GB" sz="1200" spc="-5" dirty="0">
                <a:solidFill>
                  <a:srgbClr val="425563"/>
                </a:solidFill>
                <a:latin typeface="+mn-lt"/>
                <a:cs typeface="Helvetica"/>
              </a:rPr>
              <a:t> sit </a:t>
            </a:r>
            <a:r>
              <a:rPr lang="en-GB" sz="1200" spc="-10" dirty="0" err="1">
                <a:solidFill>
                  <a:srgbClr val="425563"/>
                </a:solidFill>
                <a:latin typeface="+mn-lt"/>
                <a:cs typeface="Helvetica"/>
              </a:rPr>
              <a:t>amet</a:t>
            </a:r>
            <a:r>
              <a:rPr lang="en-GB" sz="1200" spc="-10"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5" dirty="0" err="1">
                <a:solidFill>
                  <a:srgbClr val="425563"/>
                </a:solidFill>
                <a:latin typeface="+mn-lt"/>
                <a:cs typeface="Helvetica"/>
              </a:rPr>
              <a:t>adipiscing</a:t>
            </a:r>
            <a:r>
              <a:rPr lang="en-GB" sz="1200" spc="-5" dirty="0">
                <a:solidFill>
                  <a:srgbClr val="425563"/>
                </a:solidFill>
                <a:latin typeface="+mn-lt"/>
                <a:cs typeface="Helvetica"/>
              </a:rPr>
              <a:t>  </a:t>
            </a:r>
            <a:r>
              <a:rPr lang="en-GB" sz="1200" spc="-10" dirty="0" err="1">
                <a:solidFill>
                  <a:srgbClr val="425563"/>
                </a:solidFill>
                <a:latin typeface="+mn-lt"/>
                <a:cs typeface="Helvetica"/>
              </a:rPr>
              <a:t>elit</a:t>
            </a:r>
            <a:r>
              <a:rPr lang="en-GB" sz="1200" spc="-10" dirty="0">
                <a:solidFill>
                  <a:srgbClr val="425563"/>
                </a:solidFill>
                <a:latin typeface="+mn-lt"/>
                <a:cs typeface="Helvetica"/>
              </a:rPr>
              <a:t>. </a:t>
            </a:r>
            <a:r>
              <a:rPr lang="en-GB" sz="1200" spc="-10" dirty="0" err="1">
                <a:solidFill>
                  <a:srgbClr val="425563"/>
                </a:solidFill>
                <a:latin typeface="+mn-lt"/>
                <a:cs typeface="Helvetica"/>
              </a:rPr>
              <a:t>Quisque</a:t>
            </a:r>
            <a:r>
              <a:rPr lang="en-GB" sz="1200" spc="-10" dirty="0">
                <a:solidFill>
                  <a:srgbClr val="425563"/>
                </a:solidFill>
                <a:latin typeface="+mn-lt"/>
                <a:cs typeface="Helvetica"/>
              </a:rPr>
              <a:t> </a:t>
            </a:r>
            <a:r>
              <a:rPr lang="en-GB" sz="1200" spc="-10" dirty="0" err="1">
                <a:solidFill>
                  <a:srgbClr val="425563"/>
                </a:solidFill>
                <a:latin typeface="+mn-lt"/>
                <a:cs typeface="Helvetica"/>
              </a:rPr>
              <a:t>eu</a:t>
            </a:r>
            <a:r>
              <a:rPr lang="en-GB" sz="1200" spc="-10" dirty="0">
                <a:solidFill>
                  <a:srgbClr val="425563"/>
                </a:solidFill>
                <a:latin typeface="+mn-lt"/>
                <a:cs typeface="Helvetica"/>
              </a:rPr>
              <a:t> </a:t>
            </a:r>
            <a:r>
              <a:rPr lang="en-GB" sz="1200" spc="-10" dirty="0" err="1">
                <a:solidFill>
                  <a:srgbClr val="425563"/>
                </a:solidFill>
                <a:latin typeface="+mn-lt"/>
                <a:cs typeface="Helvetica"/>
              </a:rPr>
              <a:t>hendrerit</a:t>
            </a:r>
            <a:r>
              <a:rPr lang="en-GB" sz="1200" spc="-10" dirty="0">
                <a:solidFill>
                  <a:srgbClr val="425563"/>
                </a:solidFill>
                <a:latin typeface="+mn-lt"/>
                <a:cs typeface="Helvetica"/>
              </a:rPr>
              <a:t> </a:t>
            </a:r>
            <a:r>
              <a:rPr lang="en-GB" sz="1200" spc="-20" dirty="0" err="1">
                <a:solidFill>
                  <a:srgbClr val="425563"/>
                </a:solidFill>
                <a:latin typeface="+mn-lt"/>
                <a:cs typeface="Helvetica"/>
              </a:rPr>
              <a:t>tortor</a:t>
            </a:r>
            <a:r>
              <a:rPr lang="en-GB" sz="1200" spc="-20" dirty="0">
                <a:solidFill>
                  <a:srgbClr val="425563"/>
                </a:solidFill>
                <a:latin typeface="+mn-lt"/>
                <a:cs typeface="Helvetica"/>
              </a:rPr>
              <a:t>, </a:t>
            </a:r>
            <a:r>
              <a:rPr lang="en-GB" sz="1200" spc="-5" dirty="0" err="1">
                <a:solidFill>
                  <a:srgbClr val="425563"/>
                </a:solidFill>
                <a:latin typeface="+mn-lt"/>
                <a:cs typeface="Helvetica"/>
              </a:rPr>
              <a:t>sed</a:t>
            </a:r>
            <a:r>
              <a:rPr lang="en-GB" sz="1200" spc="-5"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15" dirty="0">
                <a:solidFill>
                  <a:srgbClr val="425563"/>
                </a:solidFill>
                <a:latin typeface="+mn-lt"/>
                <a:cs typeface="Helvetica"/>
              </a:rPr>
              <a:t>dui.  </a:t>
            </a:r>
            <a:r>
              <a:rPr lang="en-GB" sz="1200" spc="-5" dirty="0" err="1">
                <a:solidFill>
                  <a:srgbClr val="425563"/>
                </a:solidFill>
                <a:latin typeface="+mn-lt"/>
                <a:cs typeface="Helvetica"/>
              </a:rPr>
              <a:t>Suspendisse</a:t>
            </a:r>
            <a:r>
              <a:rPr lang="en-GB" sz="1200" spc="-5" dirty="0">
                <a:solidFill>
                  <a:srgbClr val="425563"/>
                </a:solidFill>
                <a:latin typeface="+mn-lt"/>
                <a:cs typeface="Helvetica"/>
              </a:rPr>
              <a:t> </a:t>
            </a:r>
            <a:r>
              <a:rPr lang="en-GB" sz="1200" spc="-10" dirty="0">
                <a:solidFill>
                  <a:srgbClr val="425563"/>
                </a:solidFill>
                <a:latin typeface="+mn-lt"/>
                <a:cs typeface="Helvetica"/>
              </a:rPr>
              <a:t>dictum </a:t>
            </a:r>
            <a:r>
              <a:rPr lang="en-GB" sz="1200" dirty="0" err="1">
                <a:solidFill>
                  <a:srgbClr val="425563"/>
                </a:solidFill>
                <a:latin typeface="+mn-lt"/>
                <a:cs typeface="Helvetica"/>
              </a:rPr>
              <a:t>lobortis</a:t>
            </a:r>
            <a:r>
              <a:rPr lang="en-GB" sz="120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5" dirty="0">
                <a:solidFill>
                  <a:srgbClr val="425563"/>
                </a:solidFill>
                <a:latin typeface="+mn-lt"/>
                <a:cs typeface="Helvetica"/>
              </a:rPr>
              <a:t>In semper </a:t>
            </a:r>
            <a:r>
              <a:rPr lang="en-GB" sz="1200" spc="-10" dirty="0" err="1">
                <a:solidFill>
                  <a:srgbClr val="425563"/>
                </a:solidFill>
                <a:latin typeface="+mn-lt"/>
                <a:cs typeface="Helvetica"/>
              </a:rPr>
              <a:t>posuere</a:t>
            </a:r>
            <a:r>
              <a:rPr lang="en-GB" sz="1200" spc="-10" dirty="0">
                <a:solidFill>
                  <a:srgbClr val="425563"/>
                </a:solidFill>
                <a:latin typeface="+mn-lt"/>
                <a:cs typeface="Helvetica"/>
              </a:rPr>
              <a:t>  </a:t>
            </a:r>
            <a:r>
              <a:rPr lang="en-GB" sz="1200" spc="-15" dirty="0" err="1">
                <a:solidFill>
                  <a:srgbClr val="425563"/>
                </a:solidFill>
                <a:latin typeface="+mn-lt"/>
                <a:cs typeface="Helvetica"/>
              </a:rPr>
              <a:t>consectetur</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5" dirty="0">
                <a:solidFill>
                  <a:srgbClr val="425563"/>
                </a:solidFill>
                <a:latin typeface="+mn-lt"/>
                <a:cs typeface="Helvetica"/>
              </a:rPr>
              <a:t>non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0" dirty="0" err="1">
                <a:solidFill>
                  <a:srgbClr val="425563"/>
                </a:solidFill>
                <a:latin typeface="+mn-lt"/>
                <a:cs typeface="Helvetica"/>
              </a:rPr>
              <a:t>quis</a:t>
            </a:r>
            <a:r>
              <a:rPr lang="en-GB" sz="1200" spc="-10" dirty="0">
                <a:solidFill>
                  <a:srgbClr val="425563"/>
                </a:solidFill>
                <a:latin typeface="+mn-lt"/>
                <a:cs typeface="Helvetica"/>
              </a:rPr>
              <a:t> </a:t>
            </a:r>
            <a:r>
              <a:rPr lang="en-GB" sz="1200" spc="-10" dirty="0" err="1">
                <a:solidFill>
                  <a:srgbClr val="425563"/>
                </a:solidFill>
                <a:latin typeface="+mn-lt"/>
                <a:cs typeface="Helvetica"/>
              </a:rPr>
              <a:t>neque</a:t>
            </a:r>
            <a:r>
              <a:rPr lang="en-GB" sz="1200" spc="-10" dirty="0">
                <a:solidFill>
                  <a:srgbClr val="425563"/>
                </a:solidFill>
                <a:latin typeface="+mn-lt"/>
                <a:cs typeface="Helvetica"/>
              </a:rPr>
              <a:t> </a:t>
            </a:r>
            <a:r>
              <a:rPr lang="en-GB" sz="1200" spc="-10" dirty="0" err="1">
                <a:solidFill>
                  <a:srgbClr val="425563"/>
                </a:solidFill>
                <a:latin typeface="+mn-lt"/>
                <a:cs typeface="Helvetica"/>
              </a:rPr>
              <a:t>fringilla</a:t>
            </a:r>
            <a:r>
              <a:rPr lang="en-GB" sz="1200" spc="-10" dirty="0">
                <a:solidFill>
                  <a:srgbClr val="425563"/>
                </a:solidFill>
                <a:latin typeface="+mn-lt"/>
                <a:cs typeface="Helvetica"/>
              </a:rPr>
              <a:t>  </a:t>
            </a:r>
            <a:r>
              <a:rPr lang="en-GB" sz="1200" spc="-10" dirty="0" err="1">
                <a:solidFill>
                  <a:srgbClr val="425563"/>
                </a:solidFill>
                <a:latin typeface="+mn-lt"/>
                <a:cs typeface="Helvetica"/>
              </a:rPr>
              <a:t>ultrices</a:t>
            </a:r>
            <a:r>
              <a:rPr lang="en-GB" sz="1200" spc="-10" dirty="0">
                <a:solidFill>
                  <a:srgbClr val="425563"/>
                </a:solidFill>
                <a:latin typeface="+mn-lt"/>
                <a:cs typeface="Helvetica"/>
              </a:rPr>
              <a:t> </a:t>
            </a:r>
            <a:r>
              <a:rPr lang="en-GB" sz="1200" spc="-5" dirty="0">
                <a:solidFill>
                  <a:srgbClr val="425563"/>
                </a:solidFill>
                <a:latin typeface="+mn-lt"/>
                <a:cs typeface="Helvetica"/>
              </a:rPr>
              <a:t>ac </a:t>
            </a:r>
            <a:r>
              <a:rPr lang="en-GB" sz="1200" spc="-10" dirty="0" err="1">
                <a:solidFill>
                  <a:srgbClr val="425563"/>
                </a:solidFill>
                <a:latin typeface="+mn-lt"/>
                <a:cs typeface="Helvetica"/>
              </a:rPr>
              <a:t>vestibulum</a:t>
            </a:r>
            <a:r>
              <a:rPr lang="en-GB" sz="1200" spc="-1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10" dirty="0" err="1">
                <a:solidFill>
                  <a:srgbClr val="425563"/>
                </a:solidFill>
                <a:latin typeface="+mn-lt"/>
                <a:cs typeface="Helvetica"/>
              </a:rPr>
              <a:t>risus</a:t>
            </a:r>
            <a:r>
              <a:rPr lang="en-GB" sz="1200" spc="-10" dirty="0">
                <a:solidFill>
                  <a:srgbClr val="425563"/>
                </a:solidFill>
                <a:latin typeface="+mn-lt"/>
                <a:cs typeface="Helvetica"/>
              </a:rPr>
              <a:t> </a:t>
            </a:r>
            <a:r>
              <a:rPr lang="en-GB" sz="1200" spc="-10" dirty="0" err="1">
                <a:solidFill>
                  <a:srgbClr val="425563"/>
                </a:solidFill>
                <a:latin typeface="+mn-lt"/>
                <a:cs typeface="Helvetica"/>
              </a:rPr>
              <a:t>sapien</a:t>
            </a:r>
            <a:r>
              <a:rPr lang="en-GB" sz="1200" spc="-10" dirty="0">
                <a:solidFill>
                  <a:srgbClr val="425563"/>
                </a:solidFill>
                <a:latin typeface="+mn-lt"/>
                <a:cs typeface="Helvetica"/>
              </a:rPr>
              <a:t>,  </a:t>
            </a:r>
            <a:r>
              <a:rPr lang="en-GB" sz="1200" spc="-10" dirty="0" err="1">
                <a:solidFill>
                  <a:srgbClr val="425563"/>
                </a:solidFill>
                <a:latin typeface="+mn-lt"/>
                <a:cs typeface="Helvetica"/>
              </a:rPr>
              <a:t>pellentesque</a:t>
            </a:r>
            <a:r>
              <a:rPr lang="en-GB" sz="1200" spc="-10" dirty="0">
                <a:solidFill>
                  <a:srgbClr val="425563"/>
                </a:solidFill>
                <a:latin typeface="+mn-lt"/>
                <a:cs typeface="Helvetica"/>
              </a:rPr>
              <a:t> </a:t>
            </a:r>
            <a:r>
              <a:rPr lang="en-GB" sz="1200" spc="-5" dirty="0" err="1">
                <a:solidFill>
                  <a:srgbClr val="425563"/>
                </a:solidFill>
                <a:latin typeface="+mn-lt"/>
                <a:cs typeface="Helvetica"/>
              </a:rPr>
              <a:t>sodales</a:t>
            </a:r>
            <a:r>
              <a:rPr lang="en-GB" sz="1200" spc="-5" dirty="0">
                <a:solidFill>
                  <a:srgbClr val="425563"/>
                </a:solidFill>
                <a:latin typeface="+mn-lt"/>
                <a:cs typeface="Helvetica"/>
              </a:rPr>
              <a:t> semper </a:t>
            </a:r>
            <a:r>
              <a:rPr lang="en-GB" sz="1200" spc="-10" dirty="0" err="1">
                <a:solidFill>
                  <a:srgbClr val="425563"/>
                </a:solidFill>
                <a:latin typeface="+mn-lt"/>
                <a:cs typeface="Helvetica"/>
              </a:rPr>
              <a:t>porttitor</a:t>
            </a:r>
            <a:r>
              <a:rPr lang="en-GB" sz="1200" spc="-10" dirty="0">
                <a:solidFill>
                  <a:srgbClr val="425563"/>
                </a:solidFill>
                <a:latin typeface="+mn-lt"/>
                <a:cs typeface="Helvetica"/>
              </a:rPr>
              <a:t>,</a:t>
            </a:r>
            <a:r>
              <a:rPr lang="en-GB" sz="1200" spc="10" dirty="0">
                <a:solidFill>
                  <a:srgbClr val="425563"/>
                </a:solidFill>
                <a:latin typeface="+mn-lt"/>
                <a:cs typeface="Helvetica"/>
              </a:rPr>
              <a:t> </a:t>
            </a:r>
            <a:r>
              <a:rPr lang="en-GB" sz="1200" spc="-10" dirty="0" err="1">
                <a:solidFill>
                  <a:srgbClr val="425563"/>
                </a:solidFill>
                <a:latin typeface="+mn-lt"/>
                <a:cs typeface="Helvetica"/>
              </a:rPr>
              <a:t>sollicitudin</a:t>
            </a:r>
            <a:r>
              <a:rPr lang="en-GB" sz="1200" spc="-10" dirty="0">
                <a:solidFill>
                  <a:srgbClr val="425563"/>
                </a:solidFill>
                <a:latin typeface="+mn-lt"/>
                <a:cs typeface="Helvetica"/>
              </a:rPr>
              <a:t>.</a:t>
            </a:r>
            <a:endParaRPr lang="en-GB" sz="1200" dirty="0">
              <a:latin typeface="+mn-lt"/>
              <a:cs typeface="Helvetica"/>
            </a:endParaRPr>
          </a:p>
        </p:txBody>
      </p:sp>
      <p:sp>
        <p:nvSpPr>
          <p:cNvPr id="38" name="Text Placeholder 6"/>
          <p:cNvSpPr>
            <a:spLocks noGrp="1"/>
          </p:cNvSpPr>
          <p:nvPr>
            <p:ph type="body" sz="quarter" idx="34" hasCustomPrompt="1"/>
          </p:nvPr>
        </p:nvSpPr>
        <p:spPr>
          <a:xfrm>
            <a:off x="4306164" y="1215552"/>
            <a:ext cx="1664299"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3"/>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a:t>
            </a:r>
            <a:endParaRPr lang="en-GB" sz="6000" dirty="0">
              <a:latin typeface="Helvetica"/>
              <a:cs typeface="Helvetica"/>
            </a:endParaRPr>
          </a:p>
        </p:txBody>
      </p:sp>
      <p:sp>
        <p:nvSpPr>
          <p:cNvPr id="40" name="Text Placeholder 6"/>
          <p:cNvSpPr>
            <a:spLocks noGrp="1"/>
          </p:cNvSpPr>
          <p:nvPr>
            <p:ph type="body" sz="quarter" idx="36" hasCustomPrompt="1"/>
          </p:nvPr>
        </p:nvSpPr>
        <p:spPr>
          <a:xfrm>
            <a:off x="4289021" y="2049557"/>
            <a:ext cx="1802975"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3"/>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0.0m</a:t>
            </a:r>
            <a:endParaRPr lang="en-GB" sz="6000" dirty="0">
              <a:latin typeface="Helvetica"/>
              <a:cs typeface="Helvetica"/>
            </a:endParaRPr>
          </a:p>
        </p:txBody>
      </p:sp>
      <p:sp>
        <p:nvSpPr>
          <p:cNvPr id="42" name="object 5"/>
          <p:cNvSpPr/>
          <p:nvPr userDrawn="1"/>
        </p:nvSpPr>
        <p:spPr>
          <a:xfrm>
            <a:off x="805517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a:p>
        </p:txBody>
      </p:sp>
      <p:sp>
        <p:nvSpPr>
          <p:cNvPr id="43" name="object 8"/>
          <p:cNvSpPr/>
          <p:nvPr userDrawn="1"/>
        </p:nvSpPr>
        <p:spPr>
          <a:xfrm flipV="1">
            <a:off x="4109536" y="2971800"/>
            <a:ext cx="3881884" cy="45720"/>
          </a:xfrm>
          <a:custGeom>
            <a:avLst/>
            <a:gdLst/>
            <a:ahLst/>
            <a:cxnLst/>
            <a:rect l="l" t="t" r="r" b="b"/>
            <a:pathLst>
              <a:path w="3759834">
                <a:moveTo>
                  <a:pt x="0" y="0"/>
                </a:moveTo>
                <a:lnTo>
                  <a:pt x="3759593" y="0"/>
                </a:lnTo>
              </a:path>
            </a:pathLst>
          </a:custGeom>
          <a:ln w="12700">
            <a:solidFill>
              <a:srgbClr val="E8EDEE"/>
            </a:solidFill>
          </a:ln>
        </p:spPr>
        <p:txBody>
          <a:bodyPr wrap="square" lIns="0" tIns="0" rIns="0" bIns="0" rtlCol="0"/>
          <a:lstStyle/>
          <a:p>
            <a:endParaRPr/>
          </a:p>
        </p:txBody>
      </p:sp>
      <p:sp>
        <p:nvSpPr>
          <p:cNvPr id="45" name="object 5"/>
          <p:cNvSpPr/>
          <p:nvPr userDrawn="1"/>
        </p:nvSpPr>
        <p:spPr>
          <a:xfrm>
            <a:off x="40386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25" name="TextBox 24"/>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97625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0_Thank you_orang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23" name="object 6"/>
          <p:cNvSpPr txBox="1">
            <a:spLocks/>
          </p:cNvSpPr>
          <p:nvPr userDrawn="1"/>
        </p:nvSpPr>
        <p:spPr>
          <a:xfrm>
            <a:off x="291824" y="2038350"/>
            <a:ext cx="1302385" cy="360680"/>
          </a:xfrm>
          <a:prstGeom prst="rect">
            <a:avLst/>
          </a:prstGeom>
        </p:spPr>
        <p:txBody>
          <a:bodyPr vert="horz" wrap="square" lIns="0" tIns="12700" rIns="0" bIns="0" rtlCol="0">
            <a:spAutoFit/>
          </a:bodyPr>
          <a:lstStyle>
            <a:lvl1pPr>
              <a:defRPr sz="2200" b="0" i="0">
                <a:solidFill>
                  <a:srgbClr val="AE2573"/>
                </a:solidFill>
                <a:latin typeface="Helvetica"/>
                <a:ea typeface="+mj-ea"/>
                <a:cs typeface="Helvetic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200" b="0" i="0" u="none" strike="noStrike" kern="0" cap="none" spc="-25" normalizeH="0" baseline="0" noProof="0" dirty="0">
                <a:ln>
                  <a:noFill/>
                </a:ln>
                <a:solidFill>
                  <a:schemeClr val="accent3"/>
                </a:solidFill>
                <a:effectLst/>
                <a:uLnTx/>
                <a:uFillTx/>
                <a:latin typeface="Helvetica"/>
                <a:ea typeface="+mj-ea"/>
              </a:rPr>
              <a:t>Thank</a:t>
            </a:r>
            <a:r>
              <a:rPr kumimoji="0" lang="en-GB" sz="2200" b="0" i="0" u="none" strike="noStrike" kern="0" cap="none" spc="-105" normalizeH="0" baseline="0" noProof="0" dirty="0">
                <a:ln>
                  <a:noFill/>
                </a:ln>
                <a:solidFill>
                  <a:schemeClr val="accent3"/>
                </a:solidFill>
                <a:effectLst/>
                <a:uLnTx/>
                <a:uFillTx/>
                <a:latin typeface="Helvetica"/>
                <a:ea typeface="+mj-ea"/>
              </a:rPr>
              <a:t> </a:t>
            </a:r>
            <a:r>
              <a:rPr kumimoji="0" lang="en-GB" sz="2200" b="0" i="0" u="none" strike="noStrike" kern="0" cap="none" spc="-30" normalizeH="0" baseline="0" noProof="0" dirty="0">
                <a:ln>
                  <a:noFill/>
                </a:ln>
                <a:solidFill>
                  <a:schemeClr val="accent3"/>
                </a:solidFill>
                <a:effectLst/>
                <a:uLnTx/>
                <a:uFillTx/>
                <a:latin typeface="Helvetica"/>
                <a:ea typeface="+mj-ea"/>
              </a:rPr>
              <a:t>you</a:t>
            </a:r>
          </a:p>
        </p:txBody>
      </p:sp>
      <p:sp>
        <p:nvSpPr>
          <p:cNvPr id="3" name="Text Placeholder 2"/>
          <p:cNvSpPr>
            <a:spLocks noGrp="1"/>
          </p:cNvSpPr>
          <p:nvPr>
            <p:ph type="body" sz="quarter" idx="13" hasCustomPrompt="1"/>
          </p:nvPr>
        </p:nvSpPr>
        <p:spPr>
          <a:xfrm>
            <a:off x="313854" y="3138726"/>
            <a:ext cx="6467946" cy="290274"/>
          </a:xfrm>
          <a:prstGeom prst="rect">
            <a:avLst/>
          </a:prstGeom>
        </p:spPr>
        <p:txBody>
          <a:bodyPr lIns="0" tIns="0" rIns="0" bIns="0"/>
          <a:lstStyle>
            <a:lvl1pPr marL="12700" algn="l" defTabSz="914400" rtl="0" eaLnBrk="1" latinLnBrk="0" hangingPunct="1">
              <a:lnSpc>
                <a:spcPts val="1245"/>
              </a:lnSpc>
              <a:defRPr kumimoji="0" lang="en-US" sz="1200" b="0" i="0" u="none" strike="noStrike" kern="1200" cap="none" spc="-5" normalizeH="0" baseline="0" dirty="0" smtClean="0">
                <a:ln>
                  <a:noFill/>
                </a:ln>
                <a:solidFill>
                  <a:srgbClr val="425563"/>
                </a:solidFill>
                <a:effectLst/>
                <a:uLnTx/>
                <a:uFillTx/>
                <a:latin typeface="+mn-lt"/>
                <a:ea typeface="+mn-ea"/>
                <a:cs typeface="Helvetica"/>
              </a:defRPr>
            </a:lvl1pPr>
          </a:lstStyle>
          <a:p>
            <a:r>
              <a:rPr kumimoji="0" lang="en-GB" sz="1200" b="0" i="0" u="none" strike="noStrike" kern="1200" cap="none" spc="-5" normalizeH="0" baseline="0" noProof="0" dirty="0">
                <a:ln>
                  <a:noFill/>
                </a:ln>
                <a:solidFill>
                  <a:srgbClr val="425563"/>
                </a:solidFill>
                <a:effectLst/>
                <a:uLnTx/>
                <a:uFillTx/>
                <a:latin typeface="+mn-lt"/>
                <a:ea typeface="+mn-ea"/>
                <a:cs typeface="Helvetica"/>
              </a:rPr>
              <a:t>020 </a:t>
            </a:r>
            <a:r>
              <a:rPr kumimoji="0" lang="en-GB" sz="1200" b="0" i="0" u="none" strike="noStrike" kern="1200" cap="none" spc="5" normalizeH="0" baseline="0" noProof="0" dirty="0">
                <a:ln>
                  <a:noFill/>
                </a:ln>
                <a:solidFill>
                  <a:srgbClr val="425563"/>
                </a:solidFill>
                <a:effectLst/>
                <a:uLnTx/>
                <a:uFillTx/>
                <a:latin typeface="+mn-lt"/>
                <a:ea typeface="+mn-ea"/>
                <a:cs typeface="Helvetica"/>
              </a:rPr>
              <a:t>0000 0000  |  example@stgeorges.nhs.uk</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784" y="254557"/>
            <a:ext cx="1310113" cy="677976"/>
          </a:xfrm>
          <a:prstGeom prst="rect">
            <a:avLst/>
          </a:prstGeom>
        </p:spPr>
      </p:pic>
      <p:sp>
        <p:nvSpPr>
          <p:cNvPr id="9" name="object 7"/>
          <p:cNvSpPr txBox="1"/>
          <p:nvPr userDrawn="1"/>
        </p:nvSpPr>
        <p:spPr>
          <a:xfrm>
            <a:off x="291824" y="2719924"/>
            <a:ext cx="402526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25563"/>
                </a:solidFill>
                <a:latin typeface="Helvetica"/>
                <a:cs typeface="Helvetica"/>
              </a:rPr>
              <a:t>St </a:t>
            </a:r>
            <a:r>
              <a:rPr sz="1200" b="1" spc="-10" dirty="0">
                <a:solidFill>
                  <a:srgbClr val="425563"/>
                </a:solidFill>
                <a:latin typeface="Helvetica"/>
                <a:cs typeface="Helvetica"/>
              </a:rPr>
              <a:t>George’s </a:t>
            </a:r>
            <a:r>
              <a:rPr sz="1200" b="1" spc="-5" dirty="0">
                <a:solidFill>
                  <a:srgbClr val="425563"/>
                </a:solidFill>
                <a:latin typeface="Helvetica"/>
                <a:cs typeface="Helvetica"/>
              </a:rPr>
              <a:t>University Hospitals </a:t>
            </a:r>
            <a:r>
              <a:rPr sz="1200" b="1" dirty="0">
                <a:solidFill>
                  <a:srgbClr val="425563"/>
                </a:solidFill>
                <a:latin typeface="Helvetica"/>
                <a:cs typeface="Helvetica"/>
              </a:rPr>
              <a:t>NHS </a:t>
            </a:r>
            <a:r>
              <a:rPr sz="1200" b="1" spc="-5" dirty="0">
                <a:solidFill>
                  <a:srgbClr val="425563"/>
                </a:solidFill>
                <a:latin typeface="Helvetica"/>
                <a:cs typeface="Helvetica"/>
              </a:rPr>
              <a:t>Foundation</a:t>
            </a:r>
            <a:r>
              <a:rPr sz="1200" b="1" spc="-30" dirty="0">
                <a:solidFill>
                  <a:srgbClr val="425563"/>
                </a:solidFill>
                <a:latin typeface="Helvetica"/>
                <a:cs typeface="Helvetica"/>
              </a:rPr>
              <a:t> </a:t>
            </a:r>
            <a:r>
              <a:rPr sz="1200" b="1" spc="-25" dirty="0">
                <a:solidFill>
                  <a:srgbClr val="425563"/>
                </a:solidFill>
                <a:latin typeface="Helvetica"/>
                <a:cs typeface="Helvetica"/>
              </a:rPr>
              <a:t>Trust</a:t>
            </a:r>
            <a:endParaRPr sz="1200" dirty="0">
              <a:latin typeface="Helvetica"/>
              <a:cs typeface="Helvetica"/>
            </a:endParaRPr>
          </a:p>
        </p:txBody>
      </p:sp>
      <p:sp>
        <p:nvSpPr>
          <p:cNvPr id="10" name="object 7"/>
          <p:cNvSpPr txBox="1"/>
          <p:nvPr userDrawn="1"/>
        </p:nvSpPr>
        <p:spPr>
          <a:xfrm>
            <a:off x="313854" y="3435626"/>
            <a:ext cx="4025265" cy="933589"/>
          </a:xfrm>
          <a:prstGeom prst="rect">
            <a:avLst/>
          </a:prstGeom>
        </p:spPr>
        <p:txBody>
          <a:bodyPr vert="horz" wrap="square" lIns="0" tIns="12700" rIns="0" bIns="0" rtlCol="0">
            <a:spAutoFit/>
          </a:bodyPr>
          <a:lstStyle/>
          <a:p>
            <a:pPr marL="12700" marR="914400">
              <a:lnSpc>
                <a:spcPct val="100000"/>
              </a:lnSpc>
            </a:pPr>
            <a:r>
              <a:rPr sz="1200" spc="-10" dirty="0">
                <a:solidFill>
                  <a:srgbClr val="425563"/>
                </a:solidFill>
                <a:latin typeface="Helvetica"/>
                <a:cs typeface="Helvetica"/>
              </a:rPr>
              <a:t>Blackshaw Road</a:t>
            </a:r>
            <a:r>
              <a:rPr lang="en-GB" sz="1200" spc="-10" dirty="0">
                <a:solidFill>
                  <a:srgbClr val="425563"/>
                </a:solidFill>
                <a:latin typeface="Helvetica"/>
                <a:cs typeface="Helvetica"/>
              </a:rPr>
              <a:t> </a:t>
            </a:r>
          </a:p>
          <a:p>
            <a:pPr marL="12700" marR="914400">
              <a:lnSpc>
                <a:spcPct val="100000"/>
              </a:lnSpc>
            </a:pPr>
            <a:r>
              <a:rPr sz="1200" spc="-25" dirty="0">
                <a:solidFill>
                  <a:srgbClr val="425563"/>
                </a:solidFill>
                <a:latin typeface="Helvetica"/>
                <a:cs typeface="Helvetica"/>
              </a:rPr>
              <a:t>Tooting</a:t>
            </a:r>
            <a:r>
              <a:rPr sz="1200" spc="-70" dirty="0">
                <a:solidFill>
                  <a:srgbClr val="425563"/>
                </a:solidFill>
                <a:latin typeface="Helvetica"/>
                <a:cs typeface="Helvetica"/>
              </a:rPr>
              <a:t> </a:t>
            </a:r>
            <a:r>
              <a:rPr sz="1200" spc="-5" dirty="0">
                <a:solidFill>
                  <a:srgbClr val="425563"/>
                </a:solidFill>
                <a:latin typeface="Helvetica"/>
                <a:cs typeface="Helvetica"/>
              </a:rPr>
              <a:t>London  </a:t>
            </a:r>
            <a:endParaRPr lang="en-GB" sz="1200" spc="-5" dirty="0">
              <a:solidFill>
                <a:srgbClr val="425563"/>
              </a:solidFill>
              <a:latin typeface="Helvetica"/>
              <a:cs typeface="Helvetica"/>
            </a:endParaRPr>
          </a:p>
          <a:p>
            <a:pPr marL="12700" marR="914400">
              <a:lnSpc>
                <a:spcPct val="100000"/>
              </a:lnSpc>
            </a:pPr>
            <a:r>
              <a:rPr sz="1200" spc="-45" dirty="0">
                <a:solidFill>
                  <a:srgbClr val="425563"/>
                </a:solidFill>
                <a:latin typeface="Helvetica"/>
                <a:cs typeface="Helvetica"/>
              </a:rPr>
              <a:t>SW17</a:t>
            </a:r>
            <a:r>
              <a:rPr sz="1200" spc="-15" dirty="0">
                <a:solidFill>
                  <a:srgbClr val="425563"/>
                </a:solidFill>
                <a:latin typeface="Helvetica"/>
                <a:cs typeface="Helvetica"/>
              </a:rPr>
              <a:t> </a:t>
            </a:r>
            <a:r>
              <a:rPr sz="1200" spc="-10" dirty="0">
                <a:solidFill>
                  <a:srgbClr val="425563"/>
                </a:solidFill>
                <a:latin typeface="Helvetica"/>
                <a:cs typeface="Helvetica"/>
              </a:rPr>
              <a:t>0QT</a:t>
            </a:r>
            <a:endParaRPr sz="1200" dirty="0">
              <a:latin typeface="Helvetica"/>
              <a:cs typeface="Helvetica"/>
            </a:endParaRPr>
          </a:p>
          <a:p>
            <a:pPr>
              <a:lnSpc>
                <a:spcPct val="100000"/>
              </a:lnSpc>
              <a:spcBef>
                <a:spcPts val="55"/>
              </a:spcBef>
            </a:pPr>
            <a:endParaRPr sz="1100" dirty="0">
              <a:latin typeface="Times New Roman"/>
              <a:cs typeface="Times New Roman"/>
            </a:endParaRPr>
          </a:p>
          <a:p>
            <a:pPr marL="12700">
              <a:lnSpc>
                <a:spcPct val="100000"/>
              </a:lnSpc>
            </a:pPr>
            <a:r>
              <a:rPr sz="1200" b="1" spc="-5" dirty="0">
                <a:solidFill>
                  <a:schemeClr val="accent3"/>
                </a:solidFill>
                <a:latin typeface="Helvetica"/>
                <a:cs typeface="Helvetica"/>
              </a:rPr>
              <a:t>stgeorges.nhs.uk</a:t>
            </a:r>
            <a:endParaRPr sz="1200" dirty="0">
              <a:solidFill>
                <a:schemeClr val="accent3"/>
              </a:solidFill>
              <a:latin typeface="Helvetica"/>
              <a:cs typeface="Helvetica"/>
            </a:endParaRPr>
          </a:p>
        </p:txBody>
      </p:sp>
    </p:spTree>
    <p:extLst>
      <p:ext uri="{BB962C8B-B14F-4D97-AF65-F5344CB8AC3E}">
        <p14:creationId xmlns:p14="http://schemas.microsoft.com/office/powerpoint/2010/main" val="96616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71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attern divider_green_2">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8709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4"/>
                </a:solidFill>
                <a:latin typeface="Helvetica"/>
                <a:ea typeface="+mn-ea"/>
                <a:cs typeface="Helvetica"/>
              </a:defRPr>
            </a:lvl1pPr>
          </a:lstStyle>
          <a:p>
            <a:pPr lvl="0"/>
            <a:r>
              <a:rPr lang="en-US" dirty="0"/>
              <a:t>Subtitle 1</a:t>
            </a:r>
          </a:p>
        </p:txBody>
      </p:sp>
      <p:sp>
        <p:nvSpPr>
          <p:cNvPr id="13" name="Text Placeholder 2"/>
          <p:cNvSpPr>
            <a:spLocks noGrp="1"/>
          </p:cNvSpPr>
          <p:nvPr>
            <p:ph type="body" sz="quarter" idx="19" hasCustomPrompt="1"/>
          </p:nvPr>
        </p:nvSpPr>
        <p:spPr>
          <a:xfrm>
            <a:off x="291817" y="271730"/>
            <a:ext cx="6870983" cy="337870"/>
          </a:xfrm>
          <a:prstGeom prst="rect">
            <a:avLst/>
          </a:prstGeom>
        </p:spPr>
        <p:txBody>
          <a:bodyPr lIns="0" tIns="0" rIns="0" bIns="0"/>
          <a:lstStyle>
            <a:lvl1pPr>
              <a:defRPr lang="en-GB" sz="2200" b="0" i="0" spc="-30" dirty="0">
                <a:solidFill>
                  <a:schemeClr val="accent4"/>
                </a:solidFill>
                <a:latin typeface="Helvetica"/>
                <a:ea typeface="+mj-ea"/>
                <a:cs typeface="Helvetica"/>
              </a:defRPr>
            </a:lvl1pPr>
          </a:lstStyle>
          <a:p>
            <a:pPr lvl="0"/>
            <a:r>
              <a:rPr lang="en-US" dirty="0"/>
              <a:t>Section title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7598" y="1286607"/>
            <a:ext cx="7961392" cy="461163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297" y="6172888"/>
            <a:ext cx="971903" cy="502954"/>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22998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Master slide_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rgbClr val="ED8B00"/>
                </a:solidFill>
                <a:latin typeface="Helvetica"/>
                <a:ea typeface="+mj-ea"/>
                <a:cs typeface="Helvetica"/>
              </a:defRPr>
            </a:lvl1pPr>
          </a:lstStyle>
          <a:p>
            <a:pPr lvl="0"/>
            <a:r>
              <a:rPr lang="en-US" dirty="0"/>
              <a:t>Master slide orange</a:t>
            </a:r>
            <a:endParaRPr lang="en-GB" dirty="0"/>
          </a:p>
        </p:txBody>
      </p:sp>
      <p:sp>
        <p:nvSpPr>
          <p:cNvPr id="15"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6"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8" name="TextBox 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71336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attern divider_orange_1">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8709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1</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46" y="1300365"/>
            <a:ext cx="7958344" cy="4611633"/>
          </a:xfrm>
          <a:prstGeom prst="rect">
            <a:avLst/>
          </a:prstGeom>
        </p:spPr>
      </p:pic>
      <p:sp>
        <p:nvSpPr>
          <p:cNvPr id="15" name="Text Placeholder 2"/>
          <p:cNvSpPr>
            <a:spLocks noGrp="1"/>
          </p:cNvSpPr>
          <p:nvPr>
            <p:ph type="body" sz="quarter" idx="19" hasCustomPrompt="1"/>
          </p:nvPr>
        </p:nvSpPr>
        <p:spPr>
          <a:xfrm>
            <a:off x="291817" y="271730"/>
            <a:ext cx="6870983" cy="291958"/>
          </a:xfrm>
          <a:prstGeom prst="rect">
            <a:avLst/>
          </a:prstGeom>
        </p:spPr>
        <p:txBody>
          <a:bodyPr lIns="0" tIns="0" rIns="0" bIns="0"/>
          <a:lstStyle>
            <a:lvl1pPr>
              <a:defRPr lang="en-GB" sz="2200" b="0" i="0" spc="-30" dirty="0">
                <a:solidFill>
                  <a:srgbClr val="ED8B00"/>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29214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Pattern divider_orange_2">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8709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870983" cy="291958"/>
          </a:xfrm>
          <a:prstGeom prst="rect">
            <a:avLst/>
          </a:prstGeom>
        </p:spPr>
        <p:txBody>
          <a:bodyPr lIns="0" tIns="0" rIns="0" bIns="0"/>
          <a:lstStyle>
            <a:lvl1pPr>
              <a:defRPr lang="en-GB" sz="2200" b="0" i="0" spc="-30" dirty="0">
                <a:solidFill>
                  <a:srgbClr val="ED8B00"/>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7598" y="1291136"/>
            <a:ext cx="7961392" cy="461163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17" name="TextBox 1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574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Pattern divider_orange_3">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8709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3"/>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870983" cy="291958"/>
          </a:xfrm>
          <a:prstGeom prst="rect">
            <a:avLst/>
          </a:prstGeom>
        </p:spPr>
        <p:txBody>
          <a:bodyPr lIns="0" tIns="0" rIns="0" bIns="0"/>
          <a:lstStyle>
            <a:lvl1pPr>
              <a:defRPr lang="en-GB" sz="2200" b="0" i="0" spc="-30" dirty="0">
                <a:solidFill>
                  <a:srgbClr val="ED8B00"/>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55" y="1293319"/>
            <a:ext cx="7958344" cy="461163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17" name="TextBox 1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5172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Master slide_blue">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Image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US" dirty="0"/>
              <a:t>Section title</a:t>
            </a:r>
            <a:endParaRPr lang="en-GB" dirty="0"/>
          </a:p>
        </p:txBody>
      </p:sp>
      <p:sp>
        <p:nvSpPr>
          <p:cNvPr id="13" name="Picture Placeholder 3"/>
          <p:cNvSpPr>
            <a:spLocks noGrp="1"/>
          </p:cNvSpPr>
          <p:nvPr>
            <p:ph type="pic" sz="quarter" idx="20" hasCustomPrompt="1"/>
          </p:nvPr>
        </p:nvSpPr>
        <p:spPr>
          <a:xfrm>
            <a:off x="304800" y="1295400"/>
            <a:ext cx="11584190" cy="4595285"/>
          </a:xfrm>
          <a:prstGeom prst="rect">
            <a:avLst/>
          </a:prstGeom>
        </p:spPr>
        <p:txBody>
          <a:bodyPr/>
          <a:lstStyle>
            <a:lvl1pPr>
              <a:defRPr baseline="0">
                <a:solidFill>
                  <a:schemeClr val="tx1"/>
                </a:solidFill>
              </a:defRPr>
            </a:lvl1pPr>
          </a:lstStyle>
          <a:p>
            <a:r>
              <a:rPr lang="en-GB" dirty="0"/>
              <a:t>Insert Image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12" name="TextBox 1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47601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ontent + right image box">
    <p:spTree>
      <p:nvGrpSpPr>
        <p:cNvPr id="1" name=""/>
        <p:cNvGrpSpPr/>
        <p:nvPr/>
      </p:nvGrpSpPr>
      <p:grpSpPr>
        <a:xfrm>
          <a:off x="0" y="0"/>
          <a:ext cx="0" cy="0"/>
          <a:chOff x="0" y="0"/>
          <a:chExt cx="0" cy="0"/>
        </a:xfrm>
      </p:grpSpPr>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9" name="Picture Placeholder 3"/>
          <p:cNvSpPr>
            <a:spLocks noGrp="1"/>
          </p:cNvSpPr>
          <p:nvPr>
            <p:ph type="pic" sz="quarter" idx="20" hasCustomPrompt="1"/>
          </p:nvPr>
        </p:nvSpPr>
        <p:spPr>
          <a:xfrm>
            <a:off x="5039601" y="1295400"/>
            <a:ext cx="6849389" cy="4595285"/>
          </a:xfrm>
          <a:prstGeom prst="rect">
            <a:avLst/>
          </a:prstGeom>
        </p:spPr>
        <p:txBody>
          <a:bodyPr/>
          <a:lstStyle>
            <a:lvl1pPr>
              <a:defRPr baseline="0">
                <a:solidFill>
                  <a:schemeClr val="tx1"/>
                </a:solidFill>
              </a:defRPr>
            </a:lvl1pPr>
          </a:lstStyle>
          <a:p>
            <a:r>
              <a:rPr lang="en-GB" dirty="0"/>
              <a:t>Insert Image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14" name="TextBox 1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2251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Content_multiple text box">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9083611" y="1570886"/>
            <a:ext cx="2756535" cy="4319799"/>
          </a:xfrm>
          <a:prstGeom prst="rect">
            <a:avLst/>
          </a:prstGeom>
        </p:spPr>
        <p:txBody>
          <a:bodyPr lIns="0" tIns="0" rIns="0" bIns="0"/>
          <a:lstStyle>
            <a:lvl1pPr marL="12700" marR="10795" algn="l" defTabSz="914400" rtl="0" eaLnBrk="1" latinLnBrk="0" hangingPunct="1">
              <a:lnSpc>
                <a:spcPts val="1400"/>
              </a:lnSpc>
              <a:spcBef>
                <a:spcPts val="180"/>
              </a:spcBef>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3"/>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4321570"/>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3"/>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3" name="object 10"/>
          <p:cNvSpPr/>
          <p:nvPr userDrawn="1"/>
        </p:nvSpPr>
        <p:spPr>
          <a:xfrm>
            <a:off x="6115080"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a:p>
        </p:txBody>
      </p:sp>
      <p:sp>
        <p:nvSpPr>
          <p:cNvPr id="14" name="object 11"/>
          <p:cNvSpPr/>
          <p:nvPr userDrawn="1"/>
        </p:nvSpPr>
        <p:spPr>
          <a:xfrm>
            <a:off x="9047399"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24" name="TextBox 2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36961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Content_bulleted boxes">
    <p:spTree>
      <p:nvGrpSpPr>
        <p:cNvPr id="1" name=""/>
        <p:cNvGrpSpPr/>
        <p:nvPr/>
      </p:nvGrpSpPr>
      <p:grpSpPr>
        <a:xfrm>
          <a:off x="0" y="0"/>
          <a:ext cx="0" cy="0"/>
          <a:chOff x="0" y="0"/>
          <a:chExt cx="0" cy="0"/>
        </a:xfrm>
      </p:grpSpPr>
      <p:sp>
        <p:nvSpPr>
          <p:cNvPr id="28" name="Text Placeholder 3"/>
          <p:cNvSpPr>
            <a:spLocks noGrp="1"/>
          </p:cNvSpPr>
          <p:nvPr>
            <p:ph type="body" sz="quarter" idx="29" hasCustomPrompt="1"/>
          </p:nvPr>
        </p:nvSpPr>
        <p:spPr>
          <a:xfrm>
            <a:off x="9094105" y="2783758"/>
            <a:ext cx="2746042" cy="2438400"/>
          </a:xfrm>
          <a:prstGeom prst="rect">
            <a:avLst/>
          </a:prstGeom>
        </p:spPr>
        <p:txBody>
          <a:bodyPr lIns="0" tIns="0" rIns="0" bIns="0"/>
          <a:lstStyle>
            <a:lvl1pPr marL="215900" marR="508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p:txBody>
      </p:sp>
      <p:sp>
        <p:nvSpPr>
          <p:cNvPr id="25" name="Text Placeholder 3"/>
          <p:cNvSpPr>
            <a:spLocks noGrp="1"/>
          </p:cNvSpPr>
          <p:nvPr>
            <p:ph type="body" sz="quarter" idx="28" hasCustomPrompt="1"/>
          </p:nvPr>
        </p:nvSpPr>
        <p:spPr>
          <a:xfrm>
            <a:off x="6159313" y="2235266"/>
            <a:ext cx="2756535" cy="3022534"/>
          </a:xfrm>
          <a:prstGeom prst="rect">
            <a:avLst/>
          </a:prstGeom>
        </p:spPr>
        <p:txBody>
          <a:bodyPr lIns="0" tIns="0" rIns="0" bIns="0"/>
          <a:lstStyle>
            <a:lvl1pPr marL="215900" marR="16129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a:p>
            <a:pPr marL="215900" marR="161290" indent="-203200">
              <a:lnSpc>
                <a:spcPts val="1400"/>
              </a:lnSpc>
              <a:spcBef>
                <a:spcPts val="84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six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seven </a:t>
            </a:r>
            <a:r>
              <a:rPr lang="en-GB" sz="1200" spc="-15" dirty="0">
                <a:solidFill>
                  <a:srgbClr val="425563"/>
                </a:solidFill>
                <a:latin typeface="Arial"/>
                <a:cs typeface="Arial"/>
              </a:rPr>
              <a:t>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eight </a:t>
            </a:r>
            <a:r>
              <a:rPr lang="en-GB" sz="1200" spc="-15" dirty="0">
                <a:solidFill>
                  <a:srgbClr val="425563"/>
                </a:solidFill>
                <a:latin typeface="Arial"/>
                <a:cs typeface="Arial"/>
              </a:rPr>
              <a:t>lorem</a:t>
            </a:r>
            <a:r>
              <a:rPr lang="en-GB" sz="1200" spc="2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p:txBody>
      </p:sp>
      <p:sp>
        <p:nvSpPr>
          <p:cNvPr id="22" name="Text Placeholder 3"/>
          <p:cNvSpPr>
            <a:spLocks noGrp="1"/>
          </p:cNvSpPr>
          <p:nvPr>
            <p:ph type="body" sz="quarter" idx="26" hasCustomPrompt="1"/>
          </p:nvPr>
        </p:nvSpPr>
        <p:spPr>
          <a:xfrm>
            <a:off x="9083611" y="1570887"/>
            <a:ext cx="2756535" cy="1172313"/>
          </a:xfrm>
          <a:prstGeom prst="rect">
            <a:avLst/>
          </a:prstGeom>
        </p:spPr>
        <p:txBody>
          <a:bodyPr lIns="0" tIns="0" rIns="0" bIns="0"/>
          <a:lstStyle>
            <a:lvl1pPr marL="17145" marR="5080" algn="l" defTabSz="914400" rtl="0" eaLnBrk="1" latinLnBrk="0" hangingPunct="1">
              <a:lnSpc>
                <a:spcPts val="1400"/>
              </a:lnSpc>
              <a:spcBef>
                <a:spcPts val="869"/>
              </a:spcBef>
              <a:defRPr lang="en-US" sz="1200" kern="1200" spc="-10" dirty="0" smtClean="0">
                <a:solidFill>
                  <a:srgbClr val="425563"/>
                </a:solidFill>
                <a:latin typeface="Helvetica"/>
                <a:ea typeface="+mn-ea"/>
                <a:cs typeface="Helvetica"/>
              </a:defRPr>
            </a:lvl1pPr>
          </a:lstStyle>
          <a:p>
            <a:pPr marL="17145" marR="508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3"/>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625594"/>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3"/>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893624"/>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3"/>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7" name="Text Placeholder 2"/>
          <p:cNvSpPr>
            <a:spLocks noGrp="1"/>
          </p:cNvSpPr>
          <p:nvPr>
            <p:ph type="body" sz="quarter" idx="22" hasCustomPrompt="1"/>
          </p:nvPr>
        </p:nvSpPr>
        <p:spPr>
          <a:xfrm>
            <a:off x="291814" y="2261443"/>
            <a:ext cx="3642645" cy="3629241"/>
          </a:xfrm>
          <a:prstGeom prst="rect">
            <a:avLst/>
          </a:prstGeom>
        </p:spPr>
        <p:txBody>
          <a:bodyPr lIns="0" tIns="0" rIns="0" bIns="0"/>
          <a:lstStyle>
            <a:lvl1pPr marL="283210" marR="212725" indent="-270510" algn="l" defTabSz="914400" rtl="0" eaLnBrk="1" latinLnBrk="0" hangingPunct="1">
              <a:lnSpc>
                <a:spcPct val="100000"/>
              </a:lnSpc>
              <a:spcBef>
                <a:spcPts val="680"/>
              </a:spcBef>
              <a:buClr>
                <a:schemeClr val="accent3"/>
              </a:buClr>
              <a:buFont typeface="Arial" panose="020B0604020202020204" pitchFamily="34" charset="0"/>
              <a:buChar char="•"/>
              <a:tabLst>
                <a:tab pos="283210" algn="l"/>
                <a:tab pos="283845" algn="l"/>
              </a:tabLst>
              <a:defRPr lang="en-GB" sz="1600" kern="1200" spc="-25" dirty="0">
                <a:solidFill>
                  <a:srgbClr val="425563"/>
                </a:solidFill>
                <a:latin typeface="Arial"/>
                <a:ea typeface="+mn-ea"/>
                <a:cs typeface="Arial"/>
              </a:defRPr>
            </a:lvl1pPr>
          </a:lstStyle>
          <a:p>
            <a:pPr marL="283210" indent="-270510">
              <a:lnSpc>
                <a:spcPct val="100000"/>
              </a:lnSpc>
              <a:spcBef>
                <a:spcPts val="7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5" dirty="0">
                <a:solidFill>
                  <a:srgbClr val="425563"/>
                </a:solidFill>
                <a:latin typeface="Arial"/>
                <a:cs typeface="Arial"/>
              </a:rPr>
              <a:t>one </a:t>
            </a:r>
            <a:r>
              <a:rPr lang="en-GB" sz="1600" spc="-25" dirty="0">
                <a:solidFill>
                  <a:srgbClr val="425563"/>
                </a:solidFill>
                <a:latin typeface="Arial"/>
                <a:cs typeface="Arial"/>
              </a:rPr>
              <a:t>lorem</a:t>
            </a:r>
            <a:r>
              <a:rPr lang="en-GB" sz="160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two </a:t>
            </a:r>
            <a:r>
              <a:rPr lang="en-GB" sz="1600" spc="-25" dirty="0">
                <a:solidFill>
                  <a:srgbClr val="425563"/>
                </a:solidFill>
                <a:latin typeface="Arial"/>
                <a:cs typeface="Arial"/>
              </a:rPr>
              <a:t>lorem</a:t>
            </a:r>
            <a:r>
              <a:rPr lang="en-GB" sz="1600" spc="-10" dirty="0">
                <a:solidFill>
                  <a:srgbClr val="425563"/>
                </a:solidFill>
                <a:latin typeface="Arial"/>
                <a:cs typeface="Arial"/>
              </a:rPr>
              <a:t> ipsum</a:t>
            </a:r>
            <a:endParaRPr lang="en-GB" sz="1600" dirty="0">
              <a:latin typeface="Arial"/>
              <a:cs typeface="Arial"/>
            </a:endParaRPr>
          </a:p>
          <a:p>
            <a:pPr marL="283210" marR="5080"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5" dirty="0">
                <a:solidFill>
                  <a:srgbClr val="425563"/>
                </a:solidFill>
                <a:latin typeface="Arial"/>
                <a:cs typeface="Arial"/>
              </a:rPr>
              <a:t>three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four </a:t>
            </a:r>
            <a:r>
              <a:rPr lang="en-GB" sz="1600" spc="-25" dirty="0">
                <a:solidFill>
                  <a:srgbClr val="425563"/>
                </a:solidFill>
                <a:latin typeface="Arial"/>
                <a:cs typeface="Arial"/>
              </a:rPr>
              <a:t>lorem</a:t>
            </a:r>
            <a:r>
              <a:rPr lang="en-GB" sz="1600" spc="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Font typeface="Arial"/>
              <a:buChar char="•"/>
              <a:tabLst>
                <a:tab pos="283210" algn="l"/>
                <a:tab pos="283845" algn="l"/>
              </a:tabLst>
            </a:pPr>
            <a:r>
              <a:rPr lang="en-GB" sz="1600" spc="-25" dirty="0">
                <a:solidFill>
                  <a:srgbClr val="425563"/>
                </a:solidFill>
                <a:latin typeface="Helvetica"/>
                <a:cs typeface="Helvetica"/>
              </a:rPr>
              <a:t>Bullet </a:t>
            </a:r>
            <a:r>
              <a:rPr lang="en-GB" sz="1600" spc="-5" dirty="0">
                <a:solidFill>
                  <a:srgbClr val="425563"/>
                </a:solidFill>
                <a:latin typeface="Helvetica"/>
                <a:cs typeface="Helvetica"/>
              </a:rPr>
              <a:t>point </a:t>
            </a:r>
            <a:r>
              <a:rPr lang="en-GB" sz="1600" spc="-15" dirty="0">
                <a:solidFill>
                  <a:srgbClr val="425563"/>
                </a:solidFill>
                <a:latin typeface="Helvetica"/>
                <a:cs typeface="Helvetica"/>
              </a:rPr>
              <a:t>five </a:t>
            </a:r>
            <a:r>
              <a:rPr lang="en-GB" sz="1600" spc="-25" dirty="0">
                <a:solidFill>
                  <a:srgbClr val="425563"/>
                </a:solidFill>
                <a:latin typeface="Helvetica"/>
                <a:cs typeface="Helvetica"/>
              </a:rPr>
              <a:t>lorem</a:t>
            </a:r>
            <a:r>
              <a:rPr lang="en-GB" sz="1600" spc="35" dirty="0">
                <a:solidFill>
                  <a:srgbClr val="425563"/>
                </a:solidFill>
                <a:latin typeface="Helvetica"/>
                <a:cs typeface="Helvetica"/>
              </a:rPr>
              <a:t> </a:t>
            </a:r>
            <a:r>
              <a:rPr lang="en-GB" sz="1600" spc="-10" dirty="0">
                <a:solidFill>
                  <a:srgbClr val="425563"/>
                </a:solidFill>
                <a:latin typeface="Helvetica"/>
                <a:cs typeface="Helvetica"/>
              </a:rPr>
              <a:t>ipsum</a:t>
            </a:r>
            <a:endParaRPr lang="en-GB" sz="1600" dirty="0">
              <a:latin typeface="Helvetica"/>
              <a:cs typeface="Helvetica"/>
            </a:endParaRPr>
          </a:p>
          <a:p>
            <a:pPr marL="283210" marR="212725"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six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30" dirty="0">
                <a:solidFill>
                  <a:srgbClr val="425563"/>
                </a:solidFill>
                <a:latin typeface="Arial"/>
                <a:cs typeface="Arial"/>
              </a:rPr>
              <a:t>seven </a:t>
            </a:r>
            <a:r>
              <a:rPr lang="en-GB" sz="1600" spc="-25" dirty="0">
                <a:solidFill>
                  <a:srgbClr val="425563"/>
                </a:solidFill>
                <a:latin typeface="Arial"/>
                <a:cs typeface="Arial"/>
              </a:rPr>
              <a:t>lorem</a:t>
            </a:r>
            <a:r>
              <a:rPr lang="en-GB" sz="1600" spc="5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0" dirty="0">
                <a:solidFill>
                  <a:srgbClr val="425563"/>
                </a:solidFill>
                <a:latin typeface="Arial"/>
                <a:cs typeface="Arial"/>
              </a:rPr>
              <a:t>eight </a:t>
            </a:r>
            <a:r>
              <a:rPr lang="en-GB" sz="1600" spc="-25" dirty="0">
                <a:solidFill>
                  <a:srgbClr val="425563"/>
                </a:solidFill>
                <a:latin typeface="Arial"/>
                <a:cs typeface="Arial"/>
              </a:rPr>
              <a:t>lorem</a:t>
            </a:r>
            <a:r>
              <a:rPr lang="en-GB" sz="1600" spc="2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p:txBody>
      </p:sp>
      <p:sp>
        <p:nvSpPr>
          <p:cNvPr id="16" name="object 10"/>
          <p:cNvSpPr/>
          <p:nvPr userDrawn="1"/>
        </p:nvSpPr>
        <p:spPr>
          <a:xfrm>
            <a:off x="6115080"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a:p>
        </p:txBody>
      </p:sp>
      <p:sp>
        <p:nvSpPr>
          <p:cNvPr id="19" name="object 11"/>
          <p:cNvSpPr/>
          <p:nvPr userDrawn="1"/>
        </p:nvSpPr>
        <p:spPr>
          <a:xfrm>
            <a:off x="904739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968" y="6172201"/>
            <a:ext cx="973232" cy="503642"/>
          </a:xfrm>
          <a:prstGeom prst="rect">
            <a:avLst/>
          </a:prstGeom>
        </p:spPr>
      </p:pic>
      <p:sp>
        <p:nvSpPr>
          <p:cNvPr id="27" name="TextBox 2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26539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141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6451" y="2627791"/>
            <a:ext cx="3957324" cy="714742"/>
          </a:xfrm>
        </p:spPr>
        <p:txBody>
          <a:bodyPr/>
          <a:lstStyle/>
          <a:p>
            <a:r>
              <a:rPr lang="en-GB" sz="2800" b="1" dirty="0">
                <a:solidFill>
                  <a:schemeClr val="accent3"/>
                </a:solidFill>
              </a:rPr>
              <a:t>Induction</a:t>
            </a:r>
          </a:p>
        </p:txBody>
      </p:sp>
      <p:sp>
        <p:nvSpPr>
          <p:cNvPr id="7" name="Text Placeholder 6"/>
          <p:cNvSpPr>
            <a:spLocks noGrp="1"/>
          </p:cNvSpPr>
          <p:nvPr>
            <p:ph type="body" sz="quarter" idx="14"/>
          </p:nvPr>
        </p:nvSpPr>
        <p:spPr>
          <a:xfrm>
            <a:off x="306450" y="2188507"/>
            <a:ext cx="4779899" cy="439284"/>
          </a:xfrm>
        </p:spPr>
        <p:txBody>
          <a:bodyPr/>
          <a:lstStyle/>
          <a:p>
            <a:r>
              <a:rPr lang="en-GB" sz="3200" b="1" dirty="0">
                <a:solidFill>
                  <a:schemeClr val="tx1"/>
                </a:solidFill>
              </a:rPr>
              <a:t>Diversity and Inclusion</a:t>
            </a:r>
          </a:p>
        </p:txBody>
      </p:sp>
      <p:pic>
        <p:nvPicPr>
          <p:cNvPr id="4" name="Picture 3">
            <a:extLst>
              <a:ext uri="{FF2B5EF4-FFF2-40B4-BE49-F238E27FC236}">
                <a16:creationId xmlns:a16="http://schemas.microsoft.com/office/drawing/2014/main" id="{E607F7FF-916E-499E-963A-6BCE3938EC6D}"/>
              </a:ext>
            </a:extLst>
          </p:cNvPr>
          <p:cNvPicPr>
            <a:picLocks noChangeAspect="1"/>
          </p:cNvPicPr>
          <p:nvPr/>
        </p:nvPicPr>
        <p:blipFill rotWithShape="1">
          <a:blip r:embed="rId3"/>
          <a:srcRect l="3814" t="6828" r="5712" b="9682"/>
          <a:stretch/>
        </p:blipFill>
        <p:spPr>
          <a:xfrm>
            <a:off x="4620868" y="3757475"/>
            <a:ext cx="7076211" cy="2962922"/>
          </a:xfrm>
          <a:prstGeom prst="ellipse">
            <a:avLst/>
          </a:prstGeom>
        </p:spPr>
      </p:pic>
    </p:spTree>
    <p:extLst>
      <p:ext uri="{BB962C8B-B14F-4D97-AF65-F5344CB8AC3E}">
        <p14:creationId xmlns:p14="http://schemas.microsoft.com/office/powerpoint/2010/main" val="193287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92100" y="246062"/>
            <a:ext cx="6706008" cy="259522"/>
          </a:xfrm>
        </p:spPr>
        <p:txBody>
          <a:bodyPr/>
          <a:lstStyle/>
          <a:p>
            <a:r>
              <a:rPr lang="en-GB" b="1" dirty="0"/>
              <a:t>Being Respectful and Kind - Active Bystander and the 4 D’s</a:t>
            </a:r>
          </a:p>
        </p:txBody>
      </p:sp>
      <p:sp>
        <p:nvSpPr>
          <p:cNvPr id="5" name="Text Placeholder 4"/>
          <p:cNvSpPr>
            <a:spLocks noGrp="1"/>
          </p:cNvSpPr>
          <p:nvPr>
            <p:ph type="body" sz="quarter" idx="17"/>
          </p:nvPr>
        </p:nvSpPr>
        <p:spPr>
          <a:xfrm>
            <a:off x="292100" y="6464300"/>
            <a:ext cx="4443413" cy="147638"/>
          </a:xfrm>
        </p:spPr>
        <p:txBody>
          <a:bodyPr/>
          <a:lstStyle/>
          <a:p>
            <a:r>
              <a:rPr lang="en-GB" dirty="0"/>
              <a:t>St George’s University Hospitals NHS Foundation Trust</a:t>
            </a:r>
          </a:p>
          <a:p>
            <a:endParaRPr lang="en-GB" dirty="0"/>
          </a:p>
        </p:txBody>
      </p:sp>
      <p:sp>
        <p:nvSpPr>
          <p:cNvPr id="6" name="Text Placeholder 2"/>
          <p:cNvSpPr>
            <a:spLocks noGrp="1"/>
          </p:cNvSpPr>
          <p:nvPr/>
        </p:nvSpPr>
        <p:spPr>
          <a:xfrm>
            <a:off x="1028700" y="1545413"/>
            <a:ext cx="10134600" cy="4145178"/>
          </a:xfrm>
          <a:prstGeom prst="rect">
            <a:avLst/>
          </a:prstGeom>
        </p:spPr>
        <p:txBody>
          <a:bodyPr lIns="0" tIns="0" rIns="0" bIns="0"/>
          <a:lstStyle>
            <a:lvl1pPr marL="283210" marR="212725" indent="-270510" algn="l" defTabSz="914400" rtl="0" eaLnBrk="1" latinLnBrk="0" hangingPunct="1">
              <a:lnSpc>
                <a:spcPct val="100000"/>
              </a:lnSpc>
              <a:spcBef>
                <a:spcPts val="680"/>
              </a:spcBef>
              <a:buClr>
                <a:srgbClr val="00A499"/>
              </a:buClr>
              <a:buFont typeface="Arial"/>
              <a:buChar char="•"/>
              <a:tabLst>
                <a:tab pos="283210" algn="l"/>
                <a:tab pos="283845" algn="l"/>
              </a:tabLst>
              <a:defRPr lang="en-GB" sz="1600" kern="1200" spc="-25" dirty="0">
                <a:solidFill>
                  <a:srgbClr val="425563"/>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3210" marR="212725" lvl="0" indent="-270510" algn="ctr" defTabSz="914400" rtl="0" eaLnBrk="1" fontAlgn="auto" latinLnBrk="0" hangingPunct="1">
              <a:lnSpc>
                <a:spcPct val="100000"/>
              </a:lnSpc>
              <a:spcBef>
                <a:spcPts val="680"/>
              </a:spcBef>
              <a:spcAft>
                <a:spcPts val="0"/>
              </a:spcAft>
              <a:buClr>
                <a:srgbClr val="00A499"/>
              </a:buClr>
              <a:buSzTx/>
              <a:buFont typeface="Arial"/>
              <a:buChar char="•"/>
              <a:tabLst>
                <a:tab pos="283210" algn="l"/>
                <a:tab pos="283845" algn="l"/>
              </a:tabLst>
              <a:defRPr/>
            </a:pPr>
            <a:endParaRPr kumimoji="0" lang="en-GB" sz="2800" b="0" i="0" u="none" strike="noStrike" kern="1200" cap="none" spc="-25" normalizeH="0" baseline="0" noProof="0" dirty="0">
              <a:ln>
                <a:noFill/>
              </a:ln>
              <a:solidFill>
                <a:srgbClr val="425563"/>
              </a:solidFill>
              <a:effectLst/>
              <a:uLnTx/>
              <a:uFillTx/>
              <a:latin typeface="Arial"/>
              <a:ea typeface="+mn-ea"/>
              <a:cs typeface="Arial"/>
            </a:endParaRPr>
          </a:p>
        </p:txBody>
      </p:sp>
      <p:sp>
        <p:nvSpPr>
          <p:cNvPr id="11" name="TextBox 10">
            <a:extLst>
              <a:ext uri="{FF2B5EF4-FFF2-40B4-BE49-F238E27FC236}">
                <a16:creationId xmlns:a16="http://schemas.microsoft.com/office/drawing/2014/main" id="{523CF038-007C-4E25-86BD-E24915CC30E2}"/>
              </a:ext>
            </a:extLst>
          </p:cNvPr>
          <p:cNvSpPr txBox="1"/>
          <p:nvPr/>
        </p:nvSpPr>
        <p:spPr>
          <a:xfrm>
            <a:off x="363243" y="1087510"/>
            <a:ext cx="1088476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Helvetica"/>
                <a:ea typeface="+mn-ea"/>
                <a:cs typeface="+mn-cs"/>
              </a:rPr>
              <a:t>To live the Trust values of being </a:t>
            </a:r>
            <a:r>
              <a:rPr kumimoji="0" lang="en-GB" sz="1600" b="1" i="0" u="none" strike="noStrike" kern="1200" cap="none" spc="0" normalizeH="0" baseline="0" noProof="0" dirty="0">
                <a:ln>
                  <a:noFill/>
                </a:ln>
                <a:solidFill>
                  <a:srgbClr val="425563"/>
                </a:solidFill>
                <a:effectLst/>
                <a:uLnTx/>
                <a:uFillTx/>
                <a:latin typeface="Helvetica"/>
                <a:ea typeface="+mn-ea"/>
                <a:cs typeface="+mn-cs"/>
              </a:rPr>
              <a:t>Respectful</a:t>
            </a:r>
            <a:r>
              <a:rPr kumimoji="0" lang="en-GB" sz="1600" b="0" i="0" u="none" strike="noStrike" kern="1200" cap="none" spc="0" normalizeH="0" baseline="0" noProof="0" dirty="0">
                <a:ln>
                  <a:noFill/>
                </a:ln>
                <a:solidFill>
                  <a:srgbClr val="425563"/>
                </a:solidFill>
                <a:effectLst/>
                <a:uLnTx/>
                <a:uFillTx/>
                <a:latin typeface="Helvetica"/>
                <a:ea typeface="+mn-ea"/>
                <a:cs typeface="+mn-cs"/>
              </a:rPr>
              <a:t> and </a:t>
            </a:r>
            <a:r>
              <a:rPr kumimoji="0" lang="en-GB" sz="1600" b="1" i="0" u="none" strike="noStrike" kern="1200" cap="none" spc="0" normalizeH="0" baseline="0" noProof="0" dirty="0">
                <a:ln>
                  <a:noFill/>
                </a:ln>
                <a:solidFill>
                  <a:srgbClr val="425563"/>
                </a:solidFill>
                <a:effectLst/>
                <a:uLnTx/>
                <a:uFillTx/>
                <a:latin typeface="Helvetica"/>
                <a:ea typeface="+mn-ea"/>
                <a:cs typeface="+mn-cs"/>
              </a:rPr>
              <a:t>Kind</a:t>
            </a:r>
            <a:r>
              <a:rPr kumimoji="0" lang="en-GB" sz="1600" b="0" i="0" u="none" strike="noStrike" kern="1200" cap="none" spc="0" normalizeH="0" baseline="0" noProof="0" dirty="0">
                <a:ln>
                  <a:noFill/>
                </a:ln>
                <a:solidFill>
                  <a:srgbClr val="425563"/>
                </a:solidFill>
                <a:effectLst/>
                <a:uLnTx/>
                <a:uFillTx/>
                <a:latin typeface="Helvetica"/>
                <a:ea typeface="+mn-ea"/>
                <a:cs typeface="+mn-cs"/>
              </a:rPr>
              <a:t> in our daily lives and while at work, at times we might witness or be bystanders to situations that happen around us. These situations at times make us uncomfortable as it might involve harassment, bullying or discrimination.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Helvetica"/>
                <a:ea typeface="+mn-ea"/>
                <a:cs typeface="+mn-cs"/>
              </a:rPr>
              <a:t>If we stand by without intervening, we give the impression that unacceptable behaviour is alright – reinforcing these behaviours.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Helvetica"/>
                <a:ea typeface="+mn-ea"/>
                <a:cs typeface="+mn-cs"/>
              </a:rPr>
              <a:t>Being an active bystander means you notice poor behaviour, understand that it is a problem, feel empowered to do something about it and that you have the necessary tools to 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Helvetica"/>
                <a:ea typeface="+mn-ea"/>
                <a:cs typeface="+mn-cs"/>
              </a:rPr>
              <a:t>When intervening, its important to keep in mind the 4 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25563"/>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25563"/>
                </a:solidFill>
                <a:effectLst/>
                <a:uLnTx/>
                <a:uFillTx/>
                <a:latin typeface="Helvetica"/>
                <a:ea typeface="+mn-ea"/>
                <a:cs typeface="+mn-cs"/>
              </a:rPr>
              <a:t>Direct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Helvetica"/>
                <a:ea typeface="+mn-ea"/>
                <a:cs typeface="+mn-cs"/>
              </a:rPr>
              <a:t>Call out negative behaviour, tell the person to stop or ask the victim if they are OK or need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25563"/>
                </a:solidFill>
                <a:effectLst/>
                <a:uLnTx/>
                <a:uFillTx/>
                <a:latin typeface="Helvetica"/>
                <a:ea typeface="+mn-ea"/>
                <a:cs typeface="+mn-cs"/>
              </a:rPr>
              <a:t>Distract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Helvetica"/>
                <a:ea typeface="+mn-ea"/>
                <a:cs typeface="+mn-cs"/>
              </a:rPr>
              <a:t>Interrupt the person, start a conversation with them to allow their potential target to move away or redirect the situation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25563"/>
                </a:solidFill>
                <a:effectLst/>
                <a:uLnTx/>
                <a:uFillTx/>
                <a:latin typeface="Helvetica"/>
                <a:ea typeface="+mn-ea"/>
                <a:cs typeface="+mn-cs"/>
              </a:rPr>
              <a:t>Delegate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Helvetica"/>
                <a:ea typeface="+mn-ea"/>
                <a:cs typeface="+mn-cs"/>
              </a:rPr>
              <a:t>If you feel too embarrassed or shy to speak out, or you don’t feel safe to do so, get someone else to step in who may be better able to deal with the situation such as a line manager or specialist team/department.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25563"/>
                </a:solidFill>
                <a:effectLst/>
                <a:uLnTx/>
                <a:uFillTx/>
                <a:latin typeface="Helvetica"/>
                <a:ea typeface="+mn-ea"/>
                <a:cs typeface="+mn-cs"/>
              </a:rPr>
              <a:t>Delay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25563"/>
                </a:solidFill>
                <a:effectLst/>
                <a:uLnTx/>
                <a:uFillTx/>
                <a:latin typeface="Helvetica"/>
                <a:ea typeface="+mn-ea"/>
                <a:cs typeface="+mn-cs"/>
              </a:rPr>
              <a:t>If the situation is too dangerous to challenge then and there report it when its safe to do so.</a:t>
            </a:r>
          </a:p>
        </p:txBody>
      </p:sp>
    </p:spTree>
    <p:extLst>
      <p:ext uri="{BB962C8B-B14F-4D97-AF65-F5344CB8AC3E}">
        <p14:creationId xmlns:p14="http://schemas.microsoft.com/office/powerpoint/2010/main" val="241004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04800" y="361915"/>
            <a:ext cx="6870983" cy="337870"/>
          </a:xfrm>
        </p:spPr>
        <p:txBody>
          <a:bodyPr/>
          <a:lstStyle/>
          <a:p>
            <a:r>
              <a:rPr lang="en-GB" b="1" dirty="0"/>
              <a:t>Active Bystander and the 4 D’s - Common Reasons People Don’t Act </a:t>
            </a:r>
          </a:p>
        </p:txBody>
      </p:sp>
      <p:sp>
        <p:nvSpPr>
          <p:cNvPr id="5" name="Text Placeholder 4"/>
          <p:cNvSpPr>
            <a:spLocks noGrp="1"/>
          </p:cNvSpPr>
          <p:nvPr>
            <p:ph type="body" sz="quarter" idx="17"/>
          </p:nvPr>
        </p:nvSpPr>
        <p:spPr>
          <a:xfrm>
            <a:off x="292100" y="6464300"/>
            <a:ext cx="4443413" cy="147638"/>
          </a:xfrm>
        </p:spPr>
        <p:txBody>
          <a:bodyPr/>
          <a:lstStyle/>
          <a:p>
            <a:r>
              <a:rPr lang="en-GB" dirty="0"/>
              <a:t>St George’s University Hospitals NHS Foundation Trust</a:t>
            </a:r>
          </a:p>
          <a:p>
            <a:endParaRPr lang="en-GB" dirty="0"/>
          </a:p>
        </p:txBody>
      </p:sp>
      <p:sp>
        <p:nvSpPr>
          <p:cNvPr id="6" name="Text Placeholder 2"/>
          <p:cNvSpPr>
            <a:spLocks noGrp="1"/>
          </p:cNvSpPr>
          <p:nvPr/>
        </p:nvSpPr>
        <p:spPr>
          <a:xfrm>
            <a:off x="1028700" y="1545413"/>
            <a:ext cx="10134600" cy="4145178"/>
          </a:xfrm>
          <a:prstGeom prst="rect">
            <a:avLst/>
          </a:prstGeom>
        </p:spPr>
        <p:txBody>
          <a:bodyPr lIns="0" tIns="0" rIns="0" bIns="0"/>
          <a:lstStyle>
            <a:lvl1pPr marL="283210" marR="212725" indent="-270510" algn="l" defTabSz="914400" rtl="0" eaLnBrk="1" latinLnBrk="0" hangingPunct="1">
              <a:lnSpc>
                <a:spcPct val="100000"/>
              </a:lnSpc>
              <a:spcBef>
                <a:spcPts val="680"/>
              </a:spcBef>
              <a:buClr>
                <a:srgbClr val="00A499"/>
              </a:buClr>
              <a:buFont typeface="Arial"/>
              <a:buChar char="•"/>
              <a:tabLst>
                <a:tab pos="283210" algn="l"/>
                <a:tab pos="283845" algn="l"/>
              </a:tabLst>
              <a:defRPr lang="en-GB" sz="1600" kern="1200" spc="-25" dirty="0">
                <a:solidFill>
                  <a:srgbClr val="425563"/>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3210" marR="212725" lvl="0" indent="-270510" algn="ctr" defTabSz="914400" rtl="0" eaLnBrk="1" fontAlgn="auto" latinLnBrk="0" hangingPunct="1">
              <a:lnSpc>
                <a:spcPct val="100000"/>
              </a:lnSpc>
              <a:spcBef>
                <a:spcPts val="680"/>
              </a:spcBef>
              <a:spcAft>
                <a:spcPts val="0"/>
              </a:spcAft>
              <a:buClr>
                <a:srgbClr val="00A499"/>
              </a:buClr>
              <a:buSzTx/>
              <a:buFont typeface="Arial"/>
              <a:buChar char="•"/>
              <a:tabLst>
                <a:tab pos="283210" algn="l"/>
                <a:tab pos="283845" algn="l"/>
              </a:tabLst>
              <a:defRPr/>
            </a:pPr>
            <a:endParaRPr kumimoji="0" lang="en-GB" sz="2800" b="0" i="0" u="none" strike="noStrike" kern="1200" cap="none" spc="-25" normalizeH="0" baseline="0" noProof="0" dirty="0">
              <a:ln>
                <a:noFill/>
              </a:ln>
              <a:solidFill>
                <a:srgbClr val="425563"/>
              </a:solidFill>
              <a:effectLst/>
              <a:uLnTx/>
              <a:uFillTx/>
              <a:latin typeface="Arial"/>
              <a:ea typeface="+mn-ea"/>
              <a:cs typeface="Arial"/>
            </a:endParaRPr>
          </a:p>
        </p:txBody>
      </p:sp>
      <p:sp>
        <p:nvSpPr>
          <p:cNvPr id="2" name="Speech Bubble: Rectangle with Corners Rounded 1">
            <a:extLst>
              <a:ext uri="{FF2B5EF4-FFF2-40B4-BE49-F238E27FC236}">
                <a16:creationId xmlns:a16="http://schemas.microsoft.com/office/drawing/2014/main" id="{0B17DD05-1C42-46C2-984A-AC202AC58D23}"/>
              </a:ext>
            </a:extLst>
          </p:cNvPr>
          <p:cNvSpPr/>
          <p:nvPr/>
        </p:nvSpPr>
        <p:spPr>
          <a:xfrm>
            <a:off x="1828800" y="1752600"/>
            <a:ext cx="2438400" cy="1828800"/>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8EDEE">
                    <a:lumMod val="10000"/>
                  </a:srgbClr>
                </a:solidFill>
                <a:effectLst/>
                <a:uLnTx/>
                <a:uFillTx/>
                <a:latin typeface="Helvetica"/>
                <a:ea typeface="+mn-ea"/>
                <a:cs typeface="+mn-cs"/>
              </a:rPr>
              <a:t>“I’m worried it will turn on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8EDEE">
                    <a:lumMod val="10000"/>
                  </a:srgbClr>
                </a:solidFill>
                <a:effectLst/>
                <a:uLnTx/>
                <a:uFillTx/>
                <a:latin typeface="Helvetica"/>
                <a:ea typeface="+mn-ea"/>
                <a:cs typeface="+mn-cs"/>
              </a:rPr>
              <a:t>Trust your gut and chose a less direct action</a:t>
            </a:r>
          </a:p>
        </p:txBody>
      </p:sp>
      <p:sp>
        <p:nvSpPr>
          <p:cNvPr id="7" name="Speech Bubble: Rectangle with Corners Rounded 6">
            <a:extLst>
              <a:ext uri="{FF2B5EF4-FFF2-40B4-BE49-F238E27FC236}">
                <a16:creationId xmlns:a16="http://schemas.microsoft.com/office/drawing/2014/main" id="{A43E1A80-9E99-4B79-B5B2-D4BD06374516}"/>
              </a:ext>
            </a:extLst>
          </p:cNvPr>
          <p:cNvSpPr/>
          <p:nvPr/>
        </p:nvSpPr>
        <p:spPr>
          <a:xfrm>
            <a:off x="5257800" y="1447800"/>
            <a:ext cx="2438400" cy="1828800"/>
          </a:xfrm>
          <a:prstGeom prst="wedgeRoundRectCallou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8EDEE">
                    <a:lumMod val="10000"/>
                  </a:srgbClr>
                </a:solidFill>
                <a:effectLst/>
                <a:uLnTx/>
                <a:uFillTx/>
                <a:latin typeface="Helvetica"/>
                <a:ea typeface="+mn-ea"/>
                <a:cs typeface="+mn-cs"/>
              </a:rPr>
              <a:t>“Its not my issue”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8EDEE">
                    <a:lumMod val="10000"/>
                  </a:srgbClr>
                </a:solidFill>
                <a:effectLst/>
                <a:uLnTx/>
                <a:uFillTx/>
                <a:latin typeface="Helvetica"/>
                <a:ea typeface="+mn-ea"/>
                <a:cs typeface="+mn-cs"/>
              </a:rPr>
              <a:t>Even if you’ve never been the target of poor behaviour, a friend or loved on probably has been. Poor behaviour hurts everyone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8EDEE">
                  <a:lumMod val="10000"/>
                </a:srgbClr>
              </a:solidFill>
              <a:effectLst/>
              <a:uLnTx/>
              <a:uFillTx/>
              <a:latin typeface="Helvetica"/>
              <a:ea typeface="+mn-ea"/>
              <a:cs typeface="+mn-cs"/>
            </a:endParaRPr>
          </a:p>
        </p:txBody>
      </p:sp>
      <p:sp>
        <p:nvSpPr>
          <p:cNvPr id="8" name="Speech Bubble: Rectangle with Corners Rounded 7">
            <a:extLst>
              <a:ext uri="{FF2B5EF4-FFF2-40B4-BE49-F238E27FC236}">
                <a16:creationId xmlns:a16="http://schemas.microsoft.com/office/drawing/2014/main" id="{F498E215-696D-445F-B12F-AF28D102B778}"/>
              </a:ext>
            </a:extLst>
          </p:cNvPr>
          <p:cNvSpPr/>
          <p:nvPr/>
        </p:nvSpPr>
        <p:spPr>
          <a:xfrm>
            <a:off x="2513806" y="4325319"/>
            <a:ext cx="2388606" cy="1774013"/>
          </a:xfrm>
          <a:prstGeom prst="wedgeRoundRectCallou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8EDEE">
                    <a:lumMod val="10000"/>
                  </a:srgbClr>
                </a:solidFill>
                <a:effectLst/>
                <a:uLnTx/>
                <a:uFillTx/>
                <a:latin typeface="Helvetica"/>
                <a:ea typeface="+mn-ea"/>
                <a:cs typeface="+mn-cs"/>
              </a:rPr>
              <a:t>“I don’t fully understand what’s going the situation”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8EDEE">
                    <a:lumMod val="10000"/>
                  </a:srgbClr>
                </a:solidFill>
                <a:effectLst/>
                <a:uLnTx/>
                <a:uFillTx/>
                <a:latin typeface="Helvetica"/>
                <a:ea typeface="+mn-ea"/>
                <a:cs typeface="+mn-cs"/>
              </a:rPr>
              <a:t>Try asking, ‘what’s going on here?’</a:t>
            </a:r>
          </a:p>
        </p:txBody>
      </p:sp>
      <p:sp>
        <p:nvSpPr>
          <p:cNvPr id="9" name="Speech Bubble: Rectangle with Corners Rounded 8">
            <a:extLst>
              <a:ext uri="{FF2B5EF4-FFF2-40B4-BE49-F238E27FC236}">
                <a16:creationId xmlns:a16="http://schemas.microsoft.com/office/drawing/2014/main" id="{9EDDE77F-1E9F-4682-87C8-01DE33584B47}"/>
              </a:ext>
            </a:extLst>
          </p:cNvPr>
          <p:cNvSpPr/>
          <p:nvPr/>
        </p:nvSpPr>
        <p:spPr>
          <a:xfrm>
            <a:off x="5691534" y="3912096"/>
            <a:ext cx="2716792" cy="1778495"/>
          </a:xfrm>
          <a:prstGeom prst="wedgeRoundRectCallout">
            <a:avLst/>
          </a:prstGeom>
          <a:solidFill>
            <a:schemeClr val="accent4">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8EDEE">
                    <a:lumMod val="10000"/>
                  </a:srgbClr>
                </a:solidFill>
                <a:effectLst/>
                <a:uLnTx/>
                <a:uFillTx/>
                <a:latin typeface="Helvetica"/>
                <a:ea typeface="+mn-ea"/>
                <a:cs typeface="+mn-cs"/>
              </a:rPr>
              <a:t>“It’s harmless, right?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8EDEE">
                    <a:lumMod val="10000"/>
                  </a:srgbClr>
                </a:solidFill>
                <a:effectLst/>
                <a:uLnTx/>
                <a:uFillTx/>
                <a:latin typeface="Helvetica"/>
                <a:ea typeface="+mn-ea"/>
                <a:cs typeface="+mn-cs"/>
              </a:rPr>
              <a:t>Poor behaviour, verbal abuse or harassment makes people feel uncomfortable, threatened and like they don’t belong</a:t>
            </a:r>
          </a:p>
        </p:txBody>
      </p:sp>
      <p:sp>
        <p:nvSpPr>
          <p:cNvPr id="10" name="Speech Bubble: Rectangle with Corners Rounded 9">
            <a:extLst>
              <a:ext uri="{FF2B5EF4-FFF2-40B4-BE49-F238E27FC236}">
                <a16:creationId xmlns:a16="http://schemas.microsoft.com/office/drawing/2014/main" id="{A9BA9748-620C-4F68-ABF3-692E52EB9598}"/>
              </a:ext>
            </a:extLst>
          </p:cNvPr>
          <p:cNvSpPr/>
          <p:nvPr/>
        </p:nvSpPr>
        <p:spPr>
          <a:xfrm>
            <a:off x="8839200" y="1752600"/>
            <a:ext cx="2388606" cy="1828799"/>
          </a:xfrm>
          <a:prstGeom prst="wedgeRoundRectCallou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8EDEE">
                    <a:lumMod val="10000"/>
                  </a:srgbClr>
                </a:solidFill>
                <a:effectLst/>
                <a:uLnTx/>
                <a:uFillTx/>
                <a:latin typeface="Helvetica"/>
                <a:ea typeface="+mn-ea"/>
                <a:cs typeface="+mn-cs"/>
              </a:rPr>
              <a:t>“I can’t make a difference”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E8EDEE">
                    <a:lumMod val="10000"/>
                  </a:srgbClr>
                </a:solidFill>
                <a:effectLst/>
                <a:uLnTx/>
                <a:uFillTx/>
                <a:latin typeface="Helvetica"/>
                <a:ea typeface="+mn-ea"/>
                <a:cs typeface="+mn-cs"/>
              </a:rPr>
              <a:t>Our actions can discourage the person displaying poor behaviour, support the person who was the target of this behaviour and help prevent it in the future</a:t>
            </a:r>
          </a:p>
        </p:txBody>
      </p:sp>
    </p:spTree>
    <p:extLst>
      <p:ext uri="{BB962C8B-B14F-4D97-AF65-F5344CB8AC3E}">
        <p14:creationId xmlns:p14="http://schemas.microsoft.com/office/powerpoint/2010/main" val="252819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83538" y="303681"/>
            <a:ext cx="6870983" cy="337870"/>
          </a:xfrm>
        </p:spPr>
        <p:txBody>
          <a:bodyPr/>
          <a:lstStyle/>
          <a:p>
            <a:r>
              <a:rPr lang="en-GB" b="1" dirty="0"/>
              <a:t>St Georges Trust Resource Links:</a:t>
            </a:r>
          </a:p>
        </p:txBody>
      </p:sp>
      <p:sp>
        <p:nvSpPr>
          <p:cNvPr id="5" name="Text Placeholder 4"/>
          <p:cNvSpPr>
            <a:spLocks noGrp="1"/>
          </p:cNvSpPr>
          <p:nvPr>
            <p:ph type="body" sz="quarter" idx="17"/>
          </p:nvPr>
        </p:nvSpPr>
        <p:spPr>
          <a:xfrm>
            <a:off x="292100" y="6464300"/>
            <a:ext cx="4443413" cy="147638"/>
          </a:xfrm>
        </p:spPr>
        <p:txBody>
          <a:bodyPr/>
          <a:lstStyle/>
          <a:p>
            <a:r>
              <a:rPr lang="en-GB" dirty="0"/>
              <a:t>St George’s University Hospitals NHS Foundation Trust</a:t>
            </a:r>
          </a:p>
          <a:p>
            <a:endParaRPr lang="en-GB" dirty="0"/>
          </a:p>
        </p:txBody>
      </p:sp>
      <p:sp>
        <p:nvSpPr>
          <p:cNvPr id="6" name="Text Placeholder 2"/>
          <p:cNvSpPr>
            <a:spLocks noGrp="1"/>
          </p:cNvSpPr>
          <p:nvPr/>
        </p:nvSpPr>
        <p:spPr>
          <a:xfrm>
            <a:off x="304800" y="1371600"/>
            <a:ext cx="10134600" cy="4145178"/>
          </a:xfrm>
          <a:prstGeom prst="rect">
            <a:avLst/>
          </a:prstGeom>
        </p:spPr>
        <p:txBody>
          <a:bodyPr lIns="0" tIns="0" rIns="0" bIns="0"/>
          <a:lstStyle>
            <a:lvl1pPr marL="283210" marR="212725" indent="-270510" algn="l" defTabSz="914400" rtl="0" eaLnBrk="1" latinLnBrk="0" hangingPunct="1">
              <a:lnSpc>
                <a:spcPct val="100000"/>
              </a:lnSpc>
              <a:spcBef>
                <a:spcPts val="680"/>
              </a:spcBef>
              <a:buClr>
                <a:srgbClr val="00A499"/>
              </a:buClr>
              <a:buFont typeface="Arial"/>
              <a:buChar char="•"/>
              <a:tabLst>
                <a:tab pos="283210" algn="l"/>
                <a:tab pos="283845" algn="l"/>
              </a:tabLst>
              <a:defRPr lang="en-GB" sz="1600" kern="1200" spc="-25" dirty="0">
                <a:solidFill>
                  <a:srgbClr val="425563"/>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12725" lvl="0" indent="0" algn="l" defTabSz="914400" rtl="0" eaLnBrk="1" fontAlgn="auto" latinLnBrk="0" hangingPunct="1">
              <a:lnSpc>
                <a:spcPct val="100000"/>
              </a:lnSpc>
              <a:spcBef>
                <a:spcPts val="680"/>
              </a:spcBef>
              <a:spcAft>
                <a:spcPts val="0"/>
              </a:spcAft>
              <a:buClr>
                <a:srgbClr val="ED8B00"/>
              </a:buClr>
              <a:buSzTx/>
              <a:buFont typeface="Arial"/>
              <a:buNone/>
              <a:tabLst>
                <a:tab pos="283210" algn="l"/>
                <a:tab pos="283845" algn="l"/>
              </a:tabLst>
              <a:defRPr/>
            </a:pPr>
            <a:endParaRPr kumimoji="0" lang="en-GB" sz="2400" b="0" i="0" u="none" strike="noStrike" kern="1200" cap="none" spc="-25" normalizeH="0" baseline="0" noProof="0" dirty="0">
              <a:ln>
                <a:noFill/>
              </a:ln>
              <a:solidFill>
                <a:srgbClr val="425563"/>
              </a:solidFill>
              <a:effectLst/>
              <a:uLnTx/>
              <a:uFillTx/>
              <a:latin typeface="Arial"/>
              <a:ea typeface="+mn-ea"/>
              <a:cs typeface="Arial"/>
            </a:endParaRPr>
          </a:p>
        </p:txBody>
      </p:sp>
      <p:sp>
        <p:nvSpPr>
          <p:cNvPr id="7" name="TextBox 6">
            <a:extLst>
              <a:ext uri="{FF2B5EF4-FFF2-40B4-BE49-F238E27FC236}">
                <a16:creationId xmlns:a16="http://schemas.microsoft.com/office/drawing/2014/main" id="{B2227617-3DA5-478C-B37F-3EC30C4381F5}"/>
              </a:ext>
            </a:extLst>
          </p:cNvPr>
          <p:cNvSpPr txBox="1"/>
          <p:nvPr/>
        </p:nvSpPr>
        <p:spPr>
          <a:xfrm>
            <a:off x="758772" y="1167833"/>
            <a:ext cx="7953482"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25563"/>
                </a:solidFill>
                <a:effectLst/>
                <a:uLnTx/>
                <a:uFillTx/>
                <a:latin typeface="Helvetica"/>
                <a:ea typeface="+mn-ea"/>
                <a:cs typeface="+mn-cs"/>
              </a:rPr>
              <a:t>Diversity &amp; Inclusion Team – Email </a:t>
            </a:r>
            <a:r>
              <a:rPr kumimoji="0" lang="en-GB" sz="1600" b="1" i="0" u="none" strike="noStrike" kern="1200" cap="none" spc="0" normalizeH="0" baseline="0" noProof="0" dirty="0">
                <a:ln>
                  <a:noFill/>
                </a:ln>
                <a:solidFill>
                  <a:srgbClr val="00B0F0"/>
                </a:solidFill>
                <a:effectLst/>
                <a:uLnTx/>
                <a:uFillTx/>
                <a:latin typeface="Helvetica"/>
                <a:ea typeface="+mn-ea"/>
                <a:cs typeface="+mn-cs"/>
              </a:rPr>
              <a:t>diversity.inclusion@stgeorges.nhs.uk</a:t>
            </a:r>
            <a:endParaRPr kumimoji="0" lang="en-GB" sz="1600" b="0" i="0" u="none" strike="noStrike" kern="1200" cap="none" spc="0" normalizeH="0" baseline="0" noProof="0" dirty="0">
              <a:ln>
                <a:noFill/>
              </a:ln>
              <a:solidFill>
                <a:srgbClr val="00B0F0"/>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25563"/>
                </a:solidFill>
                <a:effectLst/>
                <a:uLnTx/>
                <a:uFillTx/>
                <a:latin typeface="Helvetica"/>
                <a:ea typeface="+mn-ea"/>
                <a:cs typeface="+mn-cs"/>
              </a:rPr>
              <a:t>Career Training and Development</a:t>
            </a:r>
            <a:r>
              <a:rPr kumimoji="0" lang="en-GB" sz="1400" b="0" i="0" u="none" strike="noStrike" kern="1200" cap="none" spc="0" normalizeH="0" baseline="0" noProof="0" dirty="0">
                <a:ln>
                  <a:noFill/>
                </a:ln>
                <a:solidFill>
                  <a:srgbClr val="425563"/>
                </a:solidFill>
                <a:effectLst/>
                <a:uLnTx/>
                <a:uFillTx/>
                <a:latin typeface="Helvetic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5563"/>
                </a:solidFill>
                <a:effectLst/>
                <a:uLnTx/>
                <a:uFillTx/>
                <a:latin typeface="Helvetica"/>
                <a:ea typeface="+mn-ea"/>
                <a:cs typeface="+mn-cs"/>
              </a:rPr>
              <a:t>https://stginet.unily.com/sites/education-and-development/SitePageModern/54055/take-control-of-your-career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25563"/>
                </a:solidFill>
                <a:effectLst/>
                <a:uLnTx/>
                <a:uFillTx/>
                <a:latin typeface="Helvetica"/>
                <a:ea typeface="+mn-ea"/>
                <a:cs typeface="+mn-cs"/>
              </a:rPr>
              <a:t>Freedom to Speak Up</a:t>
            </a:r>
            <a:r>
              <a:rPr kumimoji="0" lang="en-GB" sz="1400" b="0" i="0" u="none" strike="noStrike" kern="1200" cap="none" spc="0" normalizeH="0" baseline="0" noProof="0" dirty="0">
                <a:ln>
                  <a:noFill/>
                </a:ln>
                <a:solidFill>
                  <a:srgbClr val="425563"/>
                </a:solidFill>
                <a:effectLst/>
                <a:uLnTx/>
                <a:uFillTx/>
                <a:latin typeface="Helvetic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5563"/>
                </a:solidFill>
                <a:effectLst/>
                <a:uLnTx/>
                <a:uFillTx/>
                <a:latin typeface="Helvetica"/>
                <a:ea typeface="+mn-ea"/>
                <a:cs typeface="+mn-cs"/>
              </a:rPr>
              <a:t>https://stginet.unily.com/sites/freedom-to-speak-up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25563"/>
                </a:solidFill>
                <a:effectLst/>
                <a:uLnTx/>
                <a:uFillTx/>
                <a:latin typeface="Helvetica"/>
                <a:ea typeface="+mn-ea"/>
                <a:cs typeface="+mn-cs"/>
              </a:rPr>
              <a:t>Health and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5563"/>
                </a:solidFill>
                <a:effectLst/>
                <a:uLnTx/>
                <a:uFillTx/>
                <a:latin typeface="Helvetica"/>
                <a:ea typeface="+mn-ea"/>
                <a:cs typeface="+mn-cs"/>
              </a:rPr>
              <a:t>https://stginet.unily.com/sites/health-and-wellbeing/SitePageModern/30392/health-and-wellbeing-home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25563"/>
                </a:solidFill>
                <a:effectLst/>
                <a:uLnTx/>
                <a:uFillTx/>
                <a:latin typeface="Helvetica"/>
                <a:ea typeface="+mn-ea"/>
                <a:cs typeface="+mn-cs"/>
              </a:rPr>
              <a:t>Occupational Health</a:t>
            </a:r>
            <a:r>
              <a:rPr kumimoji="0" lang="en-GB" sz="1400" b="0" i="0" u="none" strike="noStrike" kern="1200" cap="none" spc="0" normalizeH="0" baseline="0" noProof="0" dirty="0">
                <a:ln>
                  <a:noFill/>
                </a:ln>
                <a:solidFill>
                  <a:srgbClr val="425563"/>
                </a:solidFill>
                <a:effectLst/>
                <a:uLnTx/>
                <a:uFillTx/>
                <a:latin typeface="Helvetic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5563"/>
                </a:solidFill>
                <a:effectLst/>
                <a:uLnTx/>
                <a:uFillTx/>
                <a:latin typeface="Helvetica"/>
                <a:ea typeface="+mn-ea"/>
                <a:cs typeface="+mn-cs"/>
              </a:rPr>
              <a:t>https://stginet.unily.com/sites/health-and-wellbeing/SitePageModern/39375/occupational-health-home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25563"/>
                </a:solidFill>
                <a:effectLst/>
                <a:uLnTx/>
                <a:uFillTx/>
                <a:latin typeface="Helvetica"/>
                <a:ea typeface="+mn-ea"/>
                <a:cs typeface="+mn-cs"/>
              </a:rPr>
              <a:t>Staff Support</a:t>
            </a:r>
            <a:r>
              <a:rPr kumimoji="0" lang="en-GB" sz="1400" b="0" i="0" u="none" strike="noStrike" kern="1200" cap="none" spc="0" normalizeH="0" baseline="0" noProof="0" dirty="0">
                <a:ln>
                  <a:noFill/>
                </a:ln>
                <a:solidFill>
                  <a:srgbClr val="425563"/>
                </a:solidFill>
                <a:effectLst/>
                <a:uLnTx/>
                <a:uFillTx/>
                <a:latin typeface="Helvetic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5563"/>
                </a:solidFill>
                <a:effectLst/>
                <a:uLnTx/>
                <a:uFillTx/>
                <a:latin typeface="Helvetica"/>
                <a:ea typeface="+mn-ea"/>
                <a:cs typeface="+mn-cs"/>
              </a:rPr>
              <a:t>https://stginet.unily.com/sites/health-and-wellbeing/SitePageModern/37132/staff-support-service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25563"/>
              </a:solidFill>
              <a:effectLst/>
              <a:uLnTx/>
              <a:uFillTx/>
              <a:latin typeface="Helvetica"/>
              <a:ea typeface="+mn-ea"/>
              <a:cs typeface="+mn-cs"/>
            </a:endParaRPr>
          </a:p>
        </p:txBody>
      </p:sp>
    </p:spTree>
    <p:extLst>
      <p:ext uri="{BB962C8B-B14F-4D97-AF65-F5344CB8AC3E}">
        <p14:creationId xmlns:p14="http://schemas.microsoft.com/office/powerpoint/2010/main" val="360623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47415D-6306-4CC6-9BA9-34FFB9E16B68}"/>
              </a:ext>
            </a:extLst>
          </p:cNvPr>
          <p:cNvPicPr>
            <a:picLocks noChangeAspect="1"/>
          </p:cNvPicPr>
          <p:nvPr/>
        </p:nvPicPr>
        <p:blipFill>
          <a:blip r:embed="rId3"/>
          <a:stretch>
            <a:fillRect/>
          </a:stretch>
        </p:blipFill>
        <p:spPr>
          <a:xfrm>
            <a:off x="2222909" y="573088"/>
            <a:ext cx="7136581" cy="5530850"/>
          </a:xfrm>
          <a:prstGeom prst="rect">
            <a:avLst/>
          </a:prstGeom>
          <a:noFill/>
        </p:spPr>
      </p:pic>
    </p:spTree>
    <p:extLst>
      <p:ext uri="{BB962C8B-B14F-4D97-AF65-F5344CB8AC3E}">
        <p14:creationId xmlns:p14="http://schemas.microsoft.com/office/powerpoint/2010/main" val="284901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3630B3D-94B8-4A08-ABD1-8B38BA1F8960}"/>
              </a:ext>
            </a:extLst>
          </p:cNvPr>
          <p:cNvPicPr>
            <a:picLocks noChangeAspect="1"/>
          </p:cNvPicPr>
          <p:nvPr/>
        </p:nvPicPr>
        <p:blipFill>
          <a:blip r:embed="rId3"/>
          <a:stretch>
            <a:fillRect/>
          </a:stretch>
        </p:blipFill>
        <p:spPr>
          <a:xfrm>
            <a:off x="335660" y="531991"/>
            <a:ext cx="7421328" cy="5530850"/>
          </a:xfrm>
          <a:prstGeom prst="rect">
            <a:avLst/>
          </a:prstGeom>
          <a:noFill/>
        </p:spPr>
      </p:pic>
      <p:sp>
        <p:nvSpPr>
          <p:cNvPr id="2" name="Oval 1">
            <a:extLst>
              <a:ext uri="{FF2B5EF4-FFF2-40B4-BE49-F238E27FC236}">
                <a16:creationId xmlns:a16="http://schemas.microsoft.com/office/drawing/2014/main" id="{77D6473F-FEEC-4985-985E-4561B6C4DEFE}"/>
              </a:ext>
            </a:extLst>
          </p:cNvPr>
          <p:cNvSpPr/>
          <p:nvPr/>
        </p:nvSpPr>
        <p:spPr>
          <a:xfrm>
            <a:off x="2547990" y="1109608"/>
            <a:ext cx="708917" cy="462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5" name="Picture 4">
            <a:extLst>
              <a:ext uri="{FF2B5EF4-FFF2-40B4-BE49-F238E27FC236}">
                <a16:creationId xmlns:a16="http://schemas.microsoft.com/office/drawing/2014/main" id="{3522599B-401A-4408-854A-287CC9A18C5C}"/>
              </a:ext>
            </a:extLst>
          </p:cNvPr>
          <p:cNvPicPr>
            <a:picLocks noChangeAspect="1"/>
          </p:cNvPicPr>
          <p:nvPr/>
        </p:nvPicPr>
        <p:blipFill rotWithShape="1">
          <a:blip r:embed="rId4"/>
          <a:srcRect l="30375" r="30332"/>
          <a:stretch/>
        </p:blipFill>
        <p:spPr>
          <a:xfrm>
            <a:off x="8091656" y="531991"/>
            <a:ext cx="3391507" cy="5624033"/>
          </a:xfrm>
          <a:prstGeom prst="rect">
            <a:avLst/>
          </a:prstGeom>
        </p:spPr>
      </p:pic>
      <p:sp>
        <p:nvSpPr>
          <p:cNvPr id="6" name="Oval 5">
            <a:extLst>
              <a:ext uri="{FF2B5EF4-FFF2-40B4-BE49-F238E27FC236}">
                <a16:creationId xmlns:a16="http://schemas.microsoft.com/office/drawing/2014/main" id="{79B10952-3544-4729-AC3A-99E801FB2294}"/>
              </a:ext>
            </a:extLst>
          </p:cNvPr>
          <p:cNvSpPr/>
          <p:nvPr/>
        </p:nvSpPr>
        <p:spPr>
          <a:xfrm>
            <a:off x="10015590" y="4621896"/>
            <a:ext cx="1042270" cy="462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a:ea typeface="+mn-ea"/>
              <a:cs typeface="+mn-cs"/>
            </a:endParaRPr>
          </a:p>
        </p:txBody>
      </p:sp>
    </p:spTree>
    <p:extLst>
      <p:ext uri="{BB962C8B-B14F-4D97-AF65-F5344CB8AC3E}">
        <p14:creationId xmlns:p14="http://schemas.microsoft.com/office/powerpoint/2010/main" val="396351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5CA7C-6E1B-FFAB-1ADD-3B81B92C196C}"/>
              </a:ext>
            </a:extLst>
          </p:cNvPr>
          <p:cNvPicPr>
            <a:picLocks noChangeAspect="1"/>
          </p:cNvPicPr>
          <p:nvPr/>
        </p:nvPicPr>
        <p:blipFill rotWithShape="1">
          <a:blip r:embed="rId3"/>
          <a:srcRect l="19500" t="24889" r="19083" b="20148"/>
          <a:stretch/>
        </p:blipFill>
        <p:spPr>
          <a:xfrm>
            <a:off x="182880" y="398335"/>
            <a:ext cx="11348720" cy="5712857"/>
          </a:xfrm>
          <a:prstGeom prst="rect">
            <a:avLst/>
          </a:prstGeom>
        </p:spPr>
      </p:pic>
    </p:spTree>
    <p:extLst>
      <p:ext uri="{BB962C8B-B14F-4D97-AF65-F5344CB8AC3E}">
        <p14:creationId xmlns:p14="http://schemas.microsoft.com/office/powerpoint/2010/main" val="51144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37269" y="368656"/>
            <a:ext cx="5650049" cy="337870"/>
          </a:xfrm>
        </p:spPr>
        <p:txBody>
          <a:bodyPr/>
          <a:lstStyle/>
          <a:p>
            <a:r>
              <a:rPr lang="en-GB" sz="2400" b="1" dirty="0">
                <a:solidFill>
                  <a:schemeClr val="accent3"/>
                </a:solidFill>
              </a:rPr>
              <a:t>Some ways we help</a:t>
            </a:r>
          </a:p>
          <a:p>
            <a:endParaRPr lang="en-GB" b="1" dirty="0">
              <a:solidFill>
                <a:schemeClr val="accent3"/>
              </a:solidFill>
            </a:endParaRPr>
          </a:p>
        </p:txBody>
      </p:sp>
      <p:sp>
        <p:nvSpPr>
          <p:cNvPr id="11" name="Text Placeholder 1">
            <a:extLst>
              <a:ext uri="{FF2B5EF4-FFF2-40B4-BE49-F238E27FC236}">
                <a16:creationId xmlns:a16="http://schemas.microsoft.com/office/drawing/2014/main" id="{DD03734C-6F60-5455-18BB-849EC1F07082}"/>
              </a:ext>
            </a:extLst>
          </p:cNvPr>
          <p:cNvSpPr>
            <a:spLocks noGrp="1"/>
          </p:cNvSpPr>
          <p:nvPr>
            <p:ph type="body" sz="quarter" idx="4294967295"/>
          </p:nvPr>
        </p:nvSpPr>
        <p:spPr>
          <a:xfrm>
            <a:off x="497068" y="1177178"/>
            <a:ext cx="4687492" cy="4702566"/>
          </a:xfrm>
          <a:prstGeom prst="rect">
            <a:avLst/>
          </a:prstGeom>
        </p:spPr>
        <p:txBody>
          <a:bodyPr/>
          <a:lstStyle/>
          <a:p>
            <a:r>
              <a:rPr lang="en-US" sz="1400" b="1" dirty="0">
                <a:solidFill>
                  <a:schemeClr val="tx1"/>
                </a:solidFill>
              </a:rPr>
              <a:t>Disability Awareness Module and </a:t>
            </a:r>
            <a:r>
              <a:rPr lang="en-GB" sz="1400" b="1" dirty="0">
                <a:solidFill>
                  <a:schemeClr val="tx1"/>
                </a:solidFill>
              </a:rPr>
              <a:t>Essential Workplace Adjustments Module</a:t>
            </a:r>
          </a:p>
          <a:p>
            <a:endParaRPr lang="en-US" sz="1200" b="1" dirty="0">
              <a:solidFill>
                <a:schemeClr val="tx1"/>
              </a:solidFill>
            </a:endParaRPr>
          </a:p>
          <a:p>
            <a:pPr marL="171450" indent="-171450">
              <a:buFont typeface="Arial" panose="020B0604020202020204" pitchFamily="34" charset="0"/>
              <a:buChar char="•"/>
            </a:pPr>
            <a:r>
              <a:rPr lang="en-GB" sz="1200" dirty="0">
                <a:solidFill>
                  <a:schemeClr val="tx1"/>
                </a:solidFill>
              </a:rPr>
              <a:t>As part of our commitment to improving the experience of staff with a disability or long-term health condition we have now launched a new e-learning package. </a:t>
            </a:r>
          </a:p>
          <a:p>
            <a:pPr marL="171450" indent="-171450">
              <a:buFont typeface="Arial" panose="020B0604020202020204" pitchFamily="34" charset="0"/>
              <a:buChar char="•"/>
            </a:pPr>
            <a:endParaRPr lang="en-GB" sz="1200" dirty="0">
              <a:solidFill>
                <a:schemeClr val="tx1"/>
              </a:solidFill>
            </a:endParaRPr>
          </a:p>
          <a:p>
            <a:pPr marL="171450" indent="-171450">
              <a:buFont typeface="Arial" panose="020B0604020202020204" pitchFamily="34" charset="0"/>
              <a:buChar char="•"/>
            </a:pPr>
            <a:r>
              <a:rPr lang="en-US" sz="1200" dirty="0">
                <a:solidFill>
                  <a:schemeClr val="tx1"/>
                </a:solidFill>
              </a:rPr>
              <a:t>This bespoke package was developed in house and underwent extensive review with stakeholders, including </a:t>
            </a:r>
            <a:r>
              <a:rPr lang="en-GB" sz="1200" dirty="0" err="1">
                <a:solidFill>
                  <a:schemeClr val="tx1"/>
                </a:solidFill>
              </a:rPr>
              <a:t>DaWN</a:t>
            </a:r>
            <a:r>
              <a:rPr lang="en-GB" sz="1200" dirty="0">
                <a:solidFill>
                  <a:schemeClr val="tx1"/>
                </a:solidFill>
              </a:rPr>
              <a:t> members, Calibre delegates and specialist departments like OH and ER. </a:t>
            </a:r>
          </a:p>
          <a:p>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Accompanying guidance documents for staff  and managers has also been developed and are now available on the intranet.</a:t>
            </a: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Speak with your line manager regarding any adjustments you may need to support you in work with a disability or long-term health condition. Complete Wellness Action Plan or Occupational Health referral</a:t>
            </a: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We can support with adjustments such changes to start/end times, equipment, training </a:t>
            </a:r>
            <a:r>
              <a:rPr lang="en-US" sz="1200" dirty="0" err="1">
                <a:solidFill>
                  <a:schemeClr val="tx1"/>
                </a:solidFill>
              </a:rPr>
              <a:t>etc</a:t>
            </a:r>
            <a:endParaRPr lang="en-US" sz="1200" dirty="0">
              <a:solidFill>
                <a:schemeClr val="tx1"/>
              </a:solidFill>
            </a:endParaRPr>
          </a:p>
          <a:p>
            <a:endParaRPr lang="en-US" sz="1200" dirty="0">
              <a:solidFill>
                <a:schemeClr val="tx1"/>
              </a:solidFill>
            </a:endParaRPr>
          </a:p>
          <a:p>
            <a:endParaRPr lang="en-GB" sz="1200" dirty="0">
              <a:solidFill>
                <a:schemeClr val="tx1"/>
              </a:solidFill>
            </a:endParaRPr>
          </a:p>
        </p:txBody>
      </p:sp>
      <p:pic>
        <p:nvPicPr>
          <p:cNvPr id="15" name="Picture 14">
            <a:extLst>
              <a:ext uri="{FF2B5EF4-FFF2-40B4-BE49-F238E27FC236}">
                <a16:creationId xmlns:a16="http://schemas.microsoft.com/office/drawing/2014/main" id="{83CFF973-7F0D-4A50-A38E-F5DA9B592023}"/>
              </a:ext>
            </a:extLst>
          </p:cNvPr>
          <p:cNvPicPr>
            <a:picLocks noChangeAspect="1"/>
          </p:cNvPicPr>
          <p:nvPr/>
        </p:nvPicPr>
        <p:blipFill rotWithShape="1">
          <a:blip r:embed="rId3"/>
          <a:srcRect l="843" t="12568" r="52815" b="11409"/>
          <a:stretch/>
        </p:blipFill>
        <p:spPr>
          <a:xfrm>
            <a:off x="5903450" y="3970019"/>
            <a:ext cx="5986791" cy="2775000"/>
          </a:xfrm>
          <a:prstGeom prst="rect">
            <a:avLst/>
          </a:prstGeom>
        </p:spPr>
      </p:pic>
      <p:pic>
        <p:nvPicPr>
          <p:cNvPr id="16" name="Picture 15">
            <a:extLst>
              <a:ext uri="{FF2B5EF4-FFF2-40B4-BE49-F238E27FC236}">
                <a16:creationId xmlns:a16="http://schemas.microsoft.com/office/drawing/2014/main" id="{DED87C5E-5E88-43AD-9386-A4348468674A}"/>
              </a:ext>
            </a:extLst>
          </p:cNvPr>
          <p:cNvPicPr>
            <a:picLocks noChangeAspect="1"/>
          </p:cNvPicPr>
          <p:nvPr/>
        </p:nvPicPr>
        <p:blipFill>
          <a:blip r:embed="rId4"/>
          <a:stretch>
            <a:fillRect/>
          </a:stretch>
        </p:blipFill>
        <p:spPr>
          <a:xfrm>
            <a:off x="5894573" y="805921"/>
            <a:ext cx="5986791" cy="3164098"/>
          </a:xfrm>
          <a:prstGeom prst="rect">
            <a:avLst/>
          </a:prstGeom>
        </p:spPr>
      </p:pic>
    </p:spTree>
    <p:extLst>
      <p:ext uri="{BB962C8B-B14F-4D97-AF65-F5344CB8AC3E}">
        <p14:creationId xmlns:p14="http://schemas.microsoft.com/office/powerpoint/2010/main" val="309062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56D3F6C3-9F4A-F5AA-91C0-75974CDDC569}"/>
              </a:ext>
            </a:extLst>
          </p:cNvPr>
          <p:cNvSpPr>
            <a:spLocks noGrp="1"/>
          </p:cNvSpPr>
          <p:nvPr>
            <p:ph type="body" sz="quarter" idx="18"/>
          </p:nvPr>
        </p:nvSpPr>
        <p:spPr>
          <a:xfrm>
            <a:off x="291817" y="1169920"/>
            <a:ext cx="3771793" cy="281630"/>
          </a:xfrm>
        </p:spPr>
        <p:txBody>
          <a:bodyPr/>
          <a:lstStyle/>
          <a:p>
            <a:pPr algn="ctr"/>
            <a:r>
              <a:rPr lang="en-US" sz="1400" dirty="0">
                <a:solidFill>
                  <a:srgbClr val="0070C0"/>
                </a:solidFill>
              </a:rPr>
              <a:t>LGBTQ+ Awareness Module</a:t>
            </a:r>
          </a:p>
        </p:txBody>
      </p:sp>
      <p:sp>
        <p:nvSpPr>
          <p:cNvPr id="3" name="Text Placeholder 2">
            <a:extLst>
              <a:ext uri="{FF2B5EF4-FFF2-40B4-BE49-F238E27FC236}">
                <a16:creationId xmlns:a16="http://schemas.microsoft.com/office/drawing/2014/main" id="{58C0F28D-234C-42A5-ABF0-B2F79E0C6DC1}"/>
              </a:ext>
            </a:extLst>
          </p:cNvPr>
          <p:cNvSpPr>
            <a:spLocks noGrp="1"/>
          </p:cNvSpPr>
          <p:nvPr>
            <p:ph type="body" sz="quarter" idx="19"/>
          </p:nvPr>
        </p:nvSpPr>
        <p:spPr>
          <a:xfrm>
            <a:off x="291817" y="271730"/>
            <a:ext cx="6413783" cy="310328"/>
          </a:xfrm>
        </p:spPr>
        <p:txBody>
          <a:bodyPr>
            <a:normAutofit/>
          </a:bodyPr>
          <a:lstStyle/>
          <a:p>
            <a:pPr>
              <a:lnSpc>
                <a:spcPct val="90000"/>
              </a:lnSpc>
              <a:spcAft>
                <a:spcPts val="600"/>
              </a:spcAft>
            </a:pPr>
            <a:r>
              <a:rPr lang="en-GB" b="1" dirty="0"/>
              <a:t>Building Inclusion</a:t>
            </a:r>
          </a:p>
        </p:txBody>
      </p:sp>
      <p:sp>
        <p:nvSpPr>
          <p:cNvPr id="21" name="Text Placeholder 7">
            <a:extLst>
              <a:ext uri="{FF2B5EF4-FFF2-40B4-BE49-F238E27FC236}">
                <a16:creationId xmlns:a16="http://schemas.microsoft.com/office/drawing/2014/main" id="{5584D0D7-1EA3-2524-7E81-BDA67B248E5C}"/>
              </a:ext>
            </a:extLst>
          </p:cNvPr>
          <p:cNvSpPr>
            <a:spLocks noGrp="1"/>
          </p:cNvSpPr>
          <p:nvPr>
            <p:ph type="body" sz="quarter" idx="22"/>
          </p:nvPr>
        </p:nvSpPr>
        <p:spPr>
          <a:xfrm>
            <a:off x="8444002" y="1310735"/>
            <a:ext cx="3759835" cy="263859"/>
          </a:xfrm>
        </p:spPr>
        <p:txBody>
          <a:bodyPr/>
          <a:lstStyle/>
          <a:p>
            <a:pPr algn="ctr"/>
            <a:r>
              <a:rPr lang="en-GB" sz="1400" dirty="0">
                <a:solidFill>
                  <a:srgbClr val="0070C0"/>
                </a:solidFill>
              </a:rPr>
              <a:t>Active Bystander – Bitesize e-Learning</a:t>
            </a:r>
          </a:p>
        </p:txBody>
      </p:sp>
      <p:sp>
        <p:nvSpPr>
          <p:cNvPr id="23" name="Text Placeholder 8">
            <a:extLst>
              <a:ext uri="{FF2B5EF4-FFF2-40B4-BE49-F238E27FC236}">
                <a16:creationId xmlns:a16="http://schemas.microsoft.com/office/drawing/2014/main" id="{14797C6C-07F4-7762-9BAD-82BC68F7572E}"/>
              </a:ext>
            </a:extLst>
          </p:cNvPr>
          <p:cNvSpPr>
            <a:spLocks noGrp="1"/>
          </p:cNvSpPr>
          <p:nvPr>
            <p:ph type="body" sz="quarter" idx="24"/>
          </p:nvPr>
        </p:nvSpPr>
        <p:spPr>
          <a:xfrm>
            <a:off x="4216588" y="1290817"/>
            <a:ext cx="3758824" cy="283777"/>
          </a:xfrm>
        </p:spPr>
        <p:txBody>
          <a:bodyPr/>
          <a:lstStyle/>
          <a:p>
            <a:pPr algn="ctr"/>
            <a:r>
              <a:rPr lang="en-US" sz="1400" dirty="0">
                <a:solidFill>
                  <a:srgbClr val="0070C0"/>
                </a:solidFill>
              </a:rPr>
              <a:t>Executive Sponsorship</a:t>
            </a:r>
          </a:p>
        </p:txBody>
      </p:sp>
      <p:sp>
        <p:nvSpPr>
          <p:cNvPr id="16" name="TextBox 15">
            <a:extLst>
              <a:ext uri="{FF2B5EF4-FFF2-40B4-BE49-F238E27FC236}">
                <a16:creationId xmlns:a16="http://schemas.microsoft.com/office/drawing/2014/main" id="{6EC539DF-C638-43A1-9EDF-DDC3166EBFA9}"/>
              </a:ext>
            </a:extLst>
          </p:cNvPr>
          <p:cNvSpPr txBox="1"/>
          <p:nvPr/>
        </p:nvSpPr>
        <p:spPr>
          <a:xfrm>
            <a:off x="8214392" y="4068450"/>
            <a:ext cx="359979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To support the external ABT workshops that have been delivered to over 300 staff, the D&amp;I team have developed a bitesize online training which encompasses the 4 staff networks to support the reduction of bias and discrimination brought about by poor behaviours. This will be delivered as part of the Management Fundamentals Toolkit from  September 2022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5563"/>
              </a:solidFill>
              <a:effectLst/>
              <a:uLnTx/>
              <a:uFillTx/>
              <a:latin typeface="Helvetica"/>
              <a:ea typeface="+mn-ea"/>
              <a:cs typeface="+mn-cs"/>
            </a:endParaRPr>
          </a:p>
        </p:txBody>
      </p:sp>
      <p:pic>
        <p:nvPicPr>
          <p:cNvPr id="5" name="Picture 4">
            <a:extLst>
              <a:ext uri="{FF2B5EF4-FFF2-40B4-BE49-F238E27FC236}">
                <a16:creationId xmlns:a16="http://schemas.microsoft.com/office/drawing/2014/main" id="{6A0A3BD8-24FD-4CC6-9E24-89B7B8DDF59C}"/>
              </a:ext>
            </a:extLst>
          </p:cNvPr>
          <p:cNvPicPr>
            <a:picLocks noChangeAspect="1"/>
          </p:cNvPicPr>
          <p:nvPr/>
        </p:nvPicPr>
        <p:blipFill rotWithShape="1">
          <a:blip r:embed="rId3"/>
          <a:srcRect l="16800" r="16800"/>
          <a:stretch/>
        </p:blipFill>
        <p:spPr>
          <a:xfrm>
            <a:off x="1106150" y="1597022"/>
            <a:ext cx="2143125" cy="2135757"/>
          </a:xfrm>
          <a:prstGeom prst="rect">
            <a:avLst/>
          </a:prstGeom>
        </p:spPr>
      </p:pic>
      <p:pic>
        <p:nvPicPr>
          <p:cNvPr id="6" name="Picture 5">
            <a:extLst>
              <a:ext uri="{FF2B5EF4-FFF2-40B4-BE49-F238E27FC236}">
                <a16:creationId xmlns:a16="http://schemas.microsoft.com/office/drawing/2014/main" id="{E250F1F5-9C76-4C76-A687-145FCAA80DF2}"/>
              </a:ext>
            </a:extLst>
          </p:cNvPr>
          <p:cNvPicPr>
            <a:picLocks noChangeAspect="1"/>
          </p:cNvPicPr>
          <p:nvPr/>
        </p:nvPicPr>
        <p:blipFill rotWithShape="1">
          <a:blip r:embed="rId4"/>
          <a:srcRect l="15970" r="15970"/>
          <a:stretch/>
        </p:blipFill>
        <p:spPr>
          <a:xfrm>
            <a:off x="9105318" y="1714069"/>
            <a:ext cx="2135756" cy="2135756"/>
          </a:xfrm>
          <a:prstGeom prst="rect">
            <a:avLst/>
          </a:prstGeom>
          <a:ln>
            <a:solidFill>
              <a:schemeClr val="bg1">
                <a:lumMod val="95000"/>
              </a:schemeClr>
            </a:solidFill>
          </a:ln>
        </p:spPr>
      </p:pic>
      <p:sp>
        <p:nvSpPr>
          <p:cNvPr id="14" name="TextBox 13">
            <a:extLst>
              <a:ext uri="{FF2B5EF4-FFF2-40B4-BE49-F238E27FC236}">
                <a16:creationId xmlns:a16="http://schemas.microsoft.com/office/drawing/2014/main" id="{7E2A0C4E-1941-4CBA-99A1-EBC71B3F2CC4}"/>
              </a:ext>
            </a:extLst>
          </p:cNvPr>
          <p:cNvSpPr txBox="1"/>
          <p:nvPr/>
        </p:nvSpPr>
        <p:spPr>
          <a:xfrm>
            <a:off x="377814" y="3926407"/>
            <a:ext cx="3599796"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This is delivered as part of the Management Fundamentals Toolkit in September 2022 and follows on from the delivery of Sussex NHS Trust Lead Dr Jamie </a:t>
            </a:r>
            <a:r>
              <a:rPr kumimoji="0" lang="en-GB" sz="1200" b="0" i="0" u="none" strike="noStrike" kern="1200" cap="none" spc="0" normalizeH="0" baseline="0" noProof="0" dirty="0" err="1">
                <a:ln>
                  <a:noFill/>
                </a:ln>
                <a:solidFill>
                  <a:srgbClr val="425563"/>
                </a:solidFill>
                <a:effectLst/>
                <a:uLnTx/>
                <a:uFillTx/>
                <a:latin typeface="Helvetica"/>
                <a:ea typeface="+mn-ea"/>
                <a:cs typeface="+mn-cs"/>
              </a:rPr>
              <a:t>Willo’s</a:t>
            </a:r>
            <a:r>
              <a:rPr kumimoji="0" lang="en-GB" sz="1200" b="0" i="0" u="none" strike="noStrike" kern="1200" cap="none" spc="0" normalizeH="0" baseline="0" noProof="0" dirty="0">
                <a:ln>
                  <a:noFill/>
                </a:ln>
                <a:solidFill>
                  <a:srgbClr val="425563"/>
                </a:solidFill>
                <a:effectLst/>
                <a:uLnTx/>
                <a:uFillTx/>
                <a:latin typeface="Helvetica"/>
                <a:ea typeface="+mn-ea"/>
                <a:cs typeface="+mn-cs"/>
              </a:rPr>
              <a:t> LGBTQ+ Gender Identity Basic and Intermediate Training and will deliver long term sustainable LGBTQ+ awareness for our Trust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5563"/>
              </a:solidFill>
              <a:effectLst/>
              <a:uLnTx/>
              <a:uFillTx/>
              <a:latin typeface="Helvetica"/>
              <a:ea typeface="+mn-ea"/>
              <a:cs typeface="+mn-cs"/>
            </a:endParaRPr>
          </a:p>
        </p:txBody>
      </p:sp>
      <p:sp>
        <p:nvSpPr>
          <p:cNvPr id="17" name="TextBox 16">
            <a:extLst>
              <a:ext uri="{FF2B5EF4-FFF2-40B4-BE49-F238E27FC236}">
                <a16:creationId xmlns:a16="http://schemas.microsoft.com/office/drawing/2014/main" id="{014C6D89-D349-441E-8316-EF0666ACEE37}"/>
              </a:ext>
            </a:extLst>
          </p:cNvPr>
          <p:cNvSpPr txBox="1"/>
          <p:nvPr/>
        </p:nvSpPr>
        <p:spPr>
          <a:xfrm>
            <a:off x="4381636" y="3926407"/>
            <a:ext cx="3599796"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We’ve developed a Staff Network Exec Sponsor Role Profile which has now been endorsed by both the networks and the trust executive. New Executive Sponsors have now been assigned to all our network, each network will have two sponsors – one site sponsor and one group sponsor. These sponsors will work in collaboration to support the network objective as well as strengthening the relationship between networks across the group.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5563"/>
              </a:solidFill>
              <a:effectLst/>
              <a:uLnTx/>
              <a:uFillTx/>
              <a:latin typeface="Helvetica"/>
              <a:ea typeface="+mn-ea"/>
              <a:cs typeface="+mn-cs"/>
            </a:endParaRPr>
          </a:p>
        </p:txBody>
      </p:sp>
      <p:pic>
        <p:nvPicPr>
          <p:cNvPr id="12" name="Picture 11">
            <a:extLst>
              <a:ext uri="{FF2B5EF4-FFF2-40B4-BE49-F238E27FC236}">
                <a16:creationId xmlns:a16="http://schemas.microsoft.com/office/drawing/2014/main" id="{086AEAE8-BFBE-4427-B808-5D65768D6D3C}"/>
              </a:ext>
            </a:extLst>
          </p:cNvPr>
          <p:cNvPicPr>
            <a:picLocks noChangeAspect="1"/>
          </p:cNvPicPr>
          <p:nvPr/>
        </p:nvPicPr>
        <p:blipFill rotWithShape="1">
          <a:blip r:embed="rId5"/>
          <a:srcRect l="15241" r="15241"/>
          <a:stretch/>
        </p:blipFill>
        <p:spPr>
          <a:xfrm>
            <a:off x="5109972" y="1712470"/>
            <a:ext cx="2143125" cy="2135756"/>
          </a:xfrm>
          <a:prstGeom prst="rect">
            <a:avLst/>
          </a:prstGeom>
        </p:spPr>
      </p:pic>
    </p:spTree>
    <p:extLst>
      <p:ext uri="{BB962C8B-B14F-4D97-AF65-F5344CB8AC3E}">
        <p14:creationId xmlns:p14="http://schemas.microsoft.com/office/powerpoint/2010/main" val="6558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56D3F6C3-9F4A-F5AA-91C0-75974CDDC569}"/>
              </a:ext>
            </a:extLst>
          </p:cNvPr>
          <p:cNvSpPr>
            <a:spLocks noGrp="1"/>
          </p:cNvSpPr>
          <p:nvPr>
            <p:ph type="body" sz="quarter" idx="18"/>
          </p:nvPr>
        </p:nvSpPr>
        <p:spPr>
          <a:xfrm>
            <a:off x="291817" y="1169920"/>
            <a:ext cx="3685793" cy="281630"/>
          </a:xfrm>
        </p:spPr>
        <p:txBody>
          <a:bodyPr/>
          <a:lstStyle/>
          <a:p>
            <a:pPr algn="ctr"/>
            <a:r>
              <a:rPr lang="en-US" sz="1400" dirty="0">
                <a:solidFill>
                  <a:srgbClr val="0070C0"/>
                </a:solidFill>
              </a:rPr>
              <a:t>RIS Training </a:t>
            </a:r>
          </a:p>
        </p:txBody>
      </p:sp>
      <p:sp>
        <p:nvSpPr>
          <p:cNvPr id="3" name="Text Placeholder 2">
            <a:extLst>
              <a:ext uri="{FF2B5EF4-FFF2-40B4-BE49-F238E27FC236}">
                <a16:creationId xmlns:a16="http://schemas.microsoft.com/office/drawing/2014/main" id="{58C0F28D-234C-42A5-ABF0-B2F79E0C6DC1}"/>
              </a:ext>
            </a:extLst>
          </p:cNvPr>
          <p:cNvSpPr>
            <a:spLocks noGrp="1"/>
          </p:cNvSpPr>
          <p:nvPr>
            <p:ph type="body" sz="quarter" idx="19"/>
          </p:nvPr>
        </p:nvSpPr>
        <p:spPr>
          <a:xfrm>
            <a:off x="291817" y="271730"/>
            <a:ext cx="6413783" cy="310328"/>
          </a:xfrm>
        </p:spPr>
        <p:txBody>
          <a:bodyPr>
            <a:normAutofit fontScale="85000" lnSpcReduction="20000"/>
          </a:bodyPr>
          <a:lstStyle/>
          <a:p>
            <a:pPr>
              <a:lnSpc>
                <a:spcPct val="90000"/>
              </a:lnSpc>
              <a:spcAft>
                <a:spcPts val="600"/>
              </a:spcAft>
            </a:pPr>
            <a:r>
              <a:rPr lang="en-GB" sz="2400" b="1" dirty="0"/>
              <a:t>Building Inclusion</a:t>
            </a:r>
          </a:p>
          <a:p>
            <a:pPr>
              <a:lnSpc>
                <a:spcPct val="90000"/>
              </a:lnSpc>
              <a:spcAft>
                <a:spcPts val="600"/>
              </a:spcAft>
            </a:pPr>
            <a:endParaRPr lang="en-GB" b="1" dirty="0"/>
          </a:p>
        </p:txBody>
      </p:sp>
      <p:sp>
        <p:nvSpPr>
          <p:cNvPr id="21" name="Text Placeholder 7">
            <a:extLst>
              <a:ext uri="{FF2B5EF4-FFF2-40B4-BE49-F238E27FC236}">
                <a16:creationId xmlns:a16="http://schemas.microsoft.com/office/drawing/2014/main" id="{5584D0D7-1EA3-2524-7E81-BDA67B248E5C}"/>
              </a:ext>
            </a:extLst>
          </p:cNvPr>
          <p:cNvSpPr>
            <a:spLocks noGrp="1"/>
          </p:cNvSpPr>
          <p:nvPr>
            <p:ph type="body" sz="quarter" idx="22"/>
          </p:nvPr>
        </p:nvSpPr>
        <p:spPr>
          <a:xfrm>
            <a:off x="4303058" y="1178805"/>
            <a:ext cx="3599796" cy="263859"/>
          </a:xfrm>
        </p:spPr>
        <p:txBody>
          <a:bodyPr/>
          <a:lstStyle/>
          <a:p>
            <a:pPr algn="ctr"/>
            <a:r>
              <a:rPr lang="en-GB" sz="1400" dirty="0">
                <a:solidFill>
                  <a:srgbClr val="0070C0"/>
                </a:solidFill>
              </a:rPr>
              <a:t>1:1 Staff Support</a:t>
            </a:r>
          </a:p>
        </p:txBody>
      </p:sp>
      <p:sp>
        <p:nvSpPr>
          <p:cNvPr id="23" name="Text Placeholder 8">
            <a:extLst>
              <a:ext uri="{FF2B5EF4-FFF2-40B4-BE49-F238E27FC236}">
                <a16:creationId xmlns:a16="http://schemas.microsoft.com/office/drawing/2014/main" id="{14797C6C-07F4-7762-9BAD-82BC68F7572E}"/>
              </a:ext>
            </a:extLst>
          </p:cNvPr>
          <p:cNvSpPr>
            <a:spLocks noGrp="1"/>
          </p:cNvSpPr>
          <p:nvPr>
            <p:ph type="body" sz="quarter" idx="24"/>
          </p:nvPr>
        </p:nvSpPr>
        <p:spPr>
          <a:xfrm>
            <a:off x="8128398" y="1167773"/>
            <a:ext cx="3758824" cy="283777"/>
          </a:xfrm>
        </p:spPr>
        <p:txBody>
          <a:bodyPr/>
          <a:lstStyle/>
          <a:p>
            <a:pPr algn="ctr"/>
            <a:r>
              <a:rPr lang="en-US" sz="1400" dirty="0">
                <a:solidFill>
                  <a:srgbClr val="0070C0"/>
                </a:solidFill>
              </a:rPr>
              <a:t>Ally Movie Nights </a:t>
            </a:r>
          </a:p>
        </p:txBody>
      </p:sp>
      <p:sp>
        <p:nvSpPr>
          <p:cNvPr id="16" name="TextBox 15">
            <a:extLst>
              <a:ext uri="{FF2B5EF4-FFF2-40B4-BE49-F238E27FC236}">
                <a16:creationId xmlns:a16="http://schemas.microsoft.com/office/drawing/2014/main" id="{6EC539DF-C638-43A1-9EDF-DDC3166EBFA9}"/>
              </a:ext>
            </a:extLst>
          </p:cNvPr>
          <p:cNvSpPr txBox="1"/>
          <p:nvPr/>
        </p:nvSpPr>
        <p:spPr>
          <a:xfrm>
            <a:off x="4296102" y="4310855"/>
            <a:ext cx="359979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We speak to staff who reach out to us about issues they face in their teams/departments and provide bespoke support and information.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We can liaise confidentially with individuals or teams on your behalf, suggest ways of moving forward or making teams/initiative more inclusive and use information to ensure trust-wide practices are supporting staff</a:t>
            </a:r>
          </a:p>
        </p:txBody>
      </p:sp>
      <p:sp>
        <p:nvSpPr>
          <p:cNvPr id="17" name="TextBox 16">
            <a:extLst>
              <a:ext uri="{FF2B5EF4-FFF2-40B4-BE49-F238E27FC236}">
                <a16:creationId xmlns:a16="http://schemas.microsoft.com/office/drawing/2014/main" id="{014C6D89-D349-441E-8316-EF0666ACEE37}"/>
              </a:ext>
            </a:extLst>
          </p:cNvPr>
          <p:cNvSpPr txBox="1"/>
          <p:nvPr/>
        </p:nvSpPr>
        <p:spPr>
          <a:xfrm>
            <a:off x="8228302" y="4495521"/>
            <a:ext cx="365892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Our Ally Movie Nights continue to grow in success, we have run three movie nights to date, with more dates scheduled for Sept, Oct and Nov.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Over 40 members of staff have attended these social educational evenings with complimentary pizza and refreshments. </a:t>
            </a:r>
          </a:p>
        </p:txBody>
      </p:sp>
      <p:pic>
        <p:nvPicPr>
          <p:cNvPr id="18" name="Picture 17">
            <a:extLst>
              <a:ext uri="{FF2B5EF4-FFF2-40B4-BE49-F238E27FC236}">
                <a16:creationId xmlns:a16="http://schemas.microsoft.com/office/drawing/2014/main" id="{A41B6F6C-14EC-43E4-993D-D40B54A6F06C}"/>
              </a:ext>
            </a:extLst>
          </p:cNvPr>
          <p:cNvPicPr>
            <a:picLocks noChangeAspect="1"/>
          </p:cNvPicPr>
          <p:nvPr/>
        </p:nvPicPr>
        <p:blipFill rotWithShape="1">
          <a:blip r:embed="rId3"/>
          <a:srcRect l="11945" r="11945"/>
          <a:stretch/>
        </p:blipFill>
        <p:spPr>
          <a:xfrm>
            <a:off x="1109388" y="1597022"/>
            <a:ext cx="2136647" cy="2136647"/>
          </a:xfrm>
          <a:prstGeom prst="rect">
            <a:avLst/>
          </a:prstGeom>
        </p:spPr>
      </p:pic>
      <p:pic>
        <p:nvPicPr>
          <p:cNvPr id="20" name="Picture 19">
            <a:extLst>
              <a:ext uri="{FF2B5EF4-FFF2-40B4-BE49-F238E27FC236}">
                <a16:creationId xmlns:a16="http://schemas.microsoft.com/office/drawing/2014/main" id="{1318D6D1-2533-4169-84B3-FE7B2ADB69E3}"/>
              </a:ext>
            </a:extLst>
          </p:cNvPr>
          <p:cNvPicPr>
            <a:picLocks noChangeAspect="1"/>
          </p:cNvPicPr>
          <p:nvPr/>
        </p:nvPicPr>
        <p:blipFill>
          <a:blip r:embed="rId4"/>
          <a:stretch>
            <a:fillRect/>
          </a:stretch>
        </p:blipFill>
        <p:spPr>
          <a:xfrm>
            <a:off x="8939932" y="1597022"/>
            <a:ext cx="2135756" cy="2753027"/>
          </a:xfrm>
          <a:prstGeom prst="rect">
            <a:avLst/>
          </a:prstGeom>
        </p:spPr>
      </p:pic>
      <p:pic>
        <p:nvPicPr>
          <p:cNvPr id="5" name="Picture 4">
            <a:extLst>
              <a:ext uri="{FF2B5EF4-FFF2-40B4-BE49-F238E27FC236}">
                <a16:creationId xmlns:a16="http://schemas.microsoft.com/office/drawing/2014/main" id="{1AE8F4ED-AEEB-4FE1-9AD8-0FF63410F12F}"/>
              </a:ext>
            </a:extLst>
          </p:cNvPr>
          <p:cNvPicPr>
            <a:picLocks noChangeAspect="1"/>
          </p:cNvPicPr>
          <p:nvPr/>
        </p:nvPicPr>
        <p:blipFill rotWithShape="1">
          <a:blip r:embed="rId5"/>
          <a:srcRect l="33854" t="-281" r="-364" b="685"/>
          <a:stretch/>
        </p:blipFill>
        <p:spPr>
          <a:xfrm>
            <a:off x="5005474" y="1587054"/>
            <a:ext cx="2194963" cy="2194963"/>
          </a:xfrm>
          <a:prstGeom prst="rect">
            <a:avLst/>
          </a:prstGeom>
        </p:spPr>
      </p:pic>
      <p:pic>
        <p:nvPicPr>
          <p:cNvPr id="2" name="Picture 1">
            <a:extLst>
              <a:ext uri="{FF2B5EF4-FFF2-40B4-BE49-F238E27FC236}">
                <a16:creationId xmlns:a16="http://schemas.microsoft.com/office/drawing/2014/main" id="{19E07898-3605-4CEC-A177-EB1E540B98CB}"/>
              </a:ext>
            </a:extLst>
          </p:cNvPr>
          <p:cNvPicPr>
            <a:picLocks noChangeAspect="1"/>
          </p:cNvPicPr>
          <p:nvPr/>
        </p:nvPicPr>
        <p:blipFill>
          <a:blip r:embed="rId6"/>
          <a:stretch>
            <a:fillRect/>
          </a:stretch>
        </p:blipFill>
        <p:spPr>
          <a:xfrm>
            <a:off x="351599" y="3974480"/>
            <a:ext cx="3626011" cy="2572995"/>
          </a:xfrm>
          <a:prstGeom prst="rect">
            <a:avLst/>
          </a:prstGeom>
        </p:spPr>
      </p:pic>
    </p:spTree>
    <p:extLst>
      <p:ext uri="{BB962C8B-B14F-4D97-AF65-F5344CB8AC3E}">
        <p14:creationId xmlns:p14="http://schemas.microsoft.com/office/powerpoint/2010/main" val="375904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37269" y="368656"/>
            <a:ext cx="5650049" cy="337870"/>
          </a:xfrm>
        </p:spPr>
        <p:txBody>
          <a:bodyPr/>
          <a:lstStyle/>
          <a:p>
            <a:pPr>
              <a:lnSpc>
                <a:spcPct val="90000"/>
              </a:lnSpc>
              <a:spcAft>
                <a:spcPts val="600"/>
              </a:spcAft>
            </a:pPr>
            <a:r>
              <a:rPr lang="en-GB" sz="2400" b="1" dirty="0"/>
              <a:t>Staff Networks Events </a:t>
            </a:r>
          </a:p>
          <a:p>
            <a:endParaRPr lang="en-GB" b="1" dirty="0">
              <a:solidFill>
                <a:schemeClr val="accent3"/>
              </a:solidFill>
            </a:endParaRPr>
          </a:p>
        </p:txBody>
      </p:sp>
      <p:sp>
        <p:nvSpPr>
          <p:cNvPr id="10" name="TextBox 9">
            <a:extLst>
              <a:ext uri="{FF2B5EF4-FFF2-40B4-BE49-F238E27FC236}">
                <a16:creationId xmlns:a16="http://schemas.microsoft.com/office/drawing/2014/main" id="{E905D29A-8BED-4FFC-8311-826BB854AB5E}"/>
              </a:ext>
            </a:extLst>
          </p:cNvPr>
          <p:cNvSpPr txBox="1"/>
          <p:nvPr/>
        </p:nvSpPr>
        <p:spPr>
          <a:xfrm>
            <a:off x="183264" y="1898548"/>
            <a:ext cx="3275064"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25563"/>
                </a:solidFill>
                <a:effectLst/>
                <a:uLnTx/>
                <a:uFillTx/>
                <a:latin typeface="Helvetica"/>
                <a:ea typeface="+mn-ea"/>
                <a:cs typeface="+mn-cs"/>
              </a:rPr>
              <a:t>We support the LGBTQ+ Pride Mental Health Awareness Week and International Women’s Day Events across the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25563"/>
              </a:solidFill>
              <a:effectLst/>
              <a:uLnTx/>
              <a:uFillTx/>
              <a:latin typeface="Helvetic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The LGBTQ+ network held an all staff event in July to celebrate Pride, The </a:t>
            </a:r>
            <a:r>
              <a:rPr kumimoji="0" lang="en-GB" sz="1200" b="0" i="0" u="none" strike="noStrike" kern="1200" cap="none" spc="0" normalizeH="0" baseline="0" noProof="0" dirty="0" err="1">
                <a:ln>
                  <a:noFill/>
                </a:ln>
                <a:solidFill>
                  <a:srgbClr val="425563"/>
                </a:solidFill>
                <a:effectLst/>
                <a:uLnTx/>
                <a:uFillTx/>
                <a:latin typeface="Helvetica"/>
                <a:ea typeface="+mn-ea"/>
                <a:cs typeface="+mn-cs"/>
              </a:rPr>
              <a:t>DaWN</a:t>
            </a:r>
            <a:r>
              <a:rPr kumimoji="0" lang="en-GB" sz="1200" b="0" i="0" u="none" strike="noStrike" kern="1200" cap="none" spc="0" normalizeH="0" baseline="0" noProof="0" dirty="0">
                <a:ln>
                  <a:noFill/>
                </a:ln>
                <a:solidFill>
                  <a:srgbClr val="425563"/>
                </a:solidFill>
                <a:effectLst/>
                <a:uLnTx/>
                <a:uFillTx/>
                <a:latin typeface="Helvetica"/>
                <a:ea typeface="+mn-ea"/>
                <a:cs typeface="+mn-cs"/>
              </a:rPr>
              <a:t> group held Mental Health Awareness Week staff event and The Women’s Network arranged International Women’s Day celebrations.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5563"/>
              </a:solidFill>
              <a:effectLst/>
              <a:uLnTx/>
              <a:uFillTx/>
              <a:latin typeface="Helvetic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Activities included a weekly all staff communication pieces </a:t>
            </a:r>
            <a:r>
              <a:rPr lang="en-GB" sz="1200" dirty="0">
                <a:solidFill>
                  <a:srgbClr val="425563"/>
                </a:solidFill>
                <a:latin typeface="Helvetica"/>
              </a:rPr>
              <a:t>, </a:t>
            </a:r>
            <a:r>
              <a:rPr kumimoji="0" lang="en-GB" sz="1200" b="0" i="0" u="none" strike="noStrike" kern="1200" cap="none" spc="0" normalizeH="0" baseline="0" noProof="0" dirty="0">
                <a:ln>
                  <a:noFill/>
                </a:ln>
                <a:solidFill>
                  <a:srgbClr val="425563"/>
                </a:solidFill>
                <a:effectLst/>
                <a:uLnTx/>
                <a:uFillTx/>
                <a:latin typeface="Helvetica"/>
                <a:ea typeface="+mn-ea"/>
                <a:cs typeface="+mn-cs"/>
              </a:rPr>
              <a:t>sharing Pride Pledge videos of staff, Executive Support from Trust leaders and engaging talks from staff at all levels at the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5563"/>
              </a:solidFill>
              <a:effectLst/>
              <a:uLnTx/>
              <a:uFillTx/>
              <a:latin typeface="Helvetica"/>
              <a:ea typeface="+mn-ea"/>
              <a:cs typeface="+mn-cs"/>
            </a:endParaRPr>
          </a:p>
        </p:txBody>
      </p:sp>
      <p:pic>
        <p:nvPicPr>
          <p:cNvPr id="8" name="Picture 7">
            <a:extLst>
              <a:ext uri="{FF2B5EF4-FFF2-40B4-BE49-F238E27FC236}">
                <a16:creationId xmlns:a16="http://schemas.microsoft.com/office/drawing/2014/main" id="{A4E9B8CF-0420-4B0E-B5B9-20B0948EAF99}"/>
              </a:ext>
            </a:extLst>
          </p:cNvPr>
          <p:cNvPicPr>
            <a:picLocks noChangeAspect="1"/>
          </p:cNvPicPr>
          <p:nvPr/>
        </p:nvPicPr>
        <p:blipFill rotWithShape="1">
          <a:blip r:embed="rId3"/>
          <a:srcRect r="50157"/>
          <a:stretch/>
        </p:blipFill>
        <p:spPr>
          <a:xfrm>
            <a:off x="3734155" y="1158658"/>
            <a:ext cx="2984279" cy="4834547"/>
          </a:xfrm>
          <a:prstGeom prst="rect">
            <a:avLst/>
          </a:prstGeom>
        </p:spPr>
      </p:pic>
      <p:pic>
        <p:nvPicPr>
          <p:cNvPr id="6" name="Picture 5" descr="A picture containing person, people, group&#10;&#10;Description automatically generated">
            <a:extLst>
              <a:ext uri="{FF2B5EF4-FFF2-40B4-BE49-F238E27FC236}">
                <a16:creationId xmlns:a16="http://schemas.microsoft.com/office/drawing/2014/main" id="{E8F9DC01-452D-4A9C-9678-09B7480AC5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5267" y="1158658"/>
            <a:ext cx="3108960" cy="2417272"/>
          </a:xfrm>
          <a:prstGeom prst="rect">
            <a:avLst/>
          </a:prstGeom>
        </p:spPr>
      </p:pic>
      <p:pic>
        <p:nvPicPr>
          <p:cNvPr id="9" name="Picture 8" descr="A group of people in a room&#10;&#10;Description automatically generated with medium confidence">
            <a:extLst>
              <a:ext uri="{FF2B5EF4-FFF2-40B4-BE49-F238E27FC236}">
                <a16:creationId xmlns:a16="http://schemas.microsoft.com/office/drawing/2014/main" id="{90CB14F0-7158-44EC-B294-91C302269F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5267" y="3706257"/>
            <a:ext cx="3108960" cy="2286948"/>
          </a:xfrm>
          <a:prstGeom prst="rect">
            <a:avLst/>
          </a:prstGeom>
        </p:spPr>
      </p:pic>
    </p:spTree>
    <p:extLst>
      <p:ext uri="{BB962C8B-B14F-4D97-AF65-F5344CB8AC3E}">
        <p14:creationId xmlns:p14="http://schemas.microsoft.com/office/powerpoint/2010/main" val="287689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5B1E0E0-48EB-2795-D5AF-8F2BE4097278}"/>
              </a:ext>
            </a:extLst>
          </p:cNvPr>
          <p:cNvSpPr>
            <a:spLocks noGrp="1"/>
          </p:cNvSpPr>
          <p:nvPr>
            <p:ph type="body" sz="quarter" idx="31"/>
          </p:nvPr>
        </p:nvSpPr>
        <p:spPr>
          <a:xfrm>
            <a:off x="377815" y="3748853"/>
            <a:ext cx="3599796" cy="2444873"/>
          </a:xfrm>
        </p:spPr>
        <p:txBody>
          <a:bodyPr/>
          <a:lstStyle/>
          <a:p>
            <a:pPr algn="just"/>
            <a:r>
              <a:rPr lang="en-US" dirty="0"/>
              <a:t>The Women’s Staff Network are pleased to announce the opening of the Breastfeeding Room for those returning from maternity leave or staff that are nursing/expressing.</a:t>
            </a:r>
          </a:p>
          <a:p>
            <a:pPr algn="just"/>
            <a:endParaRPr lang="en-US" dirty="0"/>
          </a:p>
        </p:txBody>
      </p:sp>
      <p:sp>
        <p:nvSpPr>
          <p:cNvPr id="19" name="Text Placeholder 5">
            <a:extLst>
              <a:ext uri="{FF2B5EF4-FFF2-40B4-BE49-F238E27FC236}">
                <a16:creationId xmlns:a16="http://schemas.microsoft.com/office/drawing/2014/main" id="{56D3F6C3-9F4A-F5AA-91C0-75974CDDC569}"/>
              </a:ext>
            </a:extLst>
          </p:cNvPr>
          <p:cNvSpPr>
            <a:spLocks noGrp="1"/>
          </p:cNvSpPr>
          <p:nvPr>
            <p:ph type="body" sz="quarter" idx="18"/>
          </p:nvPr>
        </p:nvSpPr>
        <p:spPr>
          <a:xfrm>
            <a:off x="291817" y="992366"/>
            <a:ext cx="3771793" cy="281630"/>
          </a:xfrm>
        </p:spPr>
        <p:txBody>
          <a:bodyPr/>
          <a:lstStyle/>
          <a:p>
            <a:pPr algn="ctr"/>
            <a:r>
              <a:rPr lang="en-US" sz="1400" dirty="0">
                <a:solidFill>
                  <a:srgbClr val="0070C0"/>
                </a:solidFill>
              </a:rPr>
              <a:t>Breastfeeding Room - TWSN</a:t>
            </a:r>
          </a:p>
        </p:txBody>
      </p:sp>
      <p:sp>
        <p:nvSpPr>
          <p:cNvPr id="3" name="Text Placeholder 2">
            <a:extLst>
              <a:ext uri="{FF2B5EF4-FFF2-40B4-BE49-F238E27FC236}">
                <a16:creationId xmlns:a16="http://schemas.microsoft.com/office/drawing/2014/main" id="{58C0F28D-234C-42A5-ABF0-B2F79E0C6DC1}"/>
              </a:ext>
            </a:extLst>
          </p:cNvPr>
          <p:cNvSpPr>
            <a:spLocks noGrp="1"/>
          </p:cNvSpPr>
          <p:nvPr>
            <p:ph type="body" sz="quarter" idx="19"/>
          </p:nvPr>
        </p:nvSpPr>
        <p:spPr>
          <a:xfrm>
            <a:off x="291817" y="271730"/>
            <a:ext cx="6413783" cy="310328"/>
          </a:xfrm>
        </p:spPr>
        <p:txBody>
          <a:bodyPr>
            <a:normAutofit/>
          </a:bodyPr>
          <a:lstStyle/>
          <a:p>
            <a:pPr>
              <a:lnSpc>
                <a:spcPct val="90000"/>
              </a:lnSpc>
              <a:spcAft>
                <a:spcPts val="600"/>
              </a:spcAft>
            </a:pPr>
            <a:r>
              <a:rPr lang="en-GB" b="1" dirty="0"/>
              <a:t>Staff Network Activity </a:t>
            </a:r>
          </a:p>
        </p:txBody>
      </p:sp>
      <p:sp>
        <p:nvSpPr>
          <p:cNvPr id="21" name="Text Placeholder 7">
            <a:extLst>
              <a:ext uri="{FF2B5EF4-FFF2-40B4-BE49-F238E27FC236}">
                <a16:creationId xmlns:a16="http://schemas.microsoft.com/office/drawing/2014/main" id="{5584D0D7-1EA3-2524-7E81-BDA67B248E5C}"/>
              </a:ext>
            </a:extLst>
          </p:cNvPr>
          <p:cNvSpPr>
            <a:spLocks noGrp="1"/>
          </p:cNvSpPr>
          <p:nvPr>
            <p:ph type="body" sz="quarter" idx="22"/>
          </p:nvPr>
        </p:nvSpPr>
        <p:spPr>
          <a:xfrm>
            <a:off x="4125754" y="946009"/>
            <a:ext cx="3759835" cy="263859"/>
          </a:xfrm>
        </p:spPr>
        <p:txBody>
          <a:bodyPr/>
          <a:lstStyle/>
          <a:p>
            <a:pPr algn="ctr"/>
            <a:r>
              <a:rPr lang="en-US" sz="1400" dirty="0">
                <a:solidFill>
                  <a:srgbClr val="0070C0"/>
                </a:solidFill>
              </a:rPr>
              <a:t>See Me First – BAME</a:t>
            </a:r>
          </a:p>
        </p:txBody>
      </p:sp>
      <p:sp>
        <p:nvSpPr>
          <p:cNvPr id="23" name="Text Placeholder 8">
            <a:extLst>
              <a:ext uri="{FF2B5EF4-FFF2-40B4-BE49-F238E27FC236}">
                <a16:creationId xmlns:a16="http://schemas.microsoft.com/office/drawing/2014/main" id="{14797C6C-07F4-7762-9BAD-82BC68F7572E}"/>
              </a:ext>
            </a:extLst>
          </p:cNvPr>
          <p:cNvSpPr>
            <a:spLocks noGrp="1"/>
          </p:cNvSpPr>
          <p:nvPr>
            <p:ph type="body" sz="quarter" idx="24"/>
          </p:nvPr>
        </p:nvSpPr>
        <p:spPr>
          <a:xfrm>
            <a:off x="8128398" y="990219"/>
            <a:ext cx="3758824" cy="283777"/>
          </a:xfrm>
        </p:spPr>
        <p:txBody>
          <a:bodyPr/>
          <a:lstStyle/>
          <a:p>
            <a:pPr algn="ctr"/>
            <a:r>
              <a:rPr lang="en-US" sz="1400" dirty="0">
                <a:solidFill>
                  <a:srgbClr val="0070C0"/>
                </a:solidFill>
              </a:rPr>
              <a:t>BSL Workshops - </a:t>
            </a:r>
            <a:r>
              <a:rPr lang="en-US" sz="1400" dirty="0" err="1">
                <a:solidFill>
                  <a:srgbClr val="0070C0"/>
                </a:solidFill>
              </a:rPr>
              <a:t>DaWN</a:t>
            </a:r>
            <a:endParaRPr lang="en-US" sz="1400" dirty="0">
              <a:solidFill>
                <a:srgbClr val="0070C0"/>
              </a:solidFill>
            </a:endParaRPr>
          </a:p>
        </p:txBody>
      </p:sp>
      <p:sp>
        <p:nvSpPr>
          <p:cNvPr id="33" name="Text Placeholder 14">
            <a:extLst>
              <a:ext uri="{FF2B5EF4-FFF2-40B4-BE49-F238E27FC236}">
                <a16:creationId xmlns:a16="http://schemas.microsoft.com/office/drawing/2014/main" id="{62127115-CE32-0AA8-1FC8-8D758544CCEE}"/>
              </a:ext>
            </a:extLst>
          </p:cNvPr>
          <p:cNvSpPr>
            <a:spLocks noGrp="1"/>
          </p:cNvSpPr>
          <p:nvPr>
            <p:ph type="body" sz="quarter" idx="32"/>
          </p:nvPr>
        </p:nvSpPr>
        <p:spPr>
          <a:xfrm>
            <a:off x="8228301" y="3748853"/>
            <a:ext cx="3599795" cy="1380328"/>
          </a:xfrm>
        </p:spPr>
        <p:txBody>
          <a:bodyPr/>
          <a:lstStyle/>
          <a:p>
            <a:pPr algn="just"/>
            <a:r>
              <a:rPr lang="en-US" dirty="0"/>
              <a:t>Disability and Wellness Staff Network delivered British Sign Language Workshop facilitated by Royal National Institute For Deaf People for 10 staff which was highlighted as a need during Sign Language Awareness Week</a:t>
            </a:r>
          </a:p>
        </p:txBody>
      </p:sp>
      <p:sp>
        <p:nvSpPr>
          <p:cNvPr id="16" name="TextBox 15">
            <a:extLst>
              <a:ext uri="{FF2B5EF4-FFF2-40B4-BE49-F238E27FC236}">
                <a16:creationId xmlns:a16="http://schemas.microsoft.com/office/drawing/2014/main" id="{6EC539DF-C638-43A1-9EDF-DDC3166EBFA9}"/>
              </a:ext>
            </a:extLst>
          </p:cNvPr>
          <p:cNvSpPr txBox="1"/>
          <p:nvPr/>
        </p:nvSpPr>
        <p:spPr>
          <a:xfrm>
            <a:off x="4374080" y="3748853"/>
            <a:ext cx="3599796"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Helvetica"/>
                <a:ea typeface="+mn-ea"/>
                <a:cs typeface="+mn-cs"/>
              </a:rPr>
              <a:t>The BAME Staff Network have launched the </a:t>
            </a:r>
            <a:r>
              <a:rPr kumimoji="0" lang="en-GB" sz="1200" b="1" i="0" u="none" strike="noStrike" kern="1200" cap="none" spc="0" normalizeH="0" baseline="0" noProof="0" dirty="0">
                <a:ln>
                  <a:noFill/>
                </a:ln>
                <a:solidFill>
                  <a:srgbClr val="425563"/>
                </a:solidFill>
                <a:effectLst/>
                <a:uLnTx/>
                <a:uFillTx/>
                <a:latin typeface="Helvetica"/>
                <a:ea typeface="+mn-ea"/>
                <a:cs typeface="+mn-cs"/>
              </a:rPr>
              <a:t>See Me First </a:t>
            </a:r>
            <a:r>
              <a:rPr kumimoji="0" lang="en-GB" sz="1200" b="0" i="0" u="none" strike="noStrike" kern="1200" cap="none" spc="0" normalizeH="0" baseline="0" noProof="0" dirty="0">
                <a:ln>
                  <a:noFill/>
                </a:ln>
                <a:solidFill>
                  <a:srgbClr val="425563"/>
                </a:solidFill>
                <a:effectLst/>
                <a:uLnTx/>
                <a:uFillTx/>
                <a:latin typeface="Helvetica"/>
                <a:ea typeface="+mn-ea"/>
                <a:cs typeface="+mn-cs"/>
              </a:rPr>
              <a:t>Initiative pioneered by Whittington NHS Trust to improve and promote equality, diversity and inclusion and reduce discrimination for BAME staff. </a:t>
            </a:r>
          </a:p>
        </p:txBody>
      </p:sp>
      <p:pic>
        <p:nvPicPr>
          <p:cNvPr id="2" name="Picture 1">
            <a:extLst>
              <a:ext uri="{FF2B5EF4-FFF2-40B4-BE49-F238E27FC236}">
                <a16:creationId xmlns:a16="http://schemas.microsoft.com/office/drawing/2014/main" id="{1AEB61D0-0976-4AC8-B3A3-CD89F1A2C313}"/>
              </a:ext>
            </a:extLst>
          </p:cNvPr>
          <p:cNvPicPr>
            <a:picLocks noChangeAspect="1"/>
          </p:cNvPicPr>
          <p:nvPr/>
        </p:nvPicPr>
        <p:blipFill>
          <a:blip r:embed="rId3"/>
          <a:stretch>
            <a:fillRect/>
          </a:stretch>
        </p:blipFill>
        <p:spPr>
          <a:xfrm>
            <a:off x="886897" y="1297372"/>
            <a:ext cx="2266950" cy="2019300"/>
          </a:xfrm>
          <a:prstGeom prst="rect">
            <a:avLst/>
          </a:prstGeom>
        </p:spPr>
      </p:pic>
      <p:pic>
        <p:nvPicPr>
          <p:cNvPr id="4" name="Picture 3">
            <a:extLst>
              <a:ext uri="{FF2B5EF4-FFF2-40B4-BE49-F238E27FC236}">
                <a16:creationId xmlns:a16="http://schemas.microsoft.com/office/drawing/2014/main" id="{3C202ED5-7F06-4B38-8289-5ACC146B2E11}"/>
              </a:ext>
            </a:extLst>
          </p:cNvPr>
          <p:cNvPicPr>
            <a:picLocks noChangeAspect="1"/>
          </p:cNvPicPr>
          <p:nvPr/>
        </p:nvPicPr>
        <p:blipFill>
          <a:blip r:embed="rId4"/>
          <a:stretch>
            <a:fillRect/>
          </a:stretch>
        </p:blipFill>
        <p:spPr>
          <a:xfrm>
            <a:off x="5001678" y="1476128"/>
            <a:ext cx="2143125" cy="2018097"/>
          </a:xfrm>
          <a:prstGeom prst="rect">
            <a:avLst/>
          </a:prstGeom>
        </p:spPr>
      </p:pic>
      <p:pic>
        <p:nvPicPr>
          <p:cNvPr id="5" name="Picture 4">
            <a:extLst>
              <a:ext uri="{FF2B5EF4-FFF2-40B4-BE49-F238E27FC236}">
                <a16:creationId xmlns:a16="http://schemas.microsoft.com/office/drawing/2014/main" id="{29214D5F-BAD1-479E-8A5A-D88B373AD6A6}"/>
              </a:ext>
            </a:extLst>
          </p:cNvPr>
          <p:cNvPicPr>
            <a:picLocks noChangeAspect="1"/>
          </p:cNvPicPr>
          <p:nvPr/>
        </p:nvPicPr>
        <p:blipFill>
          <a:blip r:embed="rId5"/>
          <a:stretch>
            <a:fillRect/>
          </a:stretch>
        </p:blipFill>
        <p:spPr>
          <a:xfrm>
            <a:off x="8992634" y="1298574"/>
            <a:ext cx="2143125" cy="2018098"/>
          </a:xfrm>
          <a:prstGeom prst="rect">
            <a:avLst/>
          </a:prstGeom>
          <a:ln>
            <a:solidFill>
              <a:schemeClr val="bg1">
                <a:lumMod val="95000"/>
              </a:schemeClr>
            </a:solidFill>
          </a:ln>
        </p:spPr>
      </p:pic>
    </p:spTree>
    <p:extLst>
      <p:ext uri="{BB962C8B-B14F-4D97-AF65-F5344CB8AC3E}">
        <p14:creationId xmlns:p14="http://schemas.microsoft.com/office/powerpoint/2010/main" val="3147579655"/>
      </p:ext>
    </p:extLst>
  </p:cSld>
  <p:clrMapOvr>
    <a:masterClrMapping/>
  </p:clrMapOvr>
</p:sld>
</file>

<file path=ppt/theme/theme1.xml><?xml version="1.0" encoding="utf-8"?>
<a:theme xmlns:a="http://schemas.openxmlformats.org/drawingml/2006/main" name="1_Office Theme">
  <a:themeElements>
    <a:clrScheme name="NHS_SGUHFT_Colour Theme">
      <a:dk1>
        <a:srgbClr val="425563"/>
      </a:dk1>
      <a:lt1>
        <a:sysClr val="window" lastClr="FFFFFF"/>
      </a:lt1>
      <a:dk2>
        <a:srgbClr val="768692"/>
      </a:dk2>
      <a:lt2>
        <a:srgbClr val="FFFFFF"/>
      </a:lt2>
      <a:accent1>
        <a:srgbClr val="E8EDEE"/>
      </a:accent1>
      <a:accent2>
        <a:srgbClr val="00A499"/>
      </a:accent2>
      <a:accent3>
        <a:srgbClr val="ED8B00"/>
      </a:accent3>
      <a:accent4>
        <a:srgbClr val="78BE20"/>
      </a:accent4>
      <a:accent5>
        <a:srgbClr val="AE2573"/>
      </a:accent5>
      <a:accent6>
        <a:srgbClr val="FFFFFF"/>
      </a:accent6>
      <a:hlink>
        <a:srgbClr val="425563"/>
      </a:hlink>
      <a:folHlink>
        <a:srgbClr val="768692"/>
      </a:folHlink>
    </a:clrScheme>
    <a:fontScheme name="NHS_SGUHFT_Fonts">
      <a:majorFont>
        <a:latin typeface="Calibri"/>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4F1D9BCECD784AA1E382EC800110F7" ma:contentTypeVersion="2" ma:contentTypeDescription="Create a new document." ma:contentTypeScope="" ma:versionID="98813a6afcfbbb6cfdc36910506778e4">
  <xsd:schema xmlns:xsd="http://www.w3.org/2001/XMLSchema" xmlns:xs="http://www.w3.org/2001/XMLSchema" xmlns:p="http://schemas.microsoft.com/office/2006/metadata/properties" xmlns:ns3="416f65fd-5c96-446c-891e-d69a2a6e6bdd" targetNamespace="http://schemas.microsoft.com/office/2006/metadata/properties" ma:root="true" ma:fieldsID="83ebe0dc60d8e49bd145e4bf4e004c08" ns3:_="">
    <xsd:import namespace="416f65fd-5c96-446c-891e-d69a2a6e6bd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f65fd-5c96-446c-891e-d69a2a6e6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EEB50D-04FC-405F-A25D-412688597FB3}">
  <ds:schemaRefs>
    <ds:schemaRef ds:uri="416f65fd-5c96-446c-891e-d69a2a6e6bdd"/>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52F50C4-7CF6-41AA-A4F3-7435389E8CA4}">
  <ds:schemaRefs>
    <ds:schemaRef ds:uri="http://schemas.microsoft.com/sharepoint/v3/contenttype/forms"/>
  </ds:schemaRefs>
</ds:datastoreItem>
</file>

<file path=customXml/itemProps3.xml><?xml version="1.0" encoding="utf-8"?>
<ds:datastoreItem xmlns:ds="http://schemas.openxmlformats.org/officeDocument/2006/customXml" ds:itemID="{4CBF40D3-A319-4C3E-B7BB-0BB81A7BD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f65fd-5c96-446c-891e-d69a2a6e6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TotalTime>
  <Words>1549</Words>
  <Application>Microsoft Office PowerPoint</Application>
  <PresentationFormat>Widescreen</PresentationFormat>
  <Paragraphs>114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vt:lpstr>
      <vt:lpstr>Times New Roman</vt:lpstr>
      <vt:lpstr>1_Office Theme</vt:lpstr>
      <vt:lpstr>Induction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Cowan</dc:creator>
  <cp:lastModifiedBy>Renee Barrett</cp:lastModifiedBy>
  <cp:revision>4</cp:revision>
  <cp:lastPrinted>2023-04-17T08:47:29Z</cp:lastPrinted>
  <dcterms:created xsi:type="dcterms:W3CDTF">2023-03-16T10:44:24Z</dcterms:created>
  <dcterms:modified xsi:type="dcterms:W3CDTF">2024-02-20T09:26:07Z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0x010100AC4F1D9BCECD784AA1E382EC800110F7</vt:lpwstr>
  </property>
</Properties>
</file>