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2_B50E0246.xml" ContentType="application/vnd.ms-powerpoint.comments+xml"/>
  <Override PartName="/ppt/notesSlides/notesSlide2.xml" ContentType="application/vnd.openxmlformats-officedocument.presentationml.notesSlide+xml"/>
  <Override PartName="/ppt/comments/modernComment_104_8DE4C74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60"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52F5118-2464-22A0-784C-348596223709}" name="Beth Coad" initials="BC" userId="S::Beth.Coad@stgeorges.nhs.uk::9d596eab-e964-4a21-bf27-a8a10629976b" providerId="AD"/>
  <p188:author id="{264111CF-8A9E-FB52-7BD4-DC9663D4185A}" name="Andrea Forman" initials="AF" userId="S::Andrea.Forman@stgeorges.nhs.uk::301aad28-b89d-4db2-9f30-e6c30cab2d4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evin Monahan" initials="KM" lastIdx="1" clrIdx="0"/>
  <p:cmAuthor id="2" name="Dimitra Repana" initials="DR" lastIdx="5" clrIdx="1">
    <p:extLst>
      <p:ext uri="{19B8F6BF-5375-455C-9EA6-DF929625EA0E}">
        <p15:presenceInfo xmlns:p15="http://schemas.microsoft.com/office/powerpoint/2012/main" userId="S::Dimitra.Repana@stgeorges.nhs.uk::1d394d15-b697-4555-b7ea-48d0b4f4882d" providerId="AD"/>
      </p:ext>
    </p:extLst>
  </p:cmAuthor>
  <p:cmAuthor id="3" name="Andrea Forman" initials="AF" lastIdx="3" clrIdx="2">
    <p:extLst>
      <p:ext uri="{19B8F6BF-5375-455C-9EA6-DF929625EA0E}">
        <p15:presenceInfo xmlns:p15="http://schemas.microsoft.com/office/powerpoint/2012/main" userId="S::Andrea.Forman@stgeorges.nhs.uk::301aad28-b89d-4db2-9f30-e6c30cab2d4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05" autoAdjust="0"/>
    <p:restoredTop sz="96727" autoAdjust="0"/>
  </p:normalViewPr>
  <p:slideViewPr>
    <p:cSldViewPr>
      <p:cViewPr varScale="1">
        <p:scale>
          <a:sx n="114" d="100"/>
          <a:sy n="114" d="100"/>
        </p:scale>
        <p:origin x="221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modernComment_102_B50E0246.xml><?xml version="1.0" encoding="utf-8"?>
<p188:cmLst xmlns:a="http://schemas.openxmlformats.org/drawingml/2006/main" xmlns:r="http://schemas.openxmlformats.org/officeDocument/2006/relationships" xmlns:p188="http://schemas.microsoft.com/office/powerpoint/2018/8/main">
  <p188:cm id="{4428B4FB-29A9-4359-BF65-AD06AA2F06AB}" authorId="{E52F5118-2464-22A0-784C-348596223709}" created="2023-09-08T12:41:57.740">
    <ac:deMkLst xmlns:ac="http://schemas.microsoft.com/office/drawing/2013/main/command">
      <pc:docMk xmlns:pc="http://schemas.microsoft.com/office/powerpoint/2013/main/command"/>
      <pc:sldMk xmlns:pc="http://schemas.microsoft.com/office/powerpoint/2013/main/command" cId="3037594182" sldId="258"/>
      <ac:spMk id="7" creationId="{00000000-0000-0000-0000-000000000000}"/>
    </ac:deMkLst>
    <p188:txBody>
      <a:bodyPr/>
      <a:lstStyle/>
      <a:p>
        <a:r>
          <a:rPr lang="en-GB"/>
          <a:t>Why does this say if available - aren't we sending diagnostic to everyone</a:t>
        </a:r>
      </a:p>
    </p188:txBody>
  </p188:cm>
</p188:cmLst>
</file>

<file path=ppt/comments/modernComment_104_8DE4C741.xml><?xml version="1.0" encoding="utf-8"?>
<p188:cmLst xmlns:a="http://schemas.openxmlformats.org/drawingml/2006/main" xmlns:r="http://schemas.openxmlformats.org/officeDocument/2006/relationships" xmlns:p188="http://schemas.microsoft.com/office/powerpoint/2018/8/main">
  <p188:cm id="{30555C1C-ECF8-41FD-8924-8CBDD186F4D1}" authorId="{E52F5118-2464-22A0-784C-348596223709}" created="2023-09-08T12:41:24.927">
    <ac:txMkLst xmlns:ac="http://schemas.microsoft.com/office/drawing/2013/main/command">
      <pc:docMk xmlns:pc="http://schemas.microsoft.com/office/powerpoint/2013/main/command"/>
      <pc:sldMk xmlns:pc="http://schemas.microsoft.com/office/powerpoint/2013/main/command" cId="2380580673" sldId="260"/>
      <ac:spMk id="3" creationId="{92A9A8AD-69DF-40AC-A473-56D41D5EA76A}"/>
      <ac:txMk cp="447" len="61">
        <ac:context len="1495" hash="1261428010"/>
      </ac:txMk>
    </ac:txMkLst>
    <p188:pos x="4136822" y="1808071"/>
    <p188:txBody>
      <a:bodyPr/>
      <a:lstStyle/>
      <a:p>
        <a:r>
          <a:rPr lang="en-GB"/>
          <a:t>Get rid - really usnure if we can ask this from a mainstream setting - should it maybe just be 'refer to your local breast fhx clinic for ongoing screening recs?)</a:t>
        </a:r>
      </a:p>
    </p188:txBody>
  </p188:cm>
  <p188:cm id="{E78D8417-9929-4F67-B9A5-495E4C95174C}" authorId="{E52F5118-2464-22A0-784C-348596223709}" created="2023-09-08T12:43:19.939">
    <ac:txMkLst xmlns:ac="http://schemas.microsoft.com/office/drawing/2013/main/command">
      <pc:docMk xmlns:pc="http://schemas.microsoft.com/office/powerpoint/2013/main/command"/>
      <pc:sldMk xmlns:pc="http://schemas.microsoft.com/office/powerpoint/2013/main/command" cId="2380580673" sldId="260"/>
      <ac:spMk id="3" creationId="{92A9A8AD-69DF-40AC-A473-56D41D5EA76A}"/>
      <ac:txMk cp="960" len="65">
        <ac:context len="1495" hash="1261428010"/>
      </ac:txMk>
    </ac:txMkLst>
    <p188:pos x="4019376" y="4005987"/>
    <p188:txBody>
      <a:bodyPr/>
      <a:lstStyle/>
      <a:p>
        <a:r>
          <a:rPr lang="en-GB"/>
          <a:t>As above for breast?</a:t>
        </a:r>
      </a:p>
    </p188:txBody>
  </p188:cm>
  <p188:cm id="{AFB03E8A-1D1D-48C7-9F06-F80C88EF9731}" authorId="{E52F5118-2464-22A0-784C-348596223709}" created="2023-09-08T12:44:14.518">
    <ac:txMkLst xmlns:ac="http://schemas.microsoft.com/office/drawing/2013/main/command">
      <pc:docMk xmlns:pc="http://schemas.microsoft.com/office/powerpoint/2013/main/command"/>
      <pc:sldMk xmlns:pc="http://schemas.microsoft.com/office/powerpoint/2013/main/command" cId="2380580673" sldId="260"/>
      <ac:spMk id="2" creationId="{C3CAB67B-59B4-45BA-B9EC-93D432A97C9B}"/>
      <ac:txMk cp="136" len="197">
        <ac:context len="1223" hash="1212141532"/>
      </ac:txMk>
    </ac:txMkLst>
    <p188:pos x="3364673" y="976221"/>
    <p188:txBody>
      <a:bodyPr/>
      <a:lstStyle/>
      <a:p>
        <a:r>
          <a:rPr lang="en-GB"/>
          <a:t>Why not refer to fhx clinic - not sure what we’d add here?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430DF9-078D-45A9-9700-4A6ACE9A801F}" type="datetimeFigureOut">
              <a:rPr lang="en-GB" smtClean="0"/>
              <a:t>12/01/2024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2005F7-B5D8-4785-A9CE-5291262407B7}" type="slidenum">
              <a:rPr lang="en-GB" smtClean="0"/>
              <a:t>‹#›</a:t>
            </a:fld>
            <a:endParaRPr lang="en-GB"/>
          </a:p>
        </p:txBody>
      </p:sp>
    </p:spTree>
    <p:extLst>
      <p:ext uri="{BB962C8B-B14F-4D97-AF65-F5344CB8AC3E}">
        <p14:creationId xmlns:p14="http://schemas.microsoft.com/office/powerpoint/2010/main" val="3738055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22005F7-B5D8-4785-A9CE-5291262407B7}" type="slidenum">
              <a:rPr lang="en-GB" smtClean="0"/>
              <a:t>1</a:t>
            </a:fld>
            <a:endParaRPr lang="en-GB"/>
          </a:p>
        </p:txBody>
      </p:sp>
    </p:spTree>
    <p:extLst>
      <p:ext uri="{BB962C8B-B14F-4D97-AF65-F5344CB8AC3E}">
        <p14:creationId xmlns:p14="http://schemas.microsoft.com/office/powerpoint/2010/main" val="629931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22005F7-B5D8-4785-A9CE-5291262407B7}" type="slidenum">
              <a:rPr lang="en-GB" smtClean="0"/>
              <a:t>2</a:t>
            </a:fld>
            <a:endParaRPr lang="en-GB"/>
          </a:p>
        </p:txBody>
      </p:sp>
    </p:spTree>
    <p:extLst>
      <p:ext uri="{BB962C8B-B14F-4D97-AF65-F5344CB8AC3E}">
        <p14:creationId xmlns:p14="http://schemas.microsoft.com/office/powerpoint/2010/main" val="2571524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57B537D-B535-4461-A1FA-FCB53FEC2C22}"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398796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57B537D-B535-4461-A1FA-FCB53FEC2C22}"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3434339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57B537D-B535-4461-A1FA-FCB53FEC2C22}"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4288628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57B537D-B535-4461-A1FA-FCB53FEC2C22}"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3060455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7B537D-B535-4461-A1FA-FCB53FEC2C22}" type="datetimeFigureOut">
              <a:rPr lang="en-GB" smtClean="0"/>
              <a:t>12/01/2024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1520538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57B537D-B535-4461-A1FA-FCB53FEC2C22}" type="datetimeFigureOut">
              <a:rPr lang="en-GB" smtClean="0"/>
              <a:t>12/01/2024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2364778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57B537D-B535-4461-A1FA-FCB53FEC2C22}" type="datetimeFigureOut">
              <a:rPr lang="en-GB" smtClean="0"/>
              <a:t>12/01/2024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1034927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57B537D-B535-4461-A1FA-FCB53FEC2C22}" type="datetimeFigureOut">
              <a:rPr lang="en-GB" smtClean="0"/>
              <a:t>12/01/2024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3759444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B537D-B535-4461-A1FA-FCB53FEC2C22}" type="datetimeFigureOut">
              <a:rPr lang="en-GB" smtClean="0"/>
              <a:t>12/01/2024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1091760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7B537D-B535-4461-A1FA-FCB53FEC2C22}" type="datetimeFigureOut">
              <a:rPr lang="en-GB" smtClean="0"/>
              <a:t>12/01/2024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2633301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7B537D-B535-4461-A1FA-FCB53FEC2C22}" type="datetimeFigureOut">
              <a:rPr lang="en-GB" smtClean="0"/>
              <a:t>12/01/2024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8DCD0C-2777-421C-AB4E-C5DA4B492E60}" type="slidenum">
              <a:rPr lang="en-GB" smtClean="0"/>
              <a:t>‹#›</a:t>
            </a:fld>
            <a:endParaRPr lang="en-GB"/>
          </a:p>
        </p:txBody>
      </p:sp>
    </p:spTree>
    <p:extLst>
      <p:ext uri="{BB962C8B-B14F-4D97-AF65-F5344CB8AC3E}">
        <p14:creationId xmlns:p14="http://schemas.microsoft.com/office/powerpoint/2010/main" val="3036572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7B537D-B535-4461-A1FA-FCB53FEC2C22}" type="datetimeFigureOut">
              <a:rPr lang="en-GB" smtClean="0"/>
              <a:t>12/01/2024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DCD0C-2777-421C-AB4E-C5DA4B492E60}" type="slidenum">
              <a:rPr lang="en-GB" smtClean="0"/>
              <a:t>‹#›</a:t>
            </a:fld>
            <a:endParaRPr lang="en-GB"/>
          </a:p>
        </p:txBody>
      </p:sp>
    </p:spTree>
    <p:extLst>
      <p:ext uri="{BB962C8B-B14F-4D97-AF65-F5344CB8AC3E}">
        <p14:creationId xmlns:p14="http://schemas.microsoft.com/office/powerpoint/2010/main" val="216449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2_B50E0246.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england.nhs.uk/publication/national-genomic-test-directorie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bsg.org.uk/wp-content/uploads/2019/12/Guidelines-for-the-management-of-hereditary-colorectal-cancer.full_.pdf" TargetMode="External"/><Relationship Id="rId3" Type="http://schemas.microsoft.com/office/2018/10/relationships/comments" Target="../comments/modernComment_104_8DE4C741.xml"/><Relationship Id="rId7" Type="http://schemas.openxmlformats.org/officeDocument/2006/relationships/hyperlink" Target="https://www.ukcgg.org/information-education/ukcgg-leaflets-and-guidelines/"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icr.ac.uk/docs/default-source/clinical-trials/Protocols/protocol-1.pdf?sfvrsn=2" TargetMode="External"/><Relationship Id="rId5" Type="http://schemas.openxmlformats.org/officeDocument/2006/relationships/hyperlink" Target="https://www.canrisk.org/" TargetMode="External"/><Relationship Id="rId4" Type="http://schemas.openxmlformats.org/officeDocument/2006/relationships/hyperlink" Target="https://www.nice.org.uk/guidance/cg164" TargetMode="External"/><Relationship Id="rId9"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www.stgeorges.nhs.uk/wp-content/uploads/2021/05/W13_04_20210518_Generic_PIS_Diagnostic-cancer-susceptibility-gene-germline-testing.doc" TargetMode="External"/><Relationship Id="rId13" Type="http://schemas.openxmlformats.org/officeDocument/2006/relationships/image" Target="../media/image1.png"/><Relationship Id="rId3" Type="http://schemas.openxmlformats.org/officeDocument/2006/relationships/hyperlink" Target="https://www.genomicseducation.hee.nhs.uk/education/online-courses/genomics-101-taking-and-drawing-a-family-history/" TargetMode="External"/><Relationship Id="rId7" Type="http://schemas.openxmlformats.org/officeDocument/2006/relationships/hyperlink" Target="https://www.stgeorges.nhs.uk/wp-content/uploads/2022/05/Cancer-Genetics-Immunohistochemistry-testing-IHC-Tumour-tissue-testing.pdf" TargetMode="External"/><Relationship Id="rId12" Type="http://schemas.openxmlformats.org/officeDocument/2006/relationships/hyperlink" Target="https://www.genomicseducation.hee.nhs.uk/competency-frameworks/consent-a-competency-framework/" TargetMode="External"/><Relationship Id="rId2" Type="http://schemas.openxmlformats.org/officeDocument/2006/relationships/hyperlink" Target="https://www.genomicseducation.hee.nhs.uk/education/online-courses/facilitating-genomic-testing-discussing-diagnostic-germline-genomic-tests/" TargetMode="External"/><Relationship Id="rId1" Type="http://schemas.openxmlformats.org/officeDocument/2006/relationships/slideLayout" Target="../slideLayouts/slideLayout2.xml"/><Relationship Id="rId6" Type="http://schemas.openxmlformats.org/officeDocument/2006/relationships/hyperlink" Target="https://www.genomicseducation.hee.nhs.uk/wp-content/uploads/2021/06/Genomic-Testing-Infographic_w-title.pdf" TargetMode="External"/><Relationship Id="rId11" Type="http://schemas.openxmlformats.org/officeDocument/2006/relationships/hyperlink" Target="https://www.ukcgg.org/information-education/just-in-time-resources-for-clinicians/" TargetMode="External"/><Relationship Id="rId5" Type="http://schemas.openxmlformats.org/officeDocument/2006/relationships/hyperlink" Target="https://www.genomicseducation.hee.nhs.uk/education/videos/lets-talk-about-variants-of-uncertain-significance/" TargetMode="External"/><Relationship Id="rId10" Type="http://schemas.openxmlformats.org/officeDocument/2006/relationships/hyperlink" Target="https://www.genomicseducation.hee.nhs.uk/competency-frameworks/communicating-germline-genomic-results-a-competency-framework/" TargetMode="External"/><Relationship Id="rId4" Type="http://schemas.openxmlformats.org/officeDocument/2006/relationships/hyperlink" Target="https://www.genomicseducation.hee.nhs.uk/education/videos/lets-talk-about-possible-results/" TargetMode="External"/><Relationship Id="rId9" Type="http://schemas.openxmlformats.org/officeDocument/2006/relationships/hyperlink" Target="https://www.genomicseducation.hee.nhs.uk/genotes/knowledge-hub/how-to-complete-a-record-of-discussion-fo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32000" y="287157"/>
            <a:ext cx="4680000" cy="545938"/>
          </a:xfrm>
          <a:prstGeom prst="round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“Mainstream” Genetic Consultation</a:t>
            </a:r>
          </a:p>
          <a:p>
            <a:pPr algn="ctr"/>
            <a:r>
              <a:rPr lang="en-GB" sz="1200" dirty="0">
                <a:solidFill>
                  <a:schemeClr val="tx1"/>
                </a:solidFill>
              </a:rPr>
              <a:t>Patient meets eligibility criteria as per </a:t>
            </a:r>
            <a:r>
              <a:rPr lang="en-GB" sz="1200" dirty="0">
                <a:solidFill>
                  <a:srgbClr val="0000FF"/>
                </a:solidFill>
                <a:hlinkClick r:id="rId4">
                  <a:extLst>
                    <a:ext uri="{A12FA001-AC4F-418D-AE19-62706E023703}">
                      <ahyp:hlinkClr xmlns:ahyp="http://schemas.microsoft.com/office/drawing/2018/hyperlinkcolor" val="tx"/>
                    </a:ext>
                  </a:extLst>
                </a:hlinkClick>
              </a:rPr>
              <a:t>National Genomic Test Directory</a:t>
            </a:r>
            <a:r>
              <a:rPr lang="en-GB" dirty="0">
                <a:solidFill>
                  <a:schemeClr val="tx1"/>
                </a:solidFill>
                <a:hlinkClick r:id="rId4">
                  <a:extLst>
                    <a:ext uri="{A12FA001-AC4F-418D-AE19-62706E023703}">
                      <ahyp:hlinkClr xmlns:ahyp="http://schemas.microsoft.com/office/drawing/2018/hyperlinkcolor" val="tx"/>
                    </a:ext>
                  </a:extLst>
                </a:hlinkClick>
              </a:rPr>
              <a:t> </a:t>
            </a:r>
            <a:endParaRPr lang="en-GB" dirty="0">
              <a:solidFill>
                <a:schemeClr val="tx1"/>
              </a:solidFill>
            </a:endParaRPr>
          </a:p>
        </p:txBody>
      </p:sp>
      <p:sp>
        <p:nvSpPr>
          <p:cNvPr id="7" name="Rounded Rectangle 6"/>
          <p:cNvSpPr/>
          <p:nvPr/>
        </p:nvSpPr>
        <p:spPr>
          <a:xfrm>
            <a:off x="1871700" y="1128840"/>
            <a:ext cx="5400600" cy="1051695"/>
          </a:xfrm>
          <a:prstGeom prst="roundRect">
            <a:avLst/>
          </a:prstGeom>
          <a:solidFill>
            <a:schemeClr val="accent1">
              <a:lumMod val="40000"/>
              <a:lumOff val="60000"/>
            </a:schemeClr>
          </a:solidFill>
          <a:ln>
            <a:solidFill>
              <a:schemeClr val="accent1">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342900" indent="-342900">
              <a:buAutoNum type="arabicPeriod"/>
            </a:pPr>
            <a:endParaRPr lang="en-GB" sz="1200" dirty="0">
              <a:solidFill>
                <a:schemeClr val="tx1"/>
              </a:solidFill>
            </a:endParaRPr>
          </a:p>
          <a:p>
            <a:pPr marL="342900" indent="-342900">
              <a:buAutoNum type="arabicPeriod"/>
            </a:pPr>
            <a:r>
              <a:rPr lang="en-GB" sz="1200" dirty="0">
                <a:solidFill>
                  <a:schemeClr val="tx1"/>
                </a:solidFill>
              </a:rPr>
              <a:t>Take family history, consider drawing a family pedigree </a:t>
            </a:r>
          </a:p>
          <a:p>
            <a:pPr marL="342900" indent="-342900">
              <a:buAutoNum type="arabicPeriod"/>
            </a:pPr>
            <a:r>
              <a:rPr lang="en-GB" sz="1200" dirty="0">
                <a:solidFill>
                  <a:schemeClr val="tx1"/>
                </a:solidFill>
              </a:rPr>
              <a:t>Discuss gene testing and 3 possible results</a:t>
            </a:r>
          </a:p>
          <a:p>
            <a:pPr marL="342900" indent="-342900">
              <a:buFontTx/>
              <a:buAutoNum type="arabicPeriod"/>
            </a:pPr>
            <a:r>
              <a:rPr lang="en-GB" sz="1200" dirty="0">
                <a:solidFill>
                  <a:schemeClr val="tx1"/>
                </a:solidFill>
              </a:rPr>
              <a:t>Give information sheet to patient</a:t>
            </a:r>
          </a:p>
          <a:p>
            <a:pPr marL="342900" indent="-342900">
              <a:buFontTx/>
              <a:buAutoNum type="arabicPeriod"/>
            </a:pPr>
            <a:r>
              <a:rPr lang="en-GB" sz="1200" dirty="0">
                <a:solidFill>
                  <a:schemeClr val="tx1"/>
                </a:solidFill>
              </a:rPr>
              <a:t>Obtain consent (Record of Discussion Form) for gene testing</a:t>
            </a:r>
          </a:p>
          <a:p>
            <a:pPr marL="342900" indent="-342900">
              <a:buAutoNum type="arabicPeriod"/>
            </a:pPr>
            <a:r>
              <a:rPr lang="en-GB" sz="1200" dirty="0">
                <a:solidFill>
                  <a:schemeClr val="tx1"/>
                </a:solidFill>
              </a:rPr>
              <a:t>Send EDTA sample and test request form to local </a:t>
            </a:r>
            <a:r>
              <a:rPr lang="en-GB" sz="1200" i="1" dirty="0">
                <a:solidFill>
                  <a:schemeClr val="tx1"/>
                </a:solidFill>
              </a:rPr>
              <a:t>Genetic Lab Hub (GLH)</a:t>
            </a:r>
            <a:endParaRPr lang="en-GB" sz="1200" dirty="0">
              <a:solidFill>
                <a:schemeClr val="tx1"/>
              </a:solidFill>
            </a:endParaRPr>
          </a:p>
          <a:p>
            <a:pPr marL="342900" indent="-342900">
              <a:buAutoNum type="arabicPeriod"/>
            </a:pPr>
            <a:endParaRPr lang="en-GB" sz="1200" i="1" dirty="0">
              <a:solidFill>
                <a:schemeClr val="tx1"/>
              </a:solidFill>
            </a:endParaRPr>
          </a:p>
        </p:txBody>
      </p:sp>
      <p:cxnSp>
        <p:nvCxnSpPr>
          <p:cNvPr id="38" name="Straight Arrow Connector 37"/>
          <p:cNvCxnSpPr>
            <a:cxnSpLocks/>
            <a:stCxn id="6" idx="2"/>
          </p:cNvCxnSpPr>
          <p:nvPr/>
        </p:nvCxnSpPr>
        <p:spPr>
          <a:xfrm>
            <a:off x="4572000" y="833095"/>
            <a:ext cx="0" cy="295745"/>
          </a:xfrm>
          <a:prstGeom prst="straightConnector1">
            <a:avLst/>
          </a:prstGeom>
          <a:ln w="28575" cap="rnd" cmpd="sng">
            <a:solidFill>
              <a:schemeClr val="tx2">
                <a:lumMod val="60000"/>
                <a:lumOff val="40000"/>
              </a:schemeClr>
            </a:solidFill>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1871700" y="2492896"/>
            <a:ext cx="5400600" cy="432000"/>
          </a:xfrm>
          <a:prstGeom prst="roundRect">
            <a:avLst/>
          </a:prstGeom>
          <a:solidFill>
            <a:srgbClr val="FFFFCC"/>
          </a:solidFill>
          <a:ln>
            <a:solidFill>
              <a:srgbClr val="FFC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200" dirty="0">
                <a:solidFill>
                  <a:schemeClr val="tx1"/>
                </a:solidFill>
              </a:rPr>
              <a:t>Testing completed by local GLH</a:t>
            </a:r>
          </a:p>
          <a:p>
            <a:pPr algn="ctr"/>
            <a:r>
              <a:rPr lang="en-GB" sz="1200" dirty="0">
                <a:solidFill>
                  <a:schemeClr val="tx1"/>
                </a:solidFill>
              </a:rPr>
              <a:t>Results returned to designated provider by email</a:t>
            </a:r>
            <a:endParaRPr lang="en-GB" sz="1000" dirty="0">
              <a:solidFill>
                <a:schemeClr val="tx1"/>
              </a:solidFill>
            </a:endParaRPr>
          </a:p>
        </p:txBody>
      </p:sp>
      <p:cxnSp>
        <p:nvCxnSpPr>
          <p:cNvPr id="23" name="Straight Arrow Connector 22"/>
          <p:cNvCxnSpPr>
            <a:cxnSpLocks/>
          </p:cNvCxnSpPr>
          <p:nvPr/>
        </p:nvCxnSpPr>
        <p:spPr>
          <a:xfrm>
            <a:off x="4572000" y="2194971"/>
            <a:ext cx="0" cy="297925"/>
          </a:xfrm>
          <a:prstGeom prst="straightConnector1">
            <a:avLst/>
          </a:prstGeom>
          <a:ln w="28575" cap="rnd" cmpd="sng">
            <a:solidFill>
              <a:schemeClr val="tx2">
                <a:lumMod val="60000"/>
                <a:lumOff val="40000"/>
              </a:schemeClr>
            </a:solidFill>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cxnSpLocks/>
          </p:cNvCxnSpPr>
          <p:nvPr/>
        </p:nvCxnSpPr>
        <p:spPr>
          <a:xfrm>
            <a:off x="4572000" y="2924896"/>
            <a:ext cx="0" cy="288080"/>
          </a:xfrm>
          <a:prstGeom prst="straightConnector1">
            <a:avLst/>
          </a:prstGeom>
          <a:ln w="28575" cap="rnd" cmpd="sng">
            <a:solidFill>
              <a:schemeClr val="tx2">
                <a:lumMod val="60000"/>
                <a:lumOff val="40000"/>
              </a:schemeClr>
            </a:solidFill>
            <a:roun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1871700" y="3212976"/>
            <a:ext cx="5400600" cy="4320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Result discussed in MDT </a:t>
            </a:r>
          </a:p>
          <a:p>
            <a:pPr algn="ctr"/>
            <a:r>
              <a:rPr lang="en-GB" sz="1200" dirty="0">
                <a:solidFill>
                  <a:schemeClr val="tx1"/>
                </a:solidFill>
              </a:rPr>
              <a:t>Patient contacted to review results</a:t>
            </a:r>
          </a:p>
        </p:txBody>
      </p:sp>
      <p:sp>
        <p:nvSpPr>
          <p:cNvPr id="21" name="Rounded Rectangle 20"/>
          <p:cNvSpPr/>
          <p:nvPr/>
        </p:nvSpPr>
        <p:spPr>
          <a:xfrm>
            <a:off x="6065528" y="4293336"/>
            <a:ext cx="2700000" cy="2160000"/>
          </a:xfrm>
          <a:prstGeom prst="round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solidFill>
                  <a:schemeClr val="tx1"/>
                </a:solidFill>
              </a:rPr>
              <a:t>Positive result </a:t>
            </a:r>
          </a:p>
          <a:p>
            <a:pPr algn="ctr"/>
            <a:r>
              <a:rPr lang="en-GB" sz="1400" dirty="0">
                <a:solidFill>
                  <a:schemeClr val="tx1"/>
                </a:solidFill>
              </a:rPr>
              <a:t>(Pathogenic or Likely Pathogenic variant)</a:t>
            </a:r>
          </a:p>
          <a:p>
            <a:pPr marL="171450" indent="-171450" algn="ctr">
              <a:buFontTx/>
              <a:buChar char="-"/>
            </a:pPr>
            <a:r>
              <a:rPr lang="en-GB" sz="1200" dirty="0">
                <a:solidFill>
                  <a:schemeClr val="tx1"/>
                </a:solidFill>
              </a:rPr>
              <a:t>Result shared with patient </a:t>
            </a:r>
          </a:p>
          <a:p>
            <a:pPr marL="171450" indent="-171450" algn="ctr">
              <a:buFontTx/>
              <a:buChar char="-"/>
            </a:pPr>
            <a:r>
              <a:rPr lang="en-GB" sz="1200" dirty="0">
                <a:solidFill>
                  <a:schemeClr val="tx1"/>
                </a:solidFill>
              </a:rPr>
              <a:t>Treatment guidance adjusted as appropriate based on positive results</a:t>
            </a:r>
          </a:p>
          <a:p>
            <a:pPr marL="171450" indent="-171450" algn="ctr">
              <a:buFontTx/>
              <a:buChar char="-"/>
            </a:pPr>
            <a:r>
              <a:rPr lang="en-GB" sz="1200" dirty="0">
                <a:solidFill>
                  <a:schemeClr val="tx1"/>
                </a:solidFill>
              </a:rPr>
              <a:t>Copy of results provided to patient and GP</a:t>
            </a:r>
          </a:p>
          <a:p>
            <a:pPr marL="171450" indent="-171450" algn="ctr">
              <a:buFontTx/>
              <a:buChar char="-"/>
            </a:pPr>
            <a:r>
              <a:rPr lang="en-GB" sz="1200" dirty="0">
                <a:solidFill>
                  <a:schemeClr val="tx1"/>
                </a:solidFill>
              </a:rPr>
              <a:t>REFERRAL TO CLINICAL GENETICS</a:t>
            </a:r>
          </a:p>
        </p:txBody>
      </p:sp>
      <p:sp>
        <p:nvSpPr>
          <p:cNvPr id="12" name="TextBox 11">
            <a:extLst>
              <a:ext uri="{FF2B5EF4-FFF2-40B4-BE49-F238E27FC236}">
                <a16:creationId xmlns:a16="http://schemas.microsoft.com/office/drawing/2014/main" id="{68DEA2EF-8657-4EDC-9FC1-9114EDBEAEC6}"/>
              </a:ext>
            </a:extLst>
          </p:cNvPr>
          <p:cNvSpPr txBox="1"/>
          <p:nvPr/>
        </p:nvSpPr>
        <p:spPr>
          <a:xfrm>
            <a:off x="395536" y="6444044"/>
            <a:ext cx="8496944" cy="261610"/>
          </a:xfrm>
          <a:prstGeom prst="rect">
            <a:avLst/>
          </a:prstGeom>
          <a:noFill/>
          <a:ln>
            <a:noFill/>
          </a:ln>
        </p:spPr>
        <p:txBody>
          <a:bodyPr wrap="square" rtlCol="0">
            <a:spAutoFit/>
          </a:bodyPr>
          <a:lstStyle/>
          <a:p>
            <a:r>
              <a:rPr lang="en-GB" sz="1100" dirty="0">
                <a:ln w="0"/>
                <a:solidFill>
                  <a:schemeClr val="accent1"/>
                </a:solidFill>
              </a:rPr>
              <a:t>Modified with permission from The St Mark’s Centre for Familial Intestinal Cancer, Polyposis, Lynch and family cancer</a:t>
            </a:r>
          </a:p>
        </p:txBody>
      </p:sp>
      <p:sp>
        <p:nvSpPr>
          <p:cNvPr id="14" name="Rounded Rectangle 20">
            <a:extLst>
              <a:ext uri="{FF2B5EF4-FFF2-40B4-BE49-F238E27FC236}">
                <a16:creationId xmlns:a16="http://schemas.microsoft.com/office/drawing/2014/main" id="{79EA1CDD-59FB-4771-A945-A3FF3ED8EC9B}"/>
              </a:ext>
            </a:extLst>
          </p:cNvPr>
          <p:cNvSpPr/>
          <p:nvPr/>
        </p:nvSpPr>
        <p:spPr>
          <a:xfrm>
            <a:off x="3222000" y="4293336"/>
            <a:ext cx="2700000" cy="2160000"/>
          </a:xfrm>
          <a:prstGeom prst="roundRect">
            <a:avLst/>
          </a:prstGeom>
          <a:solidFill>
            <a:schemeClr val="accent4">
              <a:lumMod val="40000"/>
              <a:lumOff val="60000"/>
            </a:schemeClr>
          </a:solidFill>
          <a:ln>
            <a:solidFill>
              <a:schemeClr val="accent4">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b="1" dirty="0">
                <a:solidFill>
                  <a:schemeClr val="tx1"/>
                </a:solidFill>
              </a:rPr>
              <a:t>Unclear result</a:t>
            </a:r>
          </a:p>
          <a:p>
            <a:pPr algn="ctr"/>
            <a:r>
              <a:rPr lang="en-GB" sz="1400" dirty="0">
                <a:solidFill>
                  <a:schemeClr val="tx1"/>
                </a:solidFill>
              </a:rPr>
              <a:t>(Variant of uncertain significance, VUS)</a:t>
            </a:r>
          </a:p>
          <a:p>
            <a:pPr marL="171450" indent="-171450" algn="ctr">
              <a:buFontTx/>
              <a:buChar char="-"/>
            </a:pPr>
            <a:r>
              <a:rPr lang="en-GB" sz="1200" dirty="0">
                <a:solidFill>
                  <a:schemeClr val="tx1"/>
                </a:solidFill>
              </a:rPr>
              <a:t>Result shared with patient </a:t>
            </a:r>
          </a:p>
          <a:p>
            <a:pPr marL="171450" indent="-171450" algn="ctr">
              <a:buFontTx/>
              <a:buChar char="-"/>
            </a:pPr>
            <a:r>
              <a:rPr lang="en-GB" sz="1200" dirty="0">
                <a:solidFill>
                  <a:schemeClr val="tx1"/>
                </a:solidFill>
              </a:rPr>
              <a:t>Treatment guidance based on personal and family history </a:t>
            </a:r>
            <a:r>
              <a:rPr lang="en-GB" sz="1200" u="sng" dirty="0">
                <a:solidFill>
                  <a:schemeClr val="tx1"/>
                </a:solidFill>
              </a:rPr>
              <a:t>only</a:t>
            </a:r>
            <a:r>
              <a:rPr lang="en-GB" sz="1200" baseline="30000" dirty="0">
                <a:solidFill>
                  <a:schemeClr val="tx1"/>
                </a:solidFill>
              </a:rPr>
              <a:t>1</a:t>
            </a:r>
            <a:endParaRPr lang="en-GB" sz="1200" u="sng" dirty="0">
              <a:solidFill>
                <a:schemeClr val="tx1"/>
              </a:solidFill>
            </a:endParaRPr>
          </a:p>
          <a:p>
            <a:pPr marL="171450" indent="-171450" algn="ctr">
              <a:buFontTx/>
              <a:buChar char="-"/>
            </a:pPr>
            <a:r>
              <a:rPr lang="en-GB" sz="1200" dirty="0">
                <a:solidFill>
                  <a:schemeClr val="tx1"/>
                </a:solidFill>
              </a:rPr>
              <a:t>Copy of results provided to patient and GP</a:t>
            </a:r>
          </a:p>
          <a:p>
            <a:pPr marL="171450" indent="-171450" algn="ctr">
              <a:buFontTx/>
              <a:buChar char="-"/>
            </a:pPr>
            <a:r>
              <a:rPr lang="en-GB" sz="1200" dirty="0">
                <a:solidFill>
                  <a:schemeClr val="tx1"/>
                </a:solidFill>
              </a:rPr>
              <a:t>REFERRAL TO CLINICAL GENETICS</a:t>
            </a:r>
          </a:p>
        </p:txBody>
      </p:sp>
      <p:sp>
        <p:nvSpPr>
          <p:cNvPr id="15" name="Rounded Rectangle 20">
            <a:extLst>
              <a:ext uri="{FF2B5EF4-FFF2-40B4-BE49-F238E27FC236}">
                <a16:creationId xmlns:a16="http://schemas.microsoft.com/office/drawing/2014/main" id="{F71A69BC-2524-49EF-B0D2-3D511943E78C}"/>
              </a:ext>
            </a:extLst>
          </p:cNvPr>
          <p:cNvSpPr/>
          <p:nvPr/>
        </p:nvSpPr>
        <p:spPr>
          <a:xfrm>
            <a:off x="395536" y="4293336"/>
            <a:ext cx="2700000" cy="2160000"/>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b="1" dirty="0">
                <a:solidFill>
                  <a:schemeClr val="tx1"/>
                </a:solidFill>
              </a:rPr>
              <a:t>Negative result </a:t>
            </a:r>
          </a:p>
          <a:p>
            <a:pPr algn="ctr"/>
            <a:r>
              <a:rPr lang="en-GB" sz="1400" dirty="0">
                <a:solidFill>
                  <a:schemeClr val="tx1"/>
                </a:solidFill>
              </a:rPr>
              <a:t>(No pathogenic variants)</a:t>
            </a:r>
          </a:p>
          <a:p>
            <a:pPr marL="171450" indent="-171450" algn="ctr">
              <a:buFontTx/>
              <a:buChar char="-"/>
            </a:pPr>
            <a:r>
              <a:rPr lang="en-GB" sz="1200" dirty="0">
                <a:solidFill>
                  <a:schemeClr val="tx1"/>
                </a:solidFill>
              </a:rPr>
              <a:t>Result shared with patient </a:t>
            </a:r>
          </a:p>
          <a:p>
            <a:pPr marL="171450" indent="-171450" algn="ctr">
              <a:buFontTx/>
              <a:buChar char="-"/>
            </a:pPr>
            <a:r>
              <a:rPr lang="en-GB" sz="1200" dirty="0">
                <a:solidFill>
                  <a:schemeClr val="tx1"/>
                </a:solidFill>
              </a:rPr>
              <a:t>Treatment and/or screening guidance based on personal and family history</a:t>
            </a:r>
            <a:r>
              <a:rPr lang="en-GB" sz="1200" baseline="30000" dirty="0">
                <a:solidFill>
                  <a:schemeClr val="tx1"/>
                </a:solidFill>
              </a:rPr>
              <a:t>1</a:t>
            </a:r>
          </a:p>
          <a:p>
            <a:pPr marL="171450" indent="-171450" algn="ctr">
              <a:buFontTx/>
              <a:buChar char="-"/>
            </a:pPr>
            <a:r>
              <a:rPr lang="en-GB" sz="1200" dirty="0">
                <a:solidFill>
                  <a:schemeClr val="tx1"/>
                </a:solidFill>
              </a:rPr>
              <a:t>Assess if referral to Clinical Genetics needed</a:t>
            </a:r>
            <a:r>
              <a:rPr lang="en-GB" sz="1200" baseline="30000" dirty="0">
                <a:solidFill>
                  <a:schemeClr val="tx1"/>
                </a:solidFill>
              </a:rPr>
              <a:t>2</a:t>
            </a:r>
            <a:endParaRPr lang="en-GB" sz="1200" dirty="0">
              <a:solidFill>
                <a:schemeClr val="tx1"/>
              </a:solidFill>
            </a:endParaRPr>
          </a:p>
          <a:p>
            <a:pPr marL="171450" indent="-171450" algn="ctr">
              <a:buFontTx/>
              <a:buChar char="-"/>
            </a:pPr>
            <a:r>
              <a:rPr lang="en-GB" sz="1200" dirty="0">
                <a:solidFill>
                  <a:schemeClr val="tx1"/>
                </a:solidFill>
              </a:rPr>
              <a:t>Copy of results provided to patient and GP</a:t>
            </a:r>
          </a:p>
        </p:txBody>
      </p:sp>
      <p:cxnSp>
        <p:nvCxnSpPr>
          <p:cNvPr id="3" name="Connector: Elbow 2">
            <a:extLst>
              <a:ext uri="{FF2B5EF4-FFF2-40B4-BE49-F238E27FC236}">
                <a16:creationId xmlns:a16="http://schemas.microsoft.com/office/drawing/2014/main" id="{DBAB98E5-6284-4ED0-ADAF-580F57A0EB94}"/>
              </a:ext>
            </a:extLst>
          </p:cNvPr>
          <p:cNvCxnSpPr>
            <a:cxnSpLocks/>
            <a:stCxn id="17" idx="2"/>
            <a:endCxn id="21" idx="0"/>
          </p:cNvCxnSpPr>
          <p:nvPr/>
        </p:nvCxnSpPr>
        <p:spPr>
          <a:xfrm rot="16200000" flipH="1">
            <a:off x="5669584" y="2547392"/>
            <a:ext cx="648360" cy="2843528"/>
          </a:xfrm>
          <a:prstGeom prst="bentConnector3">
            <a:avLst>
              <a:gd name="adj1" fmla="val 50000"/>
            </a:avLst>
          </a:prstGeom>
          <a:ln w="28575">
            <a:solidFill>
              <a:schemeClr val="tx2">
                <a:lumMod val="60000"/>
                <a:lumOff val="40000"/>
              </a:schemeClr>
            </a:solidFill>
            <a:headEnd type="none" w="med" len="med"/>
            <a:tailEnd type="triangle" w="med" len="med"/>
          </a:ln>
        </p:spPr>
        <p:style>
          <a:lnRef idx="1">
            <a:schemeClr val="accent3"/>
          </a:lnRef>
          <a:fillRef idx="0">
            <a:schemeClr val="accent3"/>
          </a:fillRef>
          <a:effectRef idx="0">
            <a:schemeClr val="accent3"/>
          </a:effectRef>
          <a:fontRef idx="minor">
            <a:schemeClr val="tx1"/>
          </a:fontRef>
        </p:style>
      </p:cxnSp>
      <p:cxnSp>
        <p:nvCxnSpPr>
          <p:cNvPr id="5" name="Straight Arrow Connector 4">
            <a:extLst>
              <a:ext uri="{FF2B5EF4-FFF2-40B4-BE49-F238E27FC236}">
                <a16:creationId xmlns:a16="http://schemas.microsoft.com/office/drawing/2014/main" id="{8998A00E-FC74-4A20-B2C7-357CD1CDA86B}"/>
              </a:ext>
            </a:extLst>
          </p:cNvPr>
          <p:cNvCxnSpPr>
            <a:cxnSpLocks/>
          </p:cNvCxnSpPr>
          <p:nvPr/>
        </p:nvCxnSpPr>
        <p:spPr>
          <a:xfrm flipH="1">
            <a:off x="4562999" y="3644976"/>
            <a:ext cx="18002" cy="648360"/>
          </a:xfrm>
          <a:prstGeom prst="straightConnector1">
            <a:avLst/>
          </a:prstGeom>
          <a:ln w="28575">
            <a:solidFill>
              <a:schemeClr val="tx2">
                <a:lumMod val="60000"/>
                <a:lumOff val="4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D13F5E1-FBFD-44BB-9AAB-CD92C7BB6A81}"/>
              </a:ext>
            </a:extLst>
          </p:cNvPr>
          <p:cNvCxnSpPr>
            <a:cxnSpLocks/>
            <a:stCxn id="17" idx="2"/>
            <a:endCxn id="15" idx="0"/>
          </p:cNvCxnSpPr>
          <p:nvPr/>
        </p:nvCxnSpPr>
        <p:spPr>
          <a:xfrm flipH="1">
            <a:off x="1745536" y="3644976"/>
            <a:ext cx="2826464" cy="64836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15B8DDD3-47D1-400F-BC60-6530779B818E}"/>
              </a:ext>
            </a:extLst>
          </p:cNvPr>
          <p:cNvSpPr txBox="1"/>
          <p:nvPr/>
        </p:nvSpPr>
        <p:spPr>
          <a:xfrm>
            <a:off x="4644008" y="3933056"/>
            <a:ext cx="2871000" cy="369332"/>
          </a:xfrm>
          <a:prstGeom prst="rect">
            <a:avLst/>
          </a:prstGeom>
          <a:noFill/>
        </p:spPr>
        <p:txBody>
          <a:bodyPr wrap="square" rtlCol="0">
            <a:spAutoFit/>
          </a:bodyPr>
          <a:lstStyle/>
          <a:p>
            <a:r>
              <a:rPr lang="en-GB" dirty="0">
                <a:solidFill>
                  <a:srgbClr val="C00000"/>
                </a:solidFill>
                <a:effectLst>
                  <a:outerShdw blurRad="38100" dist="38100" dir="2700000" algn="tl">
                    <a:srgbClr val="000000">
                      <a:alpha val="43137"/>
                    </a:srgbClr>
                  </a:outerShdw>
                </a:effectLst>
              </a:rPr>
              <a:t>Referral to Clinical Genetics</a:t>
            </a:r>
          </a:p>
        </p:txBody>
      </p:sp>
      <p:pic>
        <p:nvPicPr>
          <p:cNvPr id="26" name="Picture 1">
            <a:extLst>
              <a:ext uri="{FF2B5EF4-FFF2-40B4-BE49-F238E27FC236}">
                <a16:creationId xmlns:a16="http://schemas.microsoft.com/office/drawing/2014/main" id="{F61C370F-F014-402B-A80D-81657AAEBC9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7555"/>
          <a:stretch/>
        </p:blipFill>
        <p:spPr bwMode="auto">
          <a:xfrm>
            <a:off x="35496" y="44624"/>
            <a:ext cx="2185988" cy="405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Box 26">
            <a:extLst>
              <a:ext uri="{FF2B5EF4-FFF2-40B4-BE49-F238E27FC236}">
                <a16:creationId xmlns:a16="http://schemas.microsoft.com/office/drawing/2014/main" id="{E16BC5EE-1245-4651-A8EE-042F789EAB42}"/>
              </a:ext>
            </a:extLst>
          </p:cNvPr>
          <p:cNvSpPr txBox="1"/>
          <p:nvPr/>
        </p:nvSpPr>
        <p:spPr>
          <a:xfrm>
            <a:off x="6084168" y="44624"/>
            <a:ext cx="3024336" cy="246221"/>
          </a:xfrm>
          <a:prstGeom prst="rect">
            <a:avLst/>
          </a:prstGeom>
          <a:noFill/>
          <a:ln>
            <a:noFill/>
          </a:ln>
        </p:spPr>
        <p:txBody>
          <a:bodyPr wrap="square" rtlCol="0" anchor="ctr">
            <a:spAutoFit/>
          </a:bodyPr>
          <a:lstStyle/>
          <a:p>
            <a:r>
              <a:rPr lang="en-GB" sz="1000" b="1" i="1" dirty="0">
                <a:effectLst/>
                <a:latin typeface="Calibri" panose="020F0502020204030204" pitchFamily="34" charset="0"/>
                <a:ea typeface="Times New Roman" panose="02020603050405020304" pitchFamily="18" charset="0"/>
                <a:cs typeface="Times New Roman" panose="02020603050405020304" pitchFamily="18" charset="0"/>
              </a:rPr>
              <a:t>SOUTH WEST THAMES REGIONAL GENETICS SERVICE</a:t>
            </a:r>
            <a:endParaRPr lang="en-GB" sz="1000" dirty="0"/>
          </a:p>
        </p:txBody>
      </p:sp>
      <p:sp>
        <p:nvSpPr>
          <p:cNvPr id="2" name="TextBox 1">
            <a:extLst>
              <a:ext uri="{FF2B5EF4-FFF2-40B4-BE49-F238E27FC236}">
                <a16:creationId xmlns:a16="http://schemas.microsoft.com/office/drawing/2014/main" id="{CEFED745-4223-420F-A156-AF8F7B69BD06}"/>
              </a:ext>
            </a:extLst>
          </p:cNvPr>
          <p:cNvSpPr txBox="1"/>
          <p:nvPr/>
        </p:nvSpPr>
        <p:spPr>
          <a:xfrm>
            <a:off x="7272300" y="6479758"/>
            <a:ext cx="1656184" cy="261610"/>
          </a:xfrm>
          <a:prstGeom prst="rect">
            <a:avLst/>
          </a:prstGeom>
          <a:noFill/>
        </p:spPr>
        <p:txBody>
          <a:bodyPr wrap="square" rtlCol="0">
            <a:spAutoFit/>
          </a:bodyPr>
          <a:lstStyle/>
          <a:p>
            <a:r>
              <a:rPr lang="en-GB" sz="1100" dirty="0"/>
              <a:t>Version 1.1</a:t>
            </a:r>
          </a:p>
        </p:txBody>
      </p:sp>
      <p:sp>
        <p:nvSpPr>
          <p:cNvPr id="20" name="TextBox 19">
            <a:extLst>
              <a:ext uri="{FF2B5EF4-FFF2-40B4-BE49-F238E27FC236}">
                <a16:creationId xmlns:a16="http://schemas.microsoft.com/office/drawing/2014/main" id="{F470D5DF-253F-48F7-A27F-5E57BE5A8E8B}"/>
              </a:ext>
            </a:extLst>
          </p:cNvPr>
          <p:cNvSpPr txBox="1"/>
          <p:nvPr/>
        </p:nvSpPr>
        <p:spPr>
          <a:xfrm>
            <a:off x="7092280" y="254021"/>
            <a:ext cx="1836204" cy="215444"/>
          </a:xfrm>
          <a:prstGeom prst="rect">
            <a:avLst/>
          </a:prstGeom>
          <a:noFill/>
        </p:spPr>
        <p:txBody>
          <a:bodyPr wrap="square" rtlCol="0">
            <a:spAutoFit/>
          </a:bodyPr>
          <a:lstStyle/>
          <a:p>
            <a:pPr algn="r"/>
            <a:r>
              <a:rPr lang="en-GB" sz="800" dirty="0"/>
              <a:t>12/01/2024 v1.1</a:t>
            </a:r>
          </a:p>
        </p:txBody>
      </p:sp>
    </p:spTree>
    <p:extLst>
      <p:ext uri="{BB962C8B-B14F-4D97-AF65-F5344CB8AC3E}">
        <p14:creationId xmlns:p14="http://schemas.microsoft.com/office/powerpoint/2010/main" val="3037594182"/>
      </p:ext>
    </p:extLst>
  </p:cSld>
  <p:clrMapOvr>
    <a:masterClrMapping/>
  </p:clrMapOvr>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C3CAB67B-59B4-45BA-B9EC-93D432A97C9B}"/>
              </a:ext>
            </a:extLst>
          </p:cNvPr>
          <p:cNvSpPr txBox="1"/>
          <p:nvPr/>
        </p:nvSpPr>
        <p:spPr>
          <a:xfrm>
            <a:off x="4932039" y="500241"/>
            <a:ext cx="3901935" cy="594000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b="1" dirty="0"/>
              <a:t>2. Indications for referral to Clinical Genetics when germline testing is negative (no pathogenic or likely pathogenic variants found)</a:t>
            </a:r>
          </a:p>
          <a:p>
            <a:endParaRPr lang="en-GB" sz="1200" dirty="0"/>
          </a:p>
          <a:p>
            <a:pPr marL="228600" indent="-228600">
              <a:buAutoNum type="alphaLcPeriod"/>
            </a:pPr>
            <a:r>
              <a:rPr lang="en-GB" sz="1200" dirty="0"/>
              <a:t>Breast: Breast cancer &lt; 50 with </a:t>
            </a:r>
            <a:r>
              <a:rPr lang="en-GB" sz="1200" dirty="0" err="1"/>
              <a:t>FHx</a:t>
            </a:r>
            <a:r>
              <a:rPr lang="en-GB" sz="1200" dirty="0"/>
              <a:t> AND</a:t>
            </a:r>
          </a:p>
          <a:p>
            <a:pPr marL="685800" lvl="1" indent="-228600">
              <a:buFont typeface="Arial" panose="020B0604020202020204" pitchFamily="34" charset="0"/>
              <a:buChar char="•"/>
            </a:pPr>
            <a:r>
              <a:rPr lang="en-GB" sz="1200" dirty="0"/>
              <a:t>FDR with bilateral breast cancer, OR </a:t>
            </a:r>
          </a:p>
          <a:p>
            <a:pPr marL="685800" lvl="1" indent="-228600">
              <a:buFont typeface="Arial" panose="020B0604020202020204" pitchFamily="34" charset="0"/>
              <a:buChar char="•"/>
            </a:pPr>
            <a:r>
              <a:rPr lang="en-GB" sz="1200" dirty="0"/>
              <a:t>2x FDR with breast cancer at any age, OR</a:t>
            </a:r>
          </a:p>
          <a:p>
            <a:pPr marL="685800" lvl="1" indent="-228600">
              <a:buFont typeface="Arial" panose="020B0604020202020204" pitchFamily="34" charset="0"/>
              <a:buChar char="•"/>
            </a:pPr>
            <a:r>
              <a:rPr lang="en-GB" sz="1200" dirty="0"/>
              <a:t>1x FDR with breast cancer under 50 plus additional relative with breast cancer</a:t>
            </a:r>
          </a:p>
          <a:p>
            <a:pPr marL="685800" lvl="1" indent="-228600">
              <a:buFont typeface="Arial" panose="020B0604020202020204" pitchFamily="34" charset="0"/>
              <a:buChar char="•"/>
            </a:pPr>
            <a:endParaRPr lang="en-GB" sz="1200" dirty="0"/>
          </a:p>
          <a:p>
            <a:pPr marL="228600" indent="-228600">
              <a:buAutoNum type="alphaLcPeriod"/>
            </a:pPr>
            <a:r>
              <a:rPr lang="en-GB" sz="1200" dirty="0"/>
              <a:t>Bowel/Endometrial: For individuals with </a:t>
            </a:r>
            <a:r>
              <a:rPr lang="en-GB" sz="1200" dirty="0" err="1"/>
              <a:t>dMMR</a:t>
            </a:r>
            <a:r>
              <a:rPr lang="en-GB" sz="1200" dirty="0"/>
              <a:t> (MSI-H or missing IHC proteins) colorectal or endometrial tumours who have negative germline genetic testing for Lynch syndrome, additional somatic testing to explain the MMR deficiency may be appropriate. Consensus guidance are in development to better define when this additional testing is most appropriate. In the meantime, referral to Clinical Genetics is recommended for all bowel and endometrial patients with </a:t>
            </a:r>
            <a:r>
              <a:rPr lang="en-GB" sz="1200" dirty="0" err="1"/>
              <a:t>dMMR</a:t>
            </a:r>
            <a:r>
              <a:rPr lang="en-GB" sz="1200" dirty="0"/>
              <a:t> tumours and negative germline Lynch testing.</a:t>
            </a:r>
          </a:p>
          <a:p>
            <a:pPr marL="228600" indent="-228600">
              <a:buAutoNum type="alphaLcPeriod"/>
            </a:pPr>
            <a:endParaRPr lang="en-GB" sz="1200" dirty="0"/>
          </a:p>
          <a:p>
            <a:pPr marL="228600" indent="-228600">
              <a:buAutoNum type="alphaLcPeriod"/>
            </a:pPr>
            <a:r>
              <a:rPr lang="en-GB" sz="1200" dirty="0"/>
              <a:t>All cancer types: Consider referral to Clinical Genetics for further discussion if the personal or family history includes any of the following:</a:t>
            </a:r>
          </a:p>
          <a:p>
            <a:pPr marL="685800" lvl="1" indent="-228600">
              <a:buFont typeface="Arial" panose="020B0604020202020204" pitchFamily="34" charset="0"/>
              <a:buChar char="•"/>
            </a:pPr>
            <a:r>
              <a:rPr lang="en-GB" sz="1200" dirty="0"/>
              <a:t>≥1 close relative (first or second degree) with bilateral breast, breast &lt;40 and/or ovarian cancer</a:t>
            </a:r>
          </a:p>
          <a:p>
            <a:pPr marL="685800" lvl="1" indent="-228600">
              <a:buFont typeface="Arial" panose="020B0604020202020204" pitchFamily="34" charset="0"/>
              <a:buChar char="•"/>
            </a:pPr>
            <a:r>
              <a:rPr lang="en-GB" sz="1200" dirty="0"/>
              <a:t>Sarcoma in relative under 45</a:t>
            </a:r>
          </a:p>
          <a:p>
            <a:pPr marL="685800" lvl="1" indent="-228600">
              <a:buFont typeface="Arial" panose="020B0604020202020204" pitchFamily="34" charset="0"/>
              <a:buChar char="•"/>
            </a:pPr>
            <a:r>
              <a:rPr lang="en-GB" sz="1200" dirty="0"/>
              <a:t>Glioma or childhood adrenal cortical carcinomas</a:t>
            </a:r>
          </a:p>
          <a:p>
            <a:pPr marL="685800" lvl="1" indent="-228600">
              <a:buFont typeface="Arial" panose="020B0604020202020204" pitchFamily="34" charset="0"/>
              <a:buChar char="•"/>
            </a:pPr>
            <a:r>
              <a:rPr lang="en-GB" sz="1200" dirty="0"/>
              <a:t>Complicated patterns of multiple cancers at young age</a:t>
            </a:r>
          </a:p>
        </p:txBody>
      </p:sp>
      <p:sp>
        <p:nvSpPr>
          <p:cNvPr id="3" name="TextBox 2">
            <a:extLst>
              <a:ext uri="{FF2B5EF4-FFF2-40B4-BE49-F238E27FC236}">
                <a16:creationId xmlns:a16="http://schemas.microsoft.com/office/drawing/2014/main" id="{92A9A8AD-69DF-40AC-A473-56D41D5EA76A}"/>
              </a:ext>
            </a:extLst>
          </p:cNvPr>
          <p:cNvSpPr txBox="1"/>
          <p:nvPr/>
        </p:nvSpPr>
        <p:spPr>
          <a:xfrm>
            <a:off x="368066" y="507290"/>
            <a:ext cx="4428000" cy="5940000"/>
          </a:xfrm>
          <a:prstGeom prst="rect">
            <a:avLst/>
          </a:prstGeom>
          <a:ln>
            <a:solidFill>
              <a:schemeClr val="accent6"/>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200" b="1" dirty="0"/>
              <a:t>1. In the setting of a negative germline test result, personal and family history should be reviewed to determine if additional cancer screening is recommended for the patient or close relatives.</a:t>
            </a:r>
          </a:p>
          <a:p>
            <a:r>
              <a:rPr lang="en-GB" sz="1100" i="1" dirty="0"/>
              <a:t>This list is not exhaustive, and you are welcome to request advice from the cancer genetics team prior to a referral if you are concerned about a personal and/or family history of cancer. </a:t>
            </a:r>
          </a:p>
          <a:p>
            <a:r>
              <a:rPr lang="en-GB" sz="1000" i="1" dirty="0"/>
              <a:t>FDR= First degree relative (sibling, parent, child)</a:t>
            </a:r>
            <a:endParaRPr lang="en-GB" sz="1100" b="1" i="1" dirty="0"/>
          </a:p>
          <a:p>
            <a:endParaRPr lang="en-GB" sz="1200" b="1" dirty="0"/>
          </a:p>
          <a:p>
            <a:r>
              <a:rPr lang="en-GB" sz="1200" b="1" dirty="0"/>
              <a:t>Breast:</a:t>
            </a:r>
            <a:r>
              <a:rPr lang="en-GB" sz="1200" dirty="0"/>
              <a:t> </a:t>
            </a:r>
          </a:p>
          <a:p>
            <a:r>
              <a:rPr lang="en-GB" sz="1200" dirty="0"/>
              <a:t>Assessments should be made according to </a:t>
            </a:r>
            <a:r>
              <a:rPr lang="en-GB" sz="1200" dirty="0">
                <a:hlinkClick r:id="rId4"/>
              </a:rPr>
              <a:t>NICE guidelines cg164</a:t>
            </a:r>
            <a:r>
              <a:rPr lang="en-GB" sz="1200" dirty="0"/>
              <a:t>. </a:t>
            </a:r>
          </a:p>
          <a:p>
            <a:r>
              <a:rPr lang="en-GB" sz="1200" dirty="0"/>
              <a:t>Risk can be estimated using web-based </a:t>
            </a:r>
            <a:r>
              <a:rPr lang="en-GB" sz="1200" dirty="0">
                <a:hlinkClick r:id="rId5"/>
              </a:rPr>
              <a:t>CanRisk</a:t>
            </a:r>
            <a:r>
              <a:rPr lang="en-GB" sz="1200" dirty="0"/>
              <a:t> model or </a:t>
            </a:r>
            <a:r>
              <a:rPr lang="en-GB" sz="1200" dirty="0">
                <a:hlinkClick r:id="rId6"/>
              </a:rPr>
              <a:t>ICR mammographic screening guidelines (PDF) </a:t>
            </a:r>
            <a:endParaRPr lang="en-GB" sz="1200" dirty="0"/>
          </a:p>
          <a:p>
            <a:r>
              <a:rPr lang="en-GB" sz="1200" dirty="0"/>
              <a:t>► Moderate risk/B1 (lifetime risk from age 20 of 17-29%) can consider annual mammogram from age 40-49, followed by population breast screening. </a:t>
            </a:r>
          </a:p>
          <a:p>
            <a:r>
              <a:rPr lang="en-GB" sz="1200" dirty="0"/>
              <a:t>► High risk/B2 (lifetime risk 30% or higher) can be referred to Clinical Genetics to discuss their options in more detail.</a:t>
            </a:r>
          </a:p>
          <a:p>
            <a:pPr marL="171450" indent="-171450">
              <a:buFont typeface="Courier New" panose="02070309020205020404" pitchFamily="49" charset="0"/>
              <a:buChar char="o"/>
            </a:pPr>
            <a:r>
              <a:rPr lang="en-GB" sz="1200" dirty="0">
                <a:effectLst/>
                <a:latin typeface="Calibri" panose="020F0502020204030204" pitchFamily="34" charset="0"/>
                <a:ea typeface="Calibri" panose="020F0502020204030204" pitchFamily="34" charset="0"/>
                <a:cs typeface="Times New Roman" panose="02020603050405020304" pitchFamily="18" charset="0"/>
              </a:rPr>
              <a:t>Leaflets about </a:t>
            </a:r>
            <a:r>
              <a:rPr lang="en-GB" sz="12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chemoprevention for moderate to high breast cancer risk</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en-GB" sz="1200" dirty="0"/>
              <a:t> </a:t>
            </a:r>
          </a:p>
          <a:p>
            <a:endParaRPr lang="en-GB" sz="1200" b="1" dirty="0"/>
          </a:p>
          <a:p>
            <a:r>
              <a:rPr lang="en-GB" sz="1200" b="1" dirty="0"/>
              <a:t>Bowel</a:t>
            </a:r>
            <a:r>
              <a:rPr lang="en-GB" sz="1200" dirty="0"/>
              <a:t>:</a:t>
            </a:r>
          </a:p>
          <a:p>
            <a:r>
              <a:rPr lang="en-GB" sz="1200" dirty="0"/>
              <a:t>Assessment should be made according to </a:t>
            </a:r>
            <a:r>
              <a:rPr lang="en-GB" sz="1200" dirty="0">
                <a:hlinkClick r:id="rId8"/>
              </a:rPr>
              <a:t>BSG/ACPGBI/UKCGG guidance</a:t>
            </a:r>
            <a:r>
              <a:rPr lang="en-GB" sz="1200" dirty="0"/>
              <a:t>.</a:t>
            </a:r>
          </a:p>
          <a:p>
            <a:r>
              <a:rPr lang="en-GB" sz="1200" dirty="0"/>
              <a:t>► Moderate risk (1 off colonoscopy at age 55):</a:t>
            </a:r>
          </a:p>
          <a:p>
            <a:r>
              <a:rPr lang="en-GB" sz="1200" dirty="0"/>
              <a:t>– One FDR diagnosed with CRC under 50 years, or</a:t>
            </a:r>
          </a:p>
          <a:p>
            <a:r>
              <a:rPr lang="en-GB" sz="1200" dirty="0"/>
              <a:t>– Two FDRs (in first degree kinship) diagnosed with CRC at any age, of whom the patient under assessment is an FDR of at least one affected individual.</a:t>
            </a:r>
          </a:p>
          <a:p>
            <a:r>
              <a:rPr lang="en-GB" sz="1200" dirty="0"/>
              <a:t>► High risk (5 yearly colonoscopy from age 40-75): </a:t>
            </a:r>
          </a:p>
          <a:p>
            <a:r>
              <a:rPr lang="en-GB" sz="1200" dirty="0"/>
              <a:t>– Three affected FDRs with CRC diagnosed at any age, across at least two generations, of whom the patient under assessment is an FDR of at least one affected individual.</a:t>
            </a:r>
          </a:p>
        </p:txBody>
      </p:sp>
      <p:pic>
        <p:nvPicPr>
          <p:cNvPr id="10" name="Picture 1">
            <a:extLst>
              <a:ext uri="{FF2B5EF4-FFF2-40B4-BE49-F238E27FC236}">
                <a16:creationId xmlns:a16="http://schemas.microsoft.com/office/drawing/2014/main" id="{1FA350D6-5502-4404-85AB-847003F15B2D}"/>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t="7555"/>
          <a:stretch/>
        </p:blipFill>
        <p:spPr bwMode="auto">
          <a:xfrm>
            <a:off x="35496" y="44624"/>
            <a:ext cx="2185988" cy="405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D68CFAC5-AD3A-437C-8DAB-F06515BD1DA8}"/>
              </a:ext>
            </a:extLst>
          </p:cNvPr>
          <p:cNvSpPr txBox="1"/>
          <p:nvPr/>
        </p:nvSpPr>
        <p:spPr>
          <a:xfrm>
            <a:off x="6084168" y="44624"/>
            <a:ext cx="3024336" cy="246221"/>
          </a:xfrm>
          <a:prstGeom prst="rect">
            <a:avLst/>
          </a:prstGeom>
          <a:noFill/>
          <a:ln>
            <a:noFill/>
          </a:ln>
        </p:spPr>
        <p:txBody>
          <a:bodyPr wrap="square" rtlCol="0" anchor="ctr">
            <a:spAutoFit/>
          </a:bodyPr>
          <a:lstStyle/>
          <a:p>
            <a:r>
              <a:rPr lang="en-GB" sz="1000" b="1" i="1" dirty="0">
                <a:effectLst/>
                <a:latin typeface="Calibri" panose="020F0502020204030204" pitchFamily="34" charset="0"/>
                <a:ea typeface="Times New Roman" panose="02020603050405020304" pitchFamily="18" charset="0"/>
                <a:cs typeface="Times New Roman" panose="02020603050405020304" pitchFamily="18" charset="0"/>
              </a:rPr>
              <a:t>SOUTH WEST THAMES REGIONAL GENETICS SERVICE</a:t>
            </a:r>
            <a:endParaRPr lang="en-GB" sz="1000" dirty="0"/>
          </a:p>
        </p:txBody>
      </p:sp>
      <p:sp>
        <p:nvSpPr>
          <p:cNvPr id="14" name="TextBox 13">
            <a:extLst>
              <a:ext uri="{FF2B5EF4-FFF2-40B4-BE49-F238E27FC236}">
                <a16:creationId xmlns:a16="http://schemas.microsoft.com/office/drawing/2014/main" id="{9E1378B2-ADDC-41ED-A9C1-8F65FA0D0147}"/>
              </a:ext>
            </a:extLst>
          </p:cNvPr>
          <p:cNvSpPr txBox="1"/>
          <p:nvPr/>
        </p:nvSpPr>
        <p:spPr>
          <a:xfrm>
            <a:off x="7092280" y="254021"/>
            <a:ext cx="1836204" cy="215444"/>
          </a:xfrm>
          <a:prstGeom prst="rect">
            <a:avLst/>
          </a:prstGeom>
          <a:noFill/>
        </p:spPr>
        <p:txBody>
          <a:bodyPr wrap="square" rtlCol="0">
            <a:spAutoFit/>
          </a:bodyPr>
          <a:lstStyle/>
          <a:p>
            <a:pPr algn="r"/>
            <a:r>
              <a:rPr lang="en-GB" sz="800" dirty="0"/>
              <a:t>11.1.23 v1- final approval pending</a:t>
            </a:r>
          </a:p>
        </p:txBody>
      </p:sp>
    </p:spTree>
    <p:extLst>
      <p:ext uri="{BB962C8B-B14F-4D97-AF65-F5344CB8AC3E}">
        <p14:creationId xmlns:p14="http://schemas.microsoft.com/office/powerpoint/2010/main" val="2380580673"/>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F488-FDB8-4137-BF72-FC4C720C4BC5}"/>
              </a:ext>
            </a:extLst>
          </p:cNvPr>
          <p:cNvSpPr>
            <a:spLocks noGrp="1"/>
          </p:cNvSpPr>
          <p:nvPr>
            <p:ph type="title"/>
          </p:nvPr>
        </p:nvSpPr>
        <p:spPr>
          <a:xfrm>
            <a:off x="242605" y="449675"/>
            <a:ext cx="8229600" cy="400110"/>
          </a:xfrm>
        </p:spPr>
        <p:txBody>
          <a:bodyPr>
            <a:noAutofit/>
          </a:bodyPr>
          <a:lstStyle/>
          <a:p>
            <a:pPr algn="l"/>
            <a:r>
              <a:rPr lang="en-GB" sz="1800" dirty="0"/>
              <a:t>Education resources for “mainstream” genetic consultation</a:t>
            </a:r>
          </a:p>
        </p:txBody>
      </p:sp>
      <p:graphicFrame>
        <p:nvGraphicFramePr>
          <p:cNvPr id="4" name="Table 4">
            <a:extLst>
              <a:ext uri="{FF2B5EF4-FFF2-40B4-BE49-F238E27FC236}">
                <a16:creationId xmlns:a16="http://schemas.microsoft.com/office/drawing/2014/main" id="{19EB0028-0E0B-4321-960A-4137AA51F32D}"/>
              </a:ext>
            </a:extLst>
          </p:cNvPr>
          <p:cNvGraphicFramePr>
            <a:graphicFrameLocks noGrp="1"/>
          </p:cNvGraphicFramePr>
          <p:nvPr>
            <p:ph idx="1"/>
            <p:extLst>
              <p:ext uri="{D42A27DB-BD31-4B8C-83A1-F6EECF244321}">
                <p14:modId xmlns:p14="http://schemas.microsoft.com/office/powerpoint/2010/main" val="2880894099"/>
              </p:ext>
            </p:extLst>
          </p:nvPr>
        </p:nvGraphicFramePr>
        <p:xfrm>
          <a:off x="215516" y="1667709"/>
          <a:ext cx="8712968" cy="5125720"/>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1589970168"/>
                    </a:ext>
                  </a:extLst>
                </a:gridCol>
                <a:gridCol w="5976664">
                  <a:extLst>
                    <a:ext uri="{9D8B030D-6E8A-4147-A177-3AD203B41FA5}">
                      <a16:colId xmlns:a16="http://schemas.microsoft.com/office/drawing/2014/main" val="858236179"/>
                    </a:ext>
                  </a:extLst>
                </a:gridCol>
              </a:tblGrid>
              <a:tr h="370840">
                <a:tc>
                  <a:txBody>
                    <a:bodyPr/>
                    <a:lstStyle/>
                    <a:p>
                      <a:r>
                        <a:rPr lang="en-GB" sz="1200" dirty="0"/>
                        <a:t>Topic</a:t>
                      </a:r>
                    </a:p>
                  </a:txBody>
                  <a:tcPr/>
                </a:tc>
                <a:tc>
                  <a:txBody>
                    <a:bodyPr/>
                    <a:lstStyle/>
                    <a:p>
                      <a:r>
                        <a:rPr lang="en-GB" sz="1200" dirty="0"/>
                        <a:t>Resources</a:t>
                      </a:r>
                    </a:p>
                  </a:txBody>
                  <a:tcPr/>
                </a:tc>
                <a:extLst>
                  <a:ext uri="{0D108BD9-81ED-4DB2-BD59-A6C34878D82A}">
                    <a16:rowId xmlns:a16="http://schemas.microsoft.com/office/drawing/2014/main" val="78104664"/>
                  </a:ext>
                </a:extLst>
              </a:tr>
              <a:tr h="370840">
                <a:tc>
                  <a:txBody>
                    <a:bodyPr/>
                    <a:lstStyle/>
                    <a:p>
                      <a:pPr marL="0" indent="0">
                        <a:buNone/>
                      </a:pPr>
                      <a:r>
                        <a:rPr lang="en-GB" sz="1200" dirty="0">
                          <a:solidFill>
                            <a:schemeClr val="tx1"/>
                          </a:solidFill>
                        </a:rPr>
                        <a:t>Facilitating Genomic Testing: Discussing Diagnostic Germline Genomic Test</a:t>
                      </a:r>
                    </a:p>
                  </a:txBody>
                  <a:tcPr>
                    <a:solidFill>
                      <a:schemeClr val="accent1">
                        <a:lumMod val="40000"/>
                        <a:lumOff val="60000"/>
                      </a:schemeClr>
                    </a:solidFill>
                  </a:tcPr>
                </a:tc>
                <a:tc>
                  <a:txBody>
                    <a:bodyPr/>
                    <a:lstStyle/>
                    <a:p>
                      <a:r>
                        <a:rPr lang="en-GB" sz="1200" dirty="0">
                          <a:hlinkClick r:id="rId2"/>
                        </a:rPr>
                        <a:t>https://www.genomicseducation.hee.nhs.uk/education/online-courses/facilitating-genomic-testing-discussing-diagnostic-germline-genomic-tests/</a:t>
                      </a:r>
                      <a:r>
                        <a:rPr lang="en-GB" sz="1200" dirty="0"/>
                        <a:t> </a:t>
                      </a:r>
                    </a:p>
                  </a:txBody>
                  <a:tcPr>
                    <a:solidFill>
                      <a:schemeClr val="accent1">
                        <a:lumMod val="40000"/>
                        <a:lumOff val="60000"/>
                      </a:schemeClr>
                    </a:solidFill>
                  </a:tcPr>
                </a:tc>
                <a:extLst>
                  <a:ext uri="{0D108BD9-81ED-4DB2-BD59-A6C34878D82A}">
                    <a16:rowId xmlns:a16="http://schemas.microsoft.com/office/drawing/2014/main" val="4020743323"/>
                  </a:ext>
                </a:extLst>
              </a:tr>
              <a:tr h="370840">
                <a:tc>
                  <a:txBody>
                    <a:bodyPr/>
                    <a:lstStyle/>
                    <a:p>
                      <a:pPr marL="0" indent="0">
                        <a:buNone/>
                      </a:pPr>
                      <a:r>
                        <a:rPr lang="en-GB" sz="1200" dirty="0">
                          <a:solidFill>
                            <a:schemeClr val="tx1"/>
                          </a:solidFill>
                        </a:rPr>
                        <a:t>Taking and drawing a family pedigree </a:t>
                      </a:r>
                    </a:p>
                  </a:txBody>
                  <a:tcPr>
                    <a:solidFill>
                      <a:schemeClr val="accent1">
                        <a:lumMod val="20000"/>
                        <a:lumOff val="80000"/>
                      </a:schemeClr>
                    </a:solidFill>
                  </a:tcPr>
                </a:tc>
                <a:tc>
                  <a:txBody>
                    <a:bodyPr/>
                    <a:lstStyle/>
                    <a:p>
                      <a:r>
                        <a:rPr lang="en-GB" sz="1200" dirty="0">
                          <a:hlinkClick r:id="rId3"/>
                        </a:rPr>
                        <a:t>https://www.genomicseducation.hee.nhs.uk/education/online-courses/genomics-101-taking-and-drawing-a-family-history/</a:t>
                      </a:r>
                      <a:r>
                        <a:rPr lang="en-GB" sz="1200" dirty="0"/>
                        <a:t> </a:t>
                      </a:r>
                    </a:p>
                  </a:txBody>
                  <a:tcPr>
                    <a:solidFill>
                      <a:schemeClr val="accent1">
                        <a:lumMod val="20000"/>
                        <a:lumOff val="80000"/>
                      </a:schemeClr>
                    </a:solidFill>
                  </a:tcPr>
                </a:tc>
                <a:extLst>
                  <a:ext uri="{0D108BD9-81ED-4DB2-BD59-A6C34878D82A}">
                    <a16:rowId xmlns:a16="http://schemas.microsoft.com/office/drawing/2014/main" val="3951341106"/>
                  </a:ext>
                </a:extLst>
              </a:tr>
              <a:tr h="39624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Discuss gene testing and three possible results</a:t>
                      </a:r>
                      <a:endParaRPr lang="en-GB" sz="1200" dirty="0"/>
                    </a:p>
                  </a:txBody>
                  <a:tcPr>
                    <a:solidFill>
                      <a:schemeClr val="accent1">
                        <a:lumMod val="40000"/>
                        <a:lumOff val="60000"/>
                      </a:schemeClr>
                    </a:solidFill>
                  </a:tcPr>
                </a:tc>
                <a:tc>
                  <a:txBody>
                    <a:bodyPr/>
                    <a:lstStyle/>
                    <a:p>
                      <a:r>
                        <a:rPr lang="en-GB" sz="1200" dirty="0">
                          <a:hlinkClick r:id="rId4"/>
                        </a:rPr>
                        <a:t>https://www.genomicseducation.hee.nhs.uk/education/videos/lets-talk-about-possible-results/</a:t>
                      </a:r>
                      <a:r>
                        <a:rPr lang="en-GB" sz="1200" dirty="0"/>
                        <a:t> </a:t>
                      </a:r>
                    </a:p>
                  </a:txBody>
                  <a:tcPr>
                    <a:solidFill>
                      <a:schemeClr val="accent1">
                        <a:lumMod val="40000"/>
                        <a:lumOff val="60000"/>
                      </a:schemeClr>
                    </a:solidFill>
                  </a:tcPr>
                </a:tc>
                <a:extLst>
                  <a:ext uri="{0D108BD9-81ED-4DB2-BD59-A6C34878D82A}">
                    <a16:rowId xmlns:a16="http://schemas.microsoft.com/office/drawing/2014/main" val="216405243"/>
                  </a:ext>
                </a:extLst>
              </a:tr>
              <a:tr h="446400">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hlinkClick r:id="rId5"/>
                        </a:rPr>
                        <a:t>https://www.genomicseducation.hee.nhs.uk/education/videos/lets-talk-about-variants-of-uncertain-significance/</a:t>
                      </a:r>
                      <a:r>
                        <a:rPr lang="en-GB" sz="1200" dirty="0"/>
                        <a:t> </a:t>
                      </a:r>
                    </a:p>
                  </a:txBody>
                  <a:tcPr>
                    <a:solidFill>
                      <a:schemeClr val="accent1">
                        <a:lumMod val="40000"/>
                        <a:lumOff val="60000"/>
                      </a:schemeClr>
                    </a:solidFill>
                  </a:tcPr>
                </a:tc>
                <a:extLst>
                  <a:ext uri="{0D108BD9-81ED-4DB2-BD59-A6C34878D82A}">
                    <a16:rowId xmlns:a16="http://schemas.microsoft.com/office/drawing/2014/main" val="696165474"/>
                  </a:ext>
                </a:extLst>
              </a:tr>
              <a:tr h="396240">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hlinkClick r:id="rId6"/>
                        </a:rPr>
                        <a:t>https://www.genomicseducation.hee.nhs.uk/wp-content/uploads/2021/06/Genomic-Testing-Infographic_w-title.pdf</a:t>
                      </a:r>
                      <a:r>
                        <a:rPr lang="en-GB" sz="1200" dirty="0"/>
                        <a:t> </a:t>
                      </a:r>
                    </a:p>
                  </a:txBody>
                  <a:tcPr>
                    <a:solidFill>
                      <a:schemeClr val="accent1">
                        <a:lumMod val="40000"/>
                        <a:lumOff val="60000"/>
                      </a:schemeClr>
                    </a:solidFill>
                  </a:tcPr>
                </a:tc>
                <a:extLst>
                  <a:ext uri="{0D108BD9-81ED-4DB2-BD59-A6C34878D82A}">
                    <a16:rowId xmlns:a16="http://schemas.microsoft.com/office/drawing/2014/main" val="2920087585"/>
                  </a:ext>
                </a:extLst>
              </a:tr>
              <a:tr h="18542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Patient Information Sheets</a:t>
                      </a:r>
                      <a:endParaRPr lang="en-GB" sz="1200" dirty="0"/>
                    </a:p>
                  </a:txBody>
                  <a:tcPr>
                    <a:solidFill>
                      <a:schemeClr val="accent1">
                        <a:lumMod val="20000"/>
                        <a:lumOff val="80000"/>
                      </a:schemeClr>
                    </a:solidFill>
                  </a:tcPr>
                </a:tc>
                <a:tc>
                  <a:txBody>
                    <a:bodyPr/>
                    <a:lstStyle/>
                    <a:p>
                      <a:r>
                        <a:rPr lang="en-GB" sz="1200" dirty="0"/>
                        <a:t>IHC: </a:t>
                      </a:r>
                      <a:r>
                        <a:rPr lang="en-GB" sz="1200" dirty="0">
                          <a:hlinkClick r:id="rId7"/>
                        </a:rPr>
                        <a:t>https://www.stgeorges.nhs.uk/wp-content/uploads/2022/05/Cancer-Genetics-Immunohistochemistry-testing-IHC-Tumour-tissue-testing.pdf</a:t>
                      </a:r>
                      <a:r>
                        <a:rPr lang="en-GB" sz="1200" dirty="0"/>
                        <a:t> </a:t>
                      </a:r>
                    </a:p>
                  </a:txBody>
                  <a:tcPr>
                    <a:solidFill>
                      <a:schemeClr val="accent1">
                        <a:lumMod val="20000"/>
                        <a:lumOff val="80000"/>
                      </a:schemeClr>
                    </a:solidFill>
                  </a:tcPr>
                </a:tc>
                <a:extLst>
                  <a:ext uri="{0D108BD9-81ED-4DB2-BD59-A6C34878D82A}">
                    <a16:rowId xmlns:a16="http://schemas.microsoft.com/office/drawing/2014/main" val="1389932196"/>
                  </a:ext>
                </a:extLst>
              </a:tr>
              <a:tr h="185420">
                <a:tc vMerge="1">
                  <a:txBody>
                    <a:bodyPr/>
                    <a:lstStyle/>
                    <a:p>
                      <a:endParaRPr lang="en-GB"/>
                    </a:p>
                  </a:txBody>
                  <a:tcPr/>
                </a:tc>
                <a:tc>
                  <a:txBody>
                    <a:bodyPr/>
                    <a:lstStyle/>
                    <a:p>
                      <a:r>
                        <a:rPr lang="en-GB" sz="1200" dirty="0"/>
                        <a:t>Diagnostic testing (generic): </a:t>
                      </a:r>
                      <a:r>
                        <a:rPr lang="en-GB" sz="1200" dirty="0">
                          <a:hlinkClick r:id="rId8"/>
                        </a:rPr>
                        <a:t>https://www.stgeorges.nhs.uk/wp-content/uploads/2021/05/W13_04_20210518_Generic_PIS_Diagnostic-cancer-susceptibility-gene-germline-testing.doc</a:t>
                      </a:r>
                      <a:r>
                        <a:rPr lang="en-GB" sz="1200" dirty="0"/>
                        <a:t> </a:t>
                      </a:r>
                    </a:p>
                  </a:txBody>
                  <a:tcPr>
                    <a:solidFill>
                      <a:schemeClr val="accent1">
                        <a:lumMod val="20000"/>
                        <a:lumOff val="80000"/>
                      </a:schemeClr>
                    </a:solidFill>
                  </a:tcPr>
                </a:tc>
                <a:extLst>
                  <a:ext uri="{0D108BD9-81ED-4DB2-BD59-A6C34878D82A}">
                    <a16:rowId xmlns:a16="http://schemas.microsoft.com/office/drawing/2014/main" val="27333278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How to complete the Record of Discussion Form</a:t>
                      </a:r>
                      <a:endParaRPr lang="en-GB" sz="1200" dirty="0"/>
                    </a:p>
                  </a:txBody>
                  <a:tcPr>
                    <a:solidFill>
                      <a:schemeClr val="accent1">
                        <a:lumMod val="40000"/>
                        <a:lumOff val="60000"/>
                      </a:schemeClr>
                    </a:solidFill>
                  </a:tcPr>
                </a:tc>
                <a:tc>
                  <a:txBody>
                    <a:bodyPr/>
                    <a:lstStyle/>
                    <a:p>
                      <a:r>
                        <a:rPr lang="en-GB" sz="1200" dirty="0">
                          <a:hlinkClick r:id="rId9"/>
                        </a:rPr>
                        <a:t>https://www.genomicseducation.hee.nhs.uk/genotes/knowledge-hub/how-to-complete-a-record-of-discussion-form/</a:t>
                      </a:r>
                      <a:r>
                        <a:rPr lang="en-GB" sz="1200" dirty="0"/>
                        <a:t> </a:t>
                      </a:r>
                    </a:p>
                  </a:txBody>
                  <a:tcPr>
                    <a:solidFill>
                      <a:schemeClr val="accent1">
                        <a:lumMod val="40000"/>
                        <a:lumOff val="60000"/>
                      </a:schemeClr>
                    </a:solidFill>
                  </a:tcPr>
                </a:tc>
                <a:extLst>
                  <a:ext uri="{0D108BD9-81ED-4DB2-BD59-A6C34878D82A}">
                    <a16:rowId xmlns:a16="http://schemas.microsoft.com/office/drawing/2014/main" val="9934387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Communicating Germline Results</a:t>
                      </a:r>
                    </a:p>
                  </a:txBody>
                  <a:tcPr>
                    <a:solidFill>
                      <a:schemeClr val="accent1">
                        <a:lumMod val="20000"/>
                        <a:lumOff val="80000"/>
                      </a:schemeClr>
                    </a:solidFill>
                  </a:tcPr>
                </a:tc>
                <a:tc>
                  <a:txBody>
                    <a:bodyPr/>
                    <a:lstStyle/>
                    <a:p>
                      <a:r>
                        <a:rPr lang="en-GB" sz="1200" dirty="0">
                          <a:hlinkClick r:id="rId10"/>
                        </a:rPr>
                        <a:t>https://www.genomicseducation.hee.nhs.uk/competency-frameworks/communicating-germline-genomic-results-a-competency-framework/</a:t>
                      </a:r>
                      <a:r>
                        <a:rPr lang="en-GB" sz="1200" dirty="0"/>
                        <a:t> </a:t>
                      </a:r>
                    </a:p>
                  </a:txBody>
                  <a:tcPr>
                    <a:solidFill>
                      <a:schemeClr val="accent1">
                        <a:lumMod val="20000"/>
                        <a:lumOff val="80000"/>
                      </a:schemeClr>
                    </a:solidFill>
                  </a:tcPr>
                </a:tc>
                <a:extLst>
                  <a:ext uri="{0D108BD9-81ED-4DB2-BD59-A6C34878D82A}">
                    <a16:rowId xmlns:a16="http://schemas.microsoft.com/office/drawing/2014/main" val="752747002"/>
                  </a:ext>
                </a:extLst>
              </a:tr>
              <a:tr h="370840">
                <a:tc>
                  <a:txBody>
                    <a:bodyPr/>
                    <a:lstStyle/>
                    <a:p>
                      <a:r>
                        <a:rPr lang="en-GB" sz="1200" dirty="0"/>
                        <a:t>“Just in Time” Resources for Clinicians (</a:t>
                      </a:r>
                      <a:r>
                        <a:rPr lang="en-GB" sz="1200" dirty="0" err="1"/>
                        <a:t>GeNotes</a:t>
                      </a:r>
                      <a:r>
                        <a:rPr lang="en-GB" sz="1200" dirty="0"/>
                        <a:t> and </a:t>
                      </a:r>
                      <a:r>
                        <a:rPr lang="en-GB" sz="1200" dirty="0" err="1"/>
                        <a:t>QGenome</a:t>
                      </a:r>
                      <a:r>
                        <a:rPr lang="en-GB" sz="1200" dirty="0"/>
                        <a:t>)</a:t>
                      </a:r>
                    </a:p>
                  </a:txBody>
                  <a:tcPr>
                    <a:solidFill>
                      <a:schemeClr val="accent1">
                        <a:lumMod val="40000"/>
                        <a:lumOff val="60000"/>
                      </a:schemeClr>
                    </a:solidFill>
                  </a:tcPr>
                </a:tc>
                <a:tc>
                  <a:txBody>
                    <a:bodyPr/>
                    <a:lstStyle/>
                    <a:p>
                      <a:r>
                        <a:rPr lang="en-GB" sz="1200" dirty="0">
                          <a:hlinkClick r:id="rId11"/>
                        </a:rPr>
                        <a:t>https://www.ukcgg.org/information-education/just-in-time-resources-for-clinicians/</a:t>
                      </a:r>
                      <a:r>
                        <a:rPr lang="en-GB" sz="1200" dirty="0"/>
                        <a:t> </a:t>
                      </a:r>
                    </a:p>
                  </a:txBody>
                  <a:tcPr>
                    <a:solidFill>
                      <a:schemeClr val="accent1">
                        <a:lumMod val="40000"/>
                        <a:lumOff val="60000"/>
                      </a:schemeClr>
                    </a:solidFill>
                  </a:tcPr>
                </a:tc>
                <a:extLst>
                  <a:ext uri="{0D108BD9-81ED-4DB2-BD59-A6C34878D82A}">
                    <a16:rowId xmlns:a16="http://schemas.microsoft.com/office/drawing/2014/main" val="441922304"/>
                  </a:ext>
                </a:extLst>
              </a:tr>
            </a:tbl>
          </a:graphicData>
        </a:graphic>
      </p:graphicFrame>
      <p:sp>
        <p:nvSpPr>
          <p:cNvPr id="5" name="TextBox 4">
            <a:extLst>
              <a:ext uri="{FF2B5EF4-FFF2-40B4-BE49-F238E27FC236}">
                <a16:creationId xmlns:a16="http://schemas.microsoft.com/office/drawing/2014/main" id="{4BE01648-2203-4C0D-A383-5E5E01BC8039}"/>
              </a:ext>
            </a:extLst>
          </p:cNvPr>
          <p:cNvSpPr txBox="1"/>
          <p:nvPr/>
        </p:nvSpPr>
        <p:spPr>
          <a:xfrm>
            <a:off x="215516" y="836712"/>
            <a:ext cx="8712968" cy="830997"/>
          </a:xfrm>
          <a:prstGeom prst="rect">
            <a:avLst/>
          </a:prstGeom>
          <a:noFill/>
        </p:spPr>
        <p:txBody>
          <a:bodyPr wrap="square" rtlCol="0">
            <a:spAutoFit/>
          </a:bodyPr>
          <a:lstStyle/>
          <a:p>
            <a:r>
              <a:rPr lang="en-GB" sz="1200" dirty="0"/>
              <a:t>The resources below are intended to help support clinicians requesting “mainstream” genetic testing, i.e. ordering diagnostic genetic tests and receiving results without an initial referral to Clinical Genetics. Individuals ordering such testing are expected to already have a fundamental understanding of genomics in relation to their clinical practice. </a:t>
            </a:r>
            <a:r>
              <a:rPr lang="en-GB" sz="1200" dirty="0">
                <a:hlinkClick r:id="rId12"/>
              </a:rPr>
              <a:t>https://www.genomicseducation.hee.nhs.uk/competency-frameworks/consent-a-competency-framework/</a:t>
            </a:r>
            <a:r>
              <a:rPr lang="en-GB" sz="1200" dirty="0"/>
              <a:t> </a:t>
            </a:r>
          </a:p>
        </p:txBody>
      </p:sp>
      <p:pic>
        <p:nvPicPr>
          <p:cNvPr id="6" name="Picture 1">
            <a:extLst>
              <a:ext uri="{FF2B5EF4-FFF2-40B4-BE49-F238E27FC236}">
                <a16:creationId xmlns:a16="http://schemas.microsoft.com/office/drawing/2014/main" id="{52CF032B-0C00-4428-9294-EB8DC6E8C505}"/>
              </a:ext>
            </a:extLst>
          </p:cNvPr>
          <p:cNvPicPr>
            <a:picLocks noChangeAspect="1" noChangeArrowheads="1"/>
          </p:cNvPicPr>
          <p:nvPr/>
        </p:nvPicPr>
        <p:blipFill rotWithShape="1">
          <a:blip r:embed="rId13">
            <a:extLst>
              <a:ext uri="{28A0092B-C50C-407E-A947-70E740481C1C}">
                <a14:useLocalDpi xmlns:a14="http://schemas.microsoft.com/office/drawing/2010/main" val="0"/>
              </a:ext>
            </a:extLst>
          </a:blip>
          <a:srcRect t="7555"/>
          <a:stretch/>
        </p:blipFill>
        <p:spPr bwMode="auto">
          <a:xfrm>
            <a:off x="35496" y="44624"/>
            <a:ext cx="2185988" cy="405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35E3F043-1BDF-4C8F-9BB9-108EA3370863}"/>
              </a:ext>
            </a:extLst>
          </p:cNvPr>
          <p:cNvSpPr txBox="1"/>
          <p:nvPr/>
        </p:nvSpPr>
        <p:spPr>
          <a:xfrm>
            <a:off x="6084168" y="44624"/>
            <a:ext cx="3024336" cy="246221"/>
          </a:xfrm>
          <a:prstGeom prst="rect">
            <a:avLst/>
          </a:prstGeom>
          <a:noFill/>
          <a:ln>
            <a:noFill/>
          </a:ln>
        </p:spPr>
        <p:txBody>
          <a:bodyPr wrap="square" rtlCol="0" anchor="ctr">
            <a:spAutoFit/>
          </a:bodyPr>
          <a:lstStyle/>
          <a:p>
            <a:r>
              <a:rPr lang="en-GB" sz="1000" b="1" i="1" dirty="0">
                <a:effectLst/>
                <a:latin typeface="Calibri" panose="020F0502020204030204" pitchFamily="34" charset="0"/>
                <a:ea typeface="Times New Roman" panose="02020603050405020304" pitchFamily="18" charset="0"/>
                <a:cs typeface="Times New Roman" panose="02020603050405020304" pitchFamily="18" charset="0"/>
              </a:rPr>
              <a:t>SOUTH WEST THAMES REGIONAL GENETICS SERVICE</a:t>
            </a:r>
            <a:endParaRPr lang="en-GB" sz="1000" dirty="0"/>
          </a:p>
        </p:txBody>
      </p:sp>
      <p:sp>
        <p:nvSpPr>
          <p:cNvPr id="9" name="TextBox 8">
            <a:extLst>
              <a:ext uri="{FF2B5EF4-FFF2-40B4-BE49-F238E27FC236}">
                <a16:creationId xmlns:a16="http://schemas.microsoft.com/office/drawing/2014/main" id="{D396A4DD-0C58-4FEB-BBC7-4A14D4F7617A}"/>
              </a:ext>
            </a:extLst>
          </p:cNvPr>
          <p:cNvSpPr txBox="1"/>
          <p:nvPr/>
        </p:nvSpPr>
        <p:spPr>
          <a:xfrm>
            <a:off x="7092280" y="254021"/>
            <a:ext cx="1836204" cy="215444"/>
          </a:xfrm>
          <a:prstGeom prst="rect">
            <a:avLst/>
          </a:prstGeom>
          <a:noFill/>
        </p:spPr>
        <p:txBody>
          <a:bodyPr wrap="square" rtlCol="0">
            <a:spAutoFit/>
          </a:bodyPr>
          <a:lstStyle/>
          <a:p>
            <a:pPr algn="r"/>
            <a:r>
              <a:rPr lang="en-GB" sz="800" dirty="0"/>
              <a:t>11.1.23 v1- final approval pending</a:t>
            </a:r>
          </a:p>
        </p:txBody>
      </p:sp>
    </p:spTree>
    <p:extLst>
      <p:ext uri="{BB962C8B-B14F-4D97-AF65-F5344CB8AC3E}">
        <p14:creationId xmlns:p14="http://schemas.microsoft.com/office/powerpoint/2010/main" val="368029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1868</TotalTime>
  <Words>1067</Words>
  <Application>Microsoft Office PowerPoint</Application>
  <PresentationFormat>On-screen Show (4:3)</PresentationFormat>
  <Paragraphs>94</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Courier New</vt:lpstr>
      <vt:lpstr>Office Theme</vt:lpstr>
      <vt:lpstr>PowerPoint Presentation</vt:lpstr>
      <vt:lpstr>PowerPoint Presentation</vt:lpstr>
      <vt:lpstr>Education resources for “mainstream” genetic consultation</vt:lpstr>
    </vt:vector>
  </TitlesOfParts>
  <Company>LNWH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Monje-Garcia</dc:creator>
  <cp:lastModifiedBy>Beth Coad</cp:lastModifiedBy>
  <cp:revision>73</cp:revision>
  <dcterms:created xsi:type="dcterms:W3CDTF">2020-09-03T15:00:19Z</dcterms:created>
  <dcterms:modified xsi:type="dcterms:W3CDTF">2024-01-12T15:15:01Z</dcterms:modified>
</cp:coreProperties>
</file>