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7"/>
  </p:notesMasterIdLst>
  <p:sldIdLst>
    <p:sldId id="302" r:id="rId2"/>
    <p:sldId id="300" r:id="rId3"/>
    <p:sldId id="296" r:id="rId4"/>
    <p:sldId id="297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/>
    <p:restoredTop sz="88299"/>
  </p:normalViewPr>
  <p:slideViewPr>
    <p:cSldViewPr snapToGrid="0">
      <p:cViewPr varScale="1">
        <p:scale>
          <a:sx n="112" d="100"/>
          <a:sy n="112" d="100"/>
        </p:scale>
        <p:origin x="1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81250-4E31-5F47-90AE-D9D17963E024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20E8-A4F6-1149-B09D-5494BACB1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420E8-A4F6-1149-B09D-5494BACB1C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0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420E8-A4F6-1149-B09D-5494BACB1C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420E8-A4F6-1149-B09D-5494BACB1C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5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420E8-A4F6-1149-B09D-5494BACB1C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D4AC-BB1D-15C3-C4C5-D83952448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10B40-C024-DB99-BC36-1577768C0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8C119-00C9-9F87-0FD4-422BEB74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A19A6-2BB6-8F8C-8D6F-11EF3BBE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106D0-6D6B-7A8C-652A-B826523D4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01CA-00BC-9656-C045-820DE440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FB62A-588D-BD6C-7877-F67DF884C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4089-3DE0-3AF4-39A0-E493B354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7E507-531C-953E-8044-6DDA3ECB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B1E51-6F27-8209-1DE2-F6FE6D01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7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2B9FB-7B87-6CE6-E26D-F91B23DFE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5F0E6-501D-E4B1-DC27-3D20293C4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92B3-2AE9-9F74-F013-138E7362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41679-EED0-0DD4-116F-7A6873B1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7D04-4096-C084-586D-56446606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1E93-838E-40AD-B703-A83B08A1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12875"/>
            <a:ext cx="10515600" cy="4933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A99987-48DD-969D-8BE5-E228C95817F2}"/>
              </a:ext>
            </a:extLst>
          </p:cNvPr>
          <p:cNvSpPr>
            <a:spLocks/>
          </p:cNvSpPr>
          <p:nvPr userDrawn="1"/>
        </p:nvSpPr>
        <p:spPr>
          <a:xfrm>
            <a:off x="0" y="-111511"/>
            <a:ext cx="12192000" cy="1020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3BA5F1A4-FDDB-1480-11A5-4C9B152335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526" y="-111511"/>
            <a:ext cx="1709473" cy="1020232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321995E-E38E-A8C8-20FA-E8C2853C7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36374"/>
            <a:ext cx="9506272" cy="480131"/>
          </a:xfrm>
        </p:spPr>
        <p:txBody>
          <a:bodyPr wrap="square" anchor="ctr" anchorCtr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Page title</a:t>
            </a:r>
            <a:endParaRPr lang="en-GB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B2EE932D-1452-89DE-C10D-E2DC734909D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4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F97A-3F81-4952-3D2E-0AD6F85F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915AC-A5D1-EB95-F7B3-F32BBFE97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31648-53C7-93BD-A9AE-79734FC6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1333E-CDA6-0084-4F77-780BCFE6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E9751-C43A-F281-E246-A985D683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5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5E214-5DD3-FE01-C663-67C1BC9D8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7B7C-F2AD-69C5-9B2F-78A28C95B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D119B-A385-9688-77EB-D815D401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EC519-B779-57C8-FE8D-7D4AA8D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4D21E-8EBF-DD1F-9840-83CF463F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8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B2FC-9B31-21DF-015C-EE3FE7BC3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6A27-49D6-0BD3-700A-FEC437651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31243-B5A6-A185-507D-B9A642B7C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4954A-8971-6245-E549-B57736FB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0A997-4ACB-F6A2-4197-0FF40477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90A95-8989-F489-72C4-5A2C5F22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AF82-79FE-EFE7-C047-CB88579C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FA0C-AC7C-F922-CC98-7A3393679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097A8-DB5A-3CAB-C89A-B300C7FA2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0490F-FF69-6B83-E8CA-A5C0709FF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D5AD7-93C6-6D5C-FA42-19B06DD61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2E02F-3B05-F757-7A9B-01F94351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E46BE-3F8B-0118-8263-E14EE0B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FEB66-146E-5500-57D2-AE5A9BB4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5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CD46-FAAE-72B5-122E-3DE07827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7484C-8F4A-D599-FA0D-AEFF4DCB5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1AE8C-551C-058C-10C0-DB44C6CA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5533E-0410-02C4-8095-69DB8DFC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4D9B1-408A-AB0B-6A85-C1C8ED0F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8C1D5-CE55-23D6-3E98-A83CFE331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6F8DA-2C94-EA69-02DE-18BEF4C5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01FE-4AE9-0EA1-44D8-B2A2059C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BE57-7235-EAFA-488A-9D790EAB4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23A79-D2AD-FE16-B4D0-8EA064008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48766-49B6-1765-0EA4-35361C14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B3D73-597E-04CD-CD36-FBF4E5BC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54B24-FA25-40D7-F49A-4152DAA5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3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6F2E-F48C-E866-4E9C-85D00CA0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52C471-9C5E-D65D-3E90-4B5E3E7CD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06809-D725-49FD-03BF-6658DEE0D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646-B67A-2962-39D4-CEA792CA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CDA2E-0A4D-7273-73C7-7E45ACD0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0570B-E2AF-4690-F19F-FEFF3467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85936C-47CC-16C7-5C7F-BADFC34F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62C54-FF0B-9804-7CB4-86F8AA96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E9A0-1CFE-3236-A71C-5E2A75F4F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0E54B-CB86-AD44-B19F-A7424411B268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292EF-46B0-1AD7-C308-6A424A7BB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C0ED5-B254-745A-A7A5-6E41775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F828-AC77-8541-B2DF-CCF0E2AAA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12ED08-082D-469C-6DA0-7E14FA1C0BD5}"/>
              </a:ext>
            </a:extLst>
          </p:cNvPr>
          <p:cNvSpPr/>
          <p:nvPr/>
        </p:nvSpPr>
        <p:spPr>
          <a:xfrm>
            <a:off x="557561" y="483004"/>
            <a:ext cx="6623824" cy="340877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A6FFA-E7B4-5B6F-5BF2-1C7C7F666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83004"/>
            <a:ext cx="6745458" cy="3082870"/>
          </a:xfrm>
        </p:spPr>
        <p:txBody>
          <a:bodyPr>
            <a:normAutofit/>
          </a:bodyPr>
          <a:lstStyle/>
          <a:p>
            <a:pPr algn="l"/>
            <a:r>
              <a:rPr lang="en-GB" sz="4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“Aciclovir induced electrolyte dysfunction following a delayed diagnosis of an acute herpes zoster lumbosacral radiculopathy”</a:t>
            </a: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E5ED7BCB-3B6E-415A-8A73-0453614CD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085454"/>
            <a:ext cx="6745458" cy="196624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 of shingles among 70 to 79 years UK: 790 to 880 cases/100,000 </a:t>
            </a:r>
            <a:r>
              <a:rPr lang="en-GB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(van Hoek et al., 2009)</a:t>
            </a:r>
          </a:p>
          <a:p>
            <a:pPr algn="l"/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 of shingles is greater in the immunocompromised e.g. solid organ transplant recipients. </a:t>
            </a:r>
          </a:p>
          <a:p>
            <a:pPr algn="l"/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Shingles vaccine will be offered to Immunosuppressed patients (BTS/UKKA, 2023)</a:t>
            </a:r>
          </a:p>
          <a:p>
            <a:pPr algn="l"/>
            <a:endParaRPr lang="en-US" sz="1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94AB2-6AB2-4914-97FB-F8F6AA053705}"/>
              </a:ext>
            </a:extLst>
          </p:cNvPr>
          <p:cNvSpPr txBox="1"/>
          <p:nvPr/>
        </p:nvSpPr>
        <p:spPr>
          <a:xfrm>
            <a:off x="6511296" y="5861878"/>
            <a:ext cx="593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/>
              <a:t>Joshua Asto, Final Year Medical Student</a:t>
            </a:r>
          </a:p>
          <a:p>
            <a:pPr algn="ctr"/>
            <a:r>
              <a:rPr lang="en-GB" sz="1600" i="1" dirty="0"/>
              <a:t>(Supervisors: Dr Harsha Sanathkumar, Dr Joyce Popoola)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F2B8C58-6A23-4918-AA98-BFB7AF38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057" y="483004"/>
            <a:ext cx="4561023" cy="2659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049E9-C971-EEEA-85FE-03174377F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338" y="4121959"/>
            <a:ext cx="3237638" cy="1785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4CA18-8EB3-FBE6-32FA-24B2B23DD202}"/>
              </a:ext>
            </a:extLst>
          </p:cNvPr>
          <p:cNvSpPr txBox="1"/>
          <p:nvPr/>
        </p:nvSpPr>
        <p:spPr>
          <a:xfrm>
            <a:off x="7418816" y="3249951"/>
            <a:ext cx="4561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Figure demonstrating crusted lesions distributed along the L5/S1 dermatomal distribution. Taken with consent from the patient.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36118-4D53-61A9-72D7-671C7564AB59}"/>
              </a:ext>
            </a:extLst>
          </p:cNvPr>
          <p:cNvSpPr txBox="1"/>
          <p:nvPr/>
        </p:nvSpPr>
        <p:spPr>
          <a:xfrm>
            <a:off x="5151863" y="3891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B1AA87-192D-312E-CE3B-384BDC899F52}"/>
              </a:ext>
            </a:extLst>
          </p:cNvPr>
          <p:cNvCxnSpPr/>
          <p:nvPr/>
        </p:nvCxnSpPr>
        <p:spPr>
          <a:xfrm>
            <a:off x="557561" y="6363994"/>
            <a:ext cx="5319131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5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2E7B189-563E-28E6-43D5-22C8FA93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13" y="1024731"/>
            <a:ext cx="3777389" cy="5725692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A&amp;E VISIT 1 (DAY 0)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600" dirty="0"/>
              <a:t>2/52 </a:t>
            </a:r>
            <a:r>
              <a:rPr lang="en-US" sz="1600" dirty="0" err="1"/>
              <a:t>Hx</a:t>
            </a:r>
            <a:r>
              <a:rPr lang="en-US" sz="1600" dirty="0"/>
              <a:t> Rash and burning pain in left leg</a:t>
            </a:r>
          </a:p>
          <a:p>
            <a:pPr marL="0" indent="0">
              <a:buNone/>
            </a:pPr>
            <a:r>
              <a:rPr lang="en-US" sz="1600" dirty="0"/>
              <a:t>5/7 </a:t>
            </a:r>
            <a:r>
              <a:rPr lang="en-US" sz="1600" dirty="0" err="1"/>
              <a:t>Hx</a:t>
            </a:r>
            <a:r>
              <a:rPr lang="en-US" sz="1600" dirty="0"/>
              <a:t> Left hip pain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Walking with a limp </a:t>
            </a:r>
          </a:p>
          <a:p>
            <a:pPr marL="0" indent="0">
              <a:buNone/>
            </a:pPr>
            <a:r>
              <a:rPr lang="en-US" sz="1600" dirty="0"/>
              <a:t>Reduced straight leg raise on left leg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Differentials: Sciatica, Molluscum Contagiosum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MANAGEMENT</a:t>
            </a:r>
          </a:p>
          <a:p>
            <a:r>
              <a:rPr lang="en-US" sz="1600" dirty="0"/>
              <a:t>Co-dydramol </a:t>
            </a:r>
          </a:p>
          <a:p>
            <a:r>
              <a:rPr lang="en-US" sz="1600" dirty="0"/>
              <a:t>Discharged, GP follow up</a:t>
            </a:r>
          </a:p>
          <a:p>
            <a:pPr marL="457200" lvl="1" indent="0">
              <a:buNone/>
            </a:pPr>
            <a:endParaRPr lang="en-US" sz="800" dirty="0"/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800" dirty="0"/>
          </a:p>
          <a:p>
            <a:endParaRPr lang="en-GB" sz="1800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A37C9B5-AE6F-9CFC-8420-8C1781511FBE}"/>
              </a:ext>
            </a:extLst>
          </p:cNvPr>
          <p:cNvSpPr txBox="1">
            <a:spLocks/>
          </p:cNvSpPr>
          <p:nvPr/>
        </p:nvSpPr>
        <p:spPr>
          <a:xfrm>
            <a:off x="4207305" y="1024730"/>
            <a:ext cx="3777389" cy="5725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A&amp;E VISIT 2 (DAY 11)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600" dirty="0"/>
              <a:t>3/7 </a:t>
            </a:r>
            <a:r>
              <a:rPr lang="en-US" sz="1600" dirty="0" err="1"/>
              <a:t>Hx</a:t>
            </a:r>
            <a:r>
              <a:rPr lang="en-US" sz="1600" dirty="0"/>
              <a:t> Left foot to knee numbness </a:t>
            </a:r>
          </a:p>
          <a:p>
            <a:pPr marL="0" indent="0">
              <a:buNone/>
            </a:pPr>
            <a:r>
              <a:rPr lang="en-US" sz="1600" dirty="0"/>
              <a:t>Painful </a:t>
            </a:r>
            <a:r>
              <a:rPr lang="en-US" sz="1600" dirty="0" err="1"/>
              <a:t>papular</a:t>
            </a:r>
            <a:r>
              <a:rPr lang="en-US" sz="1600" dirty="0"/>
              <a:t> and bullous lesions from dorsum of left foot to buttock</a:t>
            </a:r>
          </a:p>
          <a:p>
            <a:pPr marL="0" indent="0">
              <a:buNone/>
            </a:pPr>
            <a:r>
              <a:rPr lang="en-US" sz="1600" dirty="0"/>
              <a:t>Dermatology: Consistent with Shingles </a:t>
            </a:r>
          </a:p>
          <a:p>
            <a:pPr marL="0" indent="0">
              <a:buNone/>
            </a:pPr>
            <a:r>
              <a:rPr lang="en-US" sz="1600" dirty="0"/>
              <a:t>Viral Swabs: +</a:t>
            </a:r>
            <a:r>
              <a:rPr lang="en-US" sz="1600" dirty="0" err="1"/>
              <a:t>ve</a:t>
            </a:r>
            <a:r>
              <a:rPr lang="en-US" sz="1600" dirty="0"/>
              <a:t> VZV DNA, -</a:t>
            </a:r>
            <a:r>
              <a:rPr lang="en-US" sz="1600" dirty="0" err="1"/>
              <a:t>ve</a:t>
            </a:r>
            <a:r>
              <a:rPr lang="en-US" sz="1600" dirty="0"/>
              <a:t> HSV 1/2 DNA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MANAGEMENT</a:t>
            </a:r>
          </a:p>
          <a:p>
            <a:r>
              <a:rPr lang="en-US" sz="1600" dirty="0"/>
              <a:t>Aciclovir 800mg five times a day </a:t>
            </a:r>
          </a:p>
          <a:p>
            <a:r>
              <a:rPr lang="en-US" sz="1600" dirty="0"/>
              <a:t>eGFR 29 </a:t>
            </a:r>
          </a:p>
          <a:p>
            <a:r>
              <a:rPr lang="en-US" sz="1600" dirty="0"/>
              <a:t>Prednisolone doubled </a:t>
            </a:r>
          </a:p>
          <a:p>
            <a:r>
              <a:rPr lang="en-US" sz="1600" dirty="0"/>
              <a:t>Discharged &amp; advised to drink 3L of Fluids daily   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330F00AC-7E40-2B4D-5396-949BA046950A}"/>
              </a:ext>
            </a:extLst>
          </p:cNvPr>
          <p:cNvSpPr txBox="1">
            <a:spLocks/>
          </p:cNvSpPr>
          <p:nvPr/>
        </p:nvSpPr>
        <p:spPr>
          <a:xfrm>
            <a:off x="8178897" y="1024731"/>
            <a:ext cx="3777389" cy="57256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A&amp;E VISIT 3 (DAY 23)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500" dirty="0"/>
              <a:t>Day 11 on Aciclovir </a:t>
            </a:r>
          </a:p>
          <a:p>
            <a:pPr marL="0" indent="0">
              <a:buNone/>
            </a:pPr>
            <a:r>
              <a:rPr lang="en-US" sz="1500" dirty="0"/>
              <a:t>1/7 </a:t>
            </a:r>
            <a:r>
              <a:rPr lang="en-US" sz="1500" dirty="0" err="1"/>
              <a:t>Hx</a:t>
            </a:r>
            <a:r>
              <a:rPr lang="en-US" sz="1500" dirty="0"/>
              <a:t> Reduced urine output &amp; nausea </a:t>
            </a:r>
          </a:p>
          <a:p>
            <a:pPr marL="0" indent="0">
              <a:buNone/>
            </a:pPr>
            <a:r>
              <a:rPr lang="en-US" sz="1500" dirty="0"/>
              <a:t>Dry mucous membranes.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200mL on bladder scan pre-void </a:t>
            </a:r>
          </a:p>
          <a:p>
            <a:pPr marL="0" indent="0">
              <a:buNone/>
            </a:pPr>
            <a:r>
              <a:rPr lang="en-US" sz="1500" dirty="0"/>
              <a:t>Na 114 </a:t>
            </a:r>
          </a:p>
          <a:p>
            <a:pPr marL="0" indent="0">
              <a:buNone/>
            </a:pPr>
            <a:r>
              <a:rPr lang="en-US" sz="1500" dirty="0"/>
              <a:t>Impression: Acute hyponatraemia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MANAGEMENT</a:t>
            </a:r>
          </a:p>
          <a:p>
            <a:r>
              <a:rPr lang="en-US" sz="1500" dirty="0"/>
              <a:t>Co-dydramol, Morphine, Ondansetron </a:t>
            </a:r>
          </a:p>
          <a:p>
            <a:r>
              <a:rPr lang="en-US" sz="1500" dirty="0"/>
              <a:t>Aciclovir stopped &amp; Pregabalin started</a:t>
            </a:r>
          </a:p>
          <a:p>
            <a:r>
              <a:rPr lang="en-US" sz="1500" dirty="0"/>
              <a:t>Fluid rehydration</a:t>
            </a:r>
          </a:p>
          <a:p>
            <a:r>
              <a:rPr lang="en-US" sz="1500" dirty="0"/>
              <a:t>Renal admission 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92D728-6164-45F0-813D-F21CCA377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707" y="3429001"/>
            <a:ext cx="2029081" cy="1183278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BDF47BF-6906-F0D6-CB0E-D6CFDCD0F0C7}"/>
              </a:ext>
            </a:extLst>
          </p:cNvPr>
          <p:cNvSpPr txBox="1">
            <a:spLocks/>
          </p:cNvSpPr>
          <p:nvPr/>
        </p:nvSpPr>
        <p:spPr>
          <a:xfrm>
            <a:off x="447907" y="215487"/>
            <a:ext cx="10515599" cy="4801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/>
              <a:t>62-year-old Male, Kidney Transplant Recipient in 2014. </a:t>
            </a:r>
            <a:br>
              <a:rPr lang="en-US" sz="1700" b="1" dirty="0"/>
            </a:br>
            <a:r>
              <a:rPr lang="en-US" sz="1700" b="1" dirty="0"/>
              <a:t>End stage renal disease due to Lupus Nephritis, Hypertension</a:t>
            </a:r>
            <a:br>
              <a:rPr lang="en-US" sz="1700" b="1" dirty="0"/>
            </a:br>
            <a:r>
              <a:rPr lang="en-US" sz="1700" b="1" dirty="0"/>
              <a:t>DH: Tacrolimus , Mycophenolate Mofetil, Prednisolone</a:t>
            </a:r>
            <a:br>
              <a:rPr lang="en-US" sz="1700" b="1" dirty="0"/>
            </a:br>
            <a:r>
              <a:rPr lang="en-US" sz="1700" b="1" dirty="0"/>
              <a:t>Omeprazole, Alfacalcidol, Atorvastatin, Aspirin, Doxazosin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5762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722DD6-D6F3-71DD-F3CB-BC405099B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097" y="136374"/>
            <a:ext cx="9506272" cy="480131"/>
          </a:xfrm>
        </p:spPr>
        <p:txBody>
          <a:bodyPr>
            <a:noAutofit/>
          </a:bodyPr>
          <a:lstStyle/>
          <a:p>
            <a:r>
              <a:rPr lang="en-US" sz="3600" dirty="0"/>
              <a:t>Assessment of Hyponatraemia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DAB4-A543-4A35-83AB-4F30F792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654"/>
            <a:ext cx="7772400" cy="47149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60C0EB-FCD7-97AB-B173-92E66B9E4B52}"/>
              </a:ext>
            </a:extLst>
          </p:cNvPr>
          <p:cNvSpPr txBox="1"/>
          <p:nvPr/>
        </p:nvSpPr>
        <p:spPr>
          <a:xfrm>
            <a:off x="188205" y="1047798"/>
            <a:ext cx="5183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Serum Osmolality:  240.3 (&lt; 280mOsm/Kg)</a:t>
            </a:r>
          </a:p>
          <a:p>
            <a:r>
              <a:rPr lang="en-US" sz="1600" dirty="0"/>
              <a:t>Fluid Status: Hypovolaemic</a:t>
            </a:r>
          </a:p>
          <a:p>
            <a:r>
              <a:rPr lang="en-US" sz="1600" dirty="0"/>
              <a:t>Urine Na+: 25 (&gt;20mmol/L) </a:t>
            </a: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FB627-3CA0-6BA6-7289-67B0ECBE985D}"/>
              </a:ext>
            </a:extLst>
          </p:cNvPr>
          <p:cNvSpPr txBox="1"/>
          <p:nvPr/>
        </p:nvSpPr>
        <p:spPr>
          <a:xfrm>
            <a:off x="4739261" y="5432851"/>
            <a:ext cx="3977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Viral serology: </a:t>
            </a:r>
          </a:p>
          <a:p>
            <a:r>
              <a:rPr lang="en-US" sz="1600" dirty="0"/>
              <a:t>VZV IgG Antibody detected &gt;4000 </a:t>
            </a:r>
            <a:r>
              <a:rPr lang="en-US" sz="1600" dirty="0" err="1"/>
              <a:t>mU</a:t>
            </a:r>
            <a:r>
              <a:rPr lang="en-US" sz="1600" dirty="0"/>
              <a:t>/mL </a:t>
            </a:r>
          </a:p>
          <a:p>
            <a:r>
              <a:rPr lang="en-US" sz="1600" dirty="0"/>
              <a:t>Varicella Zoster IgM antibody – Not detected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E74A9-EE72-FCB4-2E7F-6A45BC849206}"/>
              </a:ext>
            </a:extLst>
          </p:cNvPr>
          <p:cNvSpPr txBox="1"/>
          <p:nvPr/>
        </p:nvSpPr>
        <p:spPr>
          <a:xfrm>
            <a:off x="188204" y="5457360"/>
            <a:ext cx="4551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Lupus Serology &amp; Immunology Screen:</a:t>
            </a:r>
          </a:p>
          <a:p>
            <a:r>
              <a:rPr lang="en-US" sz="1600" dirty="0"/>
              <a:t>ANA Ab -</a:t>
            </a:r>
            <a:r>
              <a:rPr lang="en-US" sz="1600" dirty="0" err="1"/>
              <a:t>ve</a:t>
            </a:r>
            <a:r>
              <a:rPr lang="en-US" sz="1600" dirty="0"/>
              <a:t>, Complement C3 &amp; C4 normal, ANCA -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Serum protein electrophoresis: no evidence of paraprotein. </a:t>
            </a:r>
          </a:p>
          <a:p>
            <a:pPr lvl="1"/>
            <a:endParaRPr lang="en-US" sz="16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F461DF-D420-51CA-0C01-DABCC1B93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092" y="912369"/>
            <a:ext cx="4604908" cy="1752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B49226-E5B2-5D96-17FB-2518602D9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983" y="2664595"/>
            <a:ext cx="3407646" cy="1582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6D1B3C-B0B8-AD57-4F37-D059FCA9D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99" y="4306445"/>
            <a:ext cx="2812401" cy="212183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712B9FA-DF7B-46A5-231D-F22C1B3B2143}"/>
              </a:ext>
            </a:extLst>
          </p:cNvPr>
          <p:cNvSpPr/>
          <p:nvPr/>
        </p:nvSpPr>
        <p:spPr>
          <a:xfrm>
            <a:off x="1704017" y="3371416"/>
            <a:ext cx="1280403" cy="195350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7DFAFA-E0D7-300D-5590-254AA25AEFB0}"/>
              </a:ext>
            </a:extLst>
          </p:cNvPr>
          <p:cNvSpPr/>
          <p:nvPr/>
        </p:nvSpPr>
        <p:spPr>
          <a:xfrm>
            <a:off x="4496432" y="3365493"/>
            <a:ext cx="1280403" cy="1953507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4B97FE-0201-9A0C-FE35-4C15FFA156CD}"/>
              </a:ext>
            </a:extLst>
          </p:cNvPr>
          <p:cNvSpPr txBox="1"/>
          <p:nvPr/>
        </p:nvSpPr>
        <p:spPr>
          <a:xfrm>
            <a:off x="4540022" y="1065202"/>
            <a:ext cx="6094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Magnesium 0.54 (0.7-1)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5F09924-D56A-CC27-8041-0EC2D8777680}"/>
              </a:ext>
            </a:extLst>
          </p:cNvPr>
          <p:cNvSpPr/>
          <p:nvPr/>
        </p:nvSpPr>
        <p:spPr>
          <a:xfrm flipH="1">
            <a:off x="9309820" y="1841105"/>
            <a:ext cx="476509" cy="1223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EE61763-D5E3-EE49-0D1E-C145DE41E666}"/>
              </a:ext>
            </a:extLst>
          </p:cNvPr>
          <p:cNvSpPr/>
          <p:nvPr/>
        </p:nvSpPr>
        <p:spPr>
          <a:xfrm>
            <a:off x="8268042" y="3277738"/>
            <a:ext cx="456489" cy="932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BAD8581-83E8-D611-5F44-E1C2CD8D4100}"/>
              </a:ext>
            </a:extLst>
          </p:cNvPr>
          <p:cNvSpPr/>
          <p:nvPr/>
        </p:nvSpPr>
        <p:spPr>
          <a:xfrm>
            <a:off x="8897790" y="5649232"/>
            <a:ext cx="456489" cy="932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6876107-D85C-B0F2-8B29-16BF40151739}"/>
              </a:ext>
            </a:extLst>
          </p:cNvPr>
          <p:cNvSpPr/>
          <p:nvPr/>
        </p:nvSpPr>
        <p:spPr>
          <a:xfrm>
            <a:off x="8897790" y="6103701"/>
            <a:ext cx="456489" cy="9324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DF99E1-A48D-F0E7-14BA-20D28C532EDC}"/>
              </a:ext>
            </a:extLst>
          </p:cNvPr>
          <p:cNvSpPr txBox="1"/>
          <p:nvPr/>
        </p:nvSpPr>
        <p:spPr>
          <a:xfrm>
            <a:off x="6415167" y="5003174"/>
            <a:ext cx="16458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i="1" dirty="0">
                <a:solidFill>
                  <a:srgbClr val="000000"/>
                </a:solidFill>
              </a:rPr>
              <a:t>Diagram a</a:t>
            </a:r>
            <a:r>
              <a:rPr lang="en-GB" sz="1100" b="0" i="1" u="none" strike="noStrike" dirty="0">
                <a:solidFill>
                  <a:srgbClr val="000000"/>
                </a:solidFill>
                <a:effectLst/>
              </a:rPr>
              <a:t>dapted from SGUL (2021): Fluids &amp; Electrolytes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DF3E8A-07E9-E3ED-59F7-45020E8FF1D8}"/>
              </a:ext>
            </a:extLst>
          </p:cNvPr>
          <p:cNvSpPr txBox="1"/>
          <p:nvPr/>
        </p:nvSpPr>
        <p:spPr>
          <a:xfrm>
            <a:off x="8143193" y="6393443"/>
            <a:ext cx="42175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0" u="none" strike="noStrike" dirty="0">
                <a:solidFill>
                  <a:srgbClr val="000000"/>
                </a:solidFill>
                <a:effectLst/>
              </a:rPr>
              <a:t>Ashley, C. and Dunleavey, A. (2019) </a:t>
            </a:r>
            <a:r>
              <a:rPr lang="en-GB" sz="1100" b="0" i="1" u="none" strike="noStrike" dirty="0">
                <a:solidFill>
                  <a:srgbClr val="000000"/>
                </a:solidFill>
                <a:effectLst/>
              </a:rPr>
              <a:t>The Renal Drug Handbook: The ultimate prescribing guide for renal practitioners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6BBF85-A451-4A85-8C04-6F3338FA1283}"/>
              </a:ext>
            </a:extLst>
          </p:cNvPr>
          <p:cNvSpPr txBox="1"/>
          <p:nvPr/>
        </p:nvSpPr>
        <p:spPr>
          <a:xfrm>
            <a:off x="10251961" y="1403756"/>
            <a:ext cx="19690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/>
              <a:t>Joint Formulary Committee (2023) ‘Aciclovir', in British National Formulary. Available at: https://</a:t>
            </a:r>
            <a:r>
              <a:rPr lang="en-GB" sz="1100" i="1" dirty="0" err="1"/>
              <a:t>bnf.nice.org.uk</a:t>
            </a:r>
            <a:r>
              <a:rPr lang="en-GB" sz="1100" i="1" dirty="0"/>
              <a:t>/drugs/</a:t>
            </a:r>
            <a:r>
              <a:rPr lang="en-GB" sz="1100" i="1" dirty="0" err="1"/>
              <a:t>aciclovir</a:t>
            </a:r>
            <a:r>
              <a:rPr lang="en-GB" sz="1100" i="1" dirty="0"/>
              <a:t>/ Accessed: 14 December 2023</a:t>
            </a:r>
            <a:endParaRPr lang="en-GB" sz="800" b="0" i="1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37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3199BF-3842-8CCA-3256-19CAF58EC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5" y="2903339"/>
            <a:ext cx="7772400" cy="395466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74C589-60B2-9B92-71F3-B9713035B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1076103"/>
            <a:ext cx="7362091" cy="1994274"/>
          </a:xfrm>
        </p:spPr>
        <p:txBody>
          <a:bodyPr>
            <a:normAutofit/>
          </a:bodyPr>
          <a:lstStyle/>
          <a:p>
            <a:r>
              <a:rPr lang="en-US" sz="1800" dirty="0"/>
              <a:t>ACY treated rats: measurements made on Day 8 of ACY treatment.</a:t>
            </a:r>
          </a:p>
          <a:p>
            <a:r>
              <a:rPr lang="en-US" sz="1800" b="1" dirty="0"/>
              <a:t>Increased urinary Na+ excretion.</a:t>
            </a:r>
          </a:p>
          <a:p>
            <a:r>
              <a:rPr lang="en-US" sz="1800" b="1" dirty="0"/>
              <a:t>Decreased NKCC2 mRNA and protein expression.</a:t>
            </a:r>
          </a:p>
          <a:p>
            <a:r>
              <a:rPr lang="en-US" sz="1800" dirty="0"/>
              <a:t>Reported </a:t>
            </a:r>
            <a:r>
              <a:rPr lang="en-US" sz="1800" b="1" dirty="0"/>
              <a:t>Hypomagnesemia</a:t>
            </a:r>
            <a:r>
              <a:rPr lang="en-US" sz="1800" dirty="0"/>
              <a:t> associated with Hypomagnesuria. </a:t>
            </a:r>
          </a:p>
          <a:p>
            <a:r>
              <a:rPr lang="en-US" sz="1800" dirty="0"/>
              <a:t>Downregulation of AQP2 expression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722DD6-D6F3-71DD-F3CB-BC405099B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362" y="121622"/>
            <a:ext cx="9506272" cy="679172"/>
          </a:xfrm>
        </p:spPr>
        <p:txBody>
          <a:bodyPr>
            <a:normAutofit/>
          </a:bodyPr>
          <a:lstStyle/>
          <a:p>
            <a:r>
              <a:rPr lang="en-GB" sz="3600" dirty="0"/>
              <a:t>Hypothesis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54741-B956-3219-DA24-4B4350F16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535" y="3097447"/>
            <a:ext cx="4210161" cy="38220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B8DD88-5549-6C0B-D7A7-BA45C7F9B277}"/>
              </a:ext>
            </a:extLst>
          </p:cNvPr>
          <p:cNvSpPr txBox="1"/>
          <p:nvPr/>
        </p:nvSpPr>
        <p:spPr>
          <a:xfrm>
            <a:off x="6544884" y="1592636"/>
            <a:ext cx="183167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50" b="0" i="0" u="none" strike="noStrike" dirty="0">
                <a:solidFill>
                  <a:srgbClr val="000000"/>
                </a:solidFill>
                <a:effectLst/>
              </a:rPr>
              <a:t>Andrade, L., </a:t>
            </a:r>
            <a:r>
              <a:rPr lang="en-GB" sz="1050" b="0" i="0" u="none" strike="noStrike" dirty="0" err="1">
                <a:solidFill>
                  <a:srgbClr val="000000"/>
                </a:solidFill>
                <a:effectLst/>
              </a:rPr>
              <a:t>Rebouças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</a:rPr>
              <a:t>, N.A. and Seguro, A.C. (2004) ‘</a:t>
            </a:r>
            <a:r>
              <a:rPr lang="en-GB" sz="1050" b="0" i="1" u="none" strike="noStrike" dirty="0">
                <a:solidFill>
                  <a:srgbClr val="000000"/>
                </a:solidFill>
                <a:effectLst/>
              </a:rPr>
              <a:t>Kidney International’</a:t>
            </a:r>
            <a:r>
              <a:rPr lang="en-GB" sz="1050" b="0" i="0" u="none" strike="noStrike" dirty="0">
                <a:solidFill>
                  <a:srgbClr val="000000"/>
                </a:solidFill>
                <a:effectLst/>
              </a:rPr>
              <a:t>, 65(1), pp. 175–183. doi:10.1111/j.1523-1755.2004.00359.x.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27122-33EA-2100-96AE-F591F603118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9665" y="956343"/>
            <a:ext cx="3990031" cy="233441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0063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E82EFE-5162-B139-5489-8BBA3942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DIAGNOSIS: </a:t>
            </a:r>
          </a:p>
          <a:p>
            <a:r>
              <a:rPr lang="en-US" sz="2400" dirty="0"/>
              <a:t>Recognition of shingles in immunocompromised populations</a:t>
            </a:r>
          </a:p>
          <a:p>
            <a:r>
              <a:rPr lang="en-US" sz="2400" dirty="0"/>
              <a:t>Shingles may present atypically awareness avoids delayed diagnosis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MANAGEMENT</a:t>
            </a:r>
          </a:p>
          <a:p>
            <a:r>
              <a:rPr lang="en-US" sz="2400" dirty="0"/>
              <a:t>Appropriate hydration and dose modification when treating Aciclovir is important in renal impairment, older patients </a:t>
            </a:r>
          </a:p>
          <a:p>
            <a:r>
              <a:rPr lang="en-US" sz="2400" dirty="0"/>
              <a:t>Awareness of drug interactions and side effects</a:t>
            </a:r>
          </a:p>
          <a:p>
            <a:pPr marL="457200" lvl="1" indent="0">
              <a:buNone/>
            </a:pPr>
            <a:endParaRPr lang="en-US" sz="1100" dirty="0"/>
          </a:p>
          <a:p>
            <a:pPr marL="457200" lvl="1" indent="0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2800" dirty="0"/>
              <a:t>Acyclovir may contribute to renal tubular dysfunction resulting in hyponatremia and hypomagnesemia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722DD6-D6F3-71DD-F3CB-BC405099B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6374"/>
            <a:ext cx="9506272" cy="679172"/>
          </a:xfrm>
        </p:spPr>
        <p:txBody>
          <a:bodyPr>
            <a:normAutofit/>
          </a:bodyPr>
          <a:lstStyle/>
          <a:p>
            <a:r>
              <a:rPr lang="en-US" sz="4000" dirty="0"/>
              <a:t>Learning Points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222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6760</TotalTime>
  <Words>597</Words>
  <Application>Microsoft Macintosh PowerPoint</Application>
  <PresentationFormat>Widescreen</PresentationFormat>
  <Paragraphs>92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“Aciclovir induced electrolyte dysfunction following a delayed diagnosis of an acute herpes zoster lumbosacral radiculopathy”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Asto</dc:creator>
  <cp:lastModifiedBy>Joshua Asto</cp:lastModifiedBy>
  <cp:revision>90</cp:revision>
  <dcterms:created xsi:type="dcterms:W3CDTF">2023-12-03T16:51:52Z</dcterms:created>
  <dcterms:modified xsi:type="dcterms:W3CDTF">2023-12-14T23:00:47Z</dcterms:modified>
</cp:coreProperties>
</file>