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45E_609B8AA5.xml" ContentType="application/vnd.ms-powerpoint.comments+xml"/>
  <Override PartName="/ppt/comments/modernComment_45F_B1B3C82D.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92" r:id="rId6"/>
  </p:sldMasterIdLst>
  <p:notesMasterIdLst>
    <p:notesMasterId r:id="rId41"/>
  </p:notesMasterIdLst>
  <p:sldIdLst>
    <p:sldId id="266" r:id="rId7"/>
    <p:sldId id="1105" r:id="rId8"/>
    <p:sldId id="1106" r:id="rId9"/>
    <p:sldId id="1107" r:id="rId10"/>
    <p:sldId id="1102" r:id="rId11"/>
    <p:sldId id="1091" r:id="rId12"/>
    <p:sldId id="1108" r:id="rId13"/>
    <p:sldId id="1109" r:id="rId14"/>
    <p:sldId id="1110" r:id="rId15"/>
    <p:sldId id="1111" r:id="rId16"/>
    <p:sldId id="1112" r:id="rId17"/>
    <p:sldId id="1113" r:id="rId18"/>
    <p:sldId id="287" r:id="rId19"/>
    <p:sldId id="1104" r:id="rId20"/>
    <p:sldId id="288" r:id="rId21"/>
    <p:sldId id="1114" r:id="rId22"/>
    <p:sldId id="1115" r:id="rId23"/>
    <p:sldId id="1116" r:id="rId24"/>
    <p:sldId id="1117" r:id="rId25"/>
    <p:sldId id="1118" r:id="rId26"/>
    <p:sldId id="1119" r:id="rId27"/>
    <p:sldId id="1120" r:id="rId28"/>
    <p:sldId id="1121" r:id="rId29"/>
    <p:sldId id="1122" r:id="rId30"/>
    <p:sldId id="1123" r:id="rId31"/>
    <p:sldId id="1124" r:id="rId32"/>
    <p:sldId id="1103" r:id="rId33"/>
    <p:sldId id="1125" r:id="rId34"/>
    <p:sldId id="1089" r:id="rId35"/>
    <p:sldId id="743" r:id="rId36"/>
    <p:sldId id="1126" r:id="rId37"/>
    <p:sldId id="1127" r:id="rId38"/>
    <p:sldId id="1128" r:id="rId39"/>
    <p:sldId id="112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F23015-C74C-94E2-C51A-0E792B9E9F87}" name="Julie Alexander" initials="JA" userId="S::Julie.Alexander@stgeorges.nhs.uk::f327f5b8-0450-400b-b656-c02401941763" providerId="AD"/>
  <p188:author id="{FCBAAF32-4389-7B2B-CD86-58F6AEA0D1EE}" name="Philip Rose" initials="PR" userId="S::Philip.Rose@stgeorges.nhs.uk::47d3e0a7-6d84-42b4-97e6-dea987d416db" providerId="AD"/>
  <p188:author id="{6DAC0EE2-86AB-D189-97C0-59CD3AE7BCF3}" name="Sam Hall" initials="SH" userId="S::Sam.Hall@stgeorges.nhs.uk::98e5af9e-822a-4c63-864b-6031defecc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D9CA"/>
    <a:srgbClr val="4DE838"/>
    <a:srgbClr val="00A399"/>
    <a:srgbClr val="AD2472"/>
    <a:srgbClr val="EC8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75" autoAdjust="0"/>
  </p:normalViewPr>
  <p:slideViewPr>
    <p:cSldViewPr snapToGrid="0">
      <p:cViewPr varScale="1">
        <p:scale>
          <a:sx n="104" d="100"/>
          <a:sy n="104" d="100"/>
        </p:scale>
        <p:origin x="288"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notesMaster" Target="notesMasters/notesMaster1.xml"/></Relationships>
</file>

<file path=ppt/comments/modernComment_45E_609B8AA5.xml><?xml version="1.0" encoding="utf-8"?>
<p188:cmLst xmlns:a="http://schemas.openxmlformats.org/drawingml/2006/main" xmlns:r="http://schemas.openxmlformats.org/officeDocument/2006/relationships" xmlns:p188="http://schemas.microsoft.com/office/powerpoint/2018/8/main">
  <p188:cm id="{8CE10A16-8976-4880-A9CF-9DE34E6E38D0}" authorId="{FCBAAF32-4389-7B2B-CD86-58F6AEA0D1EE}" created="2025-07-16T10:46:20.539">
    <ac:txMkLst xmlns:ac="http://schemas.microsoft.com/office/drawing/2013/main/command">
      <pc:docMk xmlns:pc="http://schemas.microsoft.com/office/powerpoint/2013/main/command"/>
      <pc:sldMk xmlns:pc="http://schemas.microsoft.com/office/powerpoint/2013/main/command" cId="1620806309" sldId="1118"/>
      <ac:spMk id="10" creationId="{47066C2C-24CB-61A7-B0D6-64F222E5E7F6}"/>
      <ac:txMk cp="1638">
        <ac:context len="2175" hash="459950559"/>
      </ac:txMk>
    </ac:txMkLst>
    <p188:pos x="4985723" y="4170820"/>
    <p188:txBody>
      <a:bodyPr/>
      <a:lstStyle/>
      <a:p>
        <a:r>
          <a:rPr lang="en-GB"/>
          <a:t>Does this refer to the now discontinued G1 bus?</a:t>
        </a:r>
      </a:p>
    </p188:txBody>
  </p188:cm>
</p188:cmLst>
</file>

<file path=ppt/comments/modernComment_45F_B1B3C82D.xml><?xml version="1.0" encoding="utf-8"?>
<p188:cmLst xmlns:a="http://schemas.openxmlformats.org/drawingml/2006/main" xmlns:r="http://schemas.openxmlformats.org/officeDocument/2006/relationships" xmlns:p188="http://schemas.microsoft.com/office/powerpoint/2018/8/main">
  <p188:cm id="{A8136854-7DCF-4BCB-8BEA-80E61B933632}" authorId="{FCBAAF32-4389-7B2B-CD86-58F6AEA0D1EE}" created="2025-07-16T10:43:02.576">
    <ac:txMkLst xmlns:ac="http://schemas.microsoft.com/office/drawing/2013/main/command">
      <pc:docMk xmlns:pc="http://schemas.microsoft.com/office/powerpoint/2013/main/command"/>
      <pc:sldMk xmlns:pc="http://schemas.microsoft.com/office/powerpoint/2013/main/command" cId="2981349421" sldId="1119"/>
      <ac:graphicFrameMk id="5" creationId="{19F718A7-0732-4F39-639D-4873786D5586}"/>
      <ac:tblMk/>
      <ac:tcMk rowId="1742188299" colId="3937274092"/>
      <ac:txMk cp="85" len="4">
        <ac:context len="351" hash="3589756103"/>
      </ac:txMk>
    </ac:txMkLst>
    <p188:pos x="1364134" y="3116069"/>
    <p188:txBody>
      <a:bodyPr/>
      <a:lstStyle/>
      <a:p>
        <a:r>
          <a:rPr lang="en-GB"/>
          <a:t>Should SECH be included as some way off works beginning?</a:t>
        </a:r>
      </a:p>
    </p188:txBody>
  </p188:cm>
</p188:cmLst>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71FCC-B72D-4D38-8C0A-E9C6D6F25A19}" type="doc">
      <dgm:prSet loTypeId="urn:microsoft.com/office/officeart/2005/8/layout/orgChart1" loCatId="hierarchy" qsTypeId="urn:microsoft.com/office/officeart/2005/8/quickstyle/simple5" qsCatId="simple" csTypeId="urn:microsoft.com/office/officeart/2005/8/colors/accent2_4" csCatId="accent2" phldr="1"/>
      <dgm:spPr/>
      <dgm:t>
        <a:bodyPr/>
        <a:lstStyle/>
        <a:p>
          <a:endParaRPr lang="en-GB"/>
        </a:p>
      </dgm:t>
    </dgm:pt>
    <dgm:pt modelId="{E86C4908-2063-417C-96E9-9B56FE862379}">
      <dgm:prSet phldrT="[Text]" custT="1"/>
      <dgm:spPr/>
      <dgm:t>
        <a:bodyPr/>
        <a:lstStyle/>
        <a:p>
          <a:r>
            <a:rPr lang="en-GB" sz="900" b="1" dirty="0"/>
            <a:t>CARE Strategy</a:t>
          </a:r>
        </a:p>
      </dgm:t>
    </dgm:pt>
    <dgm:pt modelId="{2F74B33E-D42C-48FA-A98E-F4517BE662C8}" type="parTrans" cxnId="{B633CCDA-64C4-45E4-A68D-5B75437871CA}">
      <dgm:prSet/>
      <dgm:spPr/>
      <dgm:t>
        <a:bodyPr/>
        <a:lstStyle/>
        <a:p>
          <a:endParaRPr lang="en-GB" sz="2400"/>
        </a:p>
      </dgm:t>
    </dgm:pt>
    <dgm:pt modelId="{9EF2AC64-3ECC-457A-9242-22F286E3DD3F}" type="sibTrans" cxnId="{B633CCDA-64C4-45E4-A68D-5B75437871CA}">
      <dgm:prSet/>
      <dgm:spPr/>
      <dgm:t>
        <a:bodyPr/>
        <a:lstStyle/>
        <a:p>
          <a:endParaRPr lang="en-GB" sz="2400"/>
        </a:p>
      </dgm:t>
    </dgm:pt>
    <dgm:pt modelId="{DE9E3EE3-975B-4A67-AEA8-E283F1E5FA60}">
      <dgm:prSet phldrT="[Text]" custT="1"/>
      <dgm:spPr/>
      <dgm:t>
        <a:bodyPr/>
        <a:lstStyle/>
        <a:p>
          <a:r>
            <a:rPr lang="en-GB" sz="900" dirty="0"/>
            <a:t>Quality Strategy</a:t>
          </a:r>
        </a:p>
      </dgm:t>
    </dgm:pt>
    <dgm:pt modelId="{DDF69C93-8602-4DD5-A085-BC8F109160CD}" type="parTrans" cxnId="{30659F73-B0AF-4BE1-A604-CED724A64E09}">
      <dgm:prSet/>
      <dgm:spPr/>
      <dgm:t>
        <a:bodyPr/>
        <a:lstStyle/>
        <a:p>
          <a:endParaRPr lang="en-GB" sz="2400"/>
        </a:p>
      </dgm:t>
    </dgm:pt>
    <dgm:pt modelId="{03FAEA25-294E-44AA-981A-82D044FDC321}" type="sibTrans" cxnId="{30659F73-B0AF-4BE1-A604-CED724A64E09}">
      <dgm:prSet/>
      <dgm:spPr/>
      <dgm:t>
        <a:bodyPr/>
        <a:lstStyle/>
        <a:p>
          <a:endParaRPr lang="en-GB" sz="2400"/>
        </a:p>
      </dgm:t>
    </dgm:pt>
    <dgm:pt modelId="{A3778CBD-FDA2-4CBC-AACC-22698224B755}">
      <dgm:prSet phldrT="[Text]" custT="1"/>
      <dgm:spPr>
        <a:solidFill>
          <a:schemeClr val="accent6"/>
        </a:solidFill>
      </dgm:spPr>
      <dgm:t>
        <a:bodyPr/>
        <a:lstStyle/>
        <a:p>
          <a:r>
            <a:rPr lang="en-GB" sz="900" dirty="0"/>
            <a:t>Green Plan Strategy </a:t>
          </a:r>
        </a:p>
      </dgm:t>
    </dgm:pt>
    <dgm:pt modelId="{3DAC545B-E265-4491-8C66-5908928E2B6A}" type="parTrans" cxnId="{7F43FB5F-2FEB-4ECC-A634-F5C391DF2982}">
      <dgm:prSet/>
      <dgm:spPr/>
      <dgm:t>
        <a:bodyPr/>
        <a:lstStyle/>
        <a:p>
          <a:endParaRPr lang="en-GB" sz="2400"/>
        </a:p>
      </dgm:t>
    </dgm:pt>
    <dgm:pt modelId="{927372E4-7651-4A31-9F7C-BE87986CB907}" type="sibTrans" cxnId="{7F43FB5F-2FEB-4ECC-A634-F5C391DF2982}">
      <dgm:prSet/>
      <dgm:spPr/>
      <dgm:t>
        <a:bodyPr/>
        <a:lstStyle/>
        <a:p>
          <a:endParaRPr lang="en-GB" sz="2400"/>
        </a:p>
      </dgm:t>
    </dgm:pt>
    <dgm:pt modelId="{3B5DCC19-B9D0-46AB-B197-C20B47AB0C43}">
      <dgm:prSet phldrT="[Text]" custT="1"/>
      <dgm:spPr/>
      <dgm:t>
        <a:bodyPr/>
        <a:lstStyle/>
        <a:p>
          <a:r>
            <a:rPr lang="en-GB" sz="900" dirty="0"/>
            <a:t>Digital Strategy </a:t>
          </a:r>
        </a:p>
      </dgm:t>
    </dgm:pt>
    <dgm:pt modelId="{6EDF2C22-369B-46CD-8B5C-7E50208060A3}" type="parTrans" cxnId="{01922B81-8C38-488C-BB0F-A1A217DC3DD4}">
      <dgm:prSet/>
      <dgm:spPr/>
      <dgm:t>
        <a:bodyPr/>
        <a:lstStyle/>
        <a:p>
          <a:endParaRPr lang="en-GB" sz="2400"/>
        </a:p>
      </dgm:t>
    </dgm:pt>
    <dgm:pt modelId="{F3D8057F-9D29-48F5-B14D-127BC7F669A3}" type="sibTrans" cxnId="{01922B81-8C38-488C-BB0F-A1A217DC3DD4}">
      <dgm:prSet/>
      <dgm:spPr/>
      <dgm:t>
        <a:bodyPr/>
        <a:lstStyle/>
        <a:p>
          <a:endParaRPr lang="en-GB" sz="2400"/>
        </a:p>
      </dgm:t>
    </dgm:pt>
    <dgm:pt modelId="{C1132077-BF5E-49F9-8B7C-FE404D131D4F}">
      <dgm:prSet phldrT="[Text]" custT="1"/>
      <dgm:spPr/>
      <dgm:t>
        <a:bodyPr/>
        <a:lstStyle/>
        <a:p>
          <a:r>
            <a:rPr lang="en-GB" sz="900" dirty="0"/>
            <a:t>Estates Strategy </a:t>
          </a:r>
        </a:p>
      </dgm:t>
    </dgm:pt>
    <dgm:pt modelId="{57218852-55F6-41EF-A805-394D39ABB99C}" type="parTrans" cxnId="{78F404F9-0D4E-4F01-A5CF-013625757A84}">
      <dgm:prSet/>
      <dgm:spPr/>
      <dgm:t>
        <a:bodyPr/>
        <a:lstStyle/>
        <a:p>
          <a:endParaRPr lang="en-GB" sz="2400"/>
        </a:p>
      </dgm:t>
    </dgm:pt>
    <dgm:pt modelId="{2B79B3C7-0E75-4BBB-9FE7-3E443BFC23C5}" type="sibTrans" cxnId="{78F404F9-0D4E-4F01-A5CF-013625757A84}">
      <dgm:prSet/>
      <dgm:spPr/>
      <dgm:t>
        <a:bodyPr/>
        <a:lstStyle/>
        <a:p>
          <a:endParaRPr lang="en-GB" sz="2400"/>
        </a:p>
      </dgm:t>
    </dgm:pt>
    <dgm:pt modelId="{BB402479-5CC6-4709-8A54-D2BD6BC58FC9}">
      <dgm:prSet phldrT="[Text]" custT="1"/>
      <dgm:spPr/>
      <dgm:t>
        <a:bodyPr/>
        <a:lstStyle/>
        <a:p>
          <a:r>
            <a:rPr lang="en-GB" sz="900" dirty="0"/>
            <a:t>People Strategy</a:t>
          </a:r>
        </a:p>
      </dgm:t>
    </dgm:pt>
    <dgm:pt modelId="{BE990A6F-F633-40BC-B869-5B036C78956A}" type="parTrans" cxnId="{DD49DE6F-2535-492C-95E0-7824FB9DB569}">
      <dgm:prSet/>
      <dgm:spPr/>
      <dgm:t>
        <a:bodyPr/>
        <a:lstStyle/>
        <a:p>
          <a:endParaRPr lang="en-GB" sz="2400"/>
        </a:p>
      </dgm:t>
    </dgm:pt>
    <dgm:pt modelId="{AD12112A-F282-4E46-95DC-10BDF881E4FC}" type="sibTrans" cxnId="{DD49DE6F-2535-492C-95E0-7824FB9DB569}">
      <dgm:prSet/>
      <dgm:spPr/>
      <dgm:t>
        <a:bodyPr/>
        <a:lstStyle/>
        <a:p>
          <a:endParaRPr lang="en-GB" sz="2400"/>
        </a:p>
      </dgm:t>
    </dgm:pt>
    <dgm:pt modelId="{900711C7-08CC-4D3D-94A7-652FE0672B27}">
      <dgm:prSet phldrT="[Text]" custT="1"/>
      <dgm:spPr/>
      <dgm:t>
        <a:bodyPr/>
        <a:lstStyle/>
        <a:p>
          <a:r>
            <a:rPr lang="en-GB" sz="900" dirty="0"/>
            <a:t>Research &amp; Innovation Strategy</a:t>
          </a:r>
        </a:p>
      </dgm:t>
    </dgm:pt>
    <dgm:pt modelId="{178BD3B0-E63C-4769-B63A-45580E83300F}" type="parTrans" cxnId="{FA559675-D9CC-4F93-8D98-D5C9051BF62F}">
      <dgm:prSet/>
      <dgm:spPr/>
      <dgm:t>
        <a:bodyPr/>
        <a:lstStyle/>
        <a:p>
          <a:endParaRPr lang="en-GB" sz="2400"/>
        </a:p>
      </dgm:t>
    </dgm:pt>
    <dgm:pt modelId="{111ED4DC-139F-40DD-BDA1-507C9A34077B}" type="sibTrans" cxnId="{FA559675-D9CC-4F93-8D98-D5C9051BF62F}">
      <dgm:prSet/>
      <dgm:spPr/>
      <dgm:t>
        <a:bodyPr/>
        <a:lstStyle/>
        <a:p>
          <a:endParaRPr lang="en-GB" sz="2400"/>
        </a:p>
      </dgm:t>
    </dgm:pt>
    <dgm:pt modelId="{15A5CF32-A03E-459C-8E80-03E8CFD2BA3F}" type="pres">
      <dgm:prSet presAssocID="{3AF71FCC-B72D-4D38-8C0A-E9C6D6F25A19}" presName="hierChild1" presStyleCnt="0">
        <dgm:presLayoutVars>
          <dgm:orgChart val="1"/>
          <dgm:chPref val="1"/>
          <dgm:dir/>
          <dgm:animOne val="branch"/>
          <dgm:animLvl val="lvl"/>
          <dgm:resizeHandles/>
        </dgm:presLayoutVars>
      </dgm:prSet>
      <dgm:spPr/>
    </dgm:pt>
    <dgm:pt modelId="{C99062D5-6AAE-4BF9-843D-B3DD3A795E82}" type="pres">
      <dgm:prSet presAssocID="{E86C4908-2063-417C-96E9-9B56FE862379}" presName="hierRoot1" presStyleCnt="0">
        <dgm:presLayoutVars>
          <dgm:hierBranch val="init"/>
        </dgm:presLayoutVars>
      </dgm:prSet>
      <dgm:spPr/>
    </dgm:pt>
    <dgm:pt modelId="{3D073A34-E7D0-4C5B-893D-E362B6BF99CE}" type="pres">
      <dgm:prSet presAssocID="{E86C4908-2063-417C-96E9-9B56FE862379}" presName="rootComposite1" presStyleCnt="0"/>
      <dgm:spPr/>
    </dgm:pt>
    <dgm:pt modelId="{D349758E-F361-4561-95CE-2DD4E40D4C2B}" type="pres">
      <dgm:prSet presAssocID="{E86C4908-2063-417C-96E9-9B56FE862379}" presName="rootText1" presStyleLbl="node0" presStyleIdx="0" presStyleCnt="1" custScaleX="120867" custScaleY="120561">
        <dgm:presLayoutVars>
          <dgm:chPref val="3"/>
        </dgm:presLayoutVars>
      </dgm:prSet>
      <dgm:spPr/>
    </dgm:pt>
    <dgm:pt modelId="{23FE7DA0-0A13-4EC5-97FF-3236596E49AF}" type="pres">
      <dgm:prSet presAssocID="{E86C4908-2063-417C-96E9-9B56FE862379}" presName="rootConnector1" presStyleLbl="node1" presStyleIdx="0" presStyleCnt="0"/>
      <dgm:spPr/>
    </dgm:pt>
    <dgm:pt modelId="{DAEEAEEF-30AD-4423-8F09-F729ED7D950A}" type="pres">
      <dgm:prSet presAssocID="{E86C4908-2063-417C-96E9-9B56FE862379}" presName="hierChild2" presStyleCnt="0"/>
      <dgm:spPr/>
    </dgm:pt>
    <dgm:pt modelId="{6BC14584-C339-4B08-9907-4CFD3D4736AC}" type="pres">
      <dgm:prSet presAssocID="{DDF69C93-8602-4DD5-A085-BC8F109160CD}" presName="Name37" presStyleLbl="parChTrans1D2" presStyleIdx="0" presStyleCnt="6"/>
      <dgm:spPr/>
    </dgm:pt>
    <dgm:pt modelId="{D88E1DD1-D2B4-40B0-8175-394375D46248}" type="pres">
      <dgm:prSet presAssocID="{DE9E3EE3-975B-4A67-AEA8-E283F1E5FA60}" presName="hierRoot2" presStyleCnt="0">
        <dgm:presLayoutVars>
          <dgm:hierBranch val="init"/>
        </dgm:presLayoutVars>
      </dgm:prSet>
      <dgm:spPr/>
    </dgm:pt>
    <dgm:pt modelId="{1C1838F8-335E-4DB8-B697-15E6B091456B}" type="pres">
      <dgm:prSet presAssocID="{DE9E3EE3-975B-4A67-AEA8-E283F1E5FA60}" presName="rootComposite" presStyleCnt="0"/>
      <dgm:spPr/>
    </dgm:pt>
    <dgm:pt modelId="{15553206-3BA8-4FF4-B7EF-7DEDB7203271}" type="pres">
      <dgm:prSet presAssocID="{DE9E3EE3-975B-4A67-AEA8-E283F1E5FA60}" presName="rootText" presStyleLbl="node2" presStyleIdx="0" presStyleCnt="6">
        <dgm:presLayoutVars>
          <dgm:chPref val="3"/>
        </dgm:presLayoutVars>
      </dgm:prSet>
      <dgm:spPr/>
    </dgm:pt>
    <dgm:pt modelId="{9246A7C5-7787-4B5C-8D7E-FE882EA1D5F2}" type="pres">
      <dgm:prSet presAssocID="{DE9E3EE3-975B-4A67-AEA8-E283F1E5FA60}" presName="rootConnector" presStyleLbl="node2" presStyleIdx="0" presStyleCnt="6"/>
      <dgm:spPr/>
    </dgm:pt>
    <dgm:pt modelId="{A29BBCA7-9B6C-41B0-A88D-8BC3FF201735}" type="pres">
      <dgm:prSet presAssocID="{DE9E3EE3-975B-4A67-AEA8-E283F1E5FA60}" presName="hierChild4" presStyleCnt="0"/>
      <dgm:spPr/>
    </dgm:pt>
    <dgm:pt modelId="{C5AF4D2A-11AD-45AC-8D4A-321F7811004F}" type="pres">
      <dgm:prSet presAssocID="{DE9E3EE3-975B-4A67-AEA8-E283F1E5FA60}" presName="hierChild5" presStyleCnt="0"/>
      <dgm:spPr/>
    </dgm:pt>
    <dgm:pt modelId="{FAE380F0-AC6F-4CD6-B874-83E1F72891C4}" type="pres">
      <dgm:prSet presAssocID="{3DAC545B-E265-4491-8C66-5908928E2B6A}" presName="Name37" presStyleLbl="parChTrans1D2" presStyleIdx="1" presStyleCnt="6"/>
      <dgm:spPr/>
    </dgm:pt>
    <dgm:pt modelId="{6EDE0FD3-07B2-42BE-BEB1-232A9D20E773}" type="pres">
      <dgm:prSet presAssocID="{A3778CBD-FDA2-4CBC-AACC-22698224B755}" presName="hierRoot2" presStyleCnt="0">
        <dgm:presLayoutVars>
          <dgm:hierBranch val="init"/>
        </dgm:presLayoutVars>
      </dgm:prSet>
      <dgm:spPr/>
    </dgm:pt>
    <dgm:pt modelId="{3316FA19-720B-4F89-9CDC-CBB41F9E1742}" type="pres">
      <dgm:prSet presAssocID="{A3778CBD-FDA2-4CBC-AACC-22698224B755}" presName="rootComposite" presStyleCnt="0"/>
      <dgm:spPr/>
    </dgm:pt>
    <dgm:pt modelId="{75DEFE39-1207-4F57-805D-0E7AD5ED2B01}" type="pres">
      <dgm:prSet presAssocID="{A3778CBD-FDA2-4CBC-AACC-22698224B755}" presName="rootText" presStyleLbl="node2" presStyleIdx="1" presStyleCnt="6">
        <dgm:presLayoutVars>
          <dgm:chPref val="3"/>
        </dgm:presLayoutVars>
      </dgm:prSet>
      <dgm:spPr/>
    </dgm:pt>
    <dgm:pt modelId="{601A90A0-D228-40CE-A012-55B3BCFB5B26}" type="pres">
      <dgm:prSet presAssocID="{A3778CBD-FDA2-4CBC-AACC-22698224B755}" presName="rootConnector" presStyleLbl="node2" presStyleIdx="1" presStyleCnt="6"/>
      <dgm:spPr/>
    </dgm:pt>
    <dgm:pt modelId="{2BDF7AFB-FA7C-4F01-AE05-D11D79915DC8}" type="pres">
      <dgm:prSet presAssocID="{A3778CBD-FDA2-4CBC-AACC-22698224B755}" presName="hierChild4" presStyleCnt="0"/>
      <dgm:spPr/>
    </dgm:pt>
    <dgm:pt modelId="{1A79ABCB-75D2-4733-A3A1-272EECE8CDA8}" type="pres">
      <dgm:prSet presAssocID="{A3778CBD-FDA2-4CBC-AACC-22698224B755}" presName="hierChild5" presStyleCnt="0"/>
      <dgm:spPr/>
    </dgm:pt>
    <dgm:pt modelId="{4E8281B9-BAD1-4E84-8E00-3ADAD6D5E918}" type="pres">
      <dgm:prSet presAssocID="{6EDF2C22-369B-46CD-8B5C-7E50208060A3}" presName="Name37" presStyleLbl="parChTrans1D2" presStyleIdx="2" presStyleCnt="6"/>
      <dgm:spPr/>
    </dgm:pt>
    <dgm:pt modelId="{7BE8AB9D-FCC3-4627-928E-C0CD9C83DC60}" type="pres">
      <dgm:prSet presAssocID="{3B5DCC19-B9D0-46AB-B197-C20B47AB0C43}" presName="hierRoot2" presStyleCnt="0">
        <dgm:presLayoutVars>
          <dgm:hierBranch val="init"/>
        </dgm:presLayoutVars>
      </dgm:prSet>
      <dgm:spPr/>
    </dgm:pt>
    <dgm:pt modelId="{B7F6376A-ACC2-4E88-B5A4-68E20F4E98AC}" type="pres">
      <dgm:prSet presAssocID="{3B5DCC19-B9D0-46AB-B197-C20B47AB0C43}" presName="rootComposite" presStyleCnt="0"/>
      <dgm:spPr/>
    </dgm:pt>
    <dgm:pt modelId="{07727F99-2809-4B15-8C3D-738C791E1CCC}" type="pres">
      <dgm:prSet presAssocID="{3B5DCC19-B9D0-46AB-B197-C20B47AB0C43}" presName="rootText" presStyleLbl="node2" presStyleIdx="2" presStyleCnt="6">
        <dgm:presLayoutVars>
          <dgm:chPref val="3"/>
        </dgm:presLayoutVars>
      </dgm:prSet>
      <dgm:spPr/>
    </dgm:pt>
    <dgm:pt modelId="{36916DD9-4C9F-4159-88DF-AC458F6F477C}" type="pres">
      <dgm:prSet presAssocID="{3B5DCC19-B9D0-46AB-B197-C20B47AB0C43}" presName="rootConnector" presStyleLbl="node2" presStyleIdx="2" presStyleCnt="6"/>
      <dgm:spPr/>
    </dgm:pt>
    <dgm:pt modelId="{9156D7F9-497A-4D1A-828D-0E6CACF09437}" type="pres">
      <dgm:prSet presAssocID="{3B5DCC19-B9D0-46AB-B197-C20B47AB0C43}" presName="hierChild4" presStyleCnt="0"/>
      <dgm:spPr/>
    </dgm:pt>
    <dgm:pt modelId="{94D7B8C3-9401-4D02-A59C-908CE88A2F9D}" type="pres">
      <dgm:prSet presAssocID="{3B5DCC19-B9D0-46AB-B197-C20B47AB0C43}" presName="hierChild5" presStyleCnt="0"/>
      <dgm:spPr/>
    </dgm:pt>
    <dgm:pt modelId="{C9576BA6-A8F9-4D2F-98EE-373AECE01122}" type="pres">
      <dgm:prSet presAssocID="{57218852-55F6-41EF-A805-394D39ABB99C}" presName="Name37" presStyleLbl="parChTrans1D2" presStyleIdx="3" presStyleCnt="6"/>
      <dgm:spPr/>
    </dgm:pt>
    <dgm:pt modelId="{C042C9C1-A9D5-4D71-891D-E86D52144371}" type="pres">
      <dgm:prSet presAssocID="{C1132077-BF5E-49F9-8B7C-FE404D131D4F}" presName="hierRoot2" presStyleCnt="0">
        <dgm:presLayoutVars>
          <dgm:hierBranch val="init"/>
        </dgm:presLayoutVars>
      </dgm:prSet>
      <dgm:spPr/>
    </dgm:pt>
    <dgm:pt modelId="{70777218-146A-45C2-88AD-F91027F0D34B}" type="pres">
      <dgm:prSet presAssocID="{C1132077-BF5E-49F9-8B7C-FE404D131D4F}" presName="rootComposite" presStyleCnt="0"/>
      <dgm:spPr/>
    </dgm:pt>
    <dgm:pt modelId="{626BCAA7-7552-4402-977A-86D03ECE00E4}" type="pres">
      <dgm:prSet presAssocID="{C1132077-BF5E-49F9-8B7C-FE404D131D4F}" presName="rootText" presStyleLbl="node2" presStyleIdx="3" presStyleCnt="6">
        <dgm:presLayoutVars>
          <dgm:chPref val="3"/>
        </dgm:presLayoutVars>
      </dgm:prSet>
      <dgm:spPr/>
    </dgm:pt>
    <dgm:pt modelId="{9F26794F-7976-453C-A897-F8E8EE77F5F2}" type="pres">
      <dgm:prSet presAssocID="{C1132077-BF5E-49F9-8B7C-FE404D131D4F}" presName="rootConnector" presStyleLbl="node2" presStyleIdx="3" presStyleCnt="6"/>
      <dgm:spPr/>
    </dgm:pt>
    <dgm:pt modelId="{3940EE8B-9055-4B4B-B789-8F54C291ECC5}" type="pres">
      <dgm:prSet presAssocID="{C1132077-BF5E-49F9-8B7C-FE404D131D4F}" presName="hierChild4" presStyleCnt="0"/>
      <dgm:spPr/>
    </dgm:pt>
    <dgm:pt modelId="{4B004606-CF71-4B79-8596-D9C805273364}" type="pres">
      <dgm:prSet presAssocID="{C1132077-BF5E-49F9-8B7C-FE404D131D4F}" presName="hierChild5" presStyleCnt="0"/>
      <dgm:spPr/>
    </dgm:pt>
    <dgm:pt modelId="{E727E8A5-EC59-48EE-97AB-977F237E7621}" type="pres">
      <dgm:prSet presAssocID="{BE990A6F-F633-40BC-B869-5B036C78956A}" presName="Name37" presStyleLbl="parChTrans1D2" presStyleIdx="4" presStyleCnt="6"/>
      <dgm:spPr/>
    </dgm:pt>
    <dgm:pt modelId="{2F0A8EDF-536B-4E88-9D14-BE896A992754}" type="pres">
      <dgm:prSet presAssocID="{BB402479-5CC6-4709-8A54-D2BD6BC58FC9}" presName="hierRoot2" presStyleCnt="0">
        <dgm:presLayoutVars>
          <dgm:hierBranch val="init"/>
        </dgm:presLayoutVars>
      </dgm:prSet>
      <dgm:spPr/>
    </dgm:pt>
    <dgm:pt modelId="{D72143DA-898F-4839-863B-35320C41824E}" type="pres">
      <dgm:prSet presAssocID="{BB402479-5CC6-4709-8A54-D2BD6BC58FC9}" presName="rootComposite" presStyleCnt="0"/>
      <dgm:spPr/>
    </dgm:pt>
    <dgm:pt modelId="{BC24DEF2-9823-461B-B16B-C0B0DE54BFB2}" type="pres">
      <dgm:prSet presAssocID="{BB402479-5CC6-4709-8A54-D2BD6BC58FC9}" presName="rootText" presStyleLbl="node2" presStyleIdx="4" presStyleCnt="6">
        <dgm:presLayoutVars>
          <dgm:chPref val="3"/>
        </dgm:presLayoutVars>
      </dgm:prSet>
      <dgm:spPr/>
    </dgm:pt>
    <dgm:pt modelId="{61BB3C1A-8E2B-4C66-AFC6-47F4EA7A74D5}" type="pres">
      <dgm:prSet presAssocID="{BB402479-5CC6-4709-8A54-D2BD6BC58FC9}" presName="rootConnector" presStyleLbl="node2" presStyleIdx="4" presStyleCnt="6"/>
      <dgm:spPr/>
    </dgm:pt>
    <dgm:pt modelId="{052962F8-B346-4809-B292-DC57639938EB}" type="pres">
      <dgm:prSet presAssocID="{BB402479-5CC6-4709-8A54-D2BD6BC58FC9}" presName="hierChild4" presStyleCnt="0"/>
      <dgm:spPr/>
    </dgm:pt>
    <dgm:pt modelId="{92A88F7E-4CA2-4E92-BBC6-CB15D07BDCA5}" type="pres">
      <dgm:prSet presAssocID="{BB402479-5CC6-4709-8A54-D2BD6BC58FC9}" presName="hierChild5" presStyleCnt="0"/>
      <dgm:spPr/>
    </dgm:pt>
    <dgm:pt modelId="{6522458A-994D-403E-ABB6-13D776413620}" type="pres">
      <dgm:prSet presAssocID="{178BD3B0-E63C-4769-B63A-45580E83300F}" presName="Name37" presStyleLbl="parChTrans1D2" presStyleIdx="5" presStyleCnt="6"/>
      <dgm:spPr/>
    </dgm:pt>
    <dgm:pt modelId="{451C1542-C14E-4B02-AE3F-283ECD628EB2}" type="pres">
      <dgm:prSet presAssocID="{900711C7-08CC-4D3D-94A7-652FE0672B27}" presName="hierRoot2" presStyleCnt="0">
        <dgm:presLayoutVars>
          <dgm:hierBranch val="init"/>
        </dgm:presLayoutVars>
      </dgm:prSet>
      <dgm:spPr/>
    </dgm:pt>
    <dgm:pt modelId="{476967ED-5C18-4381-BE32-B3BDC9174210}" type="pres">
      <dgm:prSet presAssocID="{900711C7-08CC-4D3D-94A7-652FE0672B27}" presName="rootComposite" presStyleCnt="0"/>
      <dgm:spPr/>
    </dgm:pt>
    <dgm:pt modelId="{80C0E1E0-5D47-4AAF-8170-4ADF0B453A7F}" type="pres">
      <dgm:prSet presAssocID="{900711C7-08CC-4D3D-94A7-652FE0672B27}" presName="rootText" presStyleLbl="node2" presStyleIdx="5" presStyleCnt="6">
        <dgm:presLayoutVars>
          <dgm:chPref val="3"/>
        </dgm:presLayoutVars>
      </dgm:prSet>
      <dgm:spPr/>
    </dgm:pt>
    <dgm:pt modelId="{070F033A-2089-4A99-B7E6-9341AF77932D}" type="pres">
      <dgm:prSet presAssocID="{900711C7-08CC-4D3D-94A7-652FE0672B27}" presName="rootConnector" presStyleLbl="node2" presStyleIdx="5" presStyleCnt="6"/>
      <dgm:spPr/>
    </dgm:pt>
    <dgm:pt modelId="{DE95FBE6-16C2-401F-9245-E6BAB4CE80C9}" type="pres">
      <dgm:prSet presAssocID="{900711C7-08CC-4D3D-94A7-652FE0672B27}" presName="hierChild4" presStyleCnt="0"/>
      <dgm:spPr/>
    </dgm:pt>
    <dgm:pt modelId="{7083DD52-1AA4-4886-B0EE-BEA7D7693359}" type="pres">
      <dgm:prSet presAssocID="{900711C7-08CC-4D3D-94A7-652FE0672B27}" presName="hierChild5" presStyleCnt="0"/>
      <dgm:spPr/>
    </dgm:pt>
    <dgm:pt modelId="{4A7C6EE3-47C9-4930-A0F4-438095B9919C}" type="pres">
      <dgm:prSet presAssocID="{E86C4908-2063-417C-96E9-9B56FE862379}" presName="hierChild3" presStyleCnt="0"/>
      <dgm:spPr/>
    </dgm:pt>
  </dgm:ptLst>
  <dgm:cxnLst>
    <dgm:cxn modelId="{86AE8B06-46D6-4541-A9F7-A6D032383218}" type="presOf" srcId="{3AF71FCC-B72D-4D38-8C0A-E9C6D6F25A19}" destId="{15A5CF32-A03E-459C-8E80-03E8CFD2BA3F}" srcOrd="0" destOrd="0" presId="urn:microsoft.com/office/officeart/2005/8/layout/orgChart1"/>
    <dgm:cxn modelId="{20155F17-E94A-4763-9C38-56E30A2DF18C}" type="presOf" srcId="{BB402479-5CC6-4709-8A54-D2BD6BC58FC9}" destId="{BC24DEF2-9823-461B-B16B-C0B0DE54BFB2}" srcOrd="0" destOrd="0" presId="urn:microsoft.com/office/officeart/2005/8/layout/orgChart1"/>
    <dgm:cxn modelId="{9B97BB23-41B8-4A72-918A-B61DB5864817}" type="presOf" srcId="{DE9E3EE3-975B-4A67-AEA8-E283F1E5FA60}" destId="{15553206-3BA8-4FF4-B7EF-7DEDB7203271}" srcOrd="0" destOrd="0" presId="urn:microsoft.com/office/officeart/2005/8/layout/orgChart1"/>
    <dgm:cxn modelId="{7C26302A-2709-4A80-9FED-5341B6FBAD0E}" type="presOf" srcId="{A3778CBD-FDA2-4CBC-AACC-22698224B755}" destId="{75DEFE39-1207-4F57-805D-0E7AD5ED2B01}" srcOrd="0" destOrd="0" presId="urn:microsoft.com/office/officeart/2005/8/layout/orgChart1"/>
    <dgm:cxn modelId="{2ADA632E-97A9-4FD0-9038-AF19440D4887}" type="presOf" srcId="{C1132077-BF5E-49F9-8B7C-FE404D131D4F}" destId="{626BCAA7-7552-4402-977A-86D03ECE00E4}" srcOrd="0" destOrd="0" presId="urn:microsoft.com/office/officeart/2005/8/layout/orgChart1"/>
    <dgm:cxn modelId="{FB4DFF31-DBCD-45BE-954B-F705D59F2032}" type="presOf" srcId="{A3778CBD-FDA2-4CBC-AACC-22698224B755}" destId="{601A90A0-D228-40CE-A012-55B3BCFB5B26}" srcOrd="1" destOrd="0" presId="urn:microsoft.com/office/officeart/2005/8/layout/orgChart1"/>
    <dgm:cxn modelId="{7F43FB5F-2FEB-4ECC-A634-F5C391DF2982}" srcId="{E86C4908-2063-417C-96E9-9B56FE862379}" destId="{A3778CBD-FDA2-4CBC-AACC-22698224B755}" srcOrd="1" destOrd="0" parTransId="{3DAC545B-E265-4491-8C66-5908928E2B6A}" sibTransId="{927372E4-7651-4A31-9F7C-BE87986CB907}"/>
    <dgm:cxn modelId="{46D4FB43-C895-4F2B-A526-765F2B1E86D1}" type="presOf" srcId="{DDF69C93-8602-4DD5-A085-BC8F109160CD}" destId="{6BC14584-C339-4B08-9907-4CFD3D4736AC}" srcOrd="0" destOrd="0" presId="urn:microsoft.com/office/officeart/2005/8/layout/orgChart1"/>
    <dgm:cxn modelId="{E8BBD768-A68F-48FC-B06E-7E973BAF6595}" type="presOf" srcId="{57218852-55F6-41EF-A805-394D39ABB99C}" destId="{C9576BA6-A8F9-4D2F-98EE-373AECE01122}" srcOrd="0" destOrd="0" presId="urn:microsoft.com/office/officeart/2005/8/layout/orgChart1"/>
    <dgm:cxn modelId="{DD49DE6F-2535-492C-95E0-7824FB9DB569}" srcId="{E86C4908-2063-417C-96E9-9B56FE862379}" destId="{BB402479-5CC6-4709-8A54-D2BD6BC58FC9}" srcOrd="4" destOrd="0" parTransId="{BE990A6F-F633-40BC-B869-5B036C78956A}" sibTransId="{AD12112A-F282-4E46-95DC-10BDF881E4FC}"/>
    <dgm:cxn modelId="{300FBF71-A75A-467F-A11D-8F3151C5B0DB}" type="presOf" srcId="{178BD3B0-E63C-4769-B63A-45580E83300F}" destId="{6522458A-994D-403E-ABB6-13D776413620}" srcOrd="0" destOrd="0" presId="urn:microsoft.com/office/officeart/2005/8/layout/orgChart1"/>
    <dgm:cxn modelId="{30659F73-B0AF-4BE1-A604-CED724A64E09}" srcId="{E86C4908-2063-417C-96E9-9B56FE862379}" destId="{DE9E3EE3-975B-4A67-AEA8-E283F1E5FA60}" srcOrd="0" destOrd="0" parTransId="{DDF69C93-8602-4DD5-A085-BC8F109160CD}" sibTransId="{03FAEA25-294E-44AA-981A-82D044FDC321}"/>
    <dgm:cxn modelId="{86FAE974-3035-46DF-9995-053B42C37AD8}" type="presOf" srcId="{BB402479-5CC6-4709-8A54-D2BD6BC58FC9}" destId="{61BB3C1A-8E2B-4C66-AFC6-47F4EA7A74D5}" srcOrd="1" destOrd="0" presId="urn:microsoft.com/office/officeart/2005/8/layout/orgChart1"/>
    <dgm:cxn modelId="{FA559675-D9CC-4F93-8D98-D5C9051BF62F}" srcId="{E86C4908-2063-417C-96E9-9B56FE862379}" destId="{900711C7-08CC-4D3D-94A7-652FE0672B27}" srcOrd="5" destOrd="0" parTransId="{178BD3B0-E63C-4769-B63A-45580E83300F}" sibTransId="{111ED4DC-139F-40DD-BDA1-507C9A34077B}"/>
    <dgm:cxn modelId="{01922B81-8C38-488C-BB0F-A1A217DC3DD4}" srcId="{E86C4908-2063-417C-96E9-9B56FE862379}" destId="{3B5DCC19-B9D0-46AB-B197-C20B47AB0C43}" srcOrd="2" destOrd="0" parTransId="{6EDF2C22-369B-46CD-8B5C-7E50208060A3}" sibTransId="{F3D8057F-9D29-48F5-B14D-127BC7F669A3}"/>
    <dgm:cxn modelId="{A60B178F-DE1E-4FD4-856D-2C17F6F86546}" type="presOf" srcId="{900711C7-08CC-4D3D-94A7-652FE0672B27}" destId="{070F033A-2089-4A99-B7E6-9341AF77932D}" srcOrd="1" destOrd="0" presId="urn:microsoft.com/office/officeart/2005/8/layout/orgChart1"/>
    <dgm:cxn modelId="{05EE559F-9536-4C67-8477-F0A6E151C6B7}" type="presOf" srcId="{3DAC545B-E265-4491-8C66-5908928E2B6A}" destId="{FAE380F0-AC6F-4CD6-B874-83E1F72891C4}" srcOrd="0" destOrd="0" presId="urn:microsoft.com/office/officeart/2005/8/layout/orgChart1"/>
    <dgm:cxn modelId="{DCFCC5A1-D12A-4EE6-84ED-E49F3A671C95}" type="presOf" srcId="{DE9E3EE3-975B-4A67-AEA8-E283F1E5FA60}" destId="{9246A7C5-7787-4B5C-8D7E-FE882EA1D5F2}" srcOrd="1" destOrd="0" presId="urn:microsoft.com/office/officeart/2005/8/layout/orgChart1"/>
    <dgm:cxn modelId="{966B4CAD-958F-4477-9A50-299A6D3E7640}" type="presOf" srcId="{E86C4908-2063-417C-96E9-9B56FE862379}" destId="{23FE7DA0-0A13-4EC5-97FF-3236596E49AF}" srcOrd="1" destOrd="0" presId="urn:microsoft.com/office/officeart/2005/8/layout/orgChart1"/>
    <dgm:cxn modelId="{5CC574B3-D18A-4375-8ECA-F20344DA2A01}" type="presOf" srcId="{3B5DCC19-B9D0-46AB-B197-C20B47AB0C43}" destId="{36916DD9-4C9F-4159-88DF-AC458F6F477C}" srcOrd="1" destOrd="0" presId="urn:microsoft.com/office/officeart/2005/8/layout/orgChart1"/>
    <dgm:cxn modelId="{0DE511BA-52E8-4080-8D49-C1FE73C78391}" type="presOf" srcId="{3B5DCC19-B9D0-46AB-B197-C20B47AB0C43}" destId="{07727F99-2809-4B15-8C3D-738C791E1CCC}" srcOrd="0" destOrd="0" presId="urn:microsoft.com/office/officeart/2005/8/layout/orgChart1"/>
    <dgm:cxn modelId="{6919ABC9-287F-46BC-98E0-5CEF29D037DA}" type="presOf" srcId="{E86C4908-2063-417C-96E9-9B56FE862379}" destId="{D349758E-F361-4561-95CE-2DD4E40D4C2B}" srcOrd="0" destOrd="0" presId="urn:microsoft.com/office/officeart/2005/8/layout/orgChart1"/>
    <dgm:cxn modelId="{764F0BD4-1566-4AE5-86F2-98B474224087}" type="presOf" srcId="{6EDF2C22-369B-46CD-8B5C-7E50208060A3}" destId="{4E8281B9-BAD1-4E84-8E00-3ADAD6D5E918}" srcOrd="0" destOrd="0" presId="urn:microsoft.com/office/officeart/2005/8/layout/orgChart1"/>
    <dgm:cxn modelId="{B633CCDA-64C4-45E4-A68D-5B75437871CA}" srcId="{3AF71FCC-B72D-4D38-8C0A-E9C6D6F25A19}" destId="{E86C4908-2063-417C-96E9-9B56FE862379}" srcOrd="0" destOrd="0" parTransId="{2F74B33E-D42C-48FA-A98E-F4517BE662C8}" sibTransId="{9EF2AC64-3ECC-457A-9242-22F286E3DD3F}"/>
    <dgm:cxn modelId="{37C701DE-CCAA-47C4-ACD3-34741CE2823F}" type="presOf" srcId="{BE990A6F-F633-40BC-B869-5B036C78956A}" destId="{E727E8A5-EC59-48EE-97AB-977F237E7621}" srcOrd="0" destOrd="0" presId="urn:microsoft.com/office/officeart/2005/8/layout/orgChart1"/>
    <dgm:cxn modelId="{F19258EB-C28B-45A5-A3D1-733FCD751FB5}" type="presOf" srcId="{900711C7-08CC-4D3D-94A7-652FE0672B27}" destId="{80C0E1E0-5D47-4AAF-8170-4ADF0B453A7F}" srcOrd="0" destOrd="0" presId="urn:microsoft.com/office/officeart/2005/8/layout/orgChart1"/>
    <dgm:cxn modelId="{FF5E74F4-4F34-4DC2-AFAD-11D6AF84C080}" type="presOf" srcId="{C1132077-BF5E-49F9-8B7C-FE404D131D4F}" destId="{9F26794F-7976-453C-A897-F8E8EE77F5F2}" srcOrd="1" destOrd="0" presId="urn:microsoft.com/office/officeart/2005/8/layout/orgChart1"/>
    <dgm:cxn modelId="{78F404F9-0D4E-4F01-A5CF-013625757A84}" srcId="{E86C4908-2063-417C-96E9-9B56FE862379}" destId="{C1132077-BF5E-49F9-8B7C-FE404D131D4F}" srcOrd="3" destOrd="0" parTransId="{57218852-55F6-41EF-A805-394D39ABB99C}" sibTransId="{2B79B3C7-0E75-4BBB-9FE7-3E443BFC23C5}"/>
    <dgm:cxn modelId="{E1833D6C-A653-485C-B4A5-19252ADE31CA}" type="presParOf" srcId="{15A5CF32-A03E-459C-8E80-03E8CFD2BA3F}" destId="{C99062D5-6AAE-4BF9-843D-B3DD3A795E82}" srcOrd="0" destOrd="0" presId="urn:microsoft.com/office/officeart/2005/8/layout/orgChart1"/>
    <dgm:cxn modelId="{F313AA06-E1CA-496E-94F0-EFE114B1DD22}" type="presParOf" srcId="{C99062D5-6AAE-4BF9-843D-B3DD3A795E82}" destId="{3D073A34-E7D0-4C5B-893D-E362B6BF99CE}" srcOrd="0" destOrd="0" presId="urn:microsoft.com/office/officeart/2005/8/layout/orgChart1"/>
    <dgm:cxn modelId="{23CCA18E-E3F7-46A1-AA44-72FB2E994036}" type="presParOf" srcId="{3D073A34-E7D0-4C5B-893D-E362B6BF99CE}" destId="{D349758E-F361-4561-95CE-2DD4E40D4C2B}" srcOrd="0" destOrd="0" presId="urn:microsoft.com/office/officeart/2005/8/layout/orgChart1"/>
    <dgm:cxn modelId="{FC1789FB-7BAB-42D3-9E29-4FA902B74782}" type="presParOf" srcId="{3D073A34-E7D0-4C5B-893D-E362B6BF99CE}" destId="{23FE7DA0-0A13-4EC5-97FF-3236596E49AF}" srcOrd="1" destOrd="0" presId="urn:microsoft.com/office/officeart/2005/8/layout/orgChart1"/>
    <dgm:cxn modelId="{E02D5FCA-A85C-4963-8272-7901A528B11F}" type="presParOf" srcId="{C99062D5-6AAE-4BF9-843D-B3DD3A795E82}" destId="{DAEEAEEF-30AD-4423-8F09-F729ED7D950A}" srcOrd="1" destOrd="0" presId="urn:microsoft.com/office/officeart/2005/8/layout/orgChart1"/>
    <dgm:cxn modelId="{6A329A8F-0061-4A05-9431-CFFE2B6168C9}" type="presParOf" srcId="{DAEEAEEF-30AD-4423-8F09-F729ED7D950A}" destId="{6BC14584-C339-4B08-9907-4CFD3D4736AC}" srcOrd="0" destOrd="0" presId="urn:microsoft.com/office/officeart/2005/8/layout/orgChart1"/>
    <dgm:cxn modelId="{A423D900-0D2C-442B-A988-79D35BEB7816}" type="presParOf" srcId="{DAEEAEEF-30AD-4423-8F09-F729ED7D950A}" destId="{D88E1DD1-D2B4-40B0-8175-394375D46248}" srcOrd="1" destOrd="0" presId="urn:microsoft.com/office/officeart/2005/8/layout/orgChart1"/>
    <dgm:cxn modelId="{E93C9BA4-3494-4DD1-9306-B6E9BC85BB0D}" type="presParOf" srcId="{D88E1DD1-D2B4-40B0-8175-394375D46248}" destId="{1C1838F8-335E-4DB8-B697-15E6B091456B}" srcOrd="0" destOrd="0" presId="urn:microsoft.com/office/officeart/2005/8/layout/orgChart1"/>
    <dgm:cxn modelId="{CCBDED82-EA05-4BBE-9E26-C9D1278C2F65}" type="presParOf" srcId="{1C1838F8-335E-4DB8-B697-15E6B091456B}" destId="{15553206-3BA8-4FF4-B7EF-7DEDB7203271}" srcOrd="0" destOrd="0" presId="urn:microsoft.com/office/officeart/2005/8/layout/orgChart1"/>
    <dgm:cxn modelId="{62E1749B-48BE-4FAF-8A9B-A8AB94ABDD59}" type="presParOf" srcId="{1C1838F8-335E-4DB8-B697-15E6B091456B}" destId="{9246A7C5-7787-4B5C-8D7E-FE882EA1D5F2}" srcOrd="1" destOrd="0" presId="urn:microsoft.com/office/officeart/2005/8/layout/orgChart1"/>
    <dgm:cxn modelId="{CBDB0429-4BFD-4936-A427-958A0C7889F3}" type="presParOf" srcId="{D88E1DD1-D2B4-40B0-8175-394375D46248}" destId="{A29BBCA7-9B6C-41B0-A88D-8BC3FF201735}" srcOrd="1" destOrd="0" presId="urn:microsoft.com/office/officeart/2005/8/layout/orgChart1"/>
    <dgm:cxn modelId="{83460886-55BD-445C-B3AC-37236D93FAAC}" type="presParOf" srcId="{D88E1DD1-D2B4-40B0-8175-394375D46248}" destId="{C5AF4D2A-11AD-45AC-8D4A-321F7811004F}" srcOrd="2" destOrd="0" presId="urn:microsoft.com/office/officeart/2005/8/layout/orgChart1"/>
    <dgm:cxn modelId="{287CB6E8-3E8F-475B-9DDF-96BB4E066993}" type="presParOf" srcId="{DAEEAEEF-30AD-4423-8F09-F729ED7D950A}" destId="{FAE380F0-AC6F-4CD6-B874-83E1F72891C4}" srcOrd="2" destOrd="0" presId="urn:microsoft.com/office/officeart/2005/8/layout/orgChart1"/>
    <dgm:cxn modelId="{9E8E0335-C81C-46A2-BAE0-F44918682E57}" type="presParOf" srcId="{DAEEAEEF-30AD-4423-8F09-F729ED7D950A}" destId="{6EDE0FD3-07B2-42BE-BEB1-232A9D20E773}" srcOrd="3" destOrd="0" presId="urn:microsoft.com/office/officeart/2005/8/layout/orgChart1"/>
    <dgm:cxn modelId="{C1A8E699-BD0A-4DFA-A6AA-5D3815C4A066}" type="presParOf" srcId="{6EDE0FD3-07B2-42BE-BEB1-232A9D20E773}" destId="{3316FA19-720B-4F89-9CDC-CBB41F9E1742}" srcOrd="0" destOrd="0" presId="urn:microsoft.com/office/officeart/2005/8/layout/orgChart1"/>
    <dgm:cxn modelId="{3A59C81B-224D-4912-B5DA-A93C2B65F7CB}" type="presParOf" srcId="{3316FA19-720B-4F89-9CDC-CBB41F9E1742}" destId="{75DEFE39-1207-4F57-805D-0E7AD5ED2B01}" srcOrd="0" destOrd="0" presId="urn:microsoft.com/office/officeart/2005/8/layout/orgChart1"/>
    <dgm:cxn modelId="{D975B0AC-F183-4A37-AE1D-AE77C31278A8}" type="presParOf" srcId="{3316FA19-720B-4F89-9CDC-CBB41F9E1742}" destId="{601A90A0-D228-40CE-A012-55B3BCFB5B26}" srcOrd="1" destOrd="0" presId="urn:microsoft.com/office/officeart/2005/8/layout/orgChart1"/>
    <dgm:cxn modelId="{F00C2394-40EA-4A8A-8552-50FE35661323}" type="presParOf" srcId="{6EDE0FD3-07B2-42BE-BEB1-232A9D20E773}" destId="{2BDF7AFB-FA7C-4F01-AE05-D11D79915DC8}" srcOrd="1" destOrd="0" presId="urn:microsoft.com/office/officeart/2005/8/layout/orgChart1"/>
    <dgm:cxn modelId="{3638C199-2494-42C8-85D6-75DF629D9375}" type="presParOf" srcId="{6EDE0FD3-07B2-42BE-BEB1-232A9D20E773}" destId="{1A79ABCB-75D2-4733-A3A1-272EECE8CDA8}" srcOrd="2" destOrd="0" presId="urn:microsoft.com/office/officeart/2005/8/layout/orgChart1"/>
    <dgm:cxn modelId="{D0712C5D-00FF-40F0-A102-B8C83B0A4A7B}" type="presParOf" srcId="{DAEEAEEF-30AD-4423-8F09-F729ED7D950A}" destId="{4E8281B9-BAD1-4E84-8E00-3ADAD6D5E918}" srcOrd="4" destOrd="0" presId="urn:microsoft.com/office/officeart/2005/8/layout/orgChart1"/>
    <dgm:cxn modelId="{EFF32EBE-E701-49DB-BD6A-15D7B8C9CE61}" type="presParOf" srcId="{DAEEAEEF-30AD-4423-8F09-F729ED7D950A}" destId="{7BE8AB9D-FCC3-4627-928E-C0CD9C83DC60}" srcOrd="5" destOrd="0" presId="urn:microsoft.com/office/officeart/2005/8/layout/orgChart1"/>
    <dgm:cxn modelId="{67EAE208-1377-44C6-B908-2CD2EDCE7656}" type="presParOf" srcId="{7BE8AB9D-FCC3-4627-928E-C0CD9C83DC60}" destId="{B7F6376A-ACC2-4E88-B5A4-68E20F4E98AC}" srcOrd="0" destOrd="0" presId="urn:microsoft.com/office/officeart/2005/8/layout/orgChart1"/>
    <dgm:cxn modelId="{6C02AFAE-702B-47FB-9519-A893C75414F0}" type="presParOf" srcId="{B7F6376A-ACC2-4E88-B5A4-68E20F4E98AC}" destId="{07727F99-2809-4B15-8C3D-738C791E1CCC}" srcOrd="0" destOrd="0" presId="urn:microsoft.com/office/officeart/2005/8/layout/orgChart1"/>
    <dgm:cxn modelId="{8C798B85-EE62-4FA8-B76C-2E12FB0E73D4}" type="presParOf" srcId="{B7F6376A-ACC2-4E88-B5A4-68E20F4E98AC}" destId="{36916DD9-4C9F-4159-88DF-AC458F6F477C}" srcOrd="1" destOrd="0" presId="urn:microsoft.com/office/officeart/2005/8/layout/orgChart1"/>
    <dgm:cxn modelId="{89AAB549-9B83-405C-9980-BF223C8897F3}" type="presParOf" srcId="{7BE8AB9D-FCC3-4627-928E-C0CD9C83DC60}" destId="{9156D7F9-497A-4D1A-828D-0E6CACF09437}" srcOrd="1" destOrd="0" presId="urn:microsoft.com/office/officeart/2005/8/layout/orgChart1"/>
    <dgm:cxn modelId="{B75BC540-BA2F-4F8D-BC4C-33357C7F968E}" type="presParOf" srcId="{7BE8AB9D-FCC3-4627-928E-C0CD9C83DC60}" destId="{94D7B8C3-9401-4D02-A59C-908CE88A2F9D}" srcOrd="2" destOrd="0" presId="urn:microsoft.com/office/officeart/2005/8/layout/orgChart1"/>
    <dgm:cxn modelId="{58C476AB-6754-4D36-B4B3-FA016515CA09}" type="presParOf" srcId="{DAEEAEEF-30AD-4423-8F09-F729ED7D950A}" destId="{C9576BA6-A8F9-4D2F-98EE-373AECE01122}" srcOrd="6" destOrd="0" presId="urn:microsoft.com/office/officeart/2005/8/layout/orgChart1"/>
    <dgm:cxn modelId="{CF4BB584-5DEA-40F9-AAD1-F5CC3EB3A743}" type="presParOf" srcId="{DAEEAEEF-30AD-4423-8F09-F729ED7D950A}" destId="{C042C9C1-A9D5-4D71-891D-E86D52144371}" srcOrd="7" destOrd="0" presId="urn:microsoft.com/office/officeart/2005/8/layout/orgChart1"/>
    <dgm:cxn modelId="{E4FD0743-5455-4A1C-9D7B-62CA6F265B23}" type="presParOf" srcId="{C042C9C1-A9D5-4D71-891D-E86D52144371}" destId="{70777218-146A-45C2-88AD-F91027F0D34B}" srcOrd="0" destOrd="0" presId="urn:microsoft.com/office/officeart/2005/8/layout/orgChart1"/>
    <dgm:cxn modelId="{3E921D02-B8AC-4436-A73E-A0C5D3FD7AF0}" type="presParOf" srcId="{70777218-146A-45C2-88AD-F91027F0D34B}" destId="{626BCAA7-7552-4402-977A-86D03ECE00E4}" srcOrd="0" destOrd="0" presId="urn:microsoft.com/office/officeart/2005/8/layout/orgChart1"/>
    <dgm:cxn modelId="{F57EA4D9-A87F-436F-A177-0B5F163210FB}" type="presParOf" srcId="{70777218-146A-45C2-88AD-F91027F0D34B}" destId="{9F26794F-7976-453C-A897-F8E8EE77F5F2}" srcOrd="1" destOrd="0" presId="urn:microsoft.com/office/officeart/2005/8/layout/orgChart1"/>
    <dgm:cxn modelId="{504A976A-F456-4F46-9FA6-3A9AB30A2171}" type="presParOf" srcId="{C042C9C1-A9D5-4D71-891D-E86D52144371}" destId="{3940EE8B-9055-4B4B-B789-8F54C291ECC5}" srcOrd="1" destOrd="0" presId="urn:microsoft.com/office/officeart/2005/8/layout/orgChart1"/>
    <dgm:cxn modelId="{6560B829-2EFF-4BD0-8D6F-B3027C748E74}" type="presParOf" srcId="{C042C9C1-A9D5-4D71-891D-E86D52144371}" destId="{4B004606-CF71-4B79-8596-D9C805273364}" srcOrd="2" destOrd="0" presId="urn:microsoft.com/office/officeart/2005/8/layout/orgChart1"/>
    <dgm:cxn modelId="{476617DC-D6F2-4EA4-8453-7A4083D32F7F}" type="presParOf" srcId="{DAEEAEEF-30AD-4423-8F09-F729ED7D950A}" destId="{E727E8A5-EC59-48EE-97AB-977F237E7621}" srcOrd="8" destOrd="0" presId="urn:microsoft.com/office/officeart/2005/8/layout/orgChart1"/>
    <dgm:cxn modelId="{63F20012-F8FD-4E74-AA02-5A634E0F0382}" type="presParOf" srcId="{DAEEAEEF-30AD-4423-8F09-F729ED7D950A}" destId="{2F0A8EDF-536B-4E88-9D14-BE896A992754}" srcOrd="9" destOrd="0" presId="urn:microsoft.com/office/officeart/2005/8/layout/orgChart1"/>
    <dgm:cxn modelId="{B4C7B52C-932C-456C-9D2A-E58A4029295F}" type="presParOf" srcId="{2F0A8EDF-536B-4E88-9D14-BE896A992754}" destId="{D72143DA-898F-4839-863B-35320C41824E}" srcOrd="0" destOrd="0" presId="urn:microsoft.com/office/officeart/2005/8/layout/orgChart1"/>
    <dgm:cxn modelId="{8AEAF9E2-FFFE-4405-8805-9DF9F9ACCC49}" type="presParOf" srcId="{D72143DA-898F-4839-863B-35320C41824E}" destId="{BC24DEF2-9823-461B-B16B-C0B0DE54BFB2}" srcOrd="0" destOrd="0" presId="urn:microsoft.com/office/officeart/2005/8/layout/orgChart1"/>
    <dgm:cxn modelId="{DCEB528A-FD71-4210-9FBF-CD7947F7C6C1}" type="presParOf" srcId="{D72143DA-898F-4839-863B-35320C41824E}" destId="{61BB3C1A-8E2B-4C66-AFC6-47F4EA7A74D5}" srcOrd="1" destOrd="0" presId="urn:microsoft.com/office/officeart/2005/8/layout/orgChart1"/>
    <dgm:cxn modelId="{63E22618-467A-45FB-A34A-D0EE4E63A634}" type="presParOf" srcId="{2F0A8EDF-536B-4E88-9D14-BE896A992754}" destId="{052962F8-B346-4809-B292-DC57639938EB}" srcOrd="1" destOrd="0" presId="urn:microsoft.com/office/officeart/2005/8/layout/orgChart1"/>
    <dgm:cxn modelId="{75F49BA1-4FB1-44E8-8572-DDD3ECC8623C}" type="presParOf" srcId="{2F0A8EDF-536B-4E88-9D14-BE896A992754}" destId="{92A88F7E-4CA2-4E92-BBC6-CB15D07BDCA5}" srcOrd="2" destOrd="0" presId="urn:microsoft.com/office/officeart/2005/8/layout/orgChart1"/>
    <dgm:cxn modelId="{510C8B82-FDD0-44C6-87F7-F3556186C3D8}" type="presParOf" srcId="{DAEEAEEF-30AD-4423-8F09-F729ED7D950A}" destId="{6522458A-994D-403E-ABB6-13D776413620}" srcOrd="10" destOrd="0" presId="urn:microsoft.com/office/officeart/2005/8/layout/orgChart1"/>
    <dgm:cxn modelId="{FFC72C8E-309D-4896-B7A4-14D21BE1800B}" type="presParOf" srcId="{DAEEAEEF-30AD-4423-8F09-F729ED7D950A}" destId="{451C1542-C14E-4B02-AE3F-283ECD628EB2}" srcOrd="11" destOrd="0" presId="urn:microsoft.com/office/officeart/2005/8/layout/orgChart1"/>
    <dgm:cxn modelId="{FCDAAC24-FD06-4C2B-9C7D-A1C0F4C1696E}" type="presParOf" srcId="{451C1542-C14E-4B02-AE3F-283ECD628EB2}" destId="{476967ED-5C18-4381-BE32-B3BDC9174210}" srcOrd="0" destOrd="0" presId="urn:microsoft.com/office/officeart/2005/8/layout/orgChart1"/>
    <dgm:cxn modelId="{71A125D7-68A8-4E64-8944-327E287E6CBE}" type="presParOf" srcId="{476967ED-5C18-4381-BE32-B3BDC9174210}" destId="{80C0E1E0-5D47-4AAF-8170-4ADF0B453A7F}" srcOrd="0" destOrd="0" presId="urn:microsoft.com/office/officeart/2005/8/layout/orgChart1"/>
    <dgm:cxn modelId="{D27D3E0D-70D0-48E8-BD2D-B473FEA82582}" type="presParOf" srcId="{476967ED-5C18-4381-BE32-B3BDC9174210}" destId="{070F033A-2089-4A99-B7E6-9341AF77932D}" srcOrd="1" destOrd="0" presId="urn:microsoft.com/office/officeart/2005/8/layout/orgChart1"/>
    <dgm:cxn modelId="{A6C88443-8C97-4099-B0B0-19F4668C17CD}" type="presParOf" srcId="{451C1542-C14E-4B02-AE3F-283ECD628EB2}" destId="{DE95FBE6-16C2-401F-9245-E6BAB4CE80C9}" srcOrd="1" destOrd="0" presId="urn:microsoft.com/office/officeart/2005/8/layout/orgChart1"/>
    <dgm:cxn modelId="{427ADFEE-E9E6-49D8-A0AC-7F3173798480}" type="presParOf" srcId="{451C1542-C14E-4B02-AE3F-283ECD628EB2}" destId="{7083DD52-1AA4-4886-B0EE-BEA7D7693359}" srcOrd="2" destOrd="0" presId="urn:microsoft.com/office/officeart/2005/8/layout/orgChart1"/>
    <dgm:cxn modelId="{CA90B22A-D481-4B8B-9D46-52BFD4B3165B}" type="presParOf" srcId="{C99062D5-6AAE-4BF9-843D-B3DD3A795E82}" destId="{4A7C6EE3-47C9-4930-A0F4-438095B991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3C4E2-315D-48DE-9D5C-6142B4C78875}"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n-GB"/>
        </a:p>
      </dgm:t>
    </dgm:pt>
    <dgm:pt modelId="{30EB9D8F-B6D2-4B6C-8C25-2AF24B6E5C84}">
      <dgm:prSet phldrT="[Text]" custT="1"/>
      <dgm:spPr/>
      <dgm:t>
        <a:bodyPr/>
        <a:lstStyle/>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Outstanding care will be provided across the Group in an environmentally sustainable manner</a:t>
          </a:r>
        </a:p>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have integrated environmental sustainability into our clinical quality improvement processes</a:t>
          </a:r>
        </a:p>
        <a:p>
          <a:pPr marL="0" marR="0" lvl="0" indent="0" algn="l" defTabSz="444500" eaLnBrk="1" fontAlgn="auto" latinLnBrk="0" hangingPunct="1">
            <a:lnSpc>
              <a:spcPct val="90000"/>
            </a:lnSpc>
            <a:spcBef>
              <a:spcPct val="0"/>
            </a:spcBef>
            <a:spcAft>
              <a:spcPct val="35000"/>
            </a:spcAft>
            <a:buClrTx/>
            <a:buSzTx/>
            <a:buFont typeface="Arial" panose="020B0604020202020204" pitchFamily="34" charset="0"/>
            <a:buNone/>
            <a:tabLst/>
            <a:defRPr/>
          </a:pPr>
          <a:r>
            <a:rPr lang="en-GB" sz="1100" b="0" kern="1200" dirty="0">
              <a:solidFill>
                <a:schemeClr val="tx1"/>
              </a:solidFill>
              <a:latin typeface="Arial" panose="020B0604020202020204" pitchFamily="34" charset="0"/>
              <a:ea typeface="+mn-ea"/>
              <a:cs typeface="Arial" panose="020B0604020202020204" pitchFamily="34" charset="0"/>
            </a:rPr>
            <a:t>Where care can be provided more sustainably using digital technology we will default to this</a:t>
          </a:r>
        </a:p>
      </dgm:t>
    </dgm:pt>
    <dgm:pt modelId="{C5A9C7DC-C794-4048-9F1B-EE97224B51DE}" type="parTrans" cxnId="{8B23B997-8488-4506-81DF-BAE373BE62C3}">
      <dgm:prSet/>
      <dgm:spPr/>
      <dgm:t>
        <a:bodyPr/>
        <a:lstStyle/>
        <a:p>
          <a:endParaRPr lang="en-GB"/>
        </a:p>
      </dgm:t>
    </dgm:pt>
    <dgm:pt modelId="{6DCE7E3A-6383-40DA-BAD2-108A1C7638F9}" type="sibTrans" cxnId="{8B23B997-8488-4506-81DF-BAE373BE62C3}">
      <dgm:prSet/>
      <dgm:spPr/>
      <dgm:t>
        <a:bodyPr/>
        <a:lstStyle/>
        <a:p>
          <a:endParaRPr lang="en-GB"/>
        </a:p>
      </dgm:t>
    </dgm:pt>
    <dgm:pt modelId="{05D76BFE-2E73-4636-8957-646C1E18A23B}">
      <dgm:prSet phldrT="[Text]" custT="1"/>
      <dgm:spPr/>
      <dgm:t>
        <a:bodyPr/>
        <a:lstStyle/>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produce minimal waste and be meeting national waste targets</a:t>
          </a:r>
        </a:p>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Our current and new infrastructure will be sustainable, and resilient to the impacts of a changing climate</a:t>
          </a:r>
        </a:p>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Patients, staff and the public will benefit from flourishing grounds and healthy sustainable food</a:t>
          </a:r>
        </a:p>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transition to an electric fleet, generating minimal harmful air pollution</a:t>
          </a:r>
        </a:p>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enable and encourage all staff, patients and visitors to use low emission travel</a:t>
          </a:r>
        </a:p>
      </dgm:t>
    </dgm:pt>
    <dgm:pt modelId="{2D84CEEC-3BE3-45DD-8E59-CF903CB73C2A}" type="parTrans" cxnId="{8AC1575D-75CF-420C-9310-DEF983AEA1C4}">
      <dgm:prSet/>
      <dgm:spPr/>
      <dgm:t>
        <a:bodyPr/>
        <a:lstStyle/>
        <a:p>
          <a:endParaRPr lang="en-GB"/>
        </a:p>
      </dgm:t>
    </dgm:pt>
    <dgm:pt modelId="{027EC646-3636-48DA-86E4-4346996338C3}" type="sibTrans" cxnId="{8AC1575D-75CF-420C-9310-DEF983AEA1C4}">
      <dgm:prSet/>
      <dgm:spPr/>
      <dgm:t>
        <a:bodyPr/>
        <a:lstStyle/>
        <a:p>
          <a:endParaRPr lang="en-GB"/>
        </a:p>
      </dgm:t>
    </dgm:pt>
    <dgm:pt modelId="{851EDAF8-D35B-4009-A2E0-F07C1E2485DD}">
      <dgm:prSet phldrT="[Text]" custT="1"/>
      <dgm:spPr/>
      <dgm:t>
        <a:bodyPr/>
        <a:lstStyle/>
        <a:p>
          <a:pPr marL="0" lvl="0" algn="l" defTabSz="444500">
            <a:lnSpc>
              <a:spcPct val="90000"/>
            </a:lnSpc>
            <a:spcBef>
              <a:spcPct val="0"/>
            </a:spcBef>
            <a:spcAft>
              <a:spcPct val="35000"/>
            </a:spcAft>
            <a:buFont typeface="Arial" panose="020B0604020202020204" pitchFamily="34" charset="0"/>
            <a:buNone/>
          </a:pPr>
          <a:r>
            <a:rPr lang="en-US" sz="1100" b="0" kern="1200" dirty="0">
              <a:solidFill>
                <a:schemeClr val="tx1"/>
              </a:solidFill>
              <a:latin typeface="Arial" panose="020B0604020202020204" pitchFamily="34" charset="0"/>
              <a:ea typeface="+mn-ea"/>
              <a:cs typeface="Arial" panose="020B0604020202020204" pitchFamily="34" charset="0"/>
            </a:rPr>
            <a:t>We will </a:t>
          </a:r>
          <a:r>
            <a:rPr lang="en-GB" sz="1100" b="0" kern="1200" dirty="0">
              <a:solidFill>
                <a:schemeClr val="tx1"/>
              </a:solidFill>
              <a:latin typeface="Arial" panose="020B0604020202020204" pitchFamily="34" charset="0"/>
              <a:ea typeface="+mn-ea"/>
              <a:cs typeface="Arial" panose="020B0604020202020204" pitchFamily="34" charset="0"/>
            </a:rPr>
            <a:t>support and promote sustainability, social value as well as circular economy principles within our procurement activity.  </a:t>
          </a:r>
        </a:p>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seek environmentally friendly suppliers who can demonstrate a commitment to achieving Net Zero Carbon and we will apply best practice i.e. buying products from sustainable sources that can be reused, repaired and recycled, and avoiding single use products. </a:t>
          </a:r>
        </a:p>
      </dgm:t>
    </dgm:pt>
    <dgm:pt modelId="{D08C52A8-81DA-42F8-A64B-6525C0DB6F9E}" type="parTrans" cxnId="{CFF8E9D3-D4A0-4ABE-804B-ECE68AC1F75E}">
      <dgm:prSet/>
      <dgm:spPr/>
      <dgm:t>
        <a:bodyPr/>
        <a:lstStyle/>
        <a:p>
          <a:endParaRPr lang="en-GB"/>
        </a:p>
      </dgm:t>
    </dgm:pt>
    <dgm:pt modelId="{A30CF8AD-5729-4DFC-8F32-E5374C235FC8}" type="sibTrans" cxnId="{CFF8E9D3-D4A0-4ABE-804B-ECE68AC1F75E}">
      <dgm:prSet/>
      <dgm:spPr/>
      <dgm:t>
        <a:bodyPr/>
        <a:lstStyle/>
        <a:p>
          <a:endParaRPr lang="en-GB"/>
        </a:p>
      </dgm:t>
    </dgm:pt>
    <dgm:pt modelId="{CC8C5869-227C-4632-8863-D6A41F9CC569}">
      <dgm:prSet phldrT="[Text]" custT="1"/>
      <dgm:spPr/>
      <dgm:t>
        <a:bodyPr/>
        <a:lstStyle/>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The Group leadership teams will be actively engaged in the Green Plan, supporting its delivery and championing its vision and aims. </a:t>
          </a:r>
        </a:p>
        <a:p>
          <a:pPr marL="0" lvl="0" algn="l" defTabSz="444500">
            <a:lnSpc>
              <a:spcPct val="90000"/>
            </a:lnSpc>
            <a:spcBef>
              <a:spcPct val="0"/>
            </a:spcBef>
            <a:spcAft>
              <a:spcPct val="35000"/>
            </a:spcAft>
            <a:buClrTx/>
            <a:buSzTx/>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Our staff across the Group will be supported and enabled to make positive changes to their workplaces, operations and systems to promote sustainability</a:t>
          </a:r>
        </a:p>
      </dgm:t>
    </dgm:pt>
    <dgm:pt modelId="{9464F2A2-7047-4793-B47A-EB2D0E225E25}" type="parTrans" cxnId="{EC65D6E4-5AF4-4E47-85BD-CF3CC3A44B1B}">
      <dgm:prSet/>
      <dgm:spPr/>
      <dgm:t>
        <a:bodyPr/>
        <a:lstStyle/>
        <a:p>
          <a:endParaRPr lang="en-GB"/>
        </a:p>
      </dgm:t>
    </dgm:pt>
    <dgm:pt modelId="{6C687E46-6878-41D6-8BBB-4AA41D332456}" type="sibTrans" cxnId="{EC65D6E4-5AF4-4E47-85BD-CF3CC3A44B1B}">
      <dgm:prSet/>
      <dgm:spPr/>
      <dgm:t>
        <a:bodyPr/>
        <a:lstStyle/>
        <a:p>
          <a:endParaRPr lang="en-GB"/>
        </a:p>
      </dgm:t>
    </dgm:pt>
    <dgm:pt modelId="{27145E8A-16EA-4A61-B49E-933D73C00DD3}" type="pres">
      <dgm:prSet presAssocID="{F093C4E2-315D-48DE-9D5C-6142B4C78875}" presName="Name0" presStyleCnt="0">
        <dgm:presLayoutVars>
          <dgm:chMax val="7"/>
          <dgm:chPref val="7"/>
          <dgm:dir/>
        </dgm:presLayoutVars>
      </dgm:prSet>
      <dgm:spPr/>
    </dgm:pt>
    <dgm:pt modelId="{6307C716-5809-43C6-859A-A6908384DD85}" type="pres">
      <dgm:prSet presAssocID="{F093C4E2-315D-48DE-9D5C-6142B4C78875}" presName="Name1" presStyleCnt="0"/>
      <dgm:spPr/>
    </dgm:pt>
    <dgm:pt modelId="{55FEB723-ADDF-4E70-9D0B-0BD91D4B41F0}" type="pres">
      <dgm:prSet presAssocID="{F093C4E2-315D-48DE-9D5C-6142B4C78875}" presName="cycle" presStyleCnt="0"/>
      <dgm:spPr/>
    </dgm:pt>
    <dgm:pt modelId="{34888D4A-9A09-42B1-802F-088C15A284D0}" type="pres">
      <dgm:prSet presAssocID="{F093C4E2-315D-48DE-9D5C-6142B4C78875}" presName="srcNode" presStyleLbl="node1" presStyleIdx="0" presStyleCnt="4"/>
      <dgm:spPr/>
    </dgm:pt>
    <dgm:pt modelId="{BF8254A0-2155-4B30-A540-0BC8B5CAB029}" type="pres">
      <dgm:prSet presAssocID="{F093C4E2-315D-48DE-9D5C-6142B4C78875}" presName="conn" presStyleLbl="parChTrans1D2" presStyleIdx="0" presStyleCnt="1"/>
      <dgm:spPr/>
    </dgm:pt>
    <dgm:pt modelId="{575C6D6B-6695-413A-BB00-51D1E917FF30}" type="pres">
      <dgm:prSet presAssocID="{F093C4E2-315D-48DE-9D5C-6142B4C78875}" presName="extraNode" presStyleLbl="node1" presStyleIdx="0" presStyleCnt="4"/>
      <dgm:spPr/>
    </dgm:pt>
    <dgm:pt modelId="{564731E7-4BCE-4CD8-81C4-A672B679D2AA}" type="pres">
      <dgm:prSet presAssocID="{F093C4E2-315D-48DE-9D5C-6142B4C78875}" presName="dstNode" presStyleLbl="node1" presStyleIdx="0" presStyleCnt="4"/>
      <dgm:spPr/>
    </dgm:pt>
    <dgm:pt modelId="{4A927097-6D88-465A-B354-5F82E221B66B}" type="pres">
      <dgm:prSet presAssocID="{30EB9D8F-B6D2-4B6C-8C25-2AF24B6E5C84}" presName="text_1" presStyleLbl="node1" presStyleIdx="0" presStyleCnt="4" custScaleX="92801" custScaleY="105992" custLinFactNeighborX="-1495" custLinFactNeighborY="-4335">
        <dgm:presLayoutVars>
          <dgm:bulletEnabled val="1"/>
        </dgm:presLayoutVars>
      </dgm:prSet>
      <dgm:spPr/>
    </dgm:pt>
    <dgm:pt modelId="{87EA7D63-055A-463C-8B1E-0A235E2FBCC9}" type="pres">
      <dgm:prSet presAssocID="{30EB9D8F-B6D2-4B6C-8C25-2AF24B6E5C84}" presName="accent_1" presStyleCnt="0"/>
      <dgm:spPr/>
    </dgm:pt>
    <dgm:pt modelId="{55954617-9034-4996-9CD7-83072E8DA1E4}" type="pres">
      <dgm:prSet presAssocID="{30EB9D8F-B6D2-4B6C-8C25-2AF24B6E5C84}" presName="accentRepeatNode" presStyleLbl="solidFgAcc1" presStyleIdx="0" presStyleCnt="4" custScaleX="125391" custScaleY="118762" custLinFactNeighborX="-20468" custLinFactNeighborY="-2506"/>
      <dgm:spPr/>
    </dgm:pt>
    <dgm:pt modelId="{B0F31FF4-4CF5-410B-AB89-1EDDEFEEF7EB}" type="pres">
      <dgm:prSet presAssocID="{CC8C5869-227C-4632-8863-D6A41F9CC569}" presName="text_2" presStyleLbl="node1" presStyleIdx="1" presStyleCnt="4" custScaleX="93466" custScaleY="111513" custLinFactNeighborX="-1876" custLinFactNeighborY="-13719">
        <dgm:presLayoutVars>
          <dgm:bulletEnabled val="1"/>
        </dgm:presLayoutVars>
      </dgm:prSet>
      <dgm:spPr/>
    </dgm:pt>
    <dgm:pt modelId="{CB814959-B8CC-466E-9D30-823C6D08D1DB}" type="pres">
      <dgm:prSet presAssocID="{CC8C5869-227C-4632-8863-D6A41F9CC569}" presName="accent_2" presStyleCnt="0"/>
      <dgm:spPr/>
    </dgm:pt>
    <dgm:pt modelId="{E18ECF4E-77AC-4BAF-9378-61456D13047A}" type="pres">
      <dgm:prSet presAssocID="{CC8C5869-227C-4632-8863-D6A41F9CC569}" presName="accentRepeatNode" presStyleLbl="solidFgAcc1" presStyleIdx="1" presStyleCnt="4" custScaleX="117496" custScaleY="114732" custLinFactNeighborX="-7669" custLinFactNeighborY="-10557"/>
      <dgm:spPr/>
    </dgm:pt>
    <dgm:pt modelId="{E9E7E6B3-10E8-41BD-A2FC-B68CBC9C506B}" type="pres">
      <dgm:prSet presAssocID="{05D76BFE-2E73-4636-8957-646C1E18A23B}" presName="text_3" presStyleLbl="node1" presStyleIdx="2" presStyleCnt="4" custScaleX="92573" custScaleY="131677" custLinFactNeighborX="-1548" custLinFactNeighborY="-13856">
        <dgm:presLayoutVars>
          <dgm:bulletEnabled val="1"/>
        </dgm:presLayoutVars>
      </dgm:prSet>
      <dgm:spPr/>
    </dgm:pt>
    <dgm:pt modelId="{63D442C0-6722-4272-B95E-33540652757E}" type="pres">
      <dgm:prSet presAssocID="{05D76BFE-2E73-4636-8957-646C1E18A23B}" presName="accent_3" presStyleCnt="0"/>
      <dgm:spPr/>
    </dgm:pt>
    <dgm:pt modelId="{CB4506DF-2D2A-4D2F-B284-A020780B6940}" type="pres">
      <dgm:prSet presAssocID="{05D76BFE-2E73-4636-8957-646C1E18A23B}" presName="accentRepeatNode" presStyleLbl="solidFgAcc1" presStyleIdx="2" presStyleCnt="4" custScaleX="117734" custScaleY="114170" custLinFactNeighborX="-351" custLinFactNeighborY="-10453"/>
      <dgm:spPr/>
    </dgm:pt>
    <dgm:pt modelId="{5C7841BA-D91B-4F22-8C64-B0DA32E00F71}" type="pres">
      <dgm:prSet presAssocID="{851EDAF8-D35B-4009-A2E0-F07C1E2485DD}" presName="text_4" presStyleLbl="node1" presStyleIdx="3" presStyleCnt="4" custScaleX="93757" custScaleY="121655" custLinFactNeighborX="-1937" custLinFactNeighborY="-7845">
        <dgm:presLayoutVars>
          <dgm:bulletEnabled val="1"/>
        </dgm:presLayoutVars>
      </dgm:prSet>
      <dgm:spPr/>
    </dgm:pt>
    <dgm:pt modelId="{809BF579-62EC-40F8-A37F-A71A421ECB88}" type="pres">
      <dgm:prSet presAssocID="{851EDAF8-D35B-4009-A2E0-F07C1E2485DD}" presName="accent_4" presStyleCnt="0"/>
      <dgm:spPr/>
    </dgm:pt>
    <dgm:pt modelId="{870313BF-BC9C-41CA-994D-C5EE0361A03C}" type="pres">
      <dgm:prSet presAssocID="{851EDAF8-D35B-4009-A2E0-F07C1E2485DD}" presName="accentRepeatNode" presStyleLbl="solidFgAcc1" presStyleIdx="3" presStyleCnt="4" custScaleX="122161" custScaleY="123477" custLinFactNeighborX="-3443" custLinFactNeighborY="-7260"/>
      <dgm:spPr/>
    </dgm:pt>
  </dgm:ptLst>
  <dgm:cxnLst>
    <dgm:cxn modelId="{0F11462E-5402-48EC-AF3F-58AF7728B354}" type="presOf" srcId="{CC8C5869-227C-4632-8863-D6A41F9CC569}" destId="{B0F31FF4-4CF5-410B-AB89-1EDDEFEEF7EB}" srcOrd="0" destOrd="0" presId="urn:microsoft.com/office/officeart/2008/layout/VerticalCurvedList"/>
    <dgm:cxn modelId="{21886C3F-71CC-4438-9CA7-98F4A81D0756}" type="presOf" srcId="{05D76BFE-2E73-4636-8957-646C1E18A23B}" destId="{E9E7E6B3-10E8-41BD-A2FC-B68CBC9C506B}" srcOrd="0" destOrd="0" presId="urn:microsoft.com/office/officeart/2008/layout/VerticalCurvedList"/>
    <dgm:cxn modelId="{8AC1575D-75CF-420C-9310-DEF983AEA1C4}" srcId="{F093C4E2-315D-48DE-9D5C-6142B4C78875}" destId="{05D76BFE-2E73-4636-8957-646C1E18A23B}" srcOrd="2" destOrd="0" parTransId="{2D84CEEC-3BE3-45DD-8E59-CF903CB73C2A}" sibTransId="{027EC646-3636-48DA-86E4-4346996338C3}"/>
    <dgm:cxn modelId="{F0A3F779-E9E9-471D-B2E2-A1D09F8D7F32}" type="presOf" srcId="{6DCE7E3A-6383-40DA-BAD2-108A1C7638F9}" destId="{BF8254A0-2155-4B30-A540-0BC8B5CAB029}" srcOrd="0" destOrd="0" presId="urn:microsoft.com/office/officeart/2008/layout/VerticalCurvedList"/>
    <dgm:cxn modelId="{3F049D96-124E-46F9-94D5-8A2A3BF51A4F}" type="presOf" srcId="{F093C4E2-315D-48DE-9D5C-6142B4C78875}" destId="{27145E8A-16EA-4A61-B49E-933D73C00DD3}" srcOrd="0" destOrd="0" presId="urn:microsoft.com/office/officeart/2008/layout/VerticalCurvedList"/>
    <dgm:cxn modelId="{8B23B997-8488-4506-81DF-BAE373BE62C3}" srcId="{F093C4E2-315D-48DE-9D5C-6142B4C78875}" destId="{30EB9D8F-B6D2-4B6C-8C25-2AF24B6E5C84}" srcOrd="0" destOrd="0" parTransId="{C5A9C7DC-C794-4048-9F1B-EE97224B51DE}" sibTransId="{6DCE7E3A-6383-40DA-BAD2-108A1C7638F9}"/>
    <dgm:cxn modelId="{CFF8E9D3-D4A0-4ABE-804B-ECE68AC1F75E}" srcId="{F093C4E2-315D-48DE-9D5C-6142B4C78875}" destId="{851EDAF8-D35B-4009-A2E0-F07C1E2485DD}" srcOrd="3" destOrd="0" parTransId="{D08C52A8-81DA-42F8-A64B-6525C0DB6F9E}" sibTransId="{A30CF8AD-5729-4DFC-8F32-E5374C235FC8}"/>
    <dgm:cxn modelId="{79163DD5-96BB-424F-8F0C-00E6169F7C68}" type="presOf" srcId="{851EDAF8-D35B-4009-A2E0-F07C1E2485DD}" destId="{5C7841BA-D91B-4F22-8C64-B0DA32E00F71}" srcOrd="0" destOrd="0" presId="urn:microsoft.com/office/officeart/2008/layout/VerticalCurvedList"/>
    <dgm:cxn modelId="{9F2AFFD5-0235-4C8D-BCF5-3EFA7E6F98AD}" type="presOf" srcId="{30EB9D8F-B6D2-4B6C-8C25-2AF24B6E5C84}" destId="{4A927097-6D88-465A-B354-5F82E221B66B}" srcOrd="0" destOrd="0" presId="urn:microsoft.com/office/officeart/2008/layout/VerticalCurvedList"/>
    <dgm:cxn modelId="{EC65D6E4-5AF4-4E47-85BD-CF3CC3A44B1B}" srcId="{F093C4E2-315D-48DE-9D5C-6142B4C78875}" destId="{CC8C5869-227C-4632-8863-D6A41F9CC569}" srcOrd="1" destOrd="0" parTransId="{9464F2A2-7047-4793-B47A-EB2D0E225E25}" sibTransId="{6C687E46-6878-41D6-8BBB-4AA41D332456}"/>
    <dgm:cxn modelId="{55B5C3F4-A6FA-4FA9-9F2C-BC65F7CB45A8}" type="presParOf" srcId="{27145E8A-16EA-4A61-B49E-933D73C00DD3}" destId="{6307C716-5809-43C6-859A-A6908384DD85}" srcOrd="0" destOrd="0" presId="urn:microsoft.com/office/officeart/2008/layout/VerticalCurvedList"/>
    <dgm:cxn modelId="{9055A820-0B66-46FB-B2BA-6290CD94C38E}" type="presParOf" srcId="{6307C716-5809-43C6-859A-A6908384DD85}" destId="{55FEB723-ADDF-4E70-9D0B-0BD91D4B41F0}" srcOrd="0" destOrd="0" presId="urn:microsoft.com/office/officeart/2008/layout/VerticalCurvedList"/>
    <dgm:cxn modelId="{340DCD21-865E-4E79-9243-70D07F7F7E0E}" type="presParOf" srcId="{55FEB723-ADDF-4E70-9D0B-0BD91D4B41F0}" destId="{34888D4A-9A09-42B1-802F-088C15A284D0}" srcOrd="0" destOrd="0" presId="urn:microsoft.com/office/officeart/2008/layout/VerticalCurvedList"/>
    <dgm:cxn modelId="{4720E467-638A-4CC8-9898-8A369F82EBD1}" type="presParOf" srcId="{55FEB723-ADDF-4E70-9D0B-0BD91D4B41F0}" destId="{BF8254A0-2155-4B30-A540-0BC8B5CAB029}" srcOrd="1" destOrd="0" presId="urn:microsoft.com/office/officeart/2008/layout/VerticalCurvedList"/>
    <dgm:cxn modelId="{BD034B57-75AF-4181-B65E-F6752F1AAA5F}" type="presParOf" srcId="{55FEB723-ADDF-4E70-9D0B-0BD91D4B41F0}" destId="{575C6D6B-6695-413A-BB00-51D1E917FF30}" srcOrd="2" destOrd="0" presId="urn:microsoft.com/office/officeart/2008/layout/VerticalCurvedList"/>
    <dgm:cxn modelId="{1BB0C9DF-CD8A-4ADA-BFCC-6E749C03B0C7}" type="presParOf" srcId="{55FEB723-ADDF-4E70-9D0B-0BD91D4B41F0}" destId="{564731E7-4BCE-4CD8-81C4-A672B679D2AA}" srcOrd="3" destOrd="0" presId="urn:microsoft.com/office/officeart/2008/layout/VerticalCurvedList"/>
    <dgm:cxn modelId="{7E8DE908-7995-4B01-BB65-F888C295E68C}" type="presParOf" srcId="{6307C716-5809-43C6-859A-A6908384DD85}" destId="{4A927097-6D88-465A-B354-5F82E221B66B}" srcOrd="1" destOrd="0" presId="urn:microsoft.com/office/officeart/2008/layout/VerticalCurvedList"/>
    <dgm:cxn modelId="{CBB86028-320D-4F29-B7FF-3B6CAA04621C}" type="presParOf" srcId="{6307C716-5809-43C6-859A-A6908384DD85}" destId="{87EA7D63-055A-463C-8B1E-0A235E2FBCC9}" srcOrd="2" destOrd="0" presId="urn:microsoft.com/office/officeart/2008/layout/VerticalCurvedList"/>
    <dgm:cxn modelId="{6AA8465E-39C3-420A-A97F-2211175F4A73}" type="presParOf" srcId="{87EA7D63-055A-463C-8B1E-0A235E2FBCC9}" destId="{55954617-9034-4996-9CD7-83072E8DA1E4}" srcOrd="0" destOrd="0" presId="urn:microsoft.com/office/officeart/2008/layout/VerticalCurvedList"/>
    <dgm:cxn modelId="{9413A460-B124-4B43-AD0A-9A7754119DFC}" type="presParOf" srcId="{6307C716-5809-43C6-859A-A6908384DD85}" destId="{B0F31FF4-4CF5-410B-AB89-1EDDEFEEF7EB}" srcOrd="3" destOrd="0" presId="urn:microsoft.com/office/officeart/2008/layout/VerticalCurvedList"/>
    <dgm:cxn modelId="{BB7246BB-B7A8-4109-8F36-B46D5BDF0931}" type="presParOf" srcId="{6307C716-5809-43C6-859A-A6908384DD85}" destId="{CB814959-B8CC-466E-9D30-823C6D08D1DB}" srcOrd="4" destOrd="0" presId="urn:microsoft.com/office/officeart/2008/layout/VerticalCurvedList"/>
    <dgm:cxn modelId="{102BDA12-45A7-4CCF-B248-8B0C821BAFC4}" type="presParOf" srcId="{CB814959-B8CC-466E-9D30-823C6D08D1DB}" destId="{E18ECF4E-77AC-4BAF-9378-61456D13047A}" srcOrd="0" destOrd="0" presId="urn:microsoft.com/office/officeart/2008/layout/VerticalCurvedList"/>
    <dgm:cxn modelId="{F0CFB888-475F-4BF3-9FA1-E25CE41DFCDC}" type="presParOf" srcId="{6307C716-5809-43C6-859A-A6908384DD85}" destId="{E9E7E6B3-10E8-41BD-A2FC-B68CBC9C506B}" srcOrd="5" destOrd="0" presId="urn:microsoft.com/office/officeart/2008/layout/VerticalCurvedList"/>
    <dgm:cxn modelId="{1A8FFBC5-F42A-4A90-976E-F961B01207BD}" type="presParOf" srcId="{6307C716-5809-43C6-859A-A6908384DD85}" destId="{63D442C0-6722-4272-B95E-33540652757E}" srcOrd="6" destOrd="0" presId="urn:microsoft.com/office/officeart/2008/layout/VerticalCurvedList"/>
    <dgm:cxn modelId="{76E1644B-DC0E-4F46-AD1B-DA53CB4B663E}" type="presParOf" srcId="{63D442C0-6722-4272-B95E-33540652757E}" destId="{CB4506DF-2D2A-4D2F-B284-A020780B6940}" srcOrd="0" destOrd="0" presId="urn:microsoft.com/office/officeart/2008/layout/VerticalCurvedList"/>
    <dgm:cxn modelId="{9FE9A429-5224-4FCE-A763-1A366A956A84}" type="presParOf" srcId="{6307C716-5809-43C6-859A-A6908384DD85}" destId="{5C7841BA-D91B-4F22-8C64-B0DA32E00F71}" srcOrd="7" destOrd="0" presId="urn:microsoft.com/office/officeart/2008/layout/VerticalCurvedList"/>
    <dgm:cxn modelId="{153B6F19-4C8B-47F2-B298-0C0CD883742C}" type="presParOf" srcId="{6307C716-5809-43C6-859A-A6908384DD85}" destId="{809BF579-62EC-40F8-A37F-A71A421ECB88}" srcOrd="8" destOrd="0" presId="urn:microsoft.com/office/officeart/2008/layout/VerticalCurvedList"/>
    <dgm:cxn modelId="{E8E802BD-798D-456C-B2E3-BB588232DBB5}" type="presParOf" srcId="{809BF579-62EC-40F8-A37F-A71A421ECB88}" destId="{870313BF-BC9C-41CA-994D-C5EE0361A03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2458A-994D-403E-ABB6-13D776413620}">
      <dsp:nvSpPr>
        <dsp:cNvPr id="0" name=""/>
        <dsp:cNvSpPr/>
      </dsp:nvSpPr>
      <dsp:spPr>
        <a:xfrm>
          <a:off x="2396503" y="2336729"/>
          <a:ext cx="2055271" cy="142679"/>
        </a:xfrm>
        <a:custGeom>
          <a:avLst/>
          <a:gdLst/>
          <a:ahLst/>
          <a:cxnLst/>
          <a:rect l="0" t="0" r="0" b="0"/>
          <a:pathLst>
            <a:path>
              <a:moveTo>
                <a:pt x="0" y="0"/>
              </a:moveTo>
              <a:lnTo>
                <a:pt x="0" y="71339"/>
              </a:lnTo>
              <a:lnTo>
                <a:pt x="2055271" y="71339"/>
              </a:lnTo>
              <a:lnTo>
                <a:pt x="2055271" y="14267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27E8A5-EC59-48EE-97AB-977F237E7621}">
      <dsp:nvSpPr>
        <dsp:cNvPr id="0" name=""/>
        <dsp:cNvSpPr/>
      </dsp:nvSpPr>
      <dsp:spPr>
        <a:xfrm>
          <a:off x="2396503" y="2336729"/>
          <a:ext cx="1233162" cy="142679"/>
        </a:xfrm>
        <a:custGeom>
          <a:avLst/>
          <a:gdLst/>
          <a:ahLst/>
          <a:cxnLst/>
          <a:rect l="0" t="0" r="0" b="0"/>
          <a:pathLst>
            <a:path>
              <a:moveTo>
                <a:pt x="0" y="0"/>
              </a:moveTo>
              <a:lnTo>
                <a:pt x="0" y="71339"/>
              </a:lnTo>
              <a:lnTo>
                <a:pt x="1233162" y="71339"/>
              </a:lnTo>
              <a:lnTo>
                <a:pt x="1233162" y="14267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576BA6-A8F9-4D2F-98EE-373AECE01122}">
      <dsp:nvSpPr>
        <dsp:cNvPr id="0" name=""/>
        <dsp:cNvSpPr/>
      </dsp:nvSpPr>
      <dsp:spPr>
        <a:xfrm>
          <a:off x="2396503" y="2336729"/>
          <a:ext cx="411054" cy="142679"/>
        </a:xfrm>
        <a:custGeom>
          <a:avLst/>
          <a:gdLst/>
          <a:ahLst/>
          <a:cxnLst/>
          <a:rect l="0" t="0" r="0" b="0"/>
          <a:pathLst>
            <a:path>
              <a:moveTo>
                <a:pt x="0" y="0"/>
              </a:moveTo>
              <a:lnTo>
                <a:pt x="0" y="71339"/>
              </a:lnTo>
              <a:lnTo>
                <a:pt x="411054" y="71339"/>
              </a:lnTo>
              <a:lnTo>
                <a:pt x="411054" y="14267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8281B9-BAD1-4E84-8E00-3ADAD6D5E918}">
      <dsp:nvSpPr>
        <dsp:cNvPr id="0" name=""/>
        <dsp:cNvSpPr/>
      </dsp:nvSpPr>
      <dsp:spPr>
        <a:xfrm>
          <a:off x="1985448" y="2336729"/>
          <a:ext cx="411054" cy="142679"/>
        </a:xfrm>
        <a:custGeom>
          <a:avLst/>
          <a:gdLst/>
          <a:ahLst/>
          <a:cxnLst/>
          <a:rect l="0" t="0" r="0" b="0"/>
          <a:pathLst>
            <a:path>
              <a:moveTo>
                <a:pt x="411054" y="0"/>
              </a:moveTo>
              <a:lnTo>
                <a:pt x="411054" y="71339"/>
              </a:lnTo>
              <a:lnTo>
                <a:pt x="0" y="71339"/>
              </a:lnTo>
              <a:lnTo>
                <a:pt x="0" y="14267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380F0-AC6F-4CD6-B874-83E1F72891C4}">
      <dsp:nvSpPr>
        <dsp:cNvPr id="0" name=""/>
        <dsp:cNvSpPr/>
      </dsp:nvSpPr>
      <dsp:spPr>
        <a:xfrm>
          <a:off x="1163340" y="2336729"/>
          <a:ext cx="1233162" cy="142679"/>
        </a:xfrm>
        <a:custGeom>
          <a:avLst/>
          <a:gdLst/>
          <a:ahLst/>
          <a:cxnLst/>
          <a:rect l="0" t="0" r="0" b="0"/>
          <a:pathLst>
            <a:path>
              <a:moveTo>
                <a:pt x="1233162" y="0"/>
              </a:moveTo>
              <a:lnTo>
                <a:pt x="1233162" y="71339"/>
              </a:lnTo>
              <a:lnTo>
                <a:pt x="0" y="71339"/>
              </a:lnTo>
              <a:lnTo>
                <a:pt x="0" y="14267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C14584-C339-4B08-9907-4CFD3D4736AC}">
      <dsp:nvSpPr>
        <dsp:cNvPr id="0" name=""/>
        <dsp:cNvSpPr/>
      </dsp:nvSpPr>
      <dsp:spPr>
        <a:xfrm>
          <a:off x="341231" y="2336729"/>
          <a:ext cx="2055271" cy="142679"/>
        </a:xfrm>
        <a:custGeom>
          <a:avLst/>
          <a:gdLst/>
          <a:ahLst/>
          <a:cxnLst/>
          <a:rect l="0" t="0" r="0" b="0"/>
          <a:pathLst>
            <a:path>
              <a:moveTo>
                <a:pt x="2055271" y="0"/>
              </a:moveTo>
              <a:lnTo>
                <a:pt x="2055271" y="71339"/>
              </a:lnTo>
              <a:lnTo>
                <a:pt x="0" y="71339"/>
              </a:lnTo>
              <a:lnTo>
                <a:pt x="0" y="14267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9758E-F361-4561-95CE-2DD4E40D4C2B}">
      <dsp:nvSpPr>
        <dsp:cNvPr id="0" name=""/>
        <dsp:cNvSpPr/>
      </dsp:nvSpPr>
      <dsp:spPr>
        <a:xfrm>
          <a:off x="1985900" y="1927166"/>
          <a:ext cx="821204" cy="409562"/>
        </a:xfrm>
        <a:prstGeom prst="rect">
          <a:avLst/>
        </a:prstGeom>
        <a:gradFill rotWithShape="0">
          <a:gsLst>
            <a:gs pos="0">
              <a:schemeClr val="accent2">
                <a:shade val="60000"/>
                <a:hueOff val="0"/>
                <a:satOff val="0"/>
                <a:lumOff val="0"/>
                <a:alphaOff val="0"/>
                <a:satMod val="103000"/>
                <a:lumMod val="102000"/>
                <a:tint val="94000"/>
              </a:schemeClr>
            </a:gs>
            <a:gs pos="50000">
              <a:schemeClr val="accent2">
                <a:shade val="60000"/>
                <a:hueOff val="0"/>
                <a:satOff val="0"/>
                <a:lumOff val="0"/>
                <a:alphaOff val="0"/>
                <a:satMod val="110000"/>
                <a:lumMod val="100000"/>
                <a:shade val="100000"/>
              </a:schemeClr>
            </a:gs>
            <a:gs pos="100000">
              <a:schemeClr val="accent2">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CARE Strategy</a:t>
          </a:r>
        </a:p>
      </dsp:txBody>
      <dsp:txXfrm>
        <a:off x="1985900" y="1927166"/>
        <a:ext cx="821204" cy="409562"/>
      </dsp:txXfrm>
    </dsp:sp>
    <dsp:sp modelId="{15553206-3BA8-4FF4-B7EF-7DEDB7203271}">
      <dsp:nvSpPr>
        <dsp:cNvPr id="0" name=""/>
        <dsp:cNvSpPr/>
      </dsp:nvSpPr>
      <dsp:spPr>
        <a:xfrm>
          <a:off x="1517" y="2479409"/>
          <a:ext cx="679428" cy="339714"/>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Quality Strategy</a:t>
          </a:r>
        </a:p>
      </dsp:txBody>
      <dsp:txXfrm>
        <a:off x="1517" y="2479409"/>
        <a:ext cx="679428" cy="339714"/>
      </dsp:txXfrm>
    </dsp:sp>
    <dsp:sp modelId="{75DEFE39-1207-4F57-805D-0E7AD5ED2B01}">
      <dsp:nvSpPr>
        <dsp:cNvPr id="0" name=""/>
        <dsp:cNvSpPr/>
      </dsp:nvSpPr>
      <dsp:spPr>
        <a:xfrm>
          <a:off x="823626" y="2479409"/>
          <a:ext cx="679428" cy="339714"/>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Green Plan Strategy </a:t>
          </a:r>
        </a:p>
      </dsp:txBody>
      <dsp:txXfrm>
        <a:off x="823626" y="2479409"/>
        <a:ext cx="679428" cy="339714"/>
      </dsp:txXfrm>
    </dsp:sp>
    <dsp:sp modelId="{07727F99-2809-4B15-8C3D-738C791E1CCC}">
      <dsp:nvSpPr>
        <dsp:cNvPr id="0" name=""/>
        <dsp:cNvSpPr/>
      </dsp:nvSpPr>
      <dsp:spPr>
        <a:xfrm>
          <a:off x="1645734" y="2479409"/>
          <a:ext cx="679428" cy="339714"/>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Digital Strategy </a:t>
          </a:r>
        </a:p>
      </dsp:txBody>
      <dsp:txXfrm>
        <a:off x="1645734" y="2479409"/>
        <a:ext cx="679428" cy="339714"/>
      </dsp:txXfrm>
    </dsp:sp>
    <dsp:sp modelId="{626BCAA7-7552-4402-977A-86D03ECE00E4}">
      <dsp:nvSpPr>
        <dsp:cNvPr id="0" name=""/>
        <dsp:cNvSpPr/>
      </dsp:nvSpPr>
      <dsp:spPr>
        <a:xfrm>
          <a:off x="2467842" y="2479409"/>
          <a:ext cx="679428" cy="339714"/>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Estates Strategy </a:t>
          </a:r>
        </a:p>
      </dsp:txBody>
      <dsp:txXfrm>
        <a:off x="2467842" y="2479409"/>
        <a:ext cx="679428" cy="339714"/>
      </dsp:txXfrm>
    </dsp:sp>
    <dsp:sp modelId="{BC24DEF2-9823-461B-B16B-C0B0DE54BFB2}">
      <dsp:nvSpPr>
        <dsp:cNvPr id="0" name=""/>
        <dsp:cNvSpPr/>
      </dsp:nvSpPr>
      <dsp:spPr>
        <a:xfrm>
          <a:off x="3289951" y="2479409"/>
          <a:ext cx="679428" cy="339714"/>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People Strategy</a:t>
          </a:r>
        </a:p>
      </dsp:txBody>
      <dsp:txXfrm>
        <a:off x="3289951" y="2479409"/>
        <a:ext cx="679428" cy="339714"/>
      </dsp:txXfrm>
    </dsp:sp>
    <dsp:sp modelId="{80C0E1E0-5D47-4AAF-8170-4ADF0B453A7F}">
      <dsp:nvSpPr>
        <dsp:cNvPr id="0" name=""/>
        <dsp:cNvSpPr/>
      </dsp:nvSpPr>
      <dsp:spPr>
        <a:xfrm>
          <a:off x="4112059" y="2479409"/>
          <a:ext cx="679428" cy="339714"/>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Research &amp; Innovation Strategy</a:t>
          </a:r>
        </a:p>
      </dsp:txBody>
      <dsp:txXfrm>
        <a:off x="4112059" y="2479409"/>
        <a:ext cx="679428" cy="339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254A0-2155-4B30-A540-0BC8B5CAB029}">
      <dsp:nvSpPr>
        <dsp:cNvPr id="0" name=""/>
        <dsp:cNvSpPr/>
      </dsp:nvSpPr>
      <dsp:spPr>
        <a:xfrm>
          <a:off x="-5305324" y="-845107"/>
          <a:ext cx="6572237" cy="6572237"/>
        </a:xfrm>
        <a:prstGeom prst="blockArc">
          <a:avLst>
            <a:gd name="adj1" fmla="val 18900000"/>
            <a:gd name="adj2" fmla="val 2700000"/>
            <a:gd name="adj3" fmla="val 329"/>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927097-6D88-465A-B354-5F82E221B66B}">
      <dsp:nvSpPr>
        <dsp:cNvPr id="0" name=""/>
        <dsp:cNvSpPr/>
      </dsp:nvSpPr>
      <dsp:spPr>
        <a:xfrm>
          <a:off x="983372" y="320270"/>
          <a:ext cx="9610028" cy="79605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6146" tIns="27940" rIns="27940" bIns="27940" numCol="1" spcCol="1270" anchor="ctr" anchorCtr="0">
          <a:noAutofit/>
        </a:bodyPr>
        <a:lstStyle/>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Outstanding care will be provided across the Group in an environmentally sustainable manner</a:t>
          </a:r>
        </a:p>
        <a:p>
          <a:pPr marL="0" lvl="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have integrated environmental sustainability into our clinical quality improvement processes</a:t>
          </a:r>
        </a:p>
        <a:p>
          <a:pPr marL="0" marR="0" lvl="0" indent="0" algn="l" defTabSz="444500" eaLnBrk="1" fontAlgn="auto" latinLnBrk="0" hangingPunct="1">
            <a:lnSpc>
              <a:spcPct val="90000"/>
            </a:lnSpc>
            <a:spcBef>
              <a:spcPct val="0"/>
            </a:spcBef>
            <a:spcAft>
              <a:spcPct val="35000"/>
            </a:spcAft>
            <a:buClrTx/>
            <a:buSzTx/>
            <a:buFont typeface="Arial" panose="020B0604020202020204" pitchFamily="34" charset="0"/>
            <a:buNone/>
            <a:tabLst/>
            <a:defRPr/>
          </a:pPr>
          <a:r>
            <a:rPr lang="en-GB" sz="1100" b="0" kern="1200" dirty="0">
              <a:solidFill>
                <a:schemeClr val="tx1"/>
              </a:solidFill>
              <a:latin typeface="Arial" panose="020B0604020202020204" pitchFamily="34" charset="0"/>
              <a:ea typeface="+mn-ea"/>
              <a:cs typeface="Arial" panose="020B0604020202020204" pitchFamily="34" charset="0"/>
            </a:rPr>
            <a:t>Where care can be provided more sustainably using digital technology we will default to this</a:t>
          </a:r>
        </a:p>
      </dsp:txBody>
      <dsp:txXfrm>
        <a:off x="983372" y="320270"/>
        <a:ext cx="9610028" cy="796053"/>
      </dsp:txXfrm>
    </dsp:sp>
    <dsp:sp modelId="{55954617-9034-4996-9CD7-83072E8DA1E4}">
      <dsp:nvSpPr>
        <dsp:cNvPr id="0" name=""/>
        <dsp:cNvSpPr/>
      </dsp:nvSpPr>
      <dsp:spPr>
        <a:xfrm>
          <a:off x="0" y="169851"/>
          <a:ext cx="1177186" cy="1114952"/>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0F31FF4-4CF5-410B-AB89-1EDDEFEEF7EB}">
      <dsp:nvSpPr>
        <dsp:cNvPr id="0" name=""/>
        <dsp:cNvSpPr/>
      </dsp:nvSpPr>
      <dsp:spPr>
        <a:xfrm>
          <a:off x="1334090" y="1355829"/>
          <a:ext cx="9276433" cy="837518"/>
        </a:xfrm>
        <a:prstGeom prst="rect">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6146" tIns="27940" rIns="27940" bIns="2794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The Group leadership teams will be actively engaged in the Green Plan, supporting its delivery and championing its vision and aims. </a:t>
          </a:r>
        </a:p>
        <a:p>
          <a:pPr marL="0" lvl="0" indent="0" algn="l" defTabSz="444500">
            <a:lnSpc>
              <a:spcPct val="90000"/>
            </a:lnSpc>
            <a:spcBef>
              <a:spcPct val="0"/>
            </a:spcBef>
            <a:spcAft>
              <a:spcPct val="35000"/>
            </a:spcAft>
            <a:buClrTx/>
            <a:buSzTx/>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Our staff across the Group will be supported and enabled to make positive changes to their workplaces, operations and systems to promote sustainability</a:t>
          </a:r>
        </a:p>
      </dsp:txBody>
      <dsp:txXfrm>
        <a:off x="1334090" y="1355829"/>
        <a:ext cx="9276433" cy="837518"/>
      </dsp:txXfrm>
    </dsp:sp>
    <dsp:sp modelId="{E18ECF4E-77AC-4BAF-9378-61456D13047A}">
      <dsp:nvSpPr>
        <dsp:cNvPr id="0" name=""/>
        <dsp:cNvSpPr/>
      </dsp:nvSpPr>
      <dsp:spPr>
        <a:xfrm>
          <a:off x="572503" y="1239955"/>
          <a:ext cx="1103067" cy="1077118"/>
        </a:xfrm>
        <a:prstGeom prst="ellipse">
          <a:avLst/>
        </a:prstGeom>
        <a:solidFill>
          <a:schemeClr val="lt1">
            <a:hueOff val="0"/>
            <a:satOff val="0"/>
            <a:lumOff val="0"/>
            <a:alphaOff val="0"/>
          </a:schemeClr>
        </a:soli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E7E6B3-10E8-41BD-A2FC-B68CBC9C506B}">
      <dsp:nvSpPr>
        <dsp:cNvPr id="0" name=""/>
        <dsp:cNvSpPr/>
      </dsp:nvSpPr>
      <dsp:spPr>
        <a:xfrm>
          <a:off x="1410959" y="2405850"/>
          <a:ext cx="9187803" cy="988960"/>
        </a:xfrm>
        <a:prstGeom prst="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6146" tIns="27940" rIns="27940" bIns="2794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produce minimal waste and be meeting national waste targets</a:t>
          </a:r>
        </a:p>
        <a:p>
          <a:pPr marL="0" lvl="0" indent="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Our current and new infrastructure will be sustainable, and resilient to the impacts of a changing climate</a:t>
          </a:r>
        </a:p>
        <a:p>
          <a:pPr marL="0" lvl="0" indent="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Patients, staff and the public will benefit from flourishing grounds and healthy sustainable food</a:t>
          </a:r>
        </a:p>
        <a:p>
          <a:pPr marL="0" lvl="0" indent="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transition to an electric fleet, generating minimal harmful air pollution</a:t>
          </a:r>
        </a:p>
        <a:p>
          <a:pPr marL="0" lvl="0" indent="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enable and encourage all staff, patients and visitors to use low emission travel</a:t>
          </a:r>
        </a:p>
      </dsp:txBody>
      <dsp:txXfrm>
        <a:off x="1410959" y="2405850"/>
        <a:ext cx="9187803" cy="988960"/>
      </dsp:txXfrm>
    </dsp:sp>
    <dsp:sp modelId="{CB4506DF-2D2A-4D2F-B284-A020780B6940}">
      <dsp:nvSpPr>
        <dsp:cNvPr id="0" name=""/>
        <dsp:cNvSpPr/>
      </dsp:nvSpPr>
      <dsp:spPr>
        <a:xfrm>
          <a:off x="640088" y="2370340"/>
          <a:ext cx="1105301" cy="1071842"/>
        </a:xfrm>
        <a:prstGeom prst="ellipse">
          <a:avLst/>
        </a:prstGeom>
        <a:solidFill>
          <a:schemeClr val="lt1">
            <a:hueOff val="0"/>
            <a:satOff val="0"/>
            <a:lumOff val="0"/>
            <a:alphaOff val="0"/>
          </a:schemeClr>
        </a:soli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1">
          <a:scrgbClr r="0" g="0" b="0"/>
        </a:fillRef>
        <a:effectRef idx="2">
          <a:scrgbClr r="0" g="0" b="0"/>
        </a:effectRef>
        <a:fontRef idx="minor"/>
      </dsp:style>
    </dsp:sp>
    <dsp:sp modelId="{5C7841BA-D91B-4F22-8C64-B0DA32E00F71}">
      <dsp:nvSpPr>
        <dsp:cNvPr id="0" name=""/>
        <dsp:cNvSpPr/>
      </dsp:nvSpPr>
      <dsp:spPr>
        <a:xfrm>
          <a:off x="888101" y="3615402"/>
          <a:ext cx="9709027" cy="913690"/>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6146" tIns="27940" rIns="27940" bIns="27940" numCol="1" spcCol="1270" anchor="ctr" anchorCtr="0">
          <a:noAutofit/>
        </a:bodyPr>
        <a:lstStyle/>
        <a:p>
          <a:pPr marL="0" lvl="0" indent="0" algn="l" defTabSz="444500">
            <a:lnSpc>
              <a:spcPct val="90000"/>
            </a:lnSpc>
            <a:spcBef>
              <a:spcPct val="0"/>
            </a:spcBef>
            <a:spcAft>
              <a:spcPct val="35000"/>
            </a:spcAft>
            <a:buFont typeface="Arial" panose="020B0604020202020204" pitchFamily="34" charset="0"/>
            <a:buNone/>
          </a:pPr>
          <a:r>
            <a:rPr lang="en-US" sz="1100" b="0" kern="1200" dirty="0">
              <a:solidFill>
                <a:schemeClr val="tx1"/>
              </a:solidFill>
              <a:latin typeface="Arial" panose="020B0604020202020204" pitchFamily="34" charset="0"/>
              <a:ea typeface="+mn-ea"/>
              <a:cs typeface="Arial" panose="020B0604020202020204" pitchFamily="34" charset="0"/>
            </a:rPr>
            <a:t>We will </a:t>
          </a:r>
          <a:r>
            <a:rPr lang="en-GB" sz="1100" b="0" kern="1200" dirty="0">
              <a:solidFill>
                <a:schemeClr val="tx1"/>
              </a:solidFill>
              <a:latin typeface="Arial" panose="020B0604020202020204" pitchFamily="34" charset="0"/>
              <a:ea typeface="+mn-ea"/>
              <a:cs typeface="Arial" panose="020B0604020202020204" pitchFamily="34" charset="0"/>
            </a:rPr>
            <a:t>support and promote sustainability, social value as well as circular economy principles within our procurement activity.  </a:t>
          </a:r>
        </a:p>
        <a:p>
          <a:pPr marL="0" lvl="0" indent="0" algn="l" defTabSz="444500">
            <a:lnSpc>
              <a:spcPct val="90000"/>
            </a:lnSpc>
            <a:spcBef>
              <a:spcPct val="0"/>
            </a:spcBef>
            <a:spcAft>
              <a:spcPct val="35000"/>
            </a:spcAft>
            <a:buFont typeface="Arial" panose="020B0604020202020204" pitchFamily="34" charset="0"/>
            <a:buNone/>
          </a:pPr>
          <a:r>
            <a:rPr lang="en-GB" sz="1100" b="0" kern="1200" dirty="0">
              <a:solidFill>
                <a:schemeClr val="tx1"/>
              </a:solidFill>
              <a:latin typeface="Arial" panose="020B0604020202020204" pitchFamily="34" charset="0"/>
              <a:ea typeface="+mn-ea"/>
              <a:cs typeface="Arial" panose="020B0604020202020204" pitchFamily="34" charset="0"/>
            </a:rPr>
            <a:t>We will seek environmentally friendly suppliers who can demonstrate a commitment to achieving Net Zero Carbon and we will apply best practice i.e. buying products from sustainable sources that can be reused, repaired and recycled, and avoiding single use products. </a:t>
          </a:r>
        </a:p>
      </dsp:txBody>
      <dsp:txXfrm>
        <a:off x="888101" y="3615402"/>
        <a:ext cx="9709027" cy="913690"/>
      </dsp:txXfrm>
    </dsp:sp>
    <dsp:sp modelId="{870313BF-BC9C-41CA-994D-C5EE0361A03C}">
      <dsp:nvSpPr>
        <dsp:cNvPr id="0" name=""/>
        <dsp:cNvSpPr/>
      </dsp:nvSpPr>
      <dsp:spPr>
        <a:xfrm>
          <a:off x="159685" y="3483400"/>
          <a:ext cx="1146863" cy="1159217"/>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20042-382F-42E0-8703-3A1F0C6083AB}" type="datetimeFigureOut">
              <a:rPr lang="en-GB" smtClean="0"/>
              <a:t>25/07/2025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55B9D-A319-4783-A58E-6A81E2D5E024}" type="slidenum">
              <a:rPr lang="en-GB" smtClean="0"/>
              <a:t>‹#›</a:t>
            </a:fld>
            <a:endParaRPr lang="en-GB"/>
          </a:p>
        </p:txBody>
      </p:sp>
    </p:spTree>
    <p:extLst>
      <p:ext uri="{BB962C8B-B14F-4D97-AF65-F5344CB8AC3E}">
        <p14:creationId xmlns:p14="http://schemas.microsoft.com/office/powerpoint/2010/main" val="386751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235600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section highlighted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58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highlighted text, </a:t>
            </a:r>
          </a:p>
          <a:p>
            <a:r>
              <a:rPr lang="en-GB" dirty="0"/>
              <a:t>Added Working Collaboratively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50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the vision to this section.  I’ve simplified the vision. But make reference to vision in the exec summary of ‘environmental sustainability’ </a:t>
            </a:r>
          </a:p>
        </p:txBody>
      </p:sp>
      <p:sp>
        <p:nvSpPr>
          <p:cNvPr id="4" name="Slide Number Placeholder 3"/>
          <p:cNvSpPr>
            <a:spLocks noGrp="1"/>
          </p:cNvSpPr>
          <p:nvPr>
            <p:ph type="sldNum" sz="quarter" idx="5"/>
          </p:nvPr>
        </p:nvSpPr>
        <p:spPr/>
        <p:txBody>
          <a:bodyPr/>
          <a:lstStyle/>
          <a:p>
            <a:fld id="{8D955B9D-A319-4783-A58E-6A81E2D5E024}" type="slidenum">
              <a:rPr lang="en-GB" smtClean="0"/>
              <a:t>13</a:t>
            </a:fld>
            <a:endParaRPr lang="en-GB"/>
          </a:p>
        </p:txBody>
      </p:sp>
    </p:spTree>
    <p:extLst>
      <p:ext uri="{BB962C8B-B14F-4D97-AF65-F5344CB8AC3E}">
        <p14:creationId xmlns:p14="http://schemas.microsoft.com/office/powerpoint/2010/main" val="1318141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the targets in a separate slide here to highlight their importance.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16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Removed Travel &amp; Transport, added Leadership &amp; workforce </a:t>
            </a:r>
          </a:p>
        </p:txBody>
      </p:sp>
      <p:sp>
        <p:nvSpPr>
          <p:cNvPr id="4" name="Slide Number Placeholder 3"/>
          <p:cNvSpPr>
            <a:spLocks noGrp="1"/>
          </p:cNvSpPr>
          <p:nvPr>
            <p:ph type="sldNum" sz="quarter" idx="5"/>
          </p:nvPr>
        </p:nvSpPr>
        <p:spPr/>
        <p:txBody>
          <a:bodyPr/>
          <a:lstStyle/>
          <a:p>
            <a:fld id="{8D955B9D-A319-4783-A58E-6A81E2D5E024}" type="slidenum">
              <a:rPr lang="en-GB" smtClean="0"/>
              <a:t>15</a:t>
            </a:fld>
            <a:endParaRPr lang="en-GB"/>
          </a:p>
        </p:txBody>
      </p:sp>
    </p:spTree>
    <p:extLst>
      <p:ext uri="{BB962C8B-B14F-4D97-AF65-F5344CB8AC3E}">
        <p14:creationId xmlns:p14="http://schemas.microsoft.com/office/powerpoint/2010/main" val="2983687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and added highlighted text.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4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highlights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84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added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785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Highlighted text confirmed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0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highlighted text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35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slide Forword to draw out the link with healthcare and a healthy planet/ecosystem.  </a:t>
            </a:r>
          </a:p>
          <a:p>
            <a:r>
              <a:rPr lang="en-GB" dirty="0"/>
              <a:t>Included the Principals from separate slide. </a:t>
            </a:r>
          </a:p>
          <a:p>
            <a:r>
              <a:rPr lang="en-GB" dirty="0"/>
              <a:t>Added JT sign off to give weight to the doc.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27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Reworded text using the NHS guidance doc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487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Deleted “</a:t>
            </a:r>
            <a:r>
              <a:rPr lang="en-GB" sz="1200" b="0" i="0" kern="1200" baseline="0" dirty="0">
                <a:solidFill>
                  <a:schemeClr val="tx1"/>
                </a:solidFill>
                <a:effectLst/>
                <a:latin typeface="Arial" panose="020B0604020202020204" pitchFamily="34" charset="0"/>
                <a:ea typeface="+mn-ea"/>
                <a:cs typeface="Arial" panose="020B0604020202020204" pitchFamily="34" charset="0"/>
              </a:rPr>
              <a:t>Ensure plastic packaging purchase contains at least 30% recycled plastic”</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167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the vision to this section.  I’ve simplified the vision. But make reference to vision in the exec summary of ‘environmental sustainability’ </a:t>
            </a:r>
          </a:p>
        </p:txBody>
      </p:sp>
      <p:sp>
        <p:nvSpPr>
          <p:cNvPr id="4" name="Slide Number Placeholder 3"/>
          <p:cNvSpPr>
            <a:spLocks noGrp="1"/>
          </p:cNvSpPr>
          <p:nvPr>
            <p:ph type="sldNum" sz="quarter" idx="5"/>
          </p:nvPr>
        </p:nvSpPr>
        <p:spPr/>
        <p:txBody>
          <a:bodyPr/>
          <a:lstStyle/>
          <a:p>
            <a:fld id="{8D955B9D-A319-4783-A58E-6A81E2D5E024}" type="slidenum">
              <a:rPr lang="en-GB" smtClean="0"/>
              <a:t>27</a:t>
            </a:fld>
            <a:endParaRPr lang="en-GB"/>
          </a:p>
        </p:txBody>
      </p:sp>
    </p:spTree>
    <p:extLst>
      <p:ext uri="{BB962C8B-B14F-4D97-AF65-F5344CB8AC3E}">
        <p14:creationId xmlns:p14="http://schemas.microsoft.com/office/powerpoint/2010/main" val="3728049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Highlighted text added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697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5AC11-603E-3285-82C9-6ACEEF86F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A74DA-66B9-B5C6-767A-FF3E51DD5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0B0BA-15F2-007A-8A24-25995D05EF29}"/>
              </a:ext>
            </a:extLst>
          </p:cNvPr>
          <p:cNvSpPr>
            <a:spLocks noGrp="1"/>
          </p:cNvSpPr>
          <p:nvPr>
            <p:ph type="body" idx="1"/>
          </p:nvPr>
        </p:nvSpPr>
        <p:spPr/>
        <p:txBody>
          <a:bodyPr/>
          <a:lstStyle/>
          <a:p>
            <a:r>
              <a:rPr lang="en-GB" dirty="0"/>
              <a:t>New slide added</a:t>
            </a:r>
          </a:p>
        </p:txBody>
      </p:sp>
      <p:sp>
        <p:nvSpPr>
          <p:cNvPr id="4" name="Slide Number Placeholder 3">
            <a:extLst>
              <a:ext uri="{FF2B5EF4-FFF2-40B4-BE49-F238E27FC236}">
                <a16:creationId xmlns:a16="http://schemas.microsoft.com/office/drawing/2014/main" id="{CFC70F35-5841-3995-280C-DED71405A7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20773A-0CB9-4E54-997C-97C92160F8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076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this slide as a requirement from Greener NHS.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436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slide addressing the Greener NHS requirement to include consideration of this topic.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61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Reworded the exec summary to summarise the strategy.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34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the vision to this section.  I’ve simplified the vision. But make reference to vision in the exec summary of ‘environmental sustainability’ </a:t>
            </a:r>
          </a:p>
        </p:txBody>
      </p:sp>
      <p:sp>
        <p:nvSpPr>
          <p:cNvPr id="4" name="Slide Number Placeholder 3"/>
          <p:cNvSpPr>
            <a:spLocks noGrp="1"/>
          </p:cNvSpPr>
          <p:nvPr>
            <p:ph type="sldNum" sz="quarter" idx="5"/>
          </p:nvPr>
        </p:nvSpPr>
        <p:spPr/>
        <p:txBody>
          <a:bodyPr/>
          <a:lstStyle/>
          <a:p>
            <a:fld id="{8D955B9D-A319-4783-A58E-6A81E2D5E024}" type="slidenum">
              <a:rPr lang="en-GB" smtClean="0"/>
              <a:t>5</a:t>
            </a:fld>
            <a:endParaRPr lang="en-GB"/>
          </a:p>
        </p:txBody>
      </p:sp>
    </p:spTree>
    <p:extLst>
      <p:ext uri="{BB962C8B-B14F-4D97-AF65-F5344CB8AC3E}">
        <p14:creationId xmlns:p14="http://schemas.microsoft.com/office/powerpoint/2010/main" val="282119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added – to draw out the links with wider strategy </a:t>
            </a:r>
          </a:p>
        </p:txBody>
      </p:sp>
      <p:sp>
        <p:nvSpPr>
          <p:cNvPr id="4" name="Slide Number Placeholder 3"/>
          <p:cNvSpPr>
            <a:spLocks noGrp="1"/>
          </p:cNvSpPr>
          <p:nvPr>
            <p:ph type="sldNum" sz="quarter" idx="5"/>
          </p:nvPr>
        </p:nvSpPr>
        <p:spPr/>
        <p:txBody>
          <a:bodyPr/>
          <a:lstStyle/>
          <a:p>
            <a:fld id="{8D955B9D-A319-4783-A58E-6A81E2D5E024}" type="slidenum">
              <a:rPr lang="en-GB" smtClean="0"/>
              <a:t>6</a:t>
            </a:fld>
            <a:endParaRPr lang="en-GB"/>
          </a:p>
        </p:txBody>
      </p:sp>
    </p:spTree>
    <p:extLst>
      <p:ext uri="{BB962C8B-B14F-4D97-AF65-F5344CB8AC3E}">
        <p14:creationId xmlns:p14="http://schemas.microsoft.com/office/powerpoint/2010/main" val="155921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Mark as Board Lead for the Green Plan </a:t>
            </a:r>
          </a:p>
        </p:txBody>
      </p:sp>
      <p:sp>
        <p:nvSpPr>
          <p:cNvPr id="4" name="Slide Number Placeholder 3"/>
          <p:cNvSpPr>
            <a:spLocks noGrp="1"/>
          </p:cNvSpPr>
          <p:nvPr>
            <p:ph type="sldNum" sz="quarter" idx="5"/>
          </p:nvPr>
        </p:nvSpPr>
        <p:spPr/>
        <p:txBody>
          <a:bodyPr/>
          <a:lstStyle/>
          <a:p>
            <a:fld id="{8D955B9D-A319-4783-A58E-6A81E2D5E024}" type="slidenum">
              <a:rPr lang="en-GB" smtClean="0"/>
              <a:t>7</a:t>
            </a:fld>
            <a:endParaRPr lang="en-GB"/>
          </a:p>
        </p:txBody>
      </p:sp>
    </p:spTree>
    <p:extLst>
      <p:ext uri="{BB962C8B-B14F-4D97-AF65-F5344CB8AC3E}">
        <p14:creationId xmlns:p14="http://schemas.microsoft.com/office/powerpoint/2010/main" val="107821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the targets in a separate slide here to highlight their importance. </a:t>
            </a:r>
          </a:p>
        </p:txBody>
      </p:sp>
      <p:sp>
        <p:nvSpPr>
          <p:cNvPr id="4" name="Slide Number Placeholder 3"/>
          <p:cNvSpPr>
            <a:spLocks noGrp="1"/>
          </p:cNvSpPr>
          <p:nvPr>
            <p:ph type="sldNum" sz="quarter" idx="5"/>
          </p:nvPr>
        </p:nvSpPr>
        <p:spPr/>
        <p:txBody>
          <a:bodyPr/>
          <a:lstStyle/>
          <a:p>
            <a:fld id="{8D955B9D-A319-4783-A58E-6A81E2D5E024}" type="slidenum">
              <a:rPr lang="en-GB" smtClean="0"/>
              <a:t>8</a:t>
            </a:fld>
            <a:endParaRPr lang="en-GB"/>
          </a:p>
        </p:txBody>
      </p:sp>
    </p:spTree>
    <p:extLst>
      <p:ext uri="{BB962C8B-B14F-4D97-AF65-F5344CB8AC3E}">
        <p14:creationId xmlns:p14="http://schemas.microsoft.com/office/powerpoint/2010/main" val="249045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with high level funding we have won recently. Removed ref to CARE strategy text as added prior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84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highlighted text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955B9D-A319-4783-A58E-6A81E2D5E0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76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9143-CA46-3AB3-8FC2-7B75C29EFF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7BF2BF-63B8-B59D-F807-8B5F3168C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F0D5FF-2981-494F-1117-5EA1F5E6253D}"/>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5" name="Footer Placeholder 4">
            <a:extLst>
              <a:ext uri="{FF2B5EF4-FFF2-40B4-BE49-F238E27FC236}">
                <a16:creationId xmlns:a16="http://schemas.microsoft.com/office/drawing/2014/main" id="{CED3132D-8D8F-151E-80EA-99DAAB972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766C3A-074F-780F-9DAE-293C64898A51}"/>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337286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9356-B473-443E-2486-3D5E2FD94A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D10251-49A0-6B88-ECC4-913745F79D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F4A048-38D8-2EA4-7A4C-F6EA8D4D4B75}"/>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5" name="Footer Placeholder 4">
            <a:extLst>
              <a:ext uri="{FF2B5EF4-FFF2-40B4-BE49-F238E27FC236}">
                <a16:creationId xmlns:a16="http://schemas.microsoft.com/office/drawing/2014/main" id="{E2751D92-06A1-0F70-487B-0C60D64DB1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B3B675-2F49-5DFE-9D71-20F505B3A37D}"/>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44741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EF7C0-6D20-8FAC-9E9D-856A5D70DC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03AD93-4151-89B7-FD26-5F0A974D7E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8FF170-60E4-5D90-04CD-0EFE61780FE2}"/>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5" name="Footer Placeholder 4">
            <a:extLst>
              <a:ext uri="{FF2B5EF4-FFF2-40B4-BE49-F238E27FC236}">
                <a16:creationId xmlns:a16="http://schemas.microsoft.com/office/drawing/2014/main" id="{96510CEE-6185-6CA2-C424-D39A233D02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57BB2-19D9-9DB4-08AF-F8CB6270B1F2}"/>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204719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8719125" y="5982112"/>
            <a:ext cx="28448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16419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CB63468-251C-0ACD-D101-F6C919005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68437" y="207778"/>
            <a:ext cx="6455127" cy="6442444"/>
          </a:xfrm>
          <a:prstGeom prst="rect">
            <a:avLst/>
          </a:prstGeom>
        </p:spPr>
      </p:pic>
      <p:grpSp>
        <p:nvGrpSpPr>
          <p:cNvPr id="57" name="Group 56">
            <a:extLst>
              <a:ext uri="{FF2B5EF4-FFF2-40B4-BE49-F238E27FC236}">
                <a16:creationId xmlns:a16="http://schemas.microsoft.com/office/drawing/2014/main" id="{300C54E3-1F78-870E-812F-9A8BA2551DA0}"/>
              </a:ext>
            </a:extLst>
          </p:cNvPr>
          <p:cNvGrpSpPr/>
          <p:nvPr userDrawn="1"/>
        </p:nvGrpSpPr>
        <p:grpSpPr>
          <a:xfrm>
            <a:off x="418309" y="241511"/>
            <a:ext cx="2268372" cy="623576"/>
            <a:chOff x="418309" y="241511"/>
            <a:chExt cx="2268372" cy="623576"/>
          </a:xfrm>
        </p:grpSpPr>
        <p:sp>
          <p:nvSpPr>
            <p:cNvPr id="6" name="Rectangle 5">
              <a:extLst>
                <a:ext uri="{FF2B5EF4-FFF2-40B4-BE49-F238E27FC236}">
                  <a16:creationId xmlns:a16="http://schemas.microsoft.com/office/drawing/2014/main" id="{F742A7AD-DA44-30CE-78A7-D969FB29B0CE}"/>
                </a:ext>
              </a:extLst>
            </p:cNvPr>
            <p:cNvSpPr/>
            <p:nvPr userDrawn="1"/>
          </p:nvSpPr>
          <p:spPr>
            <a:xfrm>
              <a:off x="418309" y="330890"/>
              <a:ext cx="1465186" cy="428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gesh group logo">
              <a:extLst>
                <a:ext uri="{FF2B5EF4-FFF2-40B4-BE49-F238E27FC236}">
                  <a16:creationId xmlns:a16="http://schemas.microsoft.com/office/drawing/2014/main" id="{721DDC01-9437-FA95-6961-CB83E9FD0E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2218" y="241511"/>
              <a:ext cx="2254463" cy="623576"/>
            </a:xfrm>
            <a:prstGeom prst="rect">
              <a:avLst/>
            </a:prstGeom>
          </p:spPr>
        </p:pic>
      </p:grpSp>
      <p:sp>
        <p:nvSpPr>
          <p:cNvPr id="2" name="Title 1">
            <a:extLst>
              <a:ext uri="{FF2B5EF4-FFF2-40B4-BE49-F238E27FC236}">
                <a16:creationId xmlns:a16="http://schemas.microsoft.com/office/drawing/2014/main" id="{4D0CE673-9EF5-33F4-56CB-7A986568460E}"/>
              </a:ext>
            </a:extLst>
          </p:cNvPr>
          <p:cNvSpPr>
            <a:spLocks noGrp="1"/>
          </p:cNvSpPr>
          <p:nvPr>
            <p:ph type="ctrTitle"/>
          </p:nvPr>
        </p:nvSpPr>
        <p:spPr>
          <a:xfrm>
            <a:off x="501448" y="1781742"/>
            <a:ext cx="11189104" cy="2387600"/>
          </a:xfrm>
          <a:prstGeom prst="rect">
            <a:avLst/>
          </a:prstGeom>
        </p:spPr>
        <p:txBody>
          <a:bodyPr anchor="b">
            <a:normAutofit/>
          </a:bodyPr>
          <a:lstStyle>
            <a:lvl1pPr algn="l">
              <a:defRPr sz="4800" b="1">
                <a:solidFill>
                  <a:srgbClr val="201547"/>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26D5DB7-0C1E-6225-16FF-68996395E375}"/>
              </a:ext>
            </a:extLst>
          </p:cNvPr>
          <p:cNvSpPr>
            <a:spLocks noGrp="1"/>
          </p:cNvSpPr>
          <p:nvPr>
            <p:ph type="subTitle" idx="1"/>
          </p:nvPr>
        </p:nvSpPr>
        <p:spPr>
          <a:xfrm>
            <a:off x="501448" y="4261417"/>
            <a:ext cx="11189104" cy="1655762"/>
          </a:xfrm>
          <a:prstGeom prst="rect">
            <a:avLst/>
          </a:prstGeom>
        </p:spPr>
        <p:txBody>
          <a:bodyPr/>
          <a:lstStyle>
            <a:lvl1pPr marL="0" indent="0" algn="l">
              <a:buNone/>
              <a:defRPr sz="2400">
                <a:solidFill>
                  <a:srgbClr val="20154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19922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5263-68DF-05B1-0E5F-070F2BF39018}"/>
              </a:ext>
            </a:extLst>
          </p:cNvPr>
          <p:cNvSpPr>
            <a:spLocks noGrp="1"/>
          </p:cNvSpPr>
          <p:nvPr>
            <p:ph type="title"/>
          </p:nvPr>
        </p:nvSpPr>
        <p:spPr>
          <a:xfrm>
            <a:off x="501448" y="998482"/>
            <a:ext cx="11189104" cy="827088"/>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20108B7-FA0C-9014-2956-2DECF9833514}"/>
              </a:ext>
            </a:extLst>
          </p:cNvPr>
          <p:cNvSpPr>
            <a:spLocks noGrp="1"/>
          </p:cNvSpPr>
          <p:nvPr>
            <p:ph idx="1"/>
          </p:nvPr>
        </p:nvSpPr>
        <p:spPr>
          <a:xfrm>
            <a:off x="501448" y="2003369"/>
            <a:ext cx="11189104" cy="3991031"/>
          </a:xfrm>
          <a:prstGeom prst="rect">
            <a:avLst/>
          </a:prstGeom>
        </p:spPr>
        <p:txBody>
          <a:bodyPr/>
          <a:lstStyle>
            <a:lvl1pPr>
              <a:buClr>
                <a:srgbClr val="201547"/>
              </a:buClr>
              <a:defRPr sz="2000"/>
            </a:lvl1pPr>
            <a:lvl2pPr>
              <a:buClr>
                <a:srgbClr val="201547"/>
              </a:buClr>
              <a:defRPr sz="1800"/>
            </a:lvl2pPr>
            <a:lvl3pPr>
              <a:buClr>
                <a:srgbClr val="201547"/>
              </a:buClr>
              <a:defRPr sz="1400"/>
            </a:lvl3pPr>
            <a:lvl4pPr>
              <a:buClr>
                <a:srgbClr val="201547"/>
              </a:buClr>
              <a:defRPr sz="1400"/>
            </a:lvl4pPr>
            <a:lvl5pPr>
              <a:buClr>
                <a:srgbClr val="201547"/>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98C48BE-2628-A937-24BC-39A2DA72C35A}"/>
              </a:ext>
            </a:extLst>
          </p:cNvPr>
          <p:cNvSpPr>
            <a:spLocks noGrp="1"/>
          </p:cNvSpPr>
          <p:nvPr>
            <p:ph type="sldNum" sz="quarter" idx="12"/>
          </p:nvPr>
        </p:nvSpPr>
        <p:spPr>
          <a:xfrm>
            <a:off x="8610600" y="6356350"/>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8" name="Straight Connector 7">
            <a:extLst>
              <a:ext uri="{FF2B5EF4-FFF2-40B4-BE49-F238E27FC236}">
                <a16:creationId xmlns:a16="http://schemas.microsoft.com/office/drawing/2014/main" id="{EC6B077F-D1AF-0E70-0B9E-F17A4FCDDCCA}"/>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25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AE7C-FF1E-8FBE-A054-1FDFC6715060}"/>
              </a:ext>
            </a:extLst>
          </p:cNvPr>
          <p:cNvSpPr>
            <a:spLocks noGrp="1"/>
          </p:cNvSpPr>
          <p:nvPr>
            <p:ph type="title"/>
          </p:nvPr>
        </p:nvSpPr>
        <p:spPr>
          <a:xfrm>
            <a:off x="501448" y="1709738"/>
            <a:ext cx="11189104" cy="2852737"/>
          </a:xfrm>
          <a:prstGeom prst="rect">
            <a:avLst/>
          </a:prstGeom>
        </p:spPr>
        <p:txBody>
          <a:bodyPr anchor="b">
            <a:normAutofit/>
          </a:bodyPr>
          <a:lstStyle>
            <a:lvl1pPr>
              <a:defRPr sz="4400" b="0">
                <a:solidFill>
                  <a:srgbClr val="201547"/>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ABF9F65-AC78-8C86-A31D-0F4B72C666C9}"/>
              </a:ext>
            </a:extLst>
          </p:cNvPr>
          <p:cNvSpPr>
            <a:spLocks noGrp="1"/>
          </p:cNvSpPr>
          <p:nvPr>
            <p:ph type="body" idx="1"/>
          </p:nvPr>
        </p:nvSpPr>
        <p:spPr>
          <a:xfrm>
            <a:off x="501448" y="4589463"/>
            <a:ext cx="11189104" cy="1265905"/>
          </a:xfrm>
          <a:prstGeom prst="rect">
            <a:avLst/>
          </a:prstGeom>
        </p:spPr>
        <p:txBody>
          <a:bodyPr/>
          <a:lstStyle>
            <a:lvl1pPr marL="0" indent="0">
              <a:buNone/>
              <a:defRPr sz="2400">
                <a:solidFill>
                  <a:srgbClr val="20154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5" name="Slide Number Placeholder 5">
            <a:extLst>
              <a:ext uri="{FF2B5EF4-FFF2-40B4-BE49-F238E27FC236}">
                <a16:creationId xmlns:a16="http://schemas.microsoft.com/office/drawing/2014/main" id="{A7D184AE-FA74-1CC1-9885-EC64C45877D0}"/>
              </a:ext>
            </a:extLst>
          </p:cNvPr>
          <p:cNvSpPr>
            <a:spLocks noGrp="1"/>
          </p:cNvSpPr>
          <p:nvPr>
            <p:ph type="sldNum" sz="quarter" idx="12"/>
          </p:nvPr>
        </p:nvSpPr>
        <p:spPr>
          <a:xfrm>
            <a:off x="8610600" y="6356350"/>
            <a:ext cx="3079952" cy="365125"/>
          </a:xfrm>
          <a:prstGeom prst="rect">
            <a:avLst/>
          </a:prstGeom>
        </p:spPr>
        <p:txBody>
          <a:bodyPr/>
          <a:lstStyle>
            <a:lvl1pPr algn="r">
              <a:defRPr sz="1200">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4" name="Straight Connector 3">
            <a:extLst>
              <a:ext uri="{FF2B5EF4-FFF2-40B4-BE49-F238E27FC236}">
                <a16:creationId xmlns:a16="http://schemas.microsoft.com/office/drawing/2014/main" id="{20135C66-72D5-1255-2E2A-4322490A69EA}"/>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3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7A93-2EB7-8451-191E-A1CD8F39C844}"/>
              </a:ext>
            </a:extLst>
          </p:cNvPr>
          <p:cNvSpPr>
            <a:spLocks noGrp="1"/>
          </p:cNvSpPr>
          <p:nvPr>
            <p:ph type="title"/>
          </p:nvPr>
        </p:nvSpPr>
        <p:spPr>
          <a:xfrm>
            <a:off x="501448" y="876681"/>
            <a:ext cx="11189104" cy="814007"/>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7C2AB70-0489-F2DE-5DB5-871C8536E5FE}"/>
              </a:ext>
            </a:extLst>
          </p:cNvPr>
          <p:cNvSpPr>
            <a:spLocks noGrp="1"/>
          </p:cNvSpPr>
          <p:nvPr>
            <p:ph sz="half" idx="1"/>
          </p:nvPr>
        </p:nvSpPr>
        <p:spPr>
          <a:xfrm>
            <a:off x="501448" y="1825625"/>
            <a:ext cx="5518352" cy="4016374"/>
          </a:xfrm>
          <a:prstGeom prst="rect">
            <a:avLst/>
          </a:prstGeom>
        </p:spPr>
        <p:txBody>
          <a:bodyPr/>
          <a:lstStyle>
            <a:lvl1pPr>
              <a:buClr>
                <a:srgbClr val="201547"/>
              </a:buClr>
              <a:defRPr sz="2000">
                <a:solidFill>
                  <a:schemeClr val="tx1"/>
                </a:solidFill>
              </a:defRPr>
            </a:lvl1pPr>
            <a:lvl2pPr>
              <a:buClr>
                <a:srgbClr val="201547"/>
              </a:buClr>
              <a:defRPr sz="1800">
                <a:solidFill>
                  <a:schemeClr val="tx1"/>
                </a:solidFill>
              </a:defRPr>
            </a:lvl2pPr>
            <a:lvl3pPr>
              <a:buClr>
                <a:srgbClr val="201547"/>
              </a:buClr>
              <a:defRPr sz="1400">
                <a:solidFill>
                  <a:schemeClr val="tx1"/>
                </a:solidFill>
              </a:defRPr>
            </a:lvl3pPr>
            <a:lvl4pPr>
              <a:buClr>
                <a:srgbClr val="201547"/>
              </a:buClr>
              <a:defRPr sz="1400">
                <a:solidFill>
                  <a:schemeClr val="tx1"/>
                </a:solidFill>
              </a:defRPr>
            </a:lvl4pPr>
            <a:lvl5pPr>
              <a:buClr>
                <a:srgbClr val="201547"/>
              </a:buCl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58F0795-FC9B-202B-6189-3E3A9CD5D22F}"/>
              </a:ext>
            </a:extLst>
          </p:cNvPr>
          <p:cNvSpPr>
            <a:spLocks noGrp="1"/>
          </p:cNvSpPr>
          <p:nvPr>
            <p:ph sz="half" idx="2"/>
          </p:nvPr>
        </p:nvSpPr>
        <p:spPr>
          <a:xfrm>
            <a:off x="6172200" y="1825625"/>
            <a:ext cx="5518352" cy="4016374"/>
          </a:xfrm>
          <a:prstGeom prst="rect">
            <a:avLst/>
          </a:prstGeom>
        </p:spPr>
        <p:txBody>
          <a:bodyPr/>
          <a:lstStyle>
            <a:lvl1pPr>
              <a:defRPr sz="2000"/>
            </a:lvl1pPr>
            <a:lvl2pPr>
              <a:defRPr sz="18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669BF7BF-A76B-9060-FCAA-1B6715CB005E}"/>
              </a:ext>
            </a:extLst>
          </p:cNvPr>
          <p:cNvSpPr>
            <a:spLocks noGrp="1"/>
          </p:cNvSpPr>
          <p:nvPr>
            <p:ph type="sldNum" sz="quarter" idx="12"/>
          </p:nvPr>
        </p:nvSpPr>
        <p:spPr>
          <a:xfrm>
            <a:off x="8947352" y="6356350"/>
            <a:ext cx="27432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1A2A6FE9-6184-4963-BAB4-C208AA3531EB}" type="slidenum">
              <a:rPr lang="en-GB" smtClean="0"/>
              <a:pPr/>
              <a:t>‹#›</a:t>
            </a:fld>
            <a:endParaRPr lang="en-GB" dirty="0"/>
          </a:p>
        </p:txBody>
      </p:sp>
      <p:cxnSp>
        <p:nvCxnSpPr>
          <p:cNvPr id="8" name="Straight Connector 7">
            <a:extLst>
              <a:ext uri="{FF2B5EF4-FFF2-40B4-BE49-F238E27FC236}">
                <a16:creationId xmlns:a16="http://schemas.microsoft.com/office/drawing/2014/main" id="{2A39FBCB-E79D-D094-AB53-A41FA718518F}"/>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gesh group logo">
            <a:extLst>
              <a:ext uri="{FF2B5EF4-FFF2-40B4-BE49-F238E27FC236}">
                <a16:creationId xmlns:a16="http://schemas.microsoft.com/office/drawing/2014/main" id="{CB17618A-42C0-6A9D-4CE7-426A3D2B94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5"/>
            <a:ext cx="1132000" cy="313107"/>
          </a:xfrm>
          <a:prstGeom prst="rect">
            <a:avLst/>
          </a:prstGeom>
        </p:spPr>
      </p:pic>
    </p:spTree>
    <p:extLst>
      <p:ext uri="{BB962C8B-B14F-4D97-AF65-F5344CB8AC3E}">
        <p14:creationId xmlns:p14="http://schemas.microsoft.com/office/powerpoint/2010/main" val="24178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D412-0116-4BED-0BA4-E844E256D1BB}"/>
              </a:ext>
            </a:extLst>
          </p:cNvPr>
          <p:cNvSpPr>
            <a:spLocks noGrp="1"/>
          </p:cNvSpPr>
          <p:nvPr>
            <p:ph type="title"/>
          </p:nvPr>
        </p:nvSpPr>
        <p:spPr>
          <a:xfrm>
            <a:off x="501449" y="895732"/>
            <a:ext cx="11189104" cy="794956"/>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5F56A6-A0F0-3F4B-D90A-F0A34214FCC0}"/>
              </a:ext>
            </a:extLst>
          </p:cNvPr>
          <p:cNvSpPr>
            <a:spLocks noGrp="1"/>
          </p:cNvSpPr>
          <p:nvPr>
            <p:ph type="body" idx="1"/>
          </p:nvPr>
        </p:nvSpPr>
        <p:spPr>
          <a:xfrm>
            <a:off x="501448" y="1681163"/>
            <a:ext cx="5496127" cy="823912"/>
          </a:xfrm>
          <a:prstGeom prst="rect">
            <a:avLst/>
          </a:prstGeom>
        </p:spPr>
        <p:txBody>
          <a:bodyPr anchor="b"/>
          <a:lstStyle>
            <a:lvl1pPr marL="0" indent="0">
              <a:buNone/>
              <a:defRPr sz="2400" b="0">
                <a:solidFill>
                  <a:srgbClr val="2015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662BCF3-17F1-2A31-7621-BAE940E6C37C}"/>
              </a:ext>
            </a:extLst>
          </p:cNvPr>
          <p:cNvSpPr>
            <a:spLocks noGrp="1"/>
          </p:cNvSpPr>
          <p:nvPr>
            <p:ph sz="half" idx="2"/>
          </p:nvPr>
        </p:nvSpPr>
        <p:spPr>
          <a:xfrm>
            <a:off x="501448" y="2505075"/>
            <a:ext cx="5496127" cy="3476625"/>
          </a:xfrm>
          <a:prstGeom prst="rect">
            <a:avLst/>
          </a:prstGeom>
        </p:spPr>
        <p:txBody>
          <a:bodyPr/>
          <a:lstStyle>
            <a:lvl1pPr>
              <a:defRPr sz="2000"/>
            </a:lvl1pPr>
            <a:lvl2pPr>
              <a:defRPr sz="18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06AE203-B271-58D4-DC4A-001C11D8C982}"/>
              </a:ext>
            </a:extLst>
          </p:cNvPr>
          <p:cNvSpPr>
            <a:spLocks noGrp="1"/>
          </p:cNvSpPr>
          <p:nvPr>
            <p:ph type="body" sz="quarter" idx="3"/>
          </p:nvPr>
        </p:nvSpPr>
        <p:spPr>
          <a:xfrm>
            <a:off x="6172200" y="1681163"/>
            <a:ext cx="5518352" cy="823912"/>
          </a:xfrm>
          <a:prstGeom prst="rect">
            <a:avLst/>
          </a:prstGeom>
        </p:spPr>
        <p:txBody>
          <a:bodyPr anchor="b"/>
          <a:lstStyle>
            <a:lvl1pPr marL="0" indent="0">
              <a:buNone/>
              <a:defRPr sz="2400" b="0">
                <a:solidFill>
                  <a:srgbClr val="2015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BE873C-F720-E75E-2CAC-08A956A68D2B}"/>
              </a:ext>
            </a:extLst>
          </p:cNvPr>
          <p:cNvSpPr>
            <a:spLocks noGrp="1"/>
          </p:cNvSpPr>
          <p:nvPr>
            <p:ph sz="quarter" idx="4"/>
          </p:nvPr>
        </p:nvSpPr>
        <p:spPr>
          <a:xfrm>
            <a:off x="6172200" y="2505075"/>
            <a:ext cx="5518352" cy="3476625"/>
          </a:xfrm>
          <a:prstGeom prst="rect">
            <a:avLst/>
          </a:prstGeom>
        </p:spPr>
        <p:txBody>
          <a:bodyPr/>
          <a:lstStyle>
            <a:lvl1pPr>
              <a:defRPr sz="2000"/>
            </a:lvl1pPr>
            <a:lvl2pPr>
              <a:defRPr sz="18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5">
            <a:extLst>
              <a:ext uri="{FF2B5EF4-FFF2-40B4-BE49-F238E27FC236}">
                <a16:creationId xmlns:a16="http://schemas.microsoft.com/office/drawing/2014/main" id="{5F068E2D-31CE-2260-8A30-4342255ECDA6}"/>
              </a:ext>
            </a:extLst>
          </p:cNvPr>
          <p:cNvSpPr>
            <a:spLocks noGrp="1"/>
          </p:cNvSpPr>
          <p:nvPr>
            <p:ph type="sldNum" sz="quarter" idx="12"/>
          </p:nvPr>
        </p:nvSpPr>
        <p:spPr>
          <a:xfrm>
            <a:off x="8610600" y="6356350"/>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11" name="Straight Connector 10">
            <a:extLst>
              <a:ext uri="{FF2B5EF4-FFF2-40B4-BE49-F238E27FC236}">
                <a16:creationId xmlns:a16="http://schemas.microsoft.com/office/drawing/2014/main" id="{3E9942E5-3487-D2B8-23B5-A9AA4C31DA35}"/>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gesh group logo">
            <a:extLst>
              <a:ext uri="{FF2B5EF4-FFF2-40B4-BE49-F238E27FC236}">
                <a16:creationId xmlns:a16="http://schemas.microsoft.com/office/drawing/2014/main" id="{C513D16B-1FDE-0817-3A89-B2ED1F7D40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5"/>
            <a:ext cx="1132000" cy="313107"/>
          </a:xfrm>
          <a:prstGeom prst="rect">
            <a:avLst/>
          </a:prstGeom>
        </p:spPr>
      </p:pic>
    </p:spTree>
    <p:extLst>
      <p:ext uri="{BB962C8B-B14F-4D97-AF65-F5344CB8AC3E}">
        <p14:creationId xmlns:p14="http://schemas.microsoft.com/office/powerpoint/2010/main" val="3627806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18EB-700A-F17E-B4D3-8C8508DD4D54}"/>
              </a:ext>
            </a:extLst>
          </p:cNvPr>
          <p:cNvSpPr>
            <a:spLocks noGrp="1"/>
          </p:cNvSpPr>
          <p:nvPr>
            <p:ph type="title"/>
          </p:nvPr>
        </p:nvSpPr>
        <p:spPr>
          <a:xfrm>
            <a:off x="501448" y="876681"/>
            <a:ext cx="11189104" cy="814007"/>
          </a:xfrm>
          <a:prstGeom prst="rect">
            <a:avLst/>
          </a:prstGeom>
        </p:spPr>
        <p:txBody>
          <a:bodyPr/>
          <a:lstStyle>
            <a:lvl1pPr>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68991AD1-59F1-DCED-FF70-FF5D5842C9B2}"/>
              </a:ext>
            </a:extLst>
          </p:cNvPr>
          <p:cNvSpPr>
            <a:spLocks noGrp="1"/>
          </p:cNvSpPr>
          <p:nvPr>
            <p:ph type="sldNum" sz="quarter" idx="12"/>
          </p:nvPr>
        </p:nvSpPr>
        <p:spPr>
          <a:xfrm>
            <a:off x="8610600" y="6356350"/>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7" name="Straight Connector 6">
            <a:extLst>
              <a:ext uri="{FF2B5EF4-FFF2-40B4-BE49-F238E27FC236}">
                <a16:creationId xmlns:a16="http://schemas.microsoft.com/office/drawing/2014/main" id="{788557E3-14FC-61B7-D9FF-17F20C25AF95}"/>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gesh group logo">
            <a:extLst>
              <a:ext uri="{FF2B5EF4-FFF2-40B4-BE49-F238E27FC236}">
                <a16:creationId xmlns:a16="http://schemas.microsoft.com/office/drawing/2014/main" id="{33E6A7AE-3104-F975-1D83-4F23F18E2D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5"/>
            <a:ext cx="1132000" cy="313107"/>
          </a:xfrm>
          <a:prstGeom prst="rect">
            <a:avLst/>
          </a:prstGeom>
        </p:spPr>
      </p:pic>
    </p:spTree>
    <p:extLst>
      <p:ext uri="{BB962C8B-B14F-4D97-AF65-F5344CB8AC3E}">
        <p14:creationId xmlns:p14="http://schemas.microsoft.com/office/powerpoint/2010/main" val="359387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BE80FAE-FA09-C0B3-6131-1ECFF3C70EEF}"/>
              </a:ext>
            </a:extLst>
          </p:cNvPr>
          <p:cNvSpPr>
            <a:spLocks noGrp="1"/>
          </p:cNvSpPr>
          <p:nvPr>
            <p:ph type="sldNum" sz="quarter" idx="12"/>
          </p:nvPr>
        </p:nvSpPr>
        <p:spPr>
          <a:xfrm>
            <a:off x="8610600" y="6356350"/>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6" name="Straight Connector 5">
            <a:extLst>
              <a:ext uri="{FF2B5EF4-FFF2-40B4-BE49-F238E27FC236}">
                <a16:creationId xmlns:a16="http://schemas.microsoft.com/office/drawing/2014/main" id="{58A99A54-8428-4A82-5EED-5A3ADBDD8C09}"/>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Graphic 2" descr="gesh group logo">
            <a:extLst>
              <a:ext uri="{FF2B5EF4-FFF2-40B4-BE49-F238E27FC236}">
                <a16:creationId xmlns:a16="http://schemas.microsoft.com/office/drawing/2014/main" id="{A83E474E-C254-99C3-882C-D4E2D51D04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5"/>
            <a:ext cx="1132000" cy="313107"/>
          </a:xfrm>
          <a:prstGeom prst="rect">
            <a:avLst/>
          </a:prstGeom>
        </p:spPr>
      </p:pic>
    </p:spTree>
    <p:extLst>
      <p:ext uri="{BB962C8B-B14F-4D97-AF65-F5344CB8AC3E}">
        <p14:creationId xmlns:p14="http://schemas.microsoft.com/office/powerpoint/2010/main" val="296108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4C60-9EAB-A3F0-35E8-0215CAA06B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A463FF-B9D8-44A4-7D5D-76EC974780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823F28-3AE8-4E87-D1A5-9B24F361C146}"/>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5" name="Footer Placeholder 4">
            <a:extLst>
              <a:ext uri="{FF2B5EF4-FFF2-40B4-BE49-F238E27FC236}">
                <a16:creationId xmlns:a16="http://schemas.microsoft.com/office/drawing/2014/main" id="{7122FC10-AE81-F570-5168-E1436D423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558AF-74A2-504E-17F7-047B8DF541E3}"/>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3764477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E3F6-AA7A-FA49-AD1D-FB1E40DF73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5A1A8A-C87F-0521-1A18-010F894D9C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039671-1E7D-0F9B-8BB2-BA974858E5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A2FABFCD-BA36-190B-D2D3-114FF4C867AF}"/>
              </a:ext>
            </a:extLst>
          </p:cNvPr>
          <p:cNvSpPr>
            <a:spLocks noGrp="1"/>
          </p:cNvSpPr>
          <p:nvPr>
            <p:ph type="sldNum" sz="quarter" idx="12"/>
          </p:nvPr>
        </p:nvSpPr>
        <p:spPr>
          <a:xfrm>
            <a:off x="8610600" y="6356350"/>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5" name="Straight Connector 4">
            <a:extLst>
              <a:ext uri="{FF2B5EF4-FFF2-40B4-BE49-F238E27FC236}">
                <a16:creationId xmlns:a16="http://schemas.microsoft.com/office/drawing/2014/main" id="{8FB12491-AF80-89FA-713B-B0C406888419}"/>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840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898C-F04F-9A02-D90D-91262994AB8F}"/>
              </a:ext>
            </a:extLst>
          </p:cNvPr>
          <p:cNvSpPr>
            <a:spLocks noGrp="1"/>
          </p:cNvSpPr>
          <p:nvPr>
            <p:ph type="title"/>
          </p:nvPr>
        </p:nvSpPr>
        <p:spPr>
          <a:xfrm>
            <a:off x="501448" y="859631"/>
            <a:ext cx="4270577" cy="1600200"/>
          </a:xfrm>
          <a:prstGeom prst="rect">
            <a:avLst/>
          </a:prstGeo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763A4C5-D157-1677-61E7-774D0D31FD09}"/>
              </a:ext>
            </a:extLst>
          </p:cNvPr>
          <p:cNvSpPr>
            <a:spLocks noGrp="1"/>
          </p:cNvSpPr>
          <p:nvPr>
            <p:ph type="pic" idx="1"/>
          </p:nvPr>
        </p:nvSpPr>
        <p:spPr>
          <a:xfrm>
            <a:off x="5183188" y="859632"/>
            <a:ext cx="6507364"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D74BF8-372F-E8F9-8DA7-BA622251406D}"/>
              </a:ext>
            </a:extLst>
          </p:cNvPr>
          <p:cNvSpPr>
            <a:spLocks noGrp="1"/>
          </p:cNvSpPr>
          <p:nvPr>
            <p:ph type="body" sz="half" idx="2"/>
          </p:nvPr>
        </p:nvSpPr>
        <p:spPr>
          <a:xfrm>
            <a:off x="501448" y="2459831"/>
            <a:ext cx="427057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B6F890A0-E191-6A44-A381-FE4EBDE92961}"/>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8F5C3FE1-8C26-9862-9053-48796ED8F150}"/>
              </a:ext>
            </a:extLst>
          </p:cNvPr>
          <p:cNvSpPr>
            <a:spLocks noGrp="1"/>
          </p:cNvSpPr>
          <p:nvPr>
            <p:ph type="sldNum" sz="quarter" idx="12"/>
          </p:nvPr>
        </p:nvSpPr>
        <p:spPr>
          <a:xfrm>
            <a:off x="8610600" y="6356350"/>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pic>
        <p:nvPicPr>
          <p:cNvPr id="5" name="Graphic 4" descr="gesh group logo">
            <a:extLst>
              <a:ext uri="{FF2B5EF4-FFF2-40B4-BE49-F238E27FC236}">
                <a16:creationId xmlns:a16="http://schemas.microsoft.com/office/drawing/2014/main" id="{84519AE0-CEC9-397D-464F-CBB5F69786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5"/>
            <a:ext cx="1132000" cy="313107"/>
          </a:xfrm>
          <a:prstGeom prst="rect">
            <a:avLst/>
          </a:prstGeom>
        </p:spPr>
      </p:pic>
    </p:spTree>
    <p:extLst>
      <p:ext uri="{BB962C8B-B14F-4D97-AF65-F5344CB8AC3E}">
        <p14:creationId xmlns:p14="http://schemas.microsoft.com/office/powerpoint/2010/main" val="4224019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C787-B5E8-D3E8-49AA-21E5FB10A70D}"/>
              </a:ext>
            </a:extLst>
          </p:cNvPr>
          <p:cNvSpPr>
            <a:spLocks noGrp="1"/>
          </p:cNvSpPr>
          <p:nvPr>
            <p:ph type="title"/>
          </p:nvPr>
        </p:nvSpPr>
        <p:spPr>
          <a:xfrm>
            <a:off x="501448" y="972127"/>
            <a:ext cx="11189104" cy="718561"/>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657CD-506F-A054-BAB8-D0081C2990C2}"/>
              </a:ext>
            </a:extLst>
          </p:cNvPr>
          <p:cNvSpPr>
            <a:spLocks noGrp="1"/>
          </p:cNvSpPr>
          <p:nvPr>
            <p:ph type="body" orient="vert" idx="1"/>
          </p:nvPr>
        </p:nvSpPr>
        <p:spPr>
          <a:xfrm>
            <a:off x="501448" y="1825625"/>
            <a:ext cx="11189104" cy="3990975"/>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7431BA51-5143-BF96-3E10-F6198F9DB8BD}"/>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5DA75AA3-69BD-FCFB-F10D-BF3EDC0A29A6}"/>
              </a:ext>
            </a:extLst>
          </p:cNvPr>
          <p:cNvSpPr>
            <a:spLocks noGrp="1"/>
          </p:cNvSpPr>
          <p:nvPr>
            <p:ph type="sldNum" sz="quarter" idx="12"/>
          </p:nvPr>
        </p:nvSpPr>
        <p:spPr>
          <a:xfrm>
            <a:off x="8610600" y="6356350"/>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pic>
        <p:nvPicPr>
          <p:cNvPr id="5" name="Graphic 4" descr="gesh group logo">
            <a:extLst>
              <a:ext uri="{FF2B5EF4-FFF2-40B4-BE49-F238E27FC236}">
                <a16:creationId xmlns:a16="http://schemas.microsoft.com/office/drawing/2014/main" id="{50C145A4-8B2E-BBC3-07A6-605BF128CB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5"/>
            <a:ext cx="1132000" cy="313107"/>
          </a:xfrm>
          <a:prstGeom prst="rect">
            <a:avLst/>
          </a:prstGeom>
        </p:spPr>
      </p:pic>
    </p:spTree>
    <p:extLst>
      <p:ext uri="{BB962C8B-B14F-4D97-AF65-F5344CB8AC3E}">
        <p14:creationId xmlns:p14="http://schemas.microsoft.com/office/powerpoint/2010/main" val="3944904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3673E3-8C6F-D3B3-8D8D-8BF4870B57DE}"/>
              </a:ext>
            </a:extLst>
          </p:cNvPr>
          <p:cNvSpPr>
            <a:spLocks noGrp="1"/>
          </p:cNvSpPr>
          <p:nvPr>
            <p:ph type="title" orient="vert"/>
          </p:nvPr>
        </p:nvSpPr>
        <p:spPr>
          <a:xfrm>
            <a:off x="8724900" y="997527"/>
            <a:ext cx="2965652" cy="4780971"/>
          </a:xfrm>
          <a:prstGeom prst="rect">
            <a:avLst/>
          </a:prstGeom>
        </p:spPr>
        <p:txBody>
          <a:bodyPr vert="eaVert"/>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6A89E626-3C59-FCBD-CB82-2389DE9090F3}"/>
              </a:ext>
            </a:extLst>
          </p:cNvPr>
          <p:cNvSpPr>
            <a:spLocks noGrp="1"/>
          </p:cNvSpPr>
          <p:nvPr>
            <p:ph type="body" orient="vert" idx="1"/>
          </p:nvPr>
        </p:nvSpPr>
        <p:spPr>
          <a:xfrm>
            <a:off x="501448" y="997527"/>
            <a:ext cx="8071052" cy="4780969"/>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0BB4D3A0-4552-F828-D55F-B4A0DDF83459}"/>
              </a:ext>
            </a:extLst>
          </p:cNvPr>
          <p:cNvCxnSpPr>
            <a:cxnSpLocks/>
          </p:cNvCxnSpPr>
          <p:nvPr userDrawn="1"/>
        </p:nvCxnSpPr>
        <p:spPr>
          <a:xfrm flipH="1">
            <a:off x="501448" y="6178550"/>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7B846807-B091-B338-67EE-EF78BDFE63F7}"/>
              </a:ext>
            </a:extLst>
          </p:cNvPr>
          <p:cNvSpPr>
            <a:spLocks noGrp="1"/>
          </p:cNvSpPr>
          <p:nvPr>
            <p:ph type="sldNum" sz="quarter" idx="12"/>
          </p:nvPr>
        </p:nvSpPr>
        <p:spPr>
          <a:xfrm>
            <a:off x="8610600" y="6356350"/>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pic>
        <p:nvPicPr>
          <p:cNvPr id="5" name="Graphic 4" descr="gesh group logo">
            <a:extLst>
              <a:ext uri="{FF2B5EF4-FFF2-40B4-BE49-F238E27FC236}">
                <a16:creationId xmlns:a16="http://schemas.microsoft.com/office/drawing/2014/main" id="{C6C4FD88-8F02-4504-DDD9-DD45BEBCD2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5"/>
            <a:ext cx="1132000" cy="313107"/>
          </a:xfrm>
          <a:prstGeom prst="rect">
            <a:avLst/>
          </a:prstGeom>
        </p:spPr>
      </p:pic>
    </p:spTree>
    <p:extLst>
      <p:ext uri="{BB962C8B-B14F-4D97-AF65-F5344CB8AC3E}">
        <p14:creationId xmlns:p14="http://schemas.microsoft.com/office/powerpoint/2010/main" val="643540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8719125" y="5982112"/>
            <a:ext cx="28448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a:p>
        </p:txBody>
      </p:sp>
    </p:spTree>
    <p:extLst>
      <p:ext uri="{BB962C8B-B14F-4D97-AF65-F5344CB8AC3E}">
        <p14:creationId xmlns:p14="http://schemas.microsoft.com/office/powerpoint/2010/main" val="1220888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CB63468-251C-0ACD-D101-F6C919005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68438" y="207779"/>
            <a:ext cx="6455127" cy="6442444"/>
          </a:xfrm>
          <a:prstGeom prst="rect">
            <a:avLst/>
          </a:prstGeom>
        </p:spPr>
      </p:pic>
      <p:grpSp>
        <p:nvGrpSpPr>
          <p:cNvPr id="57" name="Group 56">
            <a:extLst>
              <a:ext uri="{FF2B5EF4-FFF2-40B4-BE49-F238E27FC236}">
                <a16:creationId xmlns:a16="http://schemas.microsoft.com/office/drawing/2014/main" id="{300C54E3-1F78-870E-812F-9A8BA2551DA0}"/>
              </a:ext>
            </a:extLst>
          </p:cNvPr>
          <p:cNvGrpSpPr/>
          <p:nvPr userDrawn="1"/>
        </p:nvGrpSpPr>
        <p:grpSpPr>
          <a:xfrm>
            <a:off x="418310" y="241511"/>
            <a:ext cx="2268372" cy="623576"/>
            <a:chOff x="418309" y="241511"/>
            <a:chExt cx="2268372" cy="623576"/>
          </a:xfrm>
        </p:grpSpPr>
        <p:sp>
          <p:nvSpPr>
            <p:cNvPr id="6" name="Rectangle 5">
              <a:extLst>
                <a:ext uri="{FF2B5EF4-FFF2-40B4-BE49-F238E27FC236}">
                  <a16:creationId xmlns:a16="http://schemas.microsoft.com/office/drawing/2014/main" id="{F742A7AD-DA44-30CE-78A7-D969FB29B0CE}"/>
                </a:ext>
              </a:extLst>
            </p:cNvPr>
            <p:cNvSpPr/>
            <p:nvPr userDrawn="1"/>
          </p:nvSpPr>
          <p:spPr>
            <a:xfrm>
              <a:off x="418309" y="330890"/>
              <a:ext cx="1465186" cy="428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Graphic 10" descr="gesh group logo">
              <a:extLst>
                <a:ext uri="{FF2B5EF4-FFF2-40B4-BE49-F238E27FC236}">
                  <a16:creationId xmlns:a16="http://schemas.microsoft.com/office/drawing/2014/main" id="{721DDC01-9437-FA95-6961-CB83E9FD0E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2218" y="241511"/>
              <a:ext cx="2254463" cy="623576"/>
            </a:xfrm>
            <a:prstGeom prst="rect">
              <a:avLst/>
            </a:prstGeom>
          </p:spPr>
        </p:pic>
      </p:grpSp>
      <p:sp>
        <p:nvSpPr>
          <p:cNvPr id="2" name="Title 1">
            <a:extLst>
              <a:ext uri="{FF2B5EF4-FFF2-40B4-BE49-F238E27FC236}">
                <a16:creationId xmlns:a16="http://schemas.microsoft.com/office/drawing/2014/main" id="{4D0CE673-9EF5-33F4-56CB-7A986568460E}"/>
              </a:ext>
            </a:extLst>
          </p:cNvPr>
          <p:cNvSpPr>
            <a:spLocks noGrp="1"/>
          </p:cNvSpPr>
          <p:nvPr>
            <p:ph type="ctrTitle"/>
          </p:nvPr>
        </p:nvSpPr>
        <p:spPr>
          <a:xfrm>
            <a:off x="501448" y="1781743"/>
            <a:ext cx="11189104" cy="2387600"/>
          </a:xfrm>
          <a:prstGeom prst="rect">
            <a:avLst/>
          </a:prstGeom>
        </p:spPr>
        <p:txBody>
          <a:bodyPr anchor="b">
            <a:normAutofit/>
          </a:bodyPr>
          <a:lstStyle>
            <a:lvl1pPr algn="l">
              <a:defRPr sz="4800" b="1">
                <a:solidFill>
                  <a:srgbClr val="201547"/>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26D5DB7-0C1E-6225-16FF-68996395E375}"/>
              </a:ext>
            </a:extLst>
          </p:cNvPr>
          <p:cNvSpPr>
            <a:spLocks noGrp="1"/>
          </p:cNvSpPr>
          <p:nvPr>
            <p:ph type="subTitle" idx="1"/>
          </p:nvPr>
        </p:nvSpPr>
        <p:spPr>
          <a:xfrm>
            <a:off x="501448" y="4261417"/>
            <a:ext cx="11189104" cy="1655763"/>
          </a:xfrm>
          <a:prstGeom prst="rect">
            <a:avLst/>
          </a:prstGeom>
        </p:spPr>
        <p:txBody>
          <a:bodyPr/>
          <a:lstStyle>
            <a:lvl1pPr marL="0" indent="0" algn="l">
              <a:buNone/>
              <a:defRPr sz="2400">
                <a:solidFill>
                  <a:srgbClr val="201547"/>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216194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5263-68DF-05B1-0E5F-070F2BF39018}"/>
              </a:ext>
            </a:extLst>
          </p:cNvPr>
          <p:cNvSpPr>
            <a:spLocks noGrp="1"/>
          </p:cNvSpPr>
          <p:nvPr>
            <p:ph type="title"/>
          </p:nvPr>
        </p:nvSpPr>
        <p:spPr>
          <a:xfrm>
            <a:off x="501448" y="998483"/>
            <a:ext cx="11189104" cy="827088"/>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20108B7-FA0C-9014-2956-2DECF9833514}"/>
              </a:ext>
            </a:extLst>
          </p:cNvPr>
          <p:cNvSpPr>
            <a:spLocks noGrp="1"/>
          </p:cNvSpPr>
          <p:nvPr>
            <p:ph idx="1"/>
          </p:nvPr>
        </p:nvSpPr>
        <p:spPr>
          <a:xfrm>
            <a:off x="501448" y="2003370"/>
            <a:ext cx="11189104" cy="3991031"/>
          </a:xfrm>
          <a:prstGeom prst="rect">
            <a:avLst/>
          </a:prstGeom>
        </p:spPr>
        <p:txBody>
          <a:bodyPr/>
          <a:lstStyle>
            <a:lvl1pPr>
              <a:buClr>
                <a:srgbClr val="201547"/>
              </a:buClr>
              <a:defRPr sz="2000"/>
            </a:lvl1pPr>
            <a:lvl2pPr>
              <a:buClr>
                <a:srgbClr val="201547"/>
              </a:buClr>
              <a:defRPr sz="1800"/>
            </a:lvl2pPr>
            <a:lvl3pPr>
              <a:buClr>
                <a:srgbClr val="201547"/>
              </a:buClr>
              <a:defRPr sz="1400"/>
            </a:lvl3pPr>
            <a:lvl4pPr>
              <a:buClr>
                <a:srgbClr val="201547"/>
              </a:buClr>
              <a:defRPr sz="1400"/>
            </a:lvl4pPr>
            <a:lvl5pPr>
              <a:buClr>
                <a:srgbClr val="201547"/>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98C48BE-2628-A937-24BC-39A2DA72C35A}"/>
              </a:ext>
            </a:extLst>
          </p:cNvPr>
          <p:cNvSpPr>
            <a:spLocks noGrp="1"/>
          </p:cNvSpPr>
          <p:nvPr>
            <p:ph type="sldNum" sz="quarter" idx="12"/>
          </p:nvPr>
        </p:nvSpPr>
        <p:spPr>
          <a:xfrm>
            <a:off x="8610600" y="6356351"/>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8" name="Straight Connector 7">
            <a:extLst>
              <a:ext uri="{FF2B5EF4-FFF2-40B4-BE49-F238E27FC236}">
                <a16:creationId xmlns:a16="http://schemas.microsoft.com/office/drawing/2014/main" id="{EC6B077F-D1AF-0E70-0B9E-F17A4FCDDCCA}"/>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817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AE7C-FF1E-8FBE-A054-1FDFC6715060}"/>
              </a:ext>
            </a:extLst>
          </p:cNvPr>
          <p:cNvSpPr>
            <a:spLocks noGrp="1"/>
          </p:cNvSpPr>
          <p:nvPr>
            <p:ph type="title"/>
          </p:nvPr>
        </p:nvSpPr>
        <p:spPr>
          <a:xfrm>
            <a:off x="501448" y="1709740"/>
            <a:ext cx="11189104" cy="2852737"/>
          </a:xfrm>
          <a:prstGeom prst="rect">
            <a:avLst/>
          </a:prstGeom>
        </p:spPr>
        <p:txBody>
          <a:bodyPr anchor="b">
            <a:normAutofit/>
          </a:bodyPr>
          <a:lstStyle>
            <a:lvl1pPr>
              <a:defRPr sz="4400" b="0">
                <a:solidFill>
                  <a:srgbClr val="201547"/>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ABF9F65-AC78-8C86-A31D-0F4B72C666C9}"/>
              </a:ext>
            </a:extLst>
          </p:cNvPr>
          <p:cNvSpPr>
            <a:spLocks noGrp="1"/>
          </p:cNvSpPr>
          <p:nvPr>
            <p:ph type="body" idx="1"/>
          </p:nvPr>
        </p:nvSpPr>
        <p:spPr>
          <a:xfrm>
            <a:off x="501448" y="4589465"/>
            <a:ext cx="11189104" cy="1265905"/>
          </a:xfrm>
          <a:prstGeom prst="rect">
            <a:avLst/>
          </a:prstGeom>
        </p:spPr>
        <p:txBody>
          <a:bodyPr/>
          <a:lstStyle>
            <a:lvl1pPr marL="0" indent="0">
              <a:buNone/>
              <a:defRPr sz="2400">
                <a:solidFill>
                  <a:srgbClr val="20154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25" name="Slide Number Placeholder 5">
            <a:extLst>
              <a:ext uri="{FF2B5EF4-FFF2-40B4-BE49-F238E27FC236}">
                <a16:creationId xmlns:a16="http://schemas.microsoft.com/office/drawing/2014/main" id="{A7D184AE-FA74-1CC1-9885-EC64C45877D0}"/>
              </a:ext>
            </a:extLst>
          </p:cNvPr>
          <p:cNvSpPr>
            <a:spLocks noGrp="1"/>
          </p:cNvSpPr>
          <p:nvPr>
            <p:ph type="sldNum" sz="quarter" idx="12"/>
          </p:nvPr>
        </p:nvSpPr>
        <p:spPr>
          <a:xfrm>
            <a:off x="8610600" y="6356351"/>
            <a:ext cx="3079952" cy="365125"/>
          </a:xfrm>
          <a:prstGeom prst="rect">
            <a:avLst/>
          </a:prstGeom>
        </p:spPr>
        <p:txBody>
          <a:bodyPr/>
          <a:lstStyle>
            <a:lvl1pPr algn="r">
              <a:defRPr sz="1200">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4" name="Straight Connector 3">
            <a:extLst>
              <a:ext uri="{FF2B5EF4-FFF2-40B4-BE49-F238E27FC236}">
                <a16:creationId xmlns:a16="http://schemas.microsoft.com/office/drawing/2014/main" id="{20135C66-72D5-1255-2E2A-4322490A69EA}"/>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894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7A93-2EB7-8451-191E-A1CD8F39C844}"/>
              </a:ext>
            </a:extLst>
          </p:cNvPr>
          <p:cNvSpPr>
            <a:spLocks noGrp="1"/>
          </p:cNvSpPr>
          <p:nvPr>
            <p:ph type="title"/>
          </p:nvPr>
        </p:nvSpPr>
        <p:spPr>
          <a:xfrm>
            <a:off x="501448" y="876682"/>
            <a:ext cx="11189104" cy="814007"/>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7C2AB70-0489-F2DE-5DB5-871C8536E5FE}"/>
              </a:ext>
            </a:extLst>
          </p:cNvPr>
          <p:cNvSpPr>
            <a:spLocks noGrp="1"/>
          </p:cNvSpPr>
          <p:nvPr>
            <p:ph sz="half" idx="1"/>
          </p:nvPr>
        </p:nvSpPr>
        <p:spPr>
          <a:xfrm>
            <a:off x="501448" y="1825626"/>
            <a:ext cx="5518352" cy="4016375"/>
          </a:xfrm>
          <a:prstGeom prst="rect">
            <a:avLst/>
          </a:prstGeom>
        </p:spPr>
        <p:txBody>
          <a:bodyPr/>
          <a:lstStyle>
            <a:lvl1pPr>
              <a:buClr>
                <a:srgbClr val="201547"/>
              </a:buClr>
              <a:defRPr sz="2000">
                <a:solidFill>
                  <a:schemeClr val="tx1"/>
                </a:solidFill>
              </a:defRPr>
            </a:lvl1pPr>
            <a:lvl2pPr>
              <a:buClr>
                <a:srgbClr val="201547"/>
              </a:buClr>
              <a:defRPr sz="1800">
                <a:solidFill>
                  <a:schemeClr val="tx1"/>
                </a:solidFill>
              </a:defRPr>
            </a:lvl2pPr>
            <a:lvl3pPr>
              <a:buClr>
                <a:srgbClr val="201547"/>
              </a:buClr>
              <a:defRPr sz="1400">
                <a:solidFill>
                  <a:schemeClr val="tx1"/>
                </a:solidFill>
              </a:defRPr>
            </a:lvl3pPr>
            <a:lvl4pPr>
              <a:buClr>
                <a:srgbClr val="201547"/>
              </a:buClr>
              <a:defRPr sz="1400">
                <a:solidFill>
                  <a:schemeClr val="tx1"/>
                </a:solidFill>
              </a:defRPr>
            </a:lvl4pPr>
            <a:lvl5pPr>
              <a:buClr>
                <a:srgbClr val="201547"/>
              </a:buCl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58F0795-FC9B-202B-6189-3E3A9CD5D22F}"/>
              </a:ext>
            </a:extLst>
          </p:cNvPr>
          <p:cNvSpPr>
            <a:spLocks noGrp="1"/>
          </p:cNvSpPr>
          <p:nvPr>
            <p:ph sz="half" idx="2"/>
          </p:nvPr>
        </p:nvSpPr>
        <p:spPr>
          <a:xfrm>
            <a:off x="6172200" y="1825626"/>
            <a:ext cx="5518352" cy="4016375"/>
          </a:xfrm>
          <a:prstGeom prst="rect">
            <a:avLst/>
          </a:prstGeom>
        </p:spPr>
        <p:txBody>
          <a:bodyPr/>
          <a:lstStyle>
            <a:lvl1pPr>
              <a:defRPr sz="2000"/>
            </a:lvl1pPr>
            <a:lvl2pPr>
              <a:defRPr sz="18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669BF7BF-A76B-9060-FCAA-1B6715CB005E}"/>
              </a:ext>
            </a:extLst>
          </p:cNvPr>
          <p:cNvSpPr>
            <a:spLocks noGrp="1"/>
          </p:cNvSpPr>
          <p:nvPr>
            <p:ph type="sldNum" sz="quarter" idx="12"/>
          </p:nvPr>
        </p:nvSpPr>
        <p:spPr>
          <a:xfrm>
            <a:off x="8947352" y="6356351"/>
            <a:ext cx="27432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1A2A6FE9-6184-4963-BAB4-C208AA3531EB}" type="slidenum">
              <a:rPr lang="en-GB" smtClean="0"/>
              <a:pPr/>
              <a:t>‹#›</a:t>
            </a:fld>
            <a:endParaRPr lang="en-GB" dirty="0"/>
          </a:p>
        </p:txBody>
      </p:sp>
      <p:cxnSp>
        <p:nvCxnSpPr>
          <p:cNvPr id="8" name="Straight Connector 7">
            <a:extLst>
              <a:ext uri="{FF2B5EF4-FFF2-40B4-BE49-F238E27FC236}">
                <a16:creationId xmlns:a16="http://schemas.microsoft.com/office/drawing/2014/main" id="{2A39FBCB-E79D-D094-AB53-A41FA718518F}"/>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gesh group logo">
            <a:extLst>
              <a:ext uri="{FF2B5EF4-FFF2-40B4-BE49-F238E27FC236}">
                <a16:creationId xmlns:a16="http://schemas.microsoft.com/office/drawing/2014/main" id="{CB17618A-42C0-6A9D-4CE7-426A3D2B94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6"/>
            <a:ext cx="1132000" cy="313107"/>
          </a:xfrm>
          <a:prstGeom prst="rect">
            <a:avLst/>
          </a:prstGeom>
        </p:spPr>
      </p:pic>
    </p:spTree>
    <p:extLst>
      <p:ext uri="{BB962C8B-B14F-4D97-AF65-F5344CB8AC3E}">
        <p14:creationId xmlns:p14="http://schemas.microsoft.com/office/powerpoint/2010/main" val="3901674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D412-0116-4BED-0BA4-E844E256D1BB}"/>
              </a:ext>
            </a:extLst>
          </p:cNvPr>
          <p:cNvSpPr>
            <a:spLocks noGrp="1"/>
          </p:cNvSpPr>
          <p:nvPr>
            <p:ph type="title"/>
          </p:nvPr>
        </p:nvSpPr>
        <p:spPr>
          <a:xfrm>
            <a:off x="501449" y="895733"/>
            <a:ext cx="11189104" cy="794956"/>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5F56A6-A0F0-3F4B-D90A-F0A34214FCC0}"/>
              </a:ext>
            </a:extLst>
          </p:cNvPr>
          <p:cNvSpPr>
            <a:spLocks noGrp="1"/>
          </p:cNvSpPr>
          <p:nvPr>
            <p:ph type="body" idx="1"/>
          </p:nvPr>
        </p:nvSpPr>
        <p:spPr>
          <a:xfrm>
            <a:off x="501450" y="1681163"/>
            <a:ext cx="5496127" cy="823912"/>
          </a:xfrm>
          <a:prstGeom prst="rect">
            <a:avLst/>
          </a:prstGeom>
        </p:spPr>
        <p:txBody>
          <a:bodyPr anchor="b"/>
          <a:lstStyle>
            <a:lvl1pPr marL="0" indent="0">
              <a:buNone/>
              <a:defRPr sz="2400" b="0">
                <a:solidFill>
                  <a:srgbClr val="20154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662BCF3-17F1-2A31-7621-BAE940E6C37C}"/>
              </a:ext>
            </a:extLst>
          </p:cNvPr>
          <p:cNvSpPr>
            <a:spLocks noGrp="1"/>
          </p:cNvSpPr>
          <p:nvPr>
            <p:ph sz="half" idx="2"/>
          </p:nvPr>
        </p:nvSpPr>
        <p:spPr>
          <a:xfrm>
            <a:off x="501450" y="2505077"/>
            <a:ext cx="5496127" cy="3476625"/>
          </a:xfrm>
          <a:prstGeom prst="rect">
            <a:avLst/>
          </a:prstGeom>
        </p:spPr>
        <p:txBody>
          <a:bodyPr/>
          <a:lstStyle>
            <a:lvl1pPr>
              <a:defRPr sz="2000"/>
            </a:lvl1pPr>
            <a:lvl2pPr>
              <a:defRPr sz="18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06AE203-B271-58D4-DC4A-001C11D8C982}"/>
              </a:ext>
            </a:extLst>
          </p:cNvPr>
          <p:cNvSpPr>
            <a:spLocks noGrp="1"/>
          </p:cNvSpPr>
          <p:nvPr>
            <p:ph type="body" sz="quarter" idx="3"/>
          </p:nvPr>
        </p:nvSpPr>
        <p:spPr>
          <a:xfrm>
            <a:off x="6172200" y="1681163"/>
            <a:ext cx="5518352" cy="823912"/>
          </a:xfrm>
          <a:prstGeom prst="rect">
            <a:avLst/>
          </a:prstGeom>
        </p:spPr>
        <p:txBody>
          <a:bodyPr anchor="b"/>
          <a:lstStyle>
            <a:lvl1pPr marL="0" indent="0">
              <a:buNone/>
              <a:defRPr sz="2400" b="0">
                <a:solidFill>
                  <a:srgbClr val="20154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BE873C-F720-E75E-2CAC-08A956A68D2B}"/>
              </a:ext>
            </a:extLst>
          </p:cNvPr>
          <p:cNvSpPr>
            <a:spLocks noGrp="1"/>
          </p:cNvSpPr>
          <p:nvPr>
            <p:ph sz="quarter" idx="4"/>
          </p:nvPr>
        </p:nvSpPr>
        <p:spPr>
          <a:xfrm>
            <a:off x="6172200" y="2505077"/>
            <a:ext cx="5518352" cy="3476625"/>
          </a:xfrm>
          <a:prstGeom prst="rect">
            <a:avLst/>
          </a:prstGeom>
        </p:spPr>
        <p:txBody>
          <a:bodyPr/>
          <a:lstStyle>
            <a:lvl1pPr>
              <a:defRPr sz="2000"/>
            </a:lvl1pPr>
            <a:lvl2pPr>
              <a:defRPr sz="18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5">
            <a:extLst>
              <a:ext uri="{FF2B5EF4-FFF2-40B4-BE49-F238E27FC236}">
                <a16:creationId xmlns:a16="http://schemas.microsoft.com/office/drawing/2014/main" id="{5F068E2D-31CE-2260-8A30-4342255ECDA6}"/>
              </a:ext>
            </a:extLst>
          </p:cNvPr>
          <p:cNvSpPr>
            <a:spLocks noGrp="1"/>
          </p:cNvSpPr>
          <p:nvPr>
            <p:ph type="sldNum" sz="quarter" idx="12"/>
          </p:nvPr>
        </p:nvSpPr>
        <p:spPr>
          <a:xfrm>
            <a:off x="8610600" y="6356351"/>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11" name="Straight Connector 10">
            <a:extLst>
              <a:ext uri="{FF2B5EF4-FFF2-40B4-BE49-F238E27FC236}">
                <a16:creationId xmlns:a16="http://schemas.microsoft.com/office/drawing/2014/main" id="{3E9942E5-3487-D2B8-23B5-A9AA4C31DA35}"/>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gesh group logo">
            <a:extLst>
              <a:ext uri="{FF2B5EF4-FFF2-40B4-BE49-F238E27FC236}">
                <a16:creationId xmlns:a16="http://schemas.microsoft.com/office/drawing/2014/main" id="{C513D16B-1FDE-0817-3A89-B2ED1F7D40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6"/>
            <a:ext cx="1132000" cy="313107"/>
          </a:xfrm>
          <a:prstGeom prst="rect">
            <a:avLst/>
          </a:prstGeom>
        </p:spPr>
      </p:pic>
    </p:spTree>
    <p:extLst>
      <p:ext uri="{BB962C8B-B14F-4D97-AF65-F5344CB8AC3E}">
        <p14:creationId xmlns:p14="http://schemas.microsoft.com/office/powerpoint/2010/main" val="243968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9B17-E339-94AE-B57C-429980D3BB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B91669-802E-899A-D84D-C3CFD99C11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476C55-61CC-057A-A605-1BD1AD834C19}"/>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5" name="Footer Placeholder 4">
            <a:extLst>
              <a:ext uri="{FF2B5EF4-FFF2-40B4-BE49-F238E27FC236}">
                <a16:creationId xmlns:a16="http://schemas.microsoft.com/office/drawing/2014/main" id="{0FD5A6FB-D246-1275-6D22-6B16849E71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E5D23-843C-3143-7B3F-63C628607347}"/>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3703884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18EB-700A-F17E-B4D3-8C8508DD4D54}"/>
              </a:ext>
            </a:extLst>
          </p:cNvPr>
          <p:cNvSpPr>
            <a:spLocks noGrp="1"/>
          </p:cNvSpPr>
          <p:nvPr>
            <p:ph type="title"/>
          </p:nvPr>
        </p:nvSpPr>
        <p:spPr>
          <a:xfrm>
            <a:off x="501448" y="876682"/>
            <a:ext cx="11189104" cy="814007"/>
          </a:xfrm>
          <a:prstGeom prst="rect">
            <a:avLst/>
          </a:prstGeom>
        </p:spPr>
        <p:txBody>
          <a:bodyPr/>
          <a:lstStyle>
            <a:lvl1pPr>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68991AD1-59F1-DCED-FF70-FF5D5842C9B2}"/>
              </a:ext>
            </a:extLst>
          </p:cNvPr>
          <p:cNvSpPr>
            <a:spLocks noGrp="1"/>
          </p:cNvSpPr>
          <p:nvPr>
            <p:ph type="sldNum" sz="quarter" idx="12"/>
          </p:nvPr>
        </p:nvSpPr>
        <p:spPr>
          <a:xfrm>
            <a:off x="8610600" y="6356351"/>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7" name="Straight Connector 6">
            <a:extLst>
              <a:ext uri="{FF2B5EF4-FFF2-40B4-BE49-F238E27FC236}">
                <a16:creationId xmlns:a16="http://schemas.microsoft.com/office/drawing/2014/main" id="{788557E3-14FC-61B7-D9FF-17F20C25AF95}"/>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gesh group logo">
            <a:extLst>
              <a:ext uri="{FF2B5EF4-FFF2-40B4-BE49-F238E27FC236}">
                <a16:creationId xmlns:a16="http://schemas.microsoft.com/office/drawing/2014/main" id="{33E6A7AE-3104-F975-1D83-4F23F18E2D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6"/>
            <a:ext cx="1132000" cy="313107"/>
          </a:xfrm>
          <a:prstGeom prst="rect">
            <a:avLst/>
          </a:prstGeom>
        </p:spPr>
      </p:pic>
    </p:spTree>
    <p:extLst>
      <p:ext uri="{BB962C8B-B14F-4D97-AF65-F5344CB8AC3E}">
        <p14:creationId xmlns:p14="http://schemas.microsoft.com/office/powerpoint/2010/main" val="4237318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BE80FAE-FA09-C0B3-6131-1ECFF3C70EEF}"/>
              </a:ext>
            </a:extLst>
          </p:cNvPr>
          <p:cNvSpPr>
            <a:spLocks noGrp="1"/>
          </p:cNvSpPr>
          <p:nvPr>
            <p:ph type="sldNum" sz="quarter" idx="12"/>
          </p:nvPr>
        </p:nvSpPr>
        <p:spPr>
          <a:xfrm>
            <a:off x="8610600" y="6356351"/>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6" name="Straight Connector 5">
            <a:extLst>
              <a:ext uri="{FF2B5EF4-FFF2-40B4-BE49-F238E27FC236}">
                <a16:creationId xmlns:a16="http://schemas.microsoft.com/office/drawing/2014/main" id="{58A99A54-8428-4A82-5EED-5A3ADBDD8C09}"/>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 name="Graphic 2" descr="gesh group logo">
            <a:extLst>
              <a:ext uri="{FF2B5EF4-FFF2-40B4-BE49-F238E27FC236}">
                <a16:creationId xmlns:a16="http://schemas.microsoft.com/office/drawing/2014/main" id="{A83E474E-C254-99C3-882C-D4E2D51D04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6"/>
            <a:ext cx="1132000" cy="313107"/>
          </a:xfrm>
          <a:prstGeom prst="rect">
            <a:avLst/>
          </a:prstGeom>
        </p:spPr>
      </p:pic>
    </p:spTree>
    <p:extLst>
      <p:ext uri="{BB962C8B-B14F-4D97-AF65-F5344CB8AC3E}">
        <p14:creationId xmlns:p14="http://schemas.microsoft.com/office/powerpoint/2010/main" val="2584007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E3F6-AA7A-FA49-AD1D-FB1E40DF73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5A1A8A-C87F-0521-1A18-010F894D9C5E}"/>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039671-1E7D-0F9B-8BB2-BA974858E5D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A2FABFCD-BA36-190B-D2D3-114FF4C867AF}"/>
              </a:ext>
            </a:extLst>
          </p:cNvPr>
          <p:cNvSpPr>
            <a:spLocks noGrp="1"/>
          </p:cNvSpPr>
          <p:nvPr>
            <p:ph type="sldNum" sz="quarter" idx="12"/>
          </p:nvPr>
        </p:nvSpPr>
        <p:spPr>
          <a:xfrm>
            <a:off x="8610600" y="6356351"/>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cxnSp>
        <p:nvCxnSpPr>
          <p:cNvPr id="5" name="Straight Connector 4">
            <a:extLst>
              <a:ext uri="{FF2B5EF4-FFF2-40B4-BE49-F238E27FC236}">
                <a16:creationId xmlns:a16="http://schemas.microsoft.com/office/drawing/2014/main" id="{8FB12491-AF80-89FA-713B-B0C406888419}"/>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182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898C-F04F-9A02-D90D-91262994AB8F}"/>
              </a:ext>
            </a:extLst>
          </p:cNvPr>
          <p:cNvSpPr>
            <a:spLocks noGrp="1"/>
          </p:cNvSpPr>
          <p:nvPr>
            <p:ph type="title"/>
          </p:nvPr>
        </p:nvSpPr>
        <p:spPr>
          <a:xfrm>
            <a:off x="501449" y="859631"/>
            <a:ext cx="4270577" cy="1600200"/>
          </a:xfrm>
          <a:prstGeom prst="rect">
            <a:avLst/>
          </a:prstGeo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763A4C5-D157-1677-61E7-774D0D31FD09}"/>
              </a:ext>
            </a:extLst>
          </p:cNvPr>
          <p:cNvSpPr>
            <a:spLocks noGrp="1"/>
          </p:cNvSpPr>
          <p:nvPr>
            <p:ph type="pic" idx="1"/>
          </p:nvPr>
        </p:nvSpPr>
        <p:spPr>
          <a:xfrm>
            <a:off x="5183189" y="859632"/>
            <a:ext cx="6507364" cy="5403851"/>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69D74BF8-372F-E8F9-8DA7-BA622251406D}"/>
              </a:ext>
            </a:extLst>
          </p:cNvPr>
          <p:cNvSpPr>
            <a:spLocks noGrp="1"/>
          </p:cNvSpPr>
          <p:nvPr>
            <p:ph type="body" sz="half" idx="2"/>
          </p:nvPr>
        </p:nvSpPr>
        <p:spPr>
          <a:xfrm>
            <a:off x="501449" y="2459831"/>
            <a:ext cx="427057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B6F890A0-E191-6A44-A381-FE4EBDE92961}"/>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8F5C3FE1-8C26-9862-9053-48796ED8F150}"/>
              </a:ext>
            </a:extLst>
          </p:cNvPr>
          <p:cNvSpPr>
            <a:spLocks noGrp="1"/>
          </p:cNvSpPr>
          <p:nvPr>
            <p:ph type="sldNum" sz="quarter" idx="12"/>
          </p:nvPr>
        </p:nvSpPr>
        <p:spPr>
          <a:xfrm>
            <a:off x="8610600" y="6356351"/>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pic>
        <p:nvPicPr>
          <p:cNvPr id="5" name="Graphic 4" descr="gesh group logo">
            <a:extLst>
              <a:ext uri="{FF2B5EF4-FFF2-40B4-BE49-F238E27FC236}">
                <a16:creationId xmlns:a16="http://schemas.microsoft.com/office/drawing/2014/main" id="{84519AE0-CEC9-397D-464F-CBB5F69786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6"/>
            <a:ext cx="1132000" cy="313107"/>
          </a:xfrm>
          <a:prstGeom prst="rect">
            <a:avLst/>
          </a:prstGeom>
        </p:spPr>
      </p:pic>
    </p:spTree>
    <p:extLst>
      <p:ext uri="{BB962C8B-B14F-4D97-AF65-F5344CB8AC3E}">
        <p14:creationId xmlns:p14="http://schemas.microsoft.com/office/powerpoint/2010/main" val="3991867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C787-B5E8-D3E8-49AA-21E5FB10A70D}"/>
              </a:ext>
            </a:extLst>
          </p:cNvPr>
          <p:cNvSpPr>
            <a:spLocks noGrp="1"/>
          </p:cNvSpPr>
          <p:nvPr>
            <p:ph type="title"/>
          </p:nvPr>
        </p:nvSpPr>
        <p:spPr>
          <a:xfrm>
            <a:off x="501448" y="972128"/>
            <a:ext cx="11189104" cy="718561"/>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657CD-506F-A054-BAB8-D0081C2990C2}"/>
              </a:ext>
            </a:extLst>
          </p:cNvPr>
          <p:cNvSpPr>
            <a:spLocks noGrp="1"/>
          </p:cNvSpPr>
          <p:nvPr>
            <p:ph type="body" orient="vert" idx="1"/>
          </p:nvPr>
        </p:nvSpPr>
        <p:spPr>
          <a:xfrm>
            <a:off x="501448" y="1825626"/>
            <a:ext cx="11189104" cy="3990975"/>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7431BA51-5143-BF96-3E10-F6198F9DB8BD}"/>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5DA75AA3-69BD-FCFB-F10D-BF3EDC0A29A6}"/>
              </a:ext>
            </a:extLst>
          </p:cNvPr>
          <p:cNvSpPr>
            <a:spLocks noGrp="1"/>
          </p:cNvSpPr>
          <p:nvPr>
            <p:ph type="sldNum" sz="quarter" idx="12"/>
          </p:nvPr>
        </p:nvSpPr>
        <p:spPr>
          <a:xfrm>
            <a:off x="8610600" y="6356351"/>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pic>
        <p:nvPicPr>
          <p:cNvPr id="5" name="Graphic 4" descr="gesh group logo">
            <a:extLst>
              <a:ext uri="{FF2B5EF4-FFF2-40B4-BE49-F238E27FC236}">
                <a16:creationId xmlns:a16="http://schemas.microsoft.com/office/drawing/2014/main" id="{50C145A4-8B2E-BBC3-07A6-605BF128CB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6"/>
            <a:ext cx="1132000" cy="313107"/>
          </a:xfrm>
          <a:prstGeom prst="rect">
            <a:avLst/>
          </a:prstGeom>
        </p:spPr>
      </p:pic>
    </p:spTree>
    <p:extLst>
      <p:ext uri="{BB962C8B-B14F-4D97-AF65-F5344CB8AC3E}">
        <p14:creationId xmlns:p14="http://schemas.microsoft.com/office/powerpoint/2010/main" val="690240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3673E3-8C6F-D3B3-8D8D-8BF4870B57DE}"/>
              </a:ext>
            </a:extLst>
          </p:cNvPr>
          <p:cNvSpPr>
            <a:spLocks noGrp="1"/>
          </p:cNvSpPr>
          <p:nvPr>
            <p:ph type="title" orient="vert"/>
          </p:nvPr>
        </p:nvSpPr>
        <p:spPr>
          <a:xfrm>
            <a:off x="8724901" y="997528"/>
            <a:ext cx="2965652" cy="4780971"/>
          </a:xfrm>
          <a:prstGeom prst="rect">
            <a:avLst/>
          </a:prstGeom>
        </p:spPr>
        <p:txBody>
          <a:bodyPr vert="eaVert"/>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6A89E626-3C59-FCBD-CB82-2389DE9090F3}"/>
              </a:ext>
            </a:extLst>
          </p:cNvPr>
          <p:cNvSpPr>
            <a:spLocks noGrp="1"/>
          </p:cNvSpPr>
          <p:nvPr>
            <p:ph type="body" orient="vert" idx="1"/>
          </p:nvPr>
        </p:nvSpPr>
        <p:spPr>
          <a:xfrm>
            <a:off x="501449" y="997529"/>
            <a:ext cx="8071052" cy="4780969"/>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0BB4D3A0-4552-F828-D55F-B4A0DDF83459}"/>
              </a:ext>
            </a:extLst>
          </p:cNvPr>
          <p:cNvCxnSpPr>
            <a:cxnSpLocks/>
          </p:cNvCxnSpPr>
          <p:nvPr userDrawn="1"/>
        </p:nvCxnSpPr>
        <p:spPr>
          <a:xfrm flipH="1">
            <a:off x="501448" y="6178551"/>
            <a:ext cx="1118910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7B846807-B091-B338-67EE-EF78BDFE63F7}"/>
              </a:ext>
            </a:extLst>
          </p:cNvPr>
          <p:cNvSpPr>
            <a:spLocks noGrp="1"/>
          </p:cNvSpPr>
          <p:nvPr>
            <p:ph type="sldNum" sz="quarter" idx="12"/>
          </p:nvPr>
        </p:nvSpPr>
        <p:spPr>
          <a:xfrm>
            <a:off x="8610600" y="6356351"/>
            <a:ext cx="3079952" cy="365125"/>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39594012-F515-4510-82F6-72D5C010D50F}" type="slidenum">
              <a:rPr lang="en-GB" smtClean="0"/>
              <a:pPr/>
              <a:t>‹#›</a:t>
            </a:fld>
            <a:endParaRPr lang="en-GB" dirty="0"/>
          </a:p>
        </p:txBody>
      </p:sp>
      <p:pic>
        <p:nvPicPr>
          <p:cNvPr id="5" name="Graphic 4" descr="gesh group logo">
            <a:extLst>
              <a:ext uri="{FF2B5EF4-FFF2-40B4-BE49-F238E27FC236}">
                <a16:creationId xmlns:a16="http://schemas.microsoft.com/office/drawing/2014/main" id="{C6C4FD88-8F02-4504-DDD9-DD45BEBCD2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1449" y="385776"/>
            <a:ext cx="1132000" cy="313107"/>
          </a:xfrm>
          <a:prstGeom prst="rect">
            <a:avLst/>
          </a:prstGeom>
        </p:spPr>
      </p:pic>
    </p:spTree>
    <p:extLst>
      <p:ext uri="{BB962C8B-B14F-4D97-AF65-F5344CB8AC3E}">
        <p14:creationId xmlns:p14="http://schemas.microsoft.com/office/powerpoint/2010/main" val="94877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D6DE-3DEB-A75D-C4B1-89E085337E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D40CE5-89FE-A3B3-1F26-07BDA7519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A6BAED-F838-349F-946A-171035457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015924-90F4-30B2-9523-66DA6073362D}"/>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6" name="Footer Placeholder 5">
            <a:extLst>
              <a:ext uri="{FF2B5EF4-FFF2-40B4-BE49-F238E27FC236}">
                <a16:creationId xmlns:a16="http://schemas.microsoft.com/office/drawing/2014/main" id="{06E23033-08AA-59DF-DCA4-60B1F73149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FD8419-ADF2-A8AB-536A-07D341547EBC}"/>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74499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EFCF-3BFA-5488-94C7-EA1646CABF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ADAB2D-8CE3-C45D-261E-821363CC5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391489-04A0-62FF-5FF8-9FC8F8CC37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AFD67C-2891-6DAF-4AA8-1BE2CC544D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87B69-5B81-2302-3DA1-4229C033B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ADB8ED-B958-9509-E0D9-B15E8060EEF1}"/>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8" name="Footer Placeholder 7">
            <a:extLst>
              <a:ext uri="{FF2B5EF4-FFF2-40B4-BE49-F238E27FC236}">
                <a16:creationId xmlns:a16="http://schemas.microsoft.com/office/drawing/2014/main" id="{C71B5040-79ED-CA20-C2D0-02783F1F6D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0087ED-1830-C64F-9975-91E5421061DF}"/>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243199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F94B-7FA8-1586-F876-75E8DDA40F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E7143D-A3DB-ADD6-E4F4-FE5669C7A420}"/>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4" name="Footer Placeholder 3">
            <a:extLst>
              <a:ext uri="{FF2B5EF4-FFF2-40B4-BE49-F238E27FC236}">
                <a16:creationId xmlns:a16="http://schemas.microsoft.com/office/drawing/2014/main" id="{921D1ED7-07AA-F0EC-F1F5-80E0BA4B34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3416FA-6CB5-55CE-DD78-0243FFD7B5C0}"/>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287536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3252-552D-C13B-654F-4A9E561BE77B}"/>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3" name="Footer Placeholder 2">
            <a:extLst>
              <a:ext uri="{FF2B5EF4-FFF2-40B4-BE49-F238E27FC236}">
                <a16:creationId xmlns:a16="http://schemas.microsoft.com/office/drawing/2014/main" id="{8754ADCC-660C-9709-DD37-1EBC2B9D5F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025908-5BBF-1FD9-227C-B95C8D745F69}"/>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365539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7A5D-F6E8-4F52-67C6-BBBA93645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63F4BB-D108-F429-4DF5-14BAEE5A9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6C9AA5-E4E0-593D-1D51-EBDF36691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AD71F4-7F02-00B2-B7F2-2CE75B51AB20}"/>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6" name="Footer Placeholder 5">
            <a:extLst>
              <a:ext uri="{FF2B5EF4-FFF2-40B4-BE49-F238E27FC236}">
                <a16:creationId xmlns:a16="http://schemas.microsoft.com/office/drawing/2014/main" id="{BC02D2E0-2C6A-BB7A-52B8-D31A24DF35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DCBB0C-678F-B013-F957-B47C788F92BC}"/>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311451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2492-2B6F-D004-D525-EAE1EFF01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3F333-8B5B-9131-AA86-ACB70F5A0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2A5F9F-153A-0D70-5CE2-ED43C5A2C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C8C58-1B74-1DAB-B52E-3D42CFD62E1C}"/>
              </a:ext>
            </a:extLst>
          </p:cNvPr>
          <p:cNvSpPr>
            <a:spLocks noGrp="1"/>
          </p:cNvSpPr>
          <p:nvPr>
            <p:ph type="dt" sz="half" idx="10"/>
          </p:nvPr>
        </p:nvSpPr>
        <p:spPr/>
        <p:txBody>
          <a:bodyPr/>
          <a:lstStyle/>
          <a:p>
            <a:fld id="{8C7B3FAA-78CA-4AA9-9346-738B6222830D}" type="datetimeFigureOut">
              <a:rPr lang="en-GB" smtClean="0"/>
              <a:t>25/07/2025</a:t>
            </a:fld>
            <a:endParaRPr lang="en-GB"/>
          </a:p>
        </p:txBody>
      </p:sp>
      <p:sp>
        <p:nvSpPr>
          <p:cNvPr id="6" name="Footer Placeholder 5">
            <a:extLst>
              <a:ext uri="{FF2B5EF4-FFF2-40B4-BE49-F238E27FC236}">
                <a16:creationId xmlns:a16="http://schemas.microsoft.com/office/drawing/2014/main" id="{2DCD69FF-2FB6-5BDC-1A56-17958B2A2E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9996C7-2D18-22AD-8C65-09C172E64BA3}"/>
              </a:ext>
            </a:extLst>
          </p:cNvPr>
          <p:cNvSpPr>
            <a:spLocks noGrp="1"/>
          </p:cNvSpPr>
          <p:nvPr>
            <p:ph type="sldNum" sz="quarter" idx="12"/>
          </p:nvPr>
        </p:nvSpPr>
        <p:spPr/>
        <p:txBody>
          <a:bodyPr/>
          <a:lstStyle/>
          <a:p>
            <a:fld id="{62B95A2D-3DFC-41CC-8A33-F87E3F709182}" type="slidenum">
              <a:rPr lang="en-GB" smtClean="0"/>
              <a:t>‹#›</a:t>
            </a:fld>
            <a:endParaRPr lang="en-GB"/>
          </a:p>
        </p:txBody>
      </p:sp>
    </p:spTree>
    <p:extLst>
      <p:ext uri="{BB962C8B-B14F-4D97-AF65-F5344CB8AC3E}">
        <p14:creationId xmlns:p14="http://schemas.microsoft.com/office/powerpoint/2010/main" val="27860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sv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93FEB-F0E5-152F-3C17-40D33E62C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7D5576-1059-98DB-6CEF-8362C731E7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89B8F5-6DB9-706B-0490-58D503CA2E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B3FAA-78CA-4AA9-9346-738B6222830D}" type="datetimeFigureOut">
              <a:rPr lang="en-GB" smtClean="0"/>
              <a:t>25/07/2025</a:t>
            </a:fld>
            <a:endParaRPr lang="en-GB"/>
          </a:p>
        </p:txBody>
      </p:sp>
      <p:sp>
        <p:nvSpPr>
          <p:cNvPr id="5" name="Footer Placeholder 4">
            <a:extLst>
              <a:ext uri="{FF2B5EF4-FFF2-40B4-BE49-F238E27FC236}">
                <a16:creationId xmlns:a16="http://schemas.microsoft.com/office/drawing/2014/main" id="{3D4EE38F-94E0-D21A-02AA-D9CA8F7F9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883D61-6188-2800-E379-41E0E00FE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95A2D-3DFC-41CC-8A33-F87E3F709182}" type="slidenum">
              <a:rPr lang="en-GB" smtClean="0"/>
              <a:t>‹#›</a:t>
            </a:fld>
            <a:endParaRPr lang="en-GB"/>
          </a:p>
        </p:txBody>
      </p:sp>
    </p:spTree>
    <p:extLst>
      <p:ext uri="{BB962C8B-B14F-4D97-AF65-F5344CB8AC3E}">
        <p14:creationId xmlns:p14="http://schemas.microsoft.com/office/powerpoint/2010/main" val="334533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1E9D8F4-F828-99BE-D033-2BD0DE9C0396}"/>
              </a:ext>
            </a:extLst>
          </p:cNvPr>
          <p:cNvSpPr>
            <a:spLocks noGrp="1"/>
          </p:cNvSpPr>
          <p:nvPr>
            <p:ph type="title"/>
          </p:nvPr>
        </p:nvSpPr>
        <p:spPr>
          <a:xfrm>
            <a:off x="501448" y="745269"/>
            <a:ext cx="1118910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2">
            <a:extLst>
              <a:ext uri="{FF2B5EF4-FFF2-40B4-BE49-F238E27FC236}">
                <a16:creationId xmlns:a16="http://schemas.microsoft.com/office/drawing/2014/main" id="{AE06D9BE-8E2D-7586-2715-CE150388DBF1}"/>
              </a:ext>
            </a:extLst>
          </p:cNvPr>
          <p:cNvSpPr>
            <a:spLocks noGrp="1"/>
          </p:cNvSpPr>
          <p:nvPr>
            <p:ph type="body" idx="1"/>
          </p:nvPr>
        </p:nvSpPr>
        <p:spPr>
          <a:xfrm>
            <a:off x="501448" y="2205769"/>
            <a:ext cx="11189104" cy="4067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998C48BE-2628-A937-24BC-39A2DA72C35A}"/>
              </a:ext>
            </a:extLst>
          </p:cNvPr>
          <p:cNvSpPr>
            <a:spLocks noGrp="1"/>
          </p:cNvSpPr>
          <p:nvPr>
            <p:ph type="sldNum" sz="quarter" idx="4"/>
          </p:nvPr>
        </p:nvSpPr>
        <p:spPr>
          <a:xfrm>
            <a:off x="8610600" y="6356350"/>
            <a:ext cx="3079952" cy="365125"/>
          </a:xfrm>
          <a:prstGeom prst="rect">
            <a:avLst/>
          </a:prstGeom>
        </p:spPr>
        <p:txBody>
          <a:bodyPr/>
          <a:lstStyle>
            <a:lvl1pPr algn="r">
              <a:defRPr sz="1200">
                <a:solidFill>
                  <a:schemeClr val="tx1"/>
                </a:solidFill>
                <a:latin typeface="Arial" panose="020B0604020202020204" pitchFamily="34" charset="0"/>
                <a:cs typeface="Arial" panose="020B0604020202020204" pitchFamily="34" charset="0"/>
              </a:defRPr>
            </a:lvl1pPr>
          </a:lstStyle>
          <a:p>
            <a:fld id="{EB958DA5-42E0-49FF-8F44-5FF32DB403D4}" type="slidenum">
              <a:rPr lang="en-GB" smtClean="0"/>
              <a:pPr/>
              <a:t>‹#›</a:t>
            </a:fld>
            <a:endParaRPr lang="en-GB" dirty="0"/>
          </a:p>
        </p:txBody>
      </p:sp>
      <p:pic>
        <p:nvPicPr>
          <p:cNvPr id="57" name="Graphic 56" descr="gesh group logo">
            <a:extLst>
              <a:ext uri="{FF2B5EF4-FFF2-40B4-BE49-F238E27FC236}">
                <a16:creationId xmlns:a16="http://schemas.microsoft.com/office/drawing/2014/main" id="{98100697-7413-12CE-04EE-C8752DBE785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01449" y="385775"/>
            <a:ext cx="1132000" cy="313107"/>
          </a:xfrm>
          <a:prstGeom prst="rect">
            <a:avLst/>
          </a:prstGeom>
        </p:spPr>
      </p:pic>
      <p:grpSp>
        <p:nvGrpSpPr>
          <p:cNvPr id="58" name="Group 57">
            <a:extLst>
              <a:ext uri="{FF2B5EF4-FFF2-40B4-BE49-F238E27FC236}">
                <a16:creationId xmlns:a16="http://schemas.microsoft.com/office/drawing/2014/main" id="{74638E66-1E74-5C34-D44E-6E673B9A6EBC}"/>
              </a:ext>
            </a:extLst>
          </p:cNvPr>
          <p:cNvGrpSpPr>
            <a:grpSpLocks noChangeAspect="1"/>
          </p:cNvGrpSpPr>
          <p:nvPr userDrawn="1"/>
        </p:nvGrpSpPr>
        <p:grpSpPr>
          <a:xfrm>
            <a:off x="9696735" y="232332"/>
            <a:ext cx="1990369" cy="756000"/>
            <a:chOff x="8764700" y="909299"/>
            <a:chExt cx="3427300" cy="1301791"/>
          </a:xfrm>
        </p:grpSpPr>
        <p:grpSp>
          <p:nvGrpSpPr>
            <p:cNvPr id="59" name="Graphic 12">
              <a:extLst>
                <a:ext uri="{FF2B5EF4-FFF2-40B4-BE49-F238E27FC236}">
                  <a16:creationId xmlns:a16="http://schemas.microsoft.com/office/drawing/2014/main" id="{41B6A5A4-B53C-F3DB-E2F3-90237FDE8C0A}"/>
                </a:ext>
              </a:extLst>
            </p:cNvPr>
            <p:cNvGrpSpPr/>
            <p:nvPr/>
          </p:nvGrpSpPr>
          <p:grpSpPr>
            <a:xfrm>
              <a:off x="11182703" y="909299"/>
              <a:ext cx="1009297" cy="406433"/>
              <a:chOff x="7564286" y="909299"/>
              <a:chExt cx="1009297" cy="406433"/>
            </a:xfrm>
          </p:grpSpPr>
          <p:sp>
            <p:nvSpPr>
              <p:cNvPr id="123" name="Freeform: Shape 122">
                <a:extLst>
                  <a:ext uri="{FF2B5EF4-FFF2-40B4-BE49-F238E27FC236}">
                    <a16:creationId xmlns:a16="http://schemas.microsoft.com/office/drawing/2014/main" id="{335E06D4-1588-7187-AC45-1469C92FD12E}"/>
                  </a:ext>
                </a:extLst>
              </p:cNvPr>
              <p:cNvSpPr/>
              <p:nvPr/>
            </p:nvSpPr>
            <p:spPr>
              <a:xfrm>
                <a:off x="7575995" y="923159"/>
                <a:ext cx="971540" cy="376084"/>
              </a:xfrm>
              <a:custGeom>
                <a:avLst/>
                <a:gdLst>
                  <a:gd name="connsiteX0" fmla="*/ 0 w 971540"/>
                  <a:gd name="connsiteY0" fmla="*/ 0 h 376084"/>
                  <a:gd name="connsiteX1" fmla="*/ 971541 w 971540"/>
                  <a:gd name="connsiteY1" fmla="*/ 0 h 376084"/>
                  <a:gd name="connsiteX2" fmla="*/ 971541 w 971540"/>
                  <a:gd name="connsiteY2" fmla="*/ 376085 h 376084"/>
                  <a:gd name="connsiteX3" fmla="*/ 0 w 971540"/>
                  <a:gd name="connsiteY3" fmla="*/ 376085 h 376084"/>
                </a:gdLst>
                <a:ahLst/>
                <a:cxnLst>
                  <a:cxn ang="0">
                    <a:pos x="connsiteX0" y="connsiteY0"/>
                  </a:cxn>
                  <a:cxn ang="0">
                    <a:pos x="connsiteX1" y="connsiteY1"/>
                  </a:cxn>
                  <a:cxn ang="0">
                    <a:pos x="connsiteX2" y="connsiteY2"/>
                  </a:cxn>
                  <a:cxn ang="0">
                    <a:pos x="connsiteX3" y="connsiteY3"/>
                  </a:cxn>
                </a:cxnLst>
                <a:rect l="l" t="t" r="r" b="b"/>
                <a:pathLst>
                  <a:path w="971540" h="376084">
                    <a:moveTo>
                      <a:pt x="0" y="0"/>
                    </a:moveTo>
                    <a:lnTo>
                      <a:pt x="971541" y="0"/>
                    </a:lnTo>
                    <a:lnTo>
                      <a:pt x="971541" y="376085"/>
                    </a:lnTo>
                    <a:lnTo>
                      <a:pt x="0" y="376085"/>
                    </a:lnTo>
                    <a:close/>
                  </a:path>
                </a:pathLst>
              </a:custGeom>
              <a:solidFill>
                <a:srgbClr val="FFFFFF"/>
              </a:solidFill>
              <a:ln w="0"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23C99256-24E1-D700-6EE4-AF4884303869}"/>
                  </a:ext>
                </a:extLst>
              </p:cNvPr>
              <p:cNvSpPr/>
              <p:nvPr/>
            </p:nvSpPr>
            <p:spPr>
              <a:xfrm>
                <a:off x="7564286" y="909299"/>
                <a:ext cx="1009297" cy="406433"/>
              </a:xfrm>
              <a:custGeom>
                <a:avLst/>
                <a:gdLst>
                  <a:gd name="connsiteX0" fmla="*/ 971493 w 1009297"/>
                  <a:gd name="connsiteY0" fmla="*/ 48128 h 406433"/>
                  <a:gd name="connsiteX1" fmla="*/ 950273 w 1009297"/>
                  <a:gd name="connsiteY1" fmla="*/ 113270 h 406433"/>
                  <a:gd name="connsiteX2" fmla="*/ 877771 w 1009297"/>
                  <a:gd name="connsiteY2" fmla="*/ 98311 h 406433"/>
                  <a:gd name="connsiteX3" fmla="*/ 814636 w 1009297"/>
                  <a:gd name="connsiteY3" fmla="*/ 129711 h 406433"/>
                  <a:gd name="connsiteX4" fmla="*/ 942291 w 1009297"/>
                  <a:gd name="connsiteY4" fmla="*/ 258131 h 406433"/>
                  <a:gd name="connsiteX5" fmla="*/ 781658 w 1009297"/>
                  <a:gd name="connsiteY5" fmla="*/ 372023 h 406433"/>
                  <a:gd name="connsiteX6" fmla="*/ 679954 w 1009297"/>
                  <a:gd name="connsiteY6" fmla="*/ 355104 h 406433"/>
                  <a:gd name="connsiteX7" fmla="*/ 700697 w 1009297"/>
                  <a:gd name="connsiteY7" fmla="*/ 288576 h 406433"/>
                  <a:gd name="connsiteX8" fmla="*/ 781706 w 1009297"/>
                  <a:gd name="connsiteY8" fmla="*/ 307358 h 406433"/>
                  <a:gd name="connsiteX9" fmla="*/ 851867 w 1009297"/>
                  <a:gd name="connsiteY9" fmla="*/ 268455 h 406433"/>
                  <a:gd name="connsiteX10" fmla="*/ 724211 w 1009297"/>
                  <a:gd name="connsiteY10" fmla="*/ 143380 h 406433"/>
                  <a:gd name="connsiteX11" fmla="*/ 870745 w 1009297"/>
                  <a:gd name="connsiteY11" fmla="*/ 33694 h 406433"/>
                  <a:gd name="connsiteX12" fmla="*/ 971541 w 1009297"/>
                  <a:gd name="connsiteY12" fmla="*/ 48223 h 406433"/>
                  <a:gd name="connsiteX13" fmla="*/ 718524 w 1009297"/>
                  <a:gd name="connsiteY13" fmla="*/ 39238 h 406433"/>
                  <a:gd name="connsiteX14" fmla="*/ 650227 w 1009297"/>
                  <a:gd name="connsiteY14" fmla="*/ 366383 h 406433"/>
                  <a:gd name="connsiteX15" fmla="*/ 562192 w 1009297"/>
                  <a:gd name="connsiteY15" fmla="*/ 366383 h 406433"/>
                  <a:gd name="connsiteX16" fmla="*/ 591394 w 1009297"/>
                  <a:gd name="connsiteY16" fmla="*/ 226253 h 406433"/>
                  <a:gd name="connsiteX17" fmla="*/ 487252 w 1009297"/>
                  <a:gd name="connsiteY17" fmla="*/ 226253 h 406433"/>
                  <a:gd name="connsiteX18" fmla="*/ 458050 w 1009297"/>
                  <a:gd name="connsiteY18" fmla="*/ 366383 h 406433"/>
                  <a:gd name="connsiteX19" fmla="*/ 370015 w 1009297"/>
                  <a:gd name="connsiteY19" fmla="*/ 366383 h 406433"/>
                  <a:gd name="connsiteX20" fmla="*/ 438312 w 1009297"/>
                  <a:gd name="connsiteY20" fmla="*/ 39238 h 406433"/>
                  <a:gd name="connsiteX21" fmla="*/ 526347 w 1009297"/>
                  <a:gd name="connsiteY21" fmla="*/ 39238 h 406433"/>
                  <a:gd name="connsiteX22" fmla="*/ 500491 w 1009297"/>
                  <a:gd name="connsiteY22" fmla="*/ 164409 h 406433"/>
                  <a:gd name="connsiteX23" fmla="*/ 604584 w 1009297"/>
                  <a:gd name="connsiteY23" fmla="*/ 164409 h 406433"/>
                  <a:gd name="connsiteX24" fmla="*/ 630488 w 1009297"/>
                  <a:gd name="connsiteY24" fmla="*/ 39238 h 406433"/>
                  <a:gd name="connsiteX25" fmla="*/ 718524 w 1009297"/>
                  <a:gd name="connsiteY25" fmla="*/ 39238 h 406433"/>
                  <a:gd name="connsiteX26" fmla="*/ 405812 w 1009297"/>
                  <a:gd name="connsiteY26" fmla="*/ 39238 h 406433"/>
                  <a:gd name="connsiteX27" fmla="*/ 336130 w 1009297"/>
                  <a:gd name="connsiteY27" fmla="*/ 366383 h 406433"/>
                  <a:gd name="connsiteX28" fmla="*/ 226779 w 1009297"/>
                  <a:gd name="connsiteY28" fmla="*/ 366383 h 406433"/>
                  <a:gd name="connsiteX29" fmla="*/ 158052 w 1009297"/>
                  <a:gd name="connsiteY29" fmla="*/ 140034 h 406433"/>
                  <a:gd name="connsiteX30" fmla="*/ 157144 w 1009297"/>
                  <a:gd name="connsiteY30" fmla="*/ 140034 h 406433"/>
                  <a:gd name="connsiteX31" fmla="*/ 111406 w 1009297"/>
                  <a:gd name="connsiteY31" fmla="*/ 366383 h 406433"/>
                  <a:gd name="connsiteX32" fmla="*/ 28485 w 1009297"/>
                  <a:gd name="connsiteY32" fmla="*/ 366383 h 406433"/>
                  <a:gd name="connsiteX33" fmla="*/ 98693 w 1009297"/>
                  <a:gd name="connsiteY33" fmla="*/ 39238 h 406433"/>
                  <a:gd name="connsiteX34" fmla="*/ 208426 w 1009297"/>
                  <a:gd name="connsiteY34" fmla="*/ 39238 h 406433"/>
                  <a:gd name="connsiteX35" fmla="*/ 275815 w 1009297"/>
                  <a:gd name="connsiteY35" fmla="*/ 266065 h 406433"/>
                  <a:gd name="connsiteX36" fmla="*/ 276723 w 1009297"/>
                  <a:gd name="connsiteY36" fmla="*/ 266065 h 406433"/>
                  <a:gd name="connsiteX37" fmla="*/ 322891 w 1009297"/>
                  <a:gd name="connsiteY37" fmla="*/ 39238 h 406433"/>
                  <a:gd name="connsiteX38" fmla="*/ 405812 w 1009297"/>
                  <a:gd name="connsiteY38" fmla="*/ 39238 h 406433"/>
                  <a:gd name="connsiteX39" fmla="*/ 1009298 w 1009297"/>
                  <a:gd name="connsiteY39" fmla="*/ 0 h 406433"/>
                  <a:gd name="connsiteX40" fmla="*/ 0 w 1009297"/>
                  <a:gd name="connsiteY40" fmla="*/ 0 h 406433"/>
                  <a:gd name="connsiteX41" fmla="*/ 0 w 1009297"/>
                  <a:gd name="connsiteY41" fmla="*/ 406434 h 406433"/>
                  <a:gd name="connsiteX42" fmla="*/ 1009298 w 1009297"/>
                  <a:gd name="connsiteY42" fmla="*/ 406434 h 406433"/>
                  <a:gd name="connsiteX43" fmla="*/ 1009298 w 1009297"/>
                  <a:gd name="connsiteY43" fmla="*/ 0 h 40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9297" h="406433">
                    <a:moveTo>
                      <a:pt x="971493" y="48128"/>
                    </a:moveTo>
                    <a:lnTo>
                      <a:pt x="950273" y="113270"/>
                    </a:lnTo>
                    <a:cubicBezTo>
                      <a:pt x="933306" y="105336"/>
                      <a:pt x="910222" y="98311"/>
                      <a:pt x="877771" y="98311"/>
                    </a:cubicBezTo>
                    <a:cubicBezTo>
                      <a:pt x="842929" y="98311"/>
                      <a:pt x="814636" y="103425"/>
                      <a:pt x="814636" y="129711"/>
                    </a:cubicBezTo>
                    <a:cubicBezTo>
                      <a:pt x="814636" y="176070"/>
                      <a:pt x="942291" y="158769"/>
                      <a:pt x="942291" y="258131"/>
                    </a:cubicBezTo>
                    <a:cubicBezTo>
                      <a:pt x="942291" y="348556"/>
                      <a:pt x="857936" y="372023"/>
                      <a:pt x="781658" y="372023"/>
                    </a:cubicBezTo>
                    <a:cubicBezTo>
                      <a:pt x="747773" y="372023"/>
                      <a:pt x="708630" y="363993"/>
                      <a:pt x="679954" y="355104"/>
                    </a:cubicBezTo>
                    <a:lnTo>
                      <a:pt x="700697" y="288576"/>
                    </a:lnTo>
                    <a:cubicBezTo>
                      <a:pt x="718093" y="299855"/>
                      <a:pt x="752982" y="307358"/>
                      <a:pt x="781706" y="307358"/>
                    </a:cubicBezTo>
                    <a:cubicBezTo>
                      <a:pt x="810430" y="307358"/>
                      <a:pt x="851867" y="302197"/>
                      <a:pt x="851867" y="268455"/>
                    </a:cubicBezTo>
                    <a:cubicBezTo>
                      <a:pt x="851867" y="215930"/>
                      <a:pt x="724211" y="235621"/>
                      <a:pt x="724211" y="143380"/>
                    </a:cubicBezTo>
                    <a:cubicBezTo>
                      <a:pt x="724211" y="58977"/>
                      <a:pt x="798673" y="33694"/>
                      <a:pt x="870745" y="33694"/>
                    </a:cubicBezTo>
                    <a:cubicBezTo>
                      <a:pt x="911274" y="33694"/>
                      <a:pt x="949413" y="37948"/>
                      <a:pt x="971541" y="48223"/>
                    </a:cubicBezTo>
                    <a:moveTo>
                      <a:pt x="718524" y="39238"/>
                    </a:moveTo>
                    <a:lnTo>
                      <a:pt x="650227" y="366383"/>
                    </a:lnTo>
                    <a:lnTo>
                      <a:pt x="562192" y="366383"/>
                    </a:lnTo>
                    <a:lnTo>
                      <a:pt x="591394" y="226253"/>
                    </a:lnTo>
                    <a:lnTo>
                      <a:pt x="487252" y="226253"/>
                    </a:lnTo>
                    <a:lnTo>
                      <a:pt x="458050" y="366383"/>
                    </a:lnTo>
                    <a:lnTo>
                      <a:pt x="370015" y="366383"/>
                    </a:lnTo>
                    <a:lnTo>
                      <a:pt x="438312" y="39238"/>
                    </a:lnTo>
                    <a:lnTo>
                      <a:pt x="526347" y="39238"/>
                    </a:lnTo>
                    <a:lnTo>
                      <a:pt x="500491" y="164409"/>
                    </a:lnTo>
                    <a:lnTo>
                      <a:pt x="604584" y="164409"/>
                    </a:lnTo>
                    <a:lnTo>
                      <a:pt x="630488" y="39238"/>
                    </a:lnTo>
                    <a:lnTo>
                      <a:pt x="718524" y="39238"/>
                    </a:lnTo>
                    <a:close/>
                    <a:moveTo>
                      <a:pt x="405812" y="39238"/>
                    </a:moveTo>
                    <a:lnTo>
                      <a:pt x="336130" y="366383"/>
                    </a:lnTo>
                    <a:lnTo>
                      <a:pt x="226779" y="366383"/>
                    </a:lnTo>
                    <a:lnTo>
                      <a:pt x="158052" y="140034"/>
                    </a:lnTo>
                    <a:lnTo>
                      <a:pt x="157144" y="140034"/>
                    </a:lnTo>
                    <a:lnTo>
                      <a:pt x="111406" y="366383"/>
                    </a:lnTo>
                    <a:lnTo>
                      <a:pt x="28485" y="366383"/>
                    </a:lnTo>
                    <a:lnTo>
                      <a:pt x="98693" y="39238"/>
                    </a:lnTo>
                    <a:lnTo>
                      <a:pt x="208426" y="39238"/>
                    </a:lnTo>
                    <a:lnTo>
                      <a:pt x="275815" y="266065"/>
                    </a:lnTo>
                    <a:lnTo>
                      <a:pt x="276723" y="266065"/>
                    </a:lnTo>
                    <a:lnTo>
                      <a:pt x="322891" y="39238"/>
                    </a:lnTo>
                    <a:lnTo>
                      <a:pt x="405812" y="39238"/>
                    </a:lnTo>
                    <a:close/>
                    <a:moveTo>
                      <a:pt x="1009298" y="0"/>
                    </a:moveTo>
                    <a:lnTo>
                      <a:pt x="0" y="0"/>
                    </a:lnTo>
                    <a:lnTo>
                      <a:pt x="0" y="406434"/>
                    </a:lnTo>
                    <a:lnTo>
                      <a:pt x="1009298" y="406434"/>
                    </a:lnTo>
                    <a:lnTo>
                      <a:pt x="1009298" y="0"/>
                    </a:lnTo>
                    <a:close/>
                  </a:path>
                </a:pathLst>
              </a:custGeom>
              <a:solidFill>
                <a:srgbClr val="0072BC"/>
              </a:solidFill>
              <a:ln w="0" cap="flat">
                <a:noFill/>
                <a:prstDash val="solid"/>
                <a:miter/>
              </a:ln>
            </p:spPr>
            <p:txBody>
              <a:bodyPr rtlCol="0" anchor="ctr"/>
              <a:lstStyle/>
              <a:p>
                <a:endParaRPr lang="en-GB"/>
              </a:p>
            </p:txBody>
          </p:sp>
        </p:grpSp>
        <p:grpSp>
          <p:nvGrpSpPr>
            <p:cNvPr id="60" name="Group 59">
              <a:extLst>
                <a:ext uri="{FF2B5EF4-FFF2-40B4-BE49-F238E27FC236}">
                  <a16:creationId xmlns:a16="http://schemas.microsoft.com/office/drawing/2014/main" id="{F54F0D06-6734-6E93-59AD-AAD1C55E2D47}"/>
                </a:ext>
              </a:extLst>
            </p:cNvPr>
            <p:cNvGrpSpPr/>
            <p:nvPr/>
          </p:nvGrpSpPr>
          <p:grpSpPr>
            <a:xfrm>
              <a:off x="9651647" y="1434546"/>
              <a:ext cx="2540353" cy="267259"/>
              <a:chOff x="7580918" y="1434546"/>
              <a:chExt cx="2540353" cy="267259"/>
            </a:xfrm>
          </p:grpSpPr>
          <p:sp>
            <p:nvSpPr>
              <p:cNvPr id="107" name="Freeform: Shape 106">
                <a:extLst>
                  <a:ext uri="{FF2B5EF4-FFF2-40B4-BE49-F238E27FC236}">
                    <a16:creationId xmlns:a16="http://schemas.microsoft.com/office/drawing/2014/main" id="{9BA2EF75-E190-546F-F122-47C9F9356F1E}"/>
                  </a:ext>
                </a:extLst>
              </p:cNvPr>
              <p:cNvSpPr/>
              <p:nvPr/>
            </p:nvSpPr>
            <p:spPr>
              <a:xfrm>
                <a:off x="7580918" y="1434546"/>
                <a:ext cx="129615" cy="207040"/>
              </a:xfrm>
              <a:custGeom>
                <a:avLst/>
                <a:gdLst>
                  <a:gd name="connsiteX0" fmla="*/ 114130 w 129615"/>
                  <a:gd name="connsiteY0" fmla="*/ 40146 h 207040"/>
                  <a:gd name="connsiteX1" fmla="*/ 73410 w 129615"/>
                  <a:gd name="connsiteY1" fmla="*/ 31544 h 207040"/>
                  <a:gd name="connsiteX2" fmla="*/ 41867 w 129615"/>
                  <a:gd name="connsiteY2" fmla="*/ 59359 h 207040"/>
                  <a:gd name="connsiteX3" fmla="*/ 129615 w 129615"/>
                  <a:gd name="connsiteY3" fmla="*/ 146534 h 207040"/>
                  <a:gd name="connsiteX4" fmla="*/ 54484 w 129615"/>
                  <a:gd name="connsiteY4" fmla="*/ 207040 h 207040"/>
                  <a:gd name="connsiteX5" fmla="*/ 3154 w 129615"/>
                  <a:gd name="connsiteY5" fmla="*/ 199298 h 207040"/>
                  <a:gd name="connsiteX6" fmla="*/ 6882 w 129615"/>
                  <a:gd name="connsiteY6" fmla="*/ 163166 h 207040"/>
                  <a:gd name="connsiteX7" fmla="*/ 52190 w 129615"/>
                  <a:gd name="connsiteY7" fmla="*/ 175497 h 207040"/>
                  <a:gd name="connsiteX8" fmla="*/ 87748 w 129615"/>
                  <a:gd name="connsiteY8" fmla="*/ 149688 h 207040"/>
                  <a:gd name="connsiteX9" fmla="*/ 0 w 129615"/>
                  <a:gd name="connsiteY9" fmla="*/ 61080 h 207040"/>
                  <a:gd name="connsiteX10" fmla="*/ 69969 w 129615"/>
                  <a:gd name="connsiteY10" fmla="*/ 0 h 207040"/>
                  <a:gd name="connsiteX11" fmla="*/ 117858 w 129615"/>
                  <a:gd name="connsiteY11" fmla="*/ 7169 h 207040"/>
                  <a:gd name="connsiteX12" fmla="*/ 114130 w 129615"/>
                  <a:gd name="connsiteY12" fmla="*/ 40146 h 20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615" h="207040">
                    <a:moveTo>
                      <a:pt x="114130" y="40146"/>
                    </a:moveTo>
                    <a:cubicBezTo>
                      <a:pt x="101513" y="34698"/>
                      <a:pt x="87462" y="31544"/>
                      <a:pt x="73410" y="31544"/>
                    </a:cubicBezTo>
                    <a:cubicBezTo>
                      <a:pt x="59359" y="31544"/>
                      <a:pt x="41867" y="37565"/>
                      <a:pt x="41867" y="59359"/>
                    </a:cubicBezTo>
                    <a:cubicBezTo>
                      <a:pt x="41867" y="94057"/>
                      <a:pt x="129615" y="79432"/>
                      <a:pt x="129615" y="146534"/>
                    </a:cubicBezTo>
                    <a:cubicBezTo>
                      <a:pt x="129615" y="190408"/>
                      <a:pt x="94917" y="207040"/>
                      <a:pt x="54484" y="207040"/>
                    </a:cubicBezTo>
                    <a:cubicBezTo>
                      <a:pt x="32691" y="207040"/>
                      <a:pt x="22941" y="204173"/>
                      <a:pt x="3154" y="199298"/>
                    </a:cubicBezTo>
                    <a:lnTo>
                      <a:pt x="6882" y="163166"/>
                    </a:lnTo>
                    <a:cubicBezTo>
                      <a:pt x="20647" y="170622"/>
                      <a:pt x="36418" y="175497"/>
                      <a:pt x="52190" y="175497"/>
                    </a:cubicBezTo>
                    <a:cubicBezTo>
                      <a:pt x="67962" y="175497"/>
                      <a:pt x="87748" y="167754"/>
                      <a:pt x="87748" y="149688"/>
                    </a:cubicBezTo>
                    <a:cubicBezTo>
                      <a:pt x="87748" y="111549"/>
                      <a:pt x="0" y="127321"/>
                      <a:pt x="0" y="61080"/>
                    </a:cubicBezTo>
                    <a:cubicBezTo>
                      <a:pt x="0" y="16345"/>
                      <a:pt x="34698" y="0"/>
                      <a:pt x="69969" y="0"/>
                    </a:cubicBezTo>
                    <a:cubicBezTo>
                      <a:pt x="87175" y="0"/>
                      <a:pt x="103233" y="2294"/>
                      <a:pt x="117858" y="7169"/>
                    </a:cubicBezTo>
                    <a:lnTo>
                      <a:pt x="114130" y="40146"/>
                    </a:lnTo>
                    <a:close/>
                  </a:path>
                </a:pathLst>
              </a:custGeom>
              <a:solidFill>
                <a:srgbClr val="231F20"/>
              </a:solidFill>
              <a:ln w="0"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D86A86FE-5B22-3AB9-73E1-B816F25BD584}"/>
                  </a:ext>
                </a:extLst>
              </p:cNvPr>
              <p:cNvSpPr/>
              <p:nvPr/>
            </p:nvSpPr>
            <p:spPr>
              <a:xfrm>
                <a:off x="7727738" y="1448597"/>
                <a:ext cx="103520" cy="192989"/>
              </a:xfrm>
              <a:custGeom>
                <a:avLst/>
                <a:gdLst>
                  <a:gd name="connsiteX0" fmla="*/ 28389 w 103520"/>
                  <a:gd name="connsiteY0" fmla="*/ 69969 h 192989"/>
                  <a:gd name="connsiteX1" fmla="*/ 0 w 103520"/>
                  <a:gd name="connsiteY1" fmla="*/ 69969 h 192989"/>
                  <a:gd name="connsiteX2" fmla="*/ 0 w 103520"/>
                  <a:gd name="connsiteY2" fmla="*/ 41867 h 192989"/>
                  <a:gd name="connsiteX3" fmla="*/ 28389 w 103520"/>
                  <a:gd name="connsiteY3" fmla="*/ 41867 h 192989"/>
                  <a:gd name="connsiteX4" fmla="*/ 28389 w 103520"/>
                  <a:gd name="connsiteY4" fmla="*/ 12331 h 192989"/>
                  <a:gd name="connsiteX5" fmla="*/ 66815 w 103520"/>
                  <a:gd name="connsiteY5" fmla="*/ 0 h 192989"/>
                  <a:gd name="connsiteX6" fmla="*/ 66815 w 103520"/>
                  <a:gd name="connsiteY6" fmla="*/ 41867 h 192989"/>
                  <a:gd name="connsiteX7" fmla="*/ 100939 w 103520"/>
                  <a:gd name="connsiteY7" fmla="*/ 41867 h 192989"/>
                  <a:gd name="connsiteX8" fmla="*/ 100939 w 103520"/>
                  <a:gd name="connsiteY8" fmla="*/ 69969 h 192989"/>
                  <a:gd name="connsiteX9" fmla="*/ 66815 w 103520"/>
                  <a:gd name="connsiteY9" fmla="*/ 69969 h 192989"/>
                  <a:gd name="connsiteX10" fmla="*/ 66815 w 103520"/>
                  <a:gd name="connsiteY10" fmla="*/ 138792 h 192989"/>
                  <a:gd name="connsiteX11" fmla="*/ 84881 w 103520"/>
                  <a:gd name="connsiteY11" fmla="*/ 163166 h 192989"/>
                  <a:gd name="connsiteX12" fmla="*/ 102373 w 103520"/>
                  <a:gd name="connsiteY12" fmla="*/ 159151 h 192989"/>
                  <a:gd name="connsiteX13" fmla="*/ 103520 w 103520"/>
                  <a:gd name="connsiteY13" fmla="*/ 189548 h 192989"/>
                  <a:gd name="connsiteX14" fmla="*/ 75131 w 103520"/>
                  <a:gd name="connsiteY14" fmla="*/ 192989 h 192989"/>
                  <a:gd name="connsiteX15" fmla="*/ 28389 w 103520"/>
                  <a:gd name="connsiteY15" fmla="*/ 145100 h 192989"/>
                  <a:gd name="connsiteX16" fmla="*/ 28389 w 103520"/>
                  <a:gd name="connsiteY16" fmla="*/ 69969 h 1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520" h="192989">
                    <a:moveTo>
                      <a:pt x="28389" y="69969"/>
                    </a:moveTo>
                    <a:lnTo>
                      <a:pt x="0" y="69969"/>
                    </a:lnTo>
                    <a:lnTo>
                      <a:pt x="0" y="41867"/>
                    </a:lnTo>
                    <a:lnTo>
                      <a:pt x="28389" y="41867"/>
                    </a:lnTo>
                    <a:lnTo>
                      <a:pt x="28389" y="12331"/>
                    </a:lnTo>
                    <a:lnTo>
                      <a:pt x="66815" y="0"/>
                    </a:lnTo>
                    <a:lnTo>
                      <a:pt x="66815" y="41867"/>
                    </a:lnTo>
                    <a:lnTo>
                      <a:pt x="100939" y="41867"/>
                    </a:lnTo>
                    <a:lnTo>
                      <a:pt x="100939" y="69969"/>
                    </a:lnTo>
                    <a:lnTo>
                      <a:pt x="66815" y="69969"/>
                    </a:lnTo>
                    <a:lnTo>
                      <a:pt x="66815" y="138792"/>
                    </a:lnTo>
                    <a:cubicBezTo>
                      <a:pt x="66815" y="151409"/>
                      <a:pt x="70256" y="163166"/>
                      <a:pt x="84881" y="163166"/>
                    </a:cubicBezTo>
                    <a:cubicBezTo>
                      <a:pt x="91763" y="163166"/>
                      <a:pt x="98358" y="161732"/>
                      <a:pt x="102373" y="159151"/>
                    </a:cubicBezTo>
                    <a:lnTo>
                      <a:pt x="103520" y="189548"/>
                    </a:lnTo>
                    <a:cubicBezTo>
                      <a:pt x="95491" y="191842"/>
                      <a:pt x="86601" y="192989"/>
                      <a:pt x="75131" y="192989"/>
                    </a:cubicBezTo>
                    <a:cubicBezTo>
                      <a:pt x="45021" y="192989"/>
                      <a:pt x="28389" y="174350"/>
                      <a:pt x="28389" y="145100"/>
                    </a:cubicBezTo>
                    <a:lnTo>
                      <a:pt x="28389" y="69969"/>
                    </a:lnTo>
                    <a:close/>
                  </a:path>
                </a:pathLst>
              </a:custGeom>
              <a:solidFill>
                <a:srgbClr val="231F20"/>
              </a:solidFill>
              <a:ln w="0"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C001B146-A55F-F5E8-B98C-1697D6CC7D50}"/>
                  </a:ext>
                </a:extLst>
              </p:cNvPr>
              <p:cNvSpPr/>
              <p:nvPr/>
            </p:nvSpPr>
            <p:spPr>
              <a:xfrm>
                <a:off x="7928470" y="1434546"/>
                <a:ext cx="174636" cy="207040"/>
              </a:xfrm>
              <a:custGeom>
                <a:avLst/>
                <a:gdLst>
                  <a:gd name="connsiteX0" fmla="*/ 166034 w 174636"/>
                  <a:gd name="connsiteY0" fmla="*/ 42154 h 207040"/>
                  <a:gd name="connsiteX1" fmla="*/ 114417 w 174636"/>
                  <a:gd name="connsiteY1" fmla="*/ 31544 h 207040"/>
                  <a:gd name="connsiteX2" fmla="*/ 41867 w 174636"/>
                  <a:gd name="connsiteY2" fmla="*/ 104094 h 207040"/>
                  <a:gd name="connsiteX3" fmla="*/ 109829 w 174636"/>
                  <a:gd name="connsiteY3" fmla="*/ 175497 h 207040"/>
                  <a:gd name="connsiteX4" fmla="*/ 136211 w 174636"/>
                  <a:gd name="connsiteY4" fmla="*/ 172629 h 207040"/>
                  <a:gd name="connsiteX5" fmla="*/ 136211 w 174636"/>
                  <a:gd name="connsiteY5" fmla="*/ 120439 h 207040"/>
                  <a:gd name="connsiteX6" fmla="*/ 93770 w 174636"/>
                  <a:gd name="connsiteY6" fmla="*/ 120439 h 207040"/>
                  <a:gd name="connsiteX7" fmla="*/ 93770 w 174636"/>
                  <a:gd name="connsiteY7" fmla="*/ 88895 h 207040"/>
                  <a:gd name="connsiteX8" fmla="*/ 174636 w 174636"/>
                  <a:gd name="connsiteY8" fmla="*/ 88895 h 207040"/>
                  <a:gd name="connsiteX9" fmla="*/ 174636 w 174636"/>
                  <a:gd name="connsiteY9" fmla="*/ 196717 h 207040"/>
                  <a:gd name="connsiteX10" fmla="*/ 109829 w 174636"/>
                  <a:gd name="connsiteY10" fmla="*/ 207040 h 207040"/>
                  <a:gd name="connsiteX11" fmla="*/ 0 w 174636"/>
                  <a:gd name="connsiteY11" fmla="*/ 106961 h 207040"/>
                  <a:gd name="connsiteX12" fmla="*/ 109829 w 174636"/>
                  <a:gd name="connsiteY12" fmla="*/ 0 h 207040"/>
                  <a:gd name="connsiteX13" fmla="*/ 168615 w 174636"/>
                  <a:gd name="connsiteY13" fmla="*/ 8316 h 207040"/>
                  <a:gd name="connsiteX14" fmla="*/ 166034 w 174636"/>
                  <a:gd name="connsiteY14" fmla="*/ 42154 h 20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636" h="207040">
                    <a:moveTo>
                      <a:pt x="166034" y="42154"/>
                    </a:moveTo>
                    <a:cubicBezTo>
                      <a:pt x="150549" y="34985"/>
                      <a:pt x="130476" y="31544"/>
                      <a:pt x="114417" y="31544"/>
                    </a:cubicBezTo>
                    <a:cubicBezTo>
                      <a:pt x="67675" y="31544"/>
                      <a:pt x="41867" y="63087"/>
                      <a:pt x="41867" y="104094"/>
                    </a:cubicBezTo>
                    <a:cubicBezTo>
                      <a:pt x="41867" y="145100"/>
                      <a:pt x="67102" y="175497"/>
                      <a:pt x="109829" y="175497"/>
                    </a:cubicBezTo>
                    <a:cubicBezTo>
                      <a:pt x="120726" y="175497"/>
                      <a:pt x="129329" y="174350"/>
                      <a:pt x="136211" y="172629"/>
                    </a:cubicBezTo>
                    <a:lnTo>
                      <a:pt x="136211" y="120439"/>
                    </a:lnTo>
                    <a:lnTo>
                      <a:pt x="93770" y="120439"/>
                    </a:lnTo>
                    <a:lnTo>
                      <a:pt x="93770" y="88895"/>
                    </a:lnTo>
                    <a:lnTo>
                      <a:pt x="174636" y="88895"/>
                    </a:lnTo>
                    <a:lnTo>
                      <a:pt x="174636" y="196717"/>
                    </a:lnTo>
                    <a:cubicBezTo>
                      <a:pt x="153416" y="202452"/>
                      <a:pt x="131336" y="207040"/>
                      <a:pt x="109829" y="207040"/>
                    </a:cubicBezTo>
                    <a:cubicBezTo>
                      <a:pt x="45021" y="207040"/>
                      <a:pt x="0" y="174636"/>
                      <a:pt x="0" y="106961"/>
                    </a:cubicBezTo>
                    <a:cubicBezTo>
                      <a:pt x="0" y="39286"/>
                      <a:pt x="41867" y="0"/>
                      <a:pt x="109829" y="0"/>
                    </a:cubicBezTo>
                    <a:cubicBezTo>
                      <a:pt x="133056" y="0"/>
                      <a:pt x="151409" y="3154"/>
                      <a:pt x="168615" y="8316"/>
                    </a:cubicBezTo>
                    <a:lnTo>
                      <a:pt x="166034" y="42154"/>
                    </a:lnTo>
                    <a:close/>
                  </a:path>
                </a:pathLst>
              </a:custGeom>
              <a:solidFill>
                <a:srgbClr val="231F20"/>
              </a:solidFill>
              <a:ln w="0"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5BC9E7FD-94C9-70CE-B8E8-7304766B5F9D}"/>
                  </a:ext>
                </a:extLst>
              </p:cNvPr>
              <p:cNvSpPr/>
              <p:nvPr/>
            </p:nvSpPr>
            <p:spPr>
              <a:xfrm>
                <a:off x="8132356" y="1487023"/>
                <a:ext cx="138791" cy="154563"/>
              </a:xfrm>
              <a:custGeom>
                <a:avLst/>
                <a:gdLst>
                  <a:gd name="connsiteX0" fmla="*/ 127895 w 138791"/>
                  <a:gd name="connsiteY0" fmla="*/ 142806 h 154563"/>
                  <a:gd name="connsiteX1" fmla="*/ 77138 w 138791"/>
                  <a:gd name="connsiteY1" fmla="*/ 154563 h 154563"/>
                  <a:gd name="connsiteX2" fmla="*/ 0 w 138791"/>
                  <a:gd name="connsiteY2" fmla="*/ 77999 h 154563"/>
                  <a:gd name="connsiteX3" fmla="*/ 68535 w 138791"/>
                  <a:gd name="connsiteY3" fmla="*/ 0 h 154563"/>
                  <a:gd name="connsiteX4" fmla="*/ 138792 w 138791"/>
                  <a:gd name="connsiteY4" fmla="*/ 89182 h 154563"/>
                  <a:gd name="connsiteX5" fmla="*/ 36705 w 138791"/>
                  <a:gd name="connsiteY5" fmla="*/ 89182 h 154563"/>
                  <a:gd name="connsiteX6" fmla="*/ 78859 w 138791"/>
                  <a:gd name="connsiteY6" fmla="*/ 126461 h 154563"/>
                  <a:gd name="connsiteX7" fmla="*/ 127895 w 138791"/>
                  <a:gd name="connsiteY7" fmla="*/ 111549 h 154563"/>
                  <a:gd name="connsiteX8" fmla="*/ 127895 w 138791"/>
                  <a:gd name="connsiteY8" fmla="*/ 142806 h 154563"/>
                  <a:gd name="connsiteX9" fmla="*/ 102086 w 138791"/>
                  <a:gd name="connsiteY9" fmla="*/ 62800 h 154563"/>
                  <a:gd name="connsiteX10" fmla="*/ 70830 w 138791"/>
                  <a:gd name="connsiteY10" fmla="*/ 28102 h 154563"/>
                  <a:gd name="connsiteX11" fmla="*/ 36705 w 138791"/>
                  <a:gd name="connsiteY11" fmla="*/ 62800 h 154563"/>
                  <a:gd name="connsiteX12" fmla="*/ 102086 w 138791"/>
                  <a:gd name="connsiteY12" fmla="*/ 6280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91" h="154563">
                    <a:moveTo>
                      <a:pt x="127895" y="142806"/>
                    </a:moveTo>
                    <a:cubicBezTo>
                      <a:pt x="113843" y="150549"/>
                      <a:pt x="97785" y="154563"/>
                      <a:pt x="77138" y="154563"/>
                    </a:cubicBezTo>
                    <a:cubicBezTo>
                      <a:pt x="28389" y="154563"/>
                      <a:pt x="0" y="126461"/>
                      <a:pt x="0" y="77999"/>
                    </a:cubicBezTo>
                    <a:cubicBezTo>
                      <a:pt x="0" y="35271"/>
                      <a:pt x="22654" y="0"/>
                      <a:pt x="68535" y="0"/>
                    </a:cubicBezTo>
                    <a:cubicBezTo>
                      <a:pt x="123307" y="0"/>
                      <a:pt x="138792" y="37566"/>
                      <a:pt x="138792" y="89182"/>
                    </a:cubicBezTo>
                    <a:lnTo>
                      <a:pt x="36705" y="89182"/>
                    </a:lnTo>
                    <a:cubicBezTo>
                      <a:pt x="38426" y="112983"/>
                      <a:pt x="55058" y="126461"/>
                      <a:pt x="78859" y="126461"/>
                    </a:cubicBezTo>
                    <a:cubicBezTo>
                      <a:pt x="97498" y="126461"/>
                      <a:pt x="113557" y="119579"/>
                      <a:pt x="127895" y="111549"/>
                    </a:cubicBezTo>
                    <a:lnTo>
                      <a:pt x="127895" y="142806"/>
                    </a:lnTo>
                    <a:close/>
                    <a:moveTo>
                      <a:pt x="102086" y="62800"/>
                    </a:moveTo>
                    <a:cubicBezTo>
                      <a:pt x="100939" y="44161"/>
                      <a:pt x="92336" y="28102"/>
                      <a:pt x="70830" y="28102"/>
                    </a:cubicBezTo>
                    <a:cubicBezTo>
                      <a:pt x="49323" y="28102"/>
                      <a:pt x="38426" y="43014"/>
                      <a:pt x="36705" y="62800"/>
                    </a:cubicBezTo>
                    <a:lnTo>
                      <a:pt x="102086" y="62800"/>
                    </a:lnTo>
                    <a:close/>
                  </a:path>
                </a:pathLst>
              </a:custGeom>
              <a:solidFill>
                <a:srgbClr val="231F20"/>
              </a:solidFill>
              <a:ln w="0"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80164DCB-94F2-9841-1E52-30F45C93183D}"/>
                  </a:ext>
                </a:extLst>
              </p:cNvPr>
              <p:cNvSpPr/>
              <p:nvPr/>
            </p:nvSpPr>
            <p:spPr>
              <a:xfrm>
                <a:off x="8291794" y="1487023"/>
                <a:ext cx="154563" cy="154563"/>
              </a:xfrm>
              <a:custGeom>
                <a:avLst/>
                <a:gdLst>
                  <a:gd name="connsiteX0" fmla="*/ 77138 w 154563"/>
                  <a:gd name="connsiteY0" fmla="*/ 0 h 154563"/>
                  <a:gd name="connsiteX1" fmla="*/ 154563 w 154563"/>
                  <a:gd name="connsiteY1" fmla="*/ 78285 h 154563"/>
                  <a:gd name="connsiteX2" fmla="*/ 77138 w 154563"/>
                  <a:gd name="connsiteY2" fmla="*/ 154563 h 154563"/>
                  <a:gd name="connsiteX3" fmla="*/ 0 w 154563"/>
                  <a:gd name="connsiteY3" fmla="*/ 78285 h 154563"/>
                  <a:gd name="connsiteX4" fmla="*/ 77138 w 154563"/>
                  <a:gd name="connsiteY4" fmla="*/ 0 h 154563"/>
                  <a:gd name="connsiteX5" fmla="*/ 77138 w 154563"/>
                  <a:gd name="connsiteY5" fmla="*/ 124740 h 154563"/>
                  <a:gd name="connsiteX6" fmla="*/ 114417 w 154563"/>
                  <a:gd name="connsiteY6" fmla="*/ 73697 h 154563"/>
                  <a:gd name="connsiteX7" fmla="*/ 77138 w 154563"/>
                  <a:gd name="connsiteY7" fmla="*/ 29823 h 154563"/>
                  <a:gd name="connsiteX8" fmla="*/ 40146 w 154563"/>
                  <a:gd name="connsiteY8" fmla="*/ 73697 h 154563"/>
                  <a:gd name="connsiteX9" fmla="*/ 77138 w 154563"/>
                  <a:gd name="connsiteY9" fmla="*/ 12474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63" h="154563">
                    <a:moveTo>
                      <a:pt x="77138" y="0"/>
                    </a:moveTo>
                    <a:cubicBezTo>
                      <a:pt x="121012" y="0"/>
                      <a:pt x="154563" y="29536"/>
                      <a:pt x="154563" y="78285"/>
                    </a:cubicBezTo>
                    <a:cubicBezTo>
                      <a:pt x="154563" y="120726"/>
                      <a:pt x="126174" y="154563"/>
                      <a:pt x="77138" y="154563"/>
                    </a:cubicBezTo>
                    <a:cubicBezTo>
                      <a:pt x="28102" y="154563"/>
                      <a:pt x="0" y="120726"/>
                      <a:pt x="0" y="78285"/>
                    </a:cubicBezTo>
                    <a:cubicBezTo>
                      <a:pt x="0" y="29536"/>
                      <a:pt x="33551" y="0"/>
                      <a:pt x="77138" y="0"/>
                    </a:cubicBezTo>
                    <a:close/>
                    <a:moveTo>
                      <a:pt x="77138" y="124740"/>
                    </a:moveTo>
                    <a:cubicBezTo>
                      <a:pt x="106674" y="124740"/>
                      <a:pt x="114417" y="98359"/>
                      <a:pt x="114417" y="73697"/>
                    </a:cubicBezTo>
                    <a:cubicBezTo>
                      <a:pt x="114417" y="51043"/>
                      <a:pt x="102373" y="29823"/>
                      <a:pt x="77138" y="29823"/>
                    </a:cubicBezTo>
                    <a:cubicBezTo>
                      <a:pt x="51903" y="29823"/>
                      <a:pt x="40146" y="51617"/>
                      <a:pt x="40146" y="73697"/>
                    </a:cubicBezTo>
                    <a:cubicBezTo>
                      <a:pt x="40146" y="98072"/>
                      <a:pt x="47889" y="124740"/>
                      <a:pt x="77138" y="124740"/>
                    </a:cubicBezTo>
                    <a:close/>
                  </a:path>
                </a:pathLst>
              </a:custGeom>
              <a:solidFill>
                <a:srgbClr val="231F20"/>
              </a:solidFill>
              <a:ln w="0"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2AE134C2-BD4F-BD8B-EE8F-29454E5D793C}"/>
                  </a:ext>
                </a:extLst>
              </p:cNvPr>
              <p:cNvSpPr/>
              <p:nvPr/>
            </p:nvSpPr>
            <p:spPr>
              <a:xfrm>
                <a:off x="8477327" y="1487023"/>
                <a:ext cx="86888" cy="151122"/>
              </a:xfrm>
              <a:custGeom>
                <a:avLst/>
                <a:gdLst>
                  <a:gd name="connsiteX0" fmla="*/ 0 w 86888"/>
                  <a:gd name="connsiteY0" fmla="*/ 3441 h 151122"/>
                  <a:gd name="connsiteX1" fmla="*/ 34124 w 86888"/>
                  <a:gd name="connsiteY1" fmla="*/ 3441 h 151122"/>
                  <a:gd name="connsiteX2" fmla="*/ 34124 w 86888"/>
                  <a:gd name="connsiteY2" fmla="*/ 36992 h 151122"/>
                  <a:gd name="connsiteX3" fmla="*/ 34698 w 86888"/>
                  <a:gd name="connsiteY3" fmla="*/ 36992 h 151122"/>
                  <a:gd name="connsiteX4" fmla="*/ 75131 w 86888"/>
                  <a:gd name="connsiteY4" fmla="*/ 0 h 151122"/>
                  <a:gd name="connsiteX5" fmla="*/ 86888 w 86888"/>
                  <a:gd name="connsiteY5" fmla="*/ 1147 h 151122"/>
                  <a:gd name="connsiteX6" fmla="*/ 86888 w 86888"/>
                  <a:gd name="connsiteY6" fmla="*/ 39860 h 151122"/>
                  <a:gd name="connsiteX7" fmla="*/ 69683 w 86888"/>
                  <a:gd name="connsiteY7" fmla="*/ 36705 h 151122"/>
                  <a:gd name="connsiteX8" fmla="*/ 38426 w 86888"/>
                  <a:gd name="connsiteY8" fmla="*/ 96925 h 151122"/>
                  <a:gd name="connsiteX9" fmla="*/ 38426 w 86888"/>
                  <a:gd name="connsiteY9" fmla="*/ 151122 h 151122"/>
                  <a:gd name="connsiteX10" fmla="*/ 0 w 86888"/>
                  <a:gd name="connsiteY10" fmla="*/ 151122 h 151122"/>
                  <a:gd name="connsiteX11" fmla="*/ 0 w 86888"/>
                  <a:gd name="connsiteY11" fmla="*/ 3441 h 15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88" h="151122">
                    <a:moveTo>
                      <a:pt x="0" y="3441"/>
                    </a:moveTo>
                    <a:lnTo>
                      <a:pt x="34124" y="3441"/>
                    </a:lnTo>
                    <a:lnTo>
                      <a:pt x="34124" y="36992"/>
                    </a:lnTo>
                    <a:lnTo>
                      <a:pt x="34698" y="36992"/>
                    </a:lnTo>
                    <a:cubicBezTo>
                      <a:pt x="36418" y="23228"/>
                      <a:pt x="52190" y="0"/>
                      <a:pt x="75131" y="0"/>
                    </a:cubicBezTo>
                    <a:cubicBezTo>
                      <a:pt x="78859" y="0"/>
                      <a:pt x="82874" y="0"/>
                      <a:pt x="86888" y="1147"/>
                    </a:cubicBezTo>
                    <a:lnTo>
                      <a:pt x="86888" y="39860"/>
                    </a:lnTo>
                    <a:cubicBezTo>
                      <a:pt x="83447" y="37852"/>
                      <a:pt x="76565" y="36705"/>
                      <a:pt x="69683" y="36705"/>
                    </a:cubicBezTo>
                    <a:cubicBezTo>
                      <a:pt x="38426" y="36705"/>
                      <a:pt x="38426" y="75705"/>
                      <a:pt x="38426" y="96925"/>
                    </a:cubicBezTo>
                    <a:lnTo>
                      <a:pt x="38426" y="151122"/>
                    </a:lnTo>
                    <a:lnTo>
                      <a:pt x="0" y="151122"/>
                    </a:lnTo>
                    <a:lnTo>
                      <a:pt x="0" y="3441"/>
                    </a:lnTo>
                    <a:close/>
                  </a:path>
                </a:pathLst>
              </a:custGeom>
              <a:solidFill>
                <a:srgbClr val="231F20"/>
              </a:solidFill>
              <a:ln w="0"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2FFCFAC6-580C-7573-C035-D5CC0CFA3AFA}"/>
                  </a:ext>
                </a:extLst>
              </p:cNvPr>
              <p:cNvSpPr/>
              <p:nvPr/>
            </p:nvSpPr>
            <p:spPr>
              <a:xfrm>
                <a:off x="8578506" y="1487023"/>
                <a:ext cx="145100" cy="214782"/>
              </a:xfrm>
              <a:custGeom>
                <a:avLst/>
                <a:gdLst>
                  <a:gd name="connsiteX0" fmla="*/ 145100 w 145100"/>
                  <a:gd name="connsiteY0" fmla="*/ 3441 h 214782"/>
                  <a:gd name="connsiteX1" fmla="*/ 145100 w 145100"/>
                  <a:gd name="connsiteY1" fmla="*/ 136784 h 214782"/>
                  <a:gd name="connsiteX2" fmla="*/ 67102 w 145100"/>
                  <a:gd name="connsiteY2" fmla="*/ 214783 h 214782"/>
                  <a:gd name="connsiteX3" fmla="*/ 16059 w 145100"/>
                  <a:gd name="connsiteY3" fmla="*/ 204746 h 214782"/>
                  <a:gd name="connsiteX4" fmla="*/ 19213 w 145100"/>
                  <a:gd name="connsiteY4" fmla="*/ 172056 h 214782"/>
                  <a:gd name="connsiteX5" fmla="*/ 62227 w 145100"/>
                  <a:gd name="connsiteY5" fmla="*/ 184960 h 214782"/>
                  <a:gd name="connsiteX6" fmla="*/ 106674 w 145100"/>
                  <a:gd name="connsiteY6" fmla="*/ 127608 h 214782"/>
                  <a:gd name="connsiteX7" fmla="*/ 106101 w 145100"/>
                  <a:gd name="connsiteY7" fmla="*/ 127608 h 214782"/>
                  <a:gd name="connsiteX8" fmla="*/ 60219 w 145100"/>
                  <a:gd name="connsiteY8" fmla="*/ 151122 h 214782"/>
                  <a:gd name="connsiteX9" fmla="*/ 0 w 145100"/>
                  <a:gd name="connsiteY9" fmla="*/ 76565 h 214782"/>
                  <a:gd name="connsiteX10" fmla="*/ 62513 w 145100"/>
                  <a:gd name="connsiteY10" fmla="*/ 0 h 214782"/>
                  <a:gd name="connsiteX11" fmla="*/ 107822 w 145100"/>
                  <a:gd name="connsiteY11" fmla="*/ 23514 h 214782"/>
                  <a:gd name="connsiteX12" fmla="*/ 108395 w 145100"/>
                  <a:gd name="connsiteY12" fmla="*/ 23514 h 214782"/>
                  <a:gd name="connsiteX13" fmla="*/ 108395 w 145100"/>
                  <a:gd name="connsiteY13" fmla="*/ 3441 h 214782"/>
                  <a:gd name="connsiteX14" fmla="*/ 145100 w 145100"/>
                  <a:gd name="connsiteY14" fmla="*/ 3441 h 214782"/>
                  <a:gd name="connsiteX15" fmla="*/ 106722 w 145100"/>
                  <a:gd name="connsiteY15" fmla="*/ 75705 h 214782"/>
                  <a:gd name="connsiteX16" fmla="*/ 74605 w 145100"/>
                  <a:gd name="connsiteY16" fmla="*/ 29823 h 214782"/>
                  <a:gd name="connsiteX17" fmla="*/ 40194 w 145100"/>
                  <a:gd name="connsiteY17" fmla="*/ 76565 h 214782"/>
                  <a:gd name="connsiteX18" fmla="*/ 72885 w 145100"/>
                  <a:gd name="connsiteY18" fmla="*/ 121299 h 214782"/>
                  <a:gd name="connsiteX19" fmla="*/ 106722 w 145100"/>
                  <a:gd name="connsiteY19" fmla="*/ 75705 h 21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100" h="214782">
                    <a:moveTo>
                      <a:pt x="145100" y="3441"/>
                    </a:moveTo>
                    <a:lnTo>
                      <a:pt x="145100" y="136784"/>
                    </a:lnTo>
                    <a:cubicBezTo>
                      <a:pt x="145100" y="176931"/>
                      <a:pt x="129042" y="214783"/>
                      <a:pt x="67102" y="214783"/>
                    </a:cubicBezTo>
                    <a:cubicBezTo>
                      <a:pt x="51903" y="214783"/>
                      <a:pt x="34411" y="212489"/>
                      <a:pt x="16059" y="204746"/>
                    </a:cubicBezTo>
                    <a:lnTo>
                      <a:pt x="19213" y="172056"/>
                    </a:lnTo>
                    <a:cubicBezTo>
                      <a:pt x="30970" y="178364"/>
                      <a:pt x="50183" y="184960"/>
                      <a:pt x="62227" y="184960"/>
                    </a:cubicBezTo>
                    <a:cubicBezTo>
                      <a:pt x="104667" y="184960"/>
                      <a:pt x="106674" y="153130"/>
                      <a:pt x="106674" y="127608"/>
                    </a:cubicBezTo>
                    <a:lnTo>
                      <a:pt x="106101" y="127608"/>
                    </a:lnTo>
                    <a:cubicBezTo>
                      <a:pt x="98932" y="140225"/>
                      <a:pt x="81726" y="151122"/>
                      <a:pt x="60219" y="151122"/>
                    </a:cubicBezTo>
                    <a:cubicBezTo>
                      <a:pt x="16632" y="151122"/>
                      <a:pt x="0" y="116138"/>
                      <a:pt x="0" y="76565"/>
                    </a:cubicBezTo>
                    <a:cubicBezTo>
                      <a:pt x="0" y="41007"/>
                      <a:pt x="18353" y="0"/>
                      <a:pt x="62513" y="0"/>
                    </a:cubicBezTo>
                    <a:cubicBezTo>
                      <a:pt x="82013" y="0"/>
                      <a:pt x="97211" y="6595"/>
                      <a:pt x="107822" y="23514"/>
                    </a:cubicBezTo>
                    <a:lnTo>
                      <a:pt x="108395" y="23514"/>
                    </a:lnTo>
                    <a:lnTo>
                      <a:pt x="108395" y="3441"/>
                    </a:lnTo>
                    <a:lnTo>
                      <a:pt x="145100" y="3441"/>
                    </a:lnTo>
                    <a:close/>
                    <a:moveTo>
                      <a:pt x="106722" y="75705"/>
                    </a:moveTo>
                    <a:cubicBezTo>
                      <a:pt x="106722" y="50470"/>
                      <a:pt x="96972" y="29823"/>
                      <a:pt x="74605" y="29823"/>
                    </a:cubicBezTo>
                    <a:cubicBezTo>
                      <a:pt x="48510" y="29823"/>
                      <a:pt x="40194" y="53911"/>
                      <a:pt x="40194" y="76565"/>
                    </a:cubicBezTo>
                    <a:cubicBezTo>
                      <a:pt x="40194" y="96638"/>
                      <a:pt x="50804" y="121299"/>
                      <a:pt x="72885" y="121299"/>
                    </a:cubicBezTo>
                    <a:cubicBezTo>
                      <a:pt x="96972" y="121299"/>
                      <a:pt x="106722" y="100366"/>
                      <a:pt x="106722" y="75705"/>
                    </a:cubicBezTo>
                    <a:close/>
                  </a:path>
                </a:pathLst>
              </a:custGeom>
              <a:solidFill>
                <a:srgbClr val="231F20"/>
              </a:solidFill>
              <a:ln w="0"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9217F29E-A1E5-61EA-4922-8709C4A35F4D}"/>
                  </a:ext>
                </a:extLst>
              </p:cNvPr>
              <p:cNvSpPr/>
              <p:nvPr/>
            </p:nvSpPr>
            <p:spPr>
              <a:xfrm>
                <a:off x="8753764" y="1487023"/>
                <a:ext cx="138791" cy="154563"/>
              </a:xfrm>
              <a:custGeom>
                <a:avLst/>
                <a:gdLst>
                  <a:gd name="connsiteX0" fmla="*/ 127895 w 138791"/>
                  <a:gd name="connsiteY0" fmla="*/ 142806 h 154563"/>
                  <a:gd name="connsiteX1" fmla="*/ 77138 w 138791"/>
                  <a:gd name="connsiteY1" fmla="*/ 154563 h 154563"/>
                  <a:gd name="connsiteX2" fmla="*/ 0 w 138791"/>
                  <a:gd name="connsiteY2" fmla="*/ 77999 h 154563"/>
                  <a:gd name="connsiteX3" fmla="*/ 68535 w 138791"/>
                  <a:gd name="connsiteY3" fmla="*/ 0 h 154563"/>
                  <a:gd name="connsiteX4" fmla="*/ 138792 w 138791"/>
                  <a:gd name="connsiteY4" fmla="*/ 89182 h 154563"/>
                  <a:gd name="connsiteX5" fmla="*/ 36705 w 138791"/>
                  <a:gd name="connsiteY5" fmla="*/ 89182 h 154563"/>
                  <a:gd name="connsiteX6" fmla="*/ 78859 w 138791"/>
                  <a:gd name="connsiteY6" fmla="*/ 126461 h 154563"/>
                  <a:gd name="connsiteX7" fmla="*/ 127895 w 138791"/>
                  <a:gd name="connsiteY7" fmla="*/ 111549 h 154563"/>
                  <a:gd name="connsiteX8" fmla="*/ 127895 w 138791"/>
                  <a:gd name="connsiteY8" fmla="*/ 142806 h 154563"/>
                  <a:gd name="connsiteX9" fmla="*/ 102039 w 138791"/>
                  <a:gd name="connsiteY9" fmla="*/ 62800 h 154563"/>
                  <a:gd name="connsiteX10" fmla="*/ 70782 w 138791"/>
                  <a:gd name="connsiteY10" fmla="*/ 28102 h 154563"/>
                  <a:gd name="connsiteX11" fmla="*/ 36657 w 138791"/>
                  <a:gd name="connsiteY11" fmla="*/ 62800 h 154563"/>
                  <a:gd name="connsiteX12" fmla="*/ 102039 w 138791"/>
                  <a:gd name="connsiteY12" fmla="*/ 6280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91" h="154563">
                    <a:moveTo>
                      <a:pt x="127895" y="142806"/>
                    </a:moveTo>
                    <a:cubicBezTo>
                      <a:pt x="113844" y="150549"/>
                      <a:pt x="97785" y="154563"/>
                      <a:pt x="77138" y="154563"/>
                    </a:cubicBezTo>
                    <a:cubicBezTo>
                      <a:pt x="28389" y="154563"/>
                      <a:pt x="0" y="126461"/>
                      <a:pt x="0" y="77999"/>
                    </a:cubicBezTo>
                    <a:cubicBezTo>
                      <a:pt x="0" y="35271"/>
                      <a:pt x="22654" y="0"/>
                      <a:pt x="68535" y="0"/>
                    </a:cubicBezTo>
                    <a:cubicBezTo>
                      <a:pt x="123306" y="0"/>
                      <a:pt x="138792" y="37566"/>
                      <a:pt x="138792" y="89182"/>
                    </a:cubicBezTo>
                    <a:lnTo>
                      <a:pt x="36705" y="89182"/>
                    </a:lnTo>
                    <a:cubicBezTo>
                      <a:pt x="38426" y="112983"/>
                      <a:pt x="55058" y="126461"/>
                      <a:pt x="78859" y="126461"/>
                    </a:cubicBezTo>
                    <a:cubicBezTo>
                      <a:pt x="97498" y="126461"/>
                      <a:pt x="113557" y="119579"/>
                      <a:pt x="127895" y="111549"/>
                    </a:cubicBezTo>
                    <a:lnTo>
                      <a:pt x="127895" y="142806"/>
                    </a:lnTo>
                    <a:close/>
                    <a:moveTo>
                      <a:pt x="102039" y="62800"/>
                    </a:moveTo>
                    <a:cubicBezTo>
                      <a:pt x="100891" y="44161"/>
                      <a:pt x="92289" y="28102"/>
                      <a:pt x="70782" y="28102"/>
                    </a:cubicBezTo>
                    <a:cubicBezTo>
                      <a:pt x="49275" y="28102"/>
                      <a:pt x="38378" y="43014"/>
                      <a:pt x="36657" y="62800"/>
                    </a:cubicBezTo>
                    <a:lnTo>
                      <a:pt x="102039" y="62800"/>
                    </a:lnTo>
                    <a:close/>
                  </a:path>
                </a:pathLst>
              </a:custGeom>
              <a:solidFill>
                <a:srgbClr val="231F20"/>
              </a:solidFill>
              <a:ln w="0"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9AC17388-6A8C-B2E2-B8E3-E8207B920501}"/>
                  </a:ext>
                </a:extLst>
              </p:cNvPr>
              <p:cNvSpPr/>
              <p:nvPr/>
            </p:nvSpPr>
            <p:spPr>
              <a:xfrm>
                <a:off x="8912628" y="1437987"/>
                <a:ext cx="60219" cy="71689"/>
              </a:xfrm>
              <a:custGeom>
                <a:avLst/>
                <a:gdLst>
                  <a:gd name="connsiteX0" fmla="*/ 18353 w 60219"/>
                  <a:gd name="connsiteY0" fmla="*/ 0 h 71689"/>
                  <a:gd name="connsiteX1" fmla="*/ 60220 w 60219"/>
                  <a:gd name="connsiteY1" fmla="*/ 0 h 71689"/>
                  <a:gd name="connsiteX2" fmla="*/ 33838 w 60219"/>
                  <a:gd name="connsiteY2" fmla="*/ 71690 h 71689"/>
                  <a:gd name="connsiteX3" fmla="*/ 0 w 60219"/>
                  <a:gd name="connsiteY3" fmla="*/ 71690 h 71689"/>
                  <a:gd name="connsiteX4" fmla="*/ 18353 w 60219"/>
                  <a:gd name="connsiteY4" fmla="*/ 0 h 7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19" h="71689">
                    <a:moveTo>
                      <a:pt x="18353" y="0"/>
                    </a:moveTo>
                    <a:lnTo>
                      <a:pt x="60220" y="0"/>
                    </a:lnTo>
                    <a:lnTo>
                      <a:pt x="33838" y="71690"/>
                    </a:lnTo>
                    <a:lnTo>
                      <a:pt x="0" y="71690"/>
                    </a:lnTo>
                    <a:lnTo>
                      <a:pt x="18353" y="0"/>
                    </a:lnTo>
                    <a:close/>
                  </a:path>
                </a:pathLst>
              </a:custGeom>
              <a:solidFill>
                <a:srgbClr val="231F20"/>
              </a:solidFill>
              <a:ln w="0"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4D4245B9-EE98-B7B9-2A60-F8070689E6A0}"/>
                  </a:ext>
                </a:extLst>
              </p:cNvPr>
              <p:cNvSpPr/>
              <p:nvPr/>
            </p:nvSpPr>
            <p:spPr>
              <a:xfrm>
                <a:off x="8971701" y="1487023"/>
                <a:ext cx="106961" cy="154563"/>
              </a:xfrm>
              <a:custGeom>
                <a:avLst/>
                <a:gdLst>
                  <a:gd name="connsiteX0" fmla="*/ 97211 w 106961"/>
                  <a:gd name="connsiteY0" fmla="*/ 34411 h 154563"/>
                  <a:gd name="connsiteX1" fmla="*/ 62800 w 106961"/>
                  <a:gd name="connsiteY1" fmla="*/ 28102 h 154563"/>
                  <a:gd name="connsiteX2" fmla="*/ 40146 w 106961"/>
                  <a:gd name="connsiteY2" fmla="*/ 44448 h 154563"/>
                  <a:gd name="connsiteX3" fmla="*/ 106961 w 106961"/>
                  <a:gd name="connsiteY3" fmla="*/ 106388 h 154563"/>
                  <a:gd name="connsiteX4" fmla="*/ 45021 w 106961"/>
                  <a:gd name="connsiteY4" fmla="*/ 154563 h 154563"/>
                  <a:gd name="connsiteX5" fmla="*/ 1434 w 106961"/>
                  <a:gd name="connsiteY5" fmla="*/ 148255 h 154563"/>
                  <a:gd name="connsiteX6" fmla="*/ 3728 w 106961"/>
                  <a:gd name="connsiteY6" fmla="*/ 116711 h 154563"/>
                  <a:gd name="connsiteX7" fmla="*/ 41580 w 106961"/>
                  <a:gd name="connsiteY7" fmla="*/ 126461 h 154563"/>
                  <a:gd name="connsiteX8" fmla="*/ 66815 w 106961"/>
                  <a:gd name="connsiteY8" fmla="*/ 108395 h 154563"/>
                  <a:gd name="connsiteX9" fmla="*/ 0 w 106961"/>
                  <a:gd name="connsiteY9" fmla="*/ 45882 h 154563"/>
                  <a:gd name="connsiteX10" fmla="*/ 57925 w 106961"/>
                  <a:gd name="connsiteY10" fmla="*/ 0 h 154563"/>
                  <a:gd name="connsiteX11" fmla="*/ 99792 w 106961"/>
                  <a:gd name="connsiteY11" fmla="*/ 5448 h 154563"/>
                  <a:gd name="connsiteX12" fmla="*/ 97211 w 106961"/>
                  <a:gd name="connsiteY12" fmla="*/ 34411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61" h="154563">
                    <a:moveTo>
                      <a:pt x="97211" y="34411"/>
                    </a:moveTo>
                    <a:cubicBezTo>
                      <a:pt x="85454" y="30397"/>
                      <a:pt x="76851" y="28102"/>
                      <a:pt x="62800" y="28102"/>
                    </a:cubicBezTo>
                    <a:cubicBezTo>
                      <a:pt x="52477" y="28102"/>
                      <a:pt x="40146" y="31830"/>
                      <a:pt x="40146" y="44448"/>
                    </a:cubicBezTo>
                    <a:cubicBezTo>
                      <a:pt x="40146" y="67962"/>
                      <a:pt x="106961" y="53050"/>
                      <a:pt x="106961" y="106388"/>
                    </a:cubicBezTo>
                    <a:cubicBezTo>
                      <a:pt x="106961" y="140799"/>
                      <a:pt x="76278" y="154563"/>
                      <a:pt x="45021" y="154563"/>
                    </a:cubicBezTo>
                    <a:cubicBezTo>
                      <a:pt x="30396" y="154563"/>
                      <a:pt x="15485" y="151982"/>
                      <a:pt x="1434" y="148255"/>
                    </a:cubicBezTo>
                    <a:lnTo>
                      <a:pt x="3728" y="116711"/>
                    </a:lnTo>
                    <a:cubicBezTo>
                      <a:pt x="15772" y="122733"/>
                      <a:pt x="28389" y="126461"/>
                      <a:pt x="41580" y="126461"/>
                    </a:cubicBezTo>
                    <a:cubicBezTo>
                      <a:pt x="51330" y="126461"/>
                      <a:pt x="66815" y="122733"/>
                      <a:pt x="66815" y="108395"/>
                    </a:cubicBezTo>
                    <a:cubicBezTo>
                      <a:pt x="66815" y="79432"/>
                      <a:pt x="0" y="99219"/>
                      <a:pt x="0" y="45882"/>
                    </a:cubicBezTo>
                    <a:cubicBezTo>
                      <a:pt x="0" y="14051"/>
                      <a:pt x="27816" y="0"/>
                      <a:pt x="57925" y="0"/>
                    </a:cubicBezTo>
                    <a:cubicBezTo>
                      <a:pt x="75991" y="0"/>
                      <a:pt x="87748" y="2868"/>
                      <a:pt x="99792" y="5448"/>
                    </a:cubicBezTo>
                    <a:lnTo>
                      <a:pt x="97211" y="34411"/>
                    </a:lnTo>
                    <a:close/>
                  </a:path>
                </a:pathLst>
              </a:custGeom>
              <a:solidFill>
                <a:srgbClr val="231F20"/>
              </a:solidFill>
              <a:ln w="0"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36060E8E-55E4-8C73-E9DE-B6E2477F2C08}"/>
                  </a:ext>
                </a:extLst>
              </p:cNvPr>
              <p:cNvSpPr/>
              <p:nvPr/>
            </p:nvSpPr>
            <p:spPr>
              <a:xfrm>
                <a:off x="9095294" y="1597999"/>
                <a:ext cx="59932" cy="71689"/>
              </a:xfrm>
              <a:custGeom>
                <a:avLst/>
                <a:gdLst>
                  <a:gd name="connsiteX0" fmla="*/ 18353 w 59932"/>
                  <a:gd name="connsiteY0" fmla="*/ 0 h 71689"/>
                  <a:gd name="connsiteX1" fmla="*/ 59933 w 59932"/>
                  <a:gd name="connsiteY1" fmla="*/ 0 h 71689"/>
                  <a:gd name="connsiteX2" fmla="*/ 33838 w 59932"/>
                  <a:gd name="connsiteY2" fmla="*/ 71690 h 71689"/>
                  <a:gd name="connsiteX3" fmla="*/ 0 w 59932"/>
                  <a:gd name="connsiteY3" fmla="*/ 71690 h 71689"/>
                  <a:gd name="connsiteX4" fmla="*/ 18353 w 59932"/>
                  <a:gd name="connsiteY4" fmla="*/ 0 h 7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2" h="71689">
                    <a:moveTo>
                      <a:pt x="18353" y="0"/>
                    </a:moveTo>
                    <a:lnTo>
                      <a:pt x="59933" y="0"/>
                    </a:lnTo>
                    <a:lnTo>
                      <a:pt x="33838" y="71690"/>
                    </a:lnTo>
                    <a:lnTo>
                      <a:pt x="0" y="71690"/>
                    </a:lnTo>
                    <a:lnTo>
                      <a:pt x="18353" y="0"/>
                    </a:lnTo>
                    <a:close/>
                  </a:path>
                </a:pathLst>
              </a:custGeom>
              <a:solidFill>
                <a:srgbClr val="231F20"/>
              </a:solidFill>
              <a:ln w="0"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78A60396-0177-3CD9-F07D-C3EF841DA1EC}"/>
                  </a:ext>
                </a:extLst>
              </p:cNvPr>
              <p:cNvSpPr/>
              <p:nvPr/>
            </p:nvSpPr>
            <p:spPr>
              <a:xfrm>
                <a:off x="9271364" y="1437987"/>
                <a:ext cx="118718" cy="200158"/>
              </a:xfrm>
              <a:custGeom>
                <a:avLst/>
                <a:gdLst>
                  <a:gd name="connsiteX0" fmla="*/ 0 w 118718"/>
                  <a:gd name="connsiteY0" fmla="*/ 0 h 200158"/>
                  <a:gd name="connsiteX1" fmla="*/ 118145 w 118718"/>
                  <a:gd name="connsiteY1" fmla="*/ 0 h 200158"/>
                  <a:gd name="connsiteX2" fmla="*/ 118145 w 118718"/>
                  <a:gd name="connsiteY2" fmla="*/ 31544 h 200158"/>
                  <a:gd name="connsiteX3" fmla="*/ 40146 w 118718"/>
                  <a:gd name="connsiteY3" fmla="*/ 31544 h 200158"/>
                  <a:gd name="connsiteX4" fmla="*/ 40146 w 118718"/>
                  <a:gd name="connsiteY4" fmla="*/ 80866 h 200158"/>
                  <a:gd name="connsiteX5" fmla="*/ 111549 w 118718"/>
                  <a:gd name="connsiteY5" fmla="*/ 80866 h 200158"/>
                  <a:gd name="connsiteX6" fmla="*/ 111549 w 118718"/>
                  <a:gd name="connsiteY6" fmla="*/ 112410 h 200158"/>
                  <a:gd name="connsiteX7" fmla="*/ 40146 w 118718"/>
                  <a:gd name="connsiteY7" fmla="*/ 112410 h 200158"/>
                  <a:gd name="connsiteX8" fmla="*/ 40146 w 118718"/>
                  <a:gd name="connsiteY8" fmla="*/ 168614 h 200158"/>
                  <a:gd name="connsiteX9" fmla="*/ 118718 w 118718"/>
                  <a:gd name="connsiteY9" fmla="*/ 168614 h 200158"/>
                  <a:gd name="connsiteX10" fmla="*/ 118718 w 118718"/>
                  <a:gd name="connsiteY10" fmla="*/ 200158 h 200158"/>
                  <a:gd name="connsiteX11" fmla="*/ 0 w 118718"/>
                  <a:gd name="connsiteY11" fmla="*/ 200158 h 200158"/>
                  <a:gd name="connsiteX12" fmla="*/ 0 w 118718"/>
                  <a:gd name="connsiteY12" fmla="*/ 0 h 20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718" h="200158">
                    <a:moveTo>
                      <a:pt x="0" y="0"/>
                    </a:moveTo>
                    <a:lnTo>
                      <a:pt x="118145" y="0"/>
                    </a:lnTo>
                    <a:lnTo>
                      <a:pt x="118145" y="31544"/>
                    </a:lnTo>
                    <a:lnTo>
                      <a:pt x="40146" y="31544"/>
                    </a:lnTo>
                    <a:lnTo>
                      <a:pt x="40146" y="80866"/>
                    </a:lnTo>
                    <a:lnTo>
                      <a:pt x="111549" y="80866"/>
                    </a:lnTo>
                    <a:lnTo>
                      <a:pt x="111549" y="112410"/>
                    </a:lnTo>
                    <a:lnTo>
                      <a:pt x="40146" y="112410"/>
                    </a:lnTo>
                    <a:lnTo>
                      <a:pt x="40146" y="168614"/>
                    </a:lnTo>
                    <a:lnTo>
                      <a:pt x="118718" y="168614"/>
                    </a:lnTo>
                    <a:lnTo>
                      <a:pt x="118718" y="200158"/>
                    </a:lnTo>
                    <a:lnTo>
                      <a:pt x="0" y="200158"/>
                    </a:lnTo>
                    <a:lnTo>
                      <a:pt x="0" y="0"/>
                    </a:lnTo>
                    <a:close/>
                  </a:path>
                </a:pathLst>
              </a:custGeom>
              <a:solidFill>
                <a:srgbClr val="231F20"/>
              </a:solidFill>
              <a:ln w="0"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180B150F-F2A1-F89B-100E-AFFA96B6B6DD}"/>
                  </a:ext>
                </a:extLst>
              </p:cNvPr>
              <p:cNvSpPr/>
              <p:nvPr/>
            </p:nvSpPr>
            <p:spPr>
              <a:xfrm>
                <a:off x="9427361" y="1487023"/>
                <a:ext cx="145100" cy="211341"/>
              </a:xfrm>
              <a:custGeom>
                <a:avLst/>
                <a:gdLst>
                  <a:gd name="connsiteX0" fmla="*/ 0 w 145100"/>
                  <a:gd name="connsiteY0" fmla="*/ 3441 h 211341"/>
                  <a:gd name="connsiteX1" fmla="*/ 36705 w 145100"/>
                  <a:gd name="connsiteY1" fmla="*/ 3441 h 211341"/>
                  <a:gd name="connsiteX2" fmla="*/ 36705 w 145100"/>
                  <a:gd name="connsiteY2" fmla="*/ 24375 h 211341"/>
                  <a:gd name="connsiteX3" fmla="*/ 37279 w 145100"/>
                  <a:gd name="connsiteY3" fmla="*/ 24375 h 211341"/>
                  <a:gd name="connsiteX4" fmla="*/ 83160 w 145100"/>
                  <a:gd name="connsiteY4" fmla="*/ 0 h 211341"/>
                  <a:gd name="connsiteX5" fmla="*/ 145100 w 145100"/>
                  <a:gd name="connsiteY5" fmla="*/ 76852 h 211341"/>
                  <a:gd name="connsiteX6" fmla="*/ 82300 w 145100"/>
                  <a:gd name="connsiteY6" fmla="*/ 154563 h 211341"/>
                  <a:gd name="connsiteX7" fmla="*/ 38999 w 145100"/>
                  <a:gd name="connsiteY7" fmla="*/ 134203 h 211341"/>
                  <a:gd name="connsiteX8" fmla="*/ 38426 w 145100"/>
                  <a:gd name="connsiteY8" fmla="*/ 134203 h 211341"/>
                  <a:gd name="connsiteX9" fmla="*/ 38426 w 145100"/>
                  <a:gd name="connsiteY9" fmla="*/ 211342 h 211341"/>
                  <a:gd name="connsiteX10" fmla="*/ 0 w 145100"/>
                  <a:gd name="connsiteY10" fmla="*/ 211342 h 211341"/>
                  <a:gd name="connsiteX11" fmla="*/ 0 w 145100"/>
                  <a:gd name="connsiteY11" fmla="*/ 3441 h 211341"/>
                  <a:gd name="connsiteX12" fmla="*/ 38713 w 145100"/>
                  <a:gd name="connsiteY12" fmla="*/ 76852 h 211341"/>
                  <a:gd name="connsiteX13" fmla="*/ 72550 w 145100"/>
                  <a:gd name="connsiteY13" fmla="*/ 124740 h 211341"/>
                  <a:gd name="connsiteX14" fmla="*/ 104954 w 145100"/>
                  <a:gd name="connsiteY14" fmla="*/ 76852 h 211341"/>
                  <a:gd name="connsiteX15" fmla="*/ 73124 w 145100"/>
                  <a:gd name="connsiteY15" fmla="*/ 29823 h 211341"/>
                  <a:gd name="connsiteX16" fmla="*/ 38713 w 145100"/>
                  <a:gd name="connsiteY16" fmla="*/ 76852 h 2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00" h="211341">
                    <a:moveTo>
                      <a:pt x="0" y="3441"/>
                    </a:moveTo>
                    <a:lnTo>
                      <a:pt x="36705" y="3441"/>
                    </a:lnTo>
                    <a:lnTo>
                      <a:pt x="36705" y="24375"/>
                    </a:lnTo>
                    <a:lnTo>
                      <a:pt x="37279" y="24375"/>
                    </a:lnTo>
                    <a:cubicBezTo>
                      <a:pt x="45882" y="10037"/>
                      <a:pt x="60506" y="0"/>
                      <a:pt x="83160" y="0"/>
                    </a:cubicBezTo>
                    <a:cubicBezTo>
                      <a:pt x="128468" y="0"/>
                      <a:pt x="145100" y="36132"/>
                      <a:pt x="145100" y="76852"/>
                    </a:cubicBezTo>
                    <a:cubicBezTo>
                      <a:pt x="145100" y="117571"/>
                      <a:pt x="128468" y="154563"/>
                      <a:pt x="82300" y="154563"/>
                    </a:cubicBezTo>
                    <a:cubicBezTo>
                      <a:pt x="65955" y="154563"/>
                      <a:pt x="52477" y="150549"/>
                      <a:pt x="38999" y="134203"/>
                    </a:cubicBezTo>
                    <a:lnTo>
                      <a:pt x="38426" y="134203"/>
                    </a:lnTo>
                    <a:lnTo>
                      <a:pt x="38426" y="211342"/>
                    </a:lnTo>
                    <a:lnTo>
                      <a:pt x="0" y="211342"/>
                    </a:lnTo>
                    <a:lnTo>
                      <a:pt x="0" y="3441"/>
                    </a:lnTo>
                    <a:close/>
                    <a:moveTo>
                      <a:pt x="38713" y="76852"/>
                    </a:moveTo>
                    <a:cubicBezTo>
                      <a:pt x="38713" y="97785"/>
                      <a:pt x="47029" y="124740"/>
                      <a:pt x="72550" y="124740"/>
                    </a:cubicBezTo>
                    <a:cubicBezTo>
                      <a:pt x="98072" y="124740"/>
                      <a:pt x="104954" y="97211"/>
                      <a:pt x="104954" y="76852"/>
                    </a:cubicBezTo>
                    <a:cubicBezTo>
                      <a:pt x="104954" y="56492"/>
                      <a:pt x="98072" y="29823"/>
                      <a:pt x="73124" y="29823"/>
                    </a:cubicBezTo>
                    <a:cubicBezTo>
                      <a:pt x="48176" y="29823"/>
                      <a:pt x="38713" y="56205"/>
                      <a:pt x="38713" y="76852"/>
                    </a:cubicBezTo>
                    <a:close/>
                  </a:path>
                </a:pathLst>
              </a:custGeom>
              <a:solidFill>
                <a:srgbClr val="231F20"/>
              </a:solidFill>
              <a:ln w="0"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535B094C-49E0-1042-5F5E-419899E418C5}"/>
                  </a:ext>
                </a:extLst>
              </p:cNvPr>
              <p:cNvSpPr/>
              <p:nvPr/>
            </p:nvSpPr>
            <p:spPr>
              <a:xfrm>
                <a:off x="9593061" y="1487023"/>
                <a:ext cx="106961" cy="154563"/>
              </a:xfrm>
              <a:custGeom>
                <a:avLst/>
                <a:gdLst>
                  <a:gd name="connsiteX0" fmla="*/ 97211 w 106961"/>
                  <a:gd name="connsiteY0" fmla="*/ 34411 h 154563"/>
                  <a:gd name="connsiteX1" fmla="*/ 62800 w 106961"/>
                  <a:gd name="connsiteY1" fmla="*/ 28102 h 154563"/>
                  <a:gd name="connsiteX2" fmla="*/ 40146 w 106961"/>
                  <a:gd name="connsiteY2" fmla="*/ 44448 h 154563"/>
                  <a:gd name="connsiteX3" fmla="*/ 106961 w 106961"/>
                  <a:gd name="connsiteY3" fmla="*/ 106388 h 154563"/>
                  <a:gd name="connsiteX4" fmla="*/ 45021 w 106961"/>
                  <a:gd name="connsiteY4" fmla="*/ 154563 h 154563"/>
                  <a:gd name="connsiteX5" fmla="*/ 1434 w 106961"/>
                  <a:gd name="connsiteY5" fmla="*/ 148255 h 154563"/>
                  <a:gd name="connsiteX6" fmla="*/ 3728 w 106961"/>
                  <a:gd name="connsiteY6" fmla="*/ 116711 h 154563"/>
                  <a:gd name="connsiteX7" fmla="*/ 41580 w 106961"/>
                  <a:gd name="connsiteY7" fmla="*/ 126461 h 154563"/>
                  <a:gd name="connsiteX8" fmla="*/ 66815 w 106961"/>
                  <a:gd name="connsiteY8" fmla="*/ 108395 h 154563"/>
                  <a:gd name="connsiteX9" fmla="*/ 0 w 106961"/>
                  <a:gd name="connsiteY9" fmla="*/ 45882 h 154563"/>
                  <a:gd name="connsiteX10" fmla="*/ 57925 w 106961"/>
                  <a:gd name="connsiteY10" fmla="*/ 0 h 154563"/>
                  <a:gd name="connsiteX11" fmla="*/ 99792 w 106961"/>
                  <a:gd name="connsiteY11" fmla="*/ 5448 h 154563"/>
                  <a:gd name="connsiteX12" fmla="*/ 97211 w 106961"/>
                  <a:gd name="connsiteY12" fmla="*/ 34411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61" h="154563">
                    <a:moveTo>
                      <a:pt x="97211" y="34411"/>
                    </a:moveTo>
                    <a:cubicBezTo>
                      <a:pt x="85454" y="30397"/>
                      <a:pt x="76852" y="28102"/>
                      <a:pt x="62800" y="28102"/>
                    </a:cubicBezTo>
                    <a:cubicBezTo>
                      <a:pt x="52477" y="28102"/>
                      <a:pt x="40146" y="31830"/>
                      <a:pt x="40146" y="44448"/>
                    </a:cubicBezTo>
                    <a:cubicBezTo>
                      <a:pt x="40146" y="67962"/>
                      <a:pt x="106961" y="53050"/>
                      <a:pt x="106961" y="106388"/>
                    </a:cubicBezTo>
                    <a:cubicBezTo>
                      <a:pt x="106961" y="140799"/>
                      <a:pt x="76278" y="154563"/>
                      <a:pt x="45021" y="154563"/>
                    </a:cubicBezTo>
                    <a:cubicBezTo>
                      <a:pt x="30397" y="154563"/>
                      <a:pt x="15485" y="151982"/>
                      <a:pt x="1434" y="148255"/>
                    </a:cubicBezTo>
                    <a:lnTo>
                      <a:pt x="3728" y="116711"/>
                    </a:lnTo>
                    <a:cubicBezTo>
                      <a:pt x="15772" y="122733"/>
                      <a:pt x="28389" y="126461"/>
                      <a:pt x="41580" y="126461"/>
                    </a:cubicBezTo>
                    <a:cubicBezTo>
                      <a:pt x="51330" y="126461"/>
                      <a:pt x="66815" y="122733"/>
                      <a:pt x="66815" y="108395"/>
                    </a:cubicBezTo>
                    <a:cubicBezTo>
                      <a:pt x="66815" y="79432"/>
                      <a:pt x="0" y="99219"/>
                      <a:pt x="0" y="45882"/>
                    </a:cubicBezTo>
                    <a:cubicBezTo>
                      <a:pt x="0" y="14051"/>
                      <a:pt x="27816" y="0"/>
                      <a:pt x="57925" y="0"/>
                    </a:cubicBezTo>
                    <a:cubicBezTo>
                      <a:pt x="75991" y="0"/>
                      <a:pt x="87748" y="2868"/>
                      <a:pt x="99792" y="5448"/>
                    </a:cubicBezTo>
                    <a:lnTo>
                      <a:pt x="97211" y="34411"/>
                    </a:lnTo>
                    <a:close/>
                  </a:path>
                </a:pathLst>
              </a:custGeom>
              <a:solidFill>
                <a:srgbClr val="231F20"/>
              </a:solidFill>
              <a:ln w="0"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235602DF-0B51-4EBA-52EB-1802CF305ABB}"/>
                  </a:ext>
                </a:extLst>
              </p:cNvPr>
              <p:cNvSpPr/>
              <p:nvPr/>
            </p:nvSpPr>
            <p:spPr>
              <a:xfrm>
                <a:off x="9720382" y="1487023"/>
                <a:ext cx="154563" cy="154563"/>
              </a:xfrm>
              <a:custGeom>
                <a:avLst/>
                <a:gdLst>
                  <a:gd name="connsiteX0" fmla="*/ 77138 w 154563"/>
                  <a:gd name="connsiteY0" fmla="*/ 0 h 154563"/>
                  <a:gd name="connsiteX1" fmla="*/ 154563 w 154563"/>
                  <a:gd name="connsiteY1" fmla="*/ 78285 h 154563"/>
                  <a:gd name="connsiteX2" fmla="*/ 77138 w 154563"/>
                  <a:gd name="connsiteY2" fmla="*/ 154563 h 154563"/>
                  <a:gd name="connsiteX3" fmla="*/ 0 w 154563"/>
                  <a:gd name="connsiteY3" fmla="*/ 78285 h 154563"/>
                  <a:gd name="connsiteX4" fmla="*/ 77138 w 154563"/>
                  <a:gd name="connsiteY4" fmla="*/ 0 h 154563"/>
                  <a:gd name="connsiteX5" fmla="*/ 77138 w 154563"/>
                  <a:gd name="connsiteY5" fmla="*/ 124740 h 154563"/>
                  <a:gd name="connsiteX6" fmla="*/ 114417 w 154563"/>
                  <a:gd name="connsiteY6" fmla="*/ 73697 h 154563"/>
                  <a:gd name="connsiteX7" fmla="*/ 77138 w 154563"/>
                  <a:gd name="connsiteY7" fmla="*/ 29823 h 154563"/>
                  <a:gd name="connsiteX8" fmla="*/ 40146 w 154563"/>
                  <a:gd name="connsiteY8" fmla="*/ 73697 h 154563"/>
                  <a:gd name="connsiteX9" fmla="*/ 77138 w 154563"/>
                  <a:gd name="connsiteY9" fmla="*/ 12474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63" h="154563">
                    <a:moveTo>
                      <a:pt x="77138" y="0"/>
                    </a:moveTo>
                    <a:cubicBezTo>
                      <a:pt x="121013" y="0"/>
                      <a:pt x="154563" y="29536"/>
                      <a:pt x="154563" y="78285"/>
                    </a:cubicBezTo>
                    <a:cubicBezTo>
                      <a:pt x="154563" y="120726"/>
                      <a:pt x="126174" y="154563"/>
                      <a:pt x="77138" y="154563"/>
                    </a:cubicBezTo>
                    <a:cubicBezTo>
                      <a:pt x="28102" y="154563"/>
                      <a:pt x="0" y="120726"/>
                      <a:pt x="0" y="78285"/>
                    </a:cubicBezTo>
                    <a:cubicBezTo>
                      <a:pt x="0" y="29536"/>
                      <a:pt x="33551" y="0"/>
                      <a:pt x="77138" y="0"/>
                    </a:cubicBezTo>
                    <a:close/>
                    <a:moveTo>
                      <a:pt x="77138" y="124740"/>
                    </a:moveTo>
                    <a:cubicBezTo>
                      <a:pt x="106675" y="124740"/>
                      <a:pt x="114417" y="98359"/>
                      <a:pt x="114417" y="73697"/>
                    </a:cubicBezTo>
                    <a:cubicBezTo>
                      <a:pt x="114417" y="51043"/>
                      <a:pt x="102373" y="29823"/>
                      <a:pt x="77138" y="29823"/>
                    </a:cubicBezTo>
                    <a:cubicBezTo>
                      <a:pt x="51903" y="29823"/>
                      <a:pt x="40146" y="51617"/>
                      <a:pt x="40146" y="73697"/>
                    </a:cubicBezTo>
                    <a:cubicBezTo>
                      <a:pt x="40146" y="98072"/>
                      <a:pt x="47889" y="124740"/>
                      <a:pt x="77138" y="124740"/>
                    </a:cubicBezTo>
                    <a:close/>
                  </a:path>
                </a:pathLst>
              </a:custGeom>
              <a:solidFill>
                <a:srgbClr val="231F20"/>
              </a:solidFill>
              <a:ln w="0"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0341D372-72A7-361A-969A-6E84C7182C2D}"/>
                  </a:ext>
                </a:extLst>
              </p:cNvPr>
              <p:cNvSpPr/>
              <p:nvPr/>
            </p:nvSpPr>
            <p:spPr>
              <a:xfrm>
                <a:off x="9904481" y="1487023"/>
                <a:ext cx="216790" cy="151122"/>
              </a:xfrm>
              <a:custGeom>
                <a:avLst/>
                <a:gdLst>
                  <a:gd name="connsiteX0" fmla="*/ 0 w 216790"/>
                  <a:gd name="connsiteY0" fmla="*/ 3441 h 151122"/>
                  <a:gd name="connsiteX1" fmla="*/ 35845 w 216790"/>
                  <a:gd name="connsiteY1" fmla="*/ 3441 h 151122"/>
                  <a:gd name="connsiteX2" fmla="*/ 35845 w 216790"/>
                  <a:gd name="connsiteY2" fmla="*/ 24088 h 151122"/>
                  <a:gd name="connsiteX3" fmla="*/ 36418 w 216790"/>
                  <a:gd name="connsiteY3" fmla="*/ 24088 h 151122"/>
                  <a:gd name="connsiteX4" fmla="*/ 80293 w 216790"/>
                  <a:gd name="connsiteY4" fmla="*/ 0 h 151122"/>
                  <a:gd name="connsiteX5" fmla="*/ 123880 w 216790"/>
                  <a:gd name="connsiteY5" fmla="*/ 26095 h 151122"/>
                  <a:gd name="connsiteX6" fmla="*/ 170048 w 216790"/>
                  <a:gd name="connsiteY6" fmla="*/ 0 h 151122"/>
                  <a:gd name="connsiteX7" fmla="*/ 216790 w 216790"/>
                  <a:gd name="connsiteY7" fmla="*/ 57925 h 151122"/>
                  <a:gd name="connsiteX8" fmla="*/ 216790 w 216790"/>
                  <a:gd name="connsiteY8" fmla="*/ 151122 h 151122"/>
                  <a:gd name="connsiteX9" fmla="*/ 178364 w 216790"/>
                  <a:gd name="connsiteY9" fmla="*/ 151122 h 151122"/>
                  <a:gd name="connsiteX10" fmla="*/ 178364 w 216790"/>
                  <a:gd name="connsiteY10" fmla="*/ 63087 h 151122"/>
                  <a:gd name="connsiteX11" fmla="*/ 156284 w 216790"/>
                  <a:gd name="connsiteY11" fmla="*/ 29823 h 151122"/>
                  <a:gd name="connsiteX12" fmla="*/ 127608 w 216790"/>
                  <a:gd name="connsiteY12" fmla="*/ 79432 h 151122"/>
                  <a:gd name="connsiteX13" fmla="*/ 127608 w 216790"/>
                  <a:gd name="connsiteY13" fmla="*/ 151122 h 151122"/>
                  <a:gd name="connsiteX14" fmla="*/ 89182 w 216790"/>
                  <a:gd name="connsiteY14" fmla="*/ 151122 h 151122"/>
                  <a:gd name="connsiteX15" fmla="*/ 89182 w 216790"/>
                  <a:gd name="connsiteY15" fmla="*/ 63087 h 151122"/>
                  <a:gd name="connsiteX16" fmla="*/ 67102 w 216790"/>
                  <a:gd name="connsiteY16" fmla="*/ 29823 h 151122"/>
                  <a:gd name="connsiteX17" fmla="*/ 38426 w 216790"/>
                  <a:gd name="connsiteY17" fmla="*/ 79432 h 151122"/>
                  <a:gd name="connsiteX18" fmla="*/ 38426 w 216790"/>
                  <a:gd name="connsiteY18" fmla="*/ 151122 h 151122"/>
                  <a:gd name="connsiteX19" fmla="*/ 0 w 216790"/>
                  <a:gd name="connsiteY19" fmla="*/ 151122 h 151122"/>
                  <a:gd name="connsiteX20" fmla="*/ 0 w 216790"/>
                  <a:gd name="connsiteY20" fmla="*/ 3441 h 15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790" h="151122">
                    <a:moveTo>
                      <a:pt x="0" y="3441"/>
                    </a:moveTo>
                    <a:lnTo>
                      <a:pt x="35845" y="3441"/>
                    </a:lnTo>
                    <a:lnTo>
                      <a:pt x="35845" y="24088"/>
                    </a:lnTo>
                    <a:lnTo>
                      <a:pt x="36418" y="24088"/>
                    </a:lnTo>
                    <a:cubicBezTo>
                      <a:pt x="48462" y="6022"/>
                      <a:pt x="65955" y="0"/>
                      <a:pt x="80293" y="0"/>
                    </a:cubicBezTo>
                    <a:cubicBezTo>
                      <a:pt x="100939" y="0"/>
                      <a:pt x="115564" y="7743"/>
                      <a:pt x="123880" y="26095"/>
                    </a:cubicBezTo>
                    <a:cubicBezTo>
                      <a:pt x="132770" y="8316"/>
                      <a:pt x="151983" y="0"/>
                      <a:pt x="170048" y="0"/>
                    </a:cubicBezTo>
                    <a:cubicBezTo>
                      <a:pt x="206467" y="0"/>
                      <a:pt x="216790" y="24948"/>
                      <a:pt x="216790" y="57925"/>
                    </a:cubicBezTo>
                    <a:lnTo>
                      <a:pt x="216790" y="151122"/>
                    </a:lnTo>
                    <a:lnTo>
                      <a:pt x="178364" y="151122"/>
                    </a:lnTo>
                    <a:lnTo>
                      <a:pt x="178364" y="63087"/>
                    </a:lnTo>
                    <a:cubicBezTo>
                      <a:pt x="178364" y="49323"/>
                      <a:pt x="178364" y="29823"/>
                      <a:pt x="156284" y="29823"/>
                    </a:cubicBezTo>
                    <a:cubicBezTo>
                      <a:pt x="130762" y="29823"/>
                      <a:pt x="127608" y="60219"/>
                      <a:pt x="127608" y="79432"/>
                    </a:cubicBezTo>
                    <a:lnTo>
                      <a:pt x="127608" y="151122"/>
                    </a:lnTo>
                    <a:lnTo>
                      <a:pt x="89182" y="151122"/>
                    </a:lnTo>
                    <a:lnTo>
                      <a:pt x="89182" y="63087"/>
                    </a:lnTo>
                    <a:cubicBezTo>
                      <a:pt x="89182" y="49323"/>
                      <a:pt x="89182" y="29823"/>
                      <a:pt x="67102" y="29823"/>
                    </a:cubicBezTo>
                    <a:cubicBezTo>
                      <a:pt x="41580" y="29823"/>
                      <a:pt x="38426" y="60219"/>
                      <a:pt x="38426" y="79432"/>
                    </a:cubicBezTo>
                    <a:lnTo>
                      <a:pt x="38426" y="151122"/>
                    </a:lnTo>
                    <a:lnTo>
                      <a:pt x="0" y="151122"/>
                    </a:lnTo>
                    <a:lnTo>
                      <a:pt x="0" y="3441"/>
                    </a:lnTo>
                    <a:close/>
                  </a:path>
                </a:pathLst>
              </a:custGeom>
              <a:solidFill>
                <a:srgbClr val="231F20"/>
              </a:solidFill>
              <a:ln w="0" cap="flat">
                <a:noFill/>
                <a:prstDash val="solid"/>
                <a:miter/>
              </a:ln>
            </p:spPr>
            <p:txBody>
              <a:bodyPr rtlCol="0" anchor="ctr"/>
              <a:lstStyle/>
              <a:p>
                <a:endParaRPr lang="en-GB"/>
              </a:p>
            </p:txBody>
          </p:sp>
        </p:grpSp>
        <p:grpSp>
          <p:nvGrpSpPr>
            <p:cNvPr id="61" name="Group 60">
              <a:extLst>
                <a:ext uri="{FF2B5EF4-FFF2-40B4-BE49-F238E27FC236}">
                  <a16:creationId xmlns:a16="http://schemas.microsoft.com/office/drawing/2014/main" id="{03112596-C858-F806-15CF-4B27FBC309FA}"/>
                </a:ext>
              </a:extLst>
            </p:cNvPr>
            <p:cNvGrpSpPr/>
            <p:nvPr/>
          </p:nvGrpSpPr>
          <p:grpSpPr>
            <a:xfrm>
              <a:off x="10469150" y="1714615"/>
              <a:ext cx="1722850" cy="218510"/>
              <a:chOff x="7574609" y="1714615"/>
              <a:chExt cx="1722850" cy="218510"/>
            </a:xfrm>
          </p:grpSpPr>
          <p:sp>
            <p:nvSpPr>
              <p:cNvPr id="96" name="Freeform: Shape 95">
                <a:extLst>
                  <a:ext uri="{FF2B5EF4-FFF2-40B4-BE49-F238E27FC236}">
                    <a16:creationId xmlns:a16="http://schemas.microsoft.com/office/drawing/2014/main" id="{A70B1E9D-C8DF-5DC2-9A54-50690B246B24}"/>
                  </a:ext>
                </a:extLst>
              </p:cNvPr>
              <p:cNvSpPr/>
              <p:nvPr/>
            </p:nvSpPr>
            <p:spPr>
              <a:xfrm>
                <a:off x="7574609" y="1778562"/>
                <a:ext cx="133343" cy="154563"/>
              </a:xfrm>
              <a:custGeom>
                <a:avLst/>
                <a:gdLst>
                  <a:gd name="connsiteX0" fmla="*/ 16059 w 133343"/>
                  <a:gd name="connsiteY0" fmla="*/ 11184 h 154563"/>
                  <a:gd name="connsiteX1" fmla="*/ 67388 w 133343"/>
                  <a:gd name="connsiteY1" fmla="*/ 0 h 154563"/>
                  <a:gd name="connsiteX2" fmla="*/ 131049 w 133343"/>
                  <a:gd name="connsiteY2" fmla="*/ 62227 h 154563"/>
                  <a:gd name="connsiteX3" fmla="*/ 131049 w 133343"/>
                  <a:gd name="connsiteY3" fmla="*/ 81153 h 154563"/>
                  <a:gd name="connsiteX4" fmla="*/ 131623 w 133343"/>
                  <a:gd name="connsiteY4" fmla="*/ 118145 h 154563"/>
                  <a:gd name="connsiteX5" fmla="*/ 133343 w 133343"/>
                  <a:gd name="connsiteY5" fmla="*/ 151122 h 154563"/>
                  <a:gd name="connsiteX6" fmla="*/ 99506 w 133343"/>
                  <a:gd name="connsiteY6" fmla="*/ 151122 h 154563"/>
                  <a:gd name="connsiteX7" fmla="*/ 97785 w 133343"/>
                  <a:gd name="connsiteY7" fmla="*/ 129042 h 154563"/>
                  <a:gd name="connsiteX8" fmla="*/ 97211 w 133343"/>
                  <a:gd name="connsiteY8" fmla="*/ 129042 h 154563"/>
                  <a:gd name="connsiteX9" fmla="*/ 51617 w 133343"/>
                  <a:gd name="connsiteY9" fmla="*/ 154563 h 154563"/>
                  <a:gd name="connsiteX10" fmla="*/ 0 w 133343"/>
                  <a:gd name="connsiteY10" fmla="*/ 110689 h 154563"/>
                  <a:gd name="connsiteX11" fmla="*/ 25235 w 133343"/>
                  <a:gd name="connsiteY11" fmla="*/ 68535 h 154563"/>
                  <a:gd name="connsiteX12" fmla="*/ 74844 w 133343"/>
                  <a:gd name="connsiteY12" fmla="*/ 59933 h 154563"/>
                  <a:gd name="connsiteX13" fmla="*/ 96064 w 133343"/>
                  <a:gd name="connsiteY13" fmla="*/ 59933 h 154563"/>
                  <a:gd name="connsiteX14" fmla="*/ 62800 w 133343"/>
                  <a:gd name="connsiteY14" fmla="*/ 28102 h 154563"/>
                  <a:gd name="connsiteX15" fmla="*/ 17206 w 133343"/>
                  <a:gd name="connsiteY15" fmla="*/ 44161 h 154563"/>
                  <a:gd name="connsiteX16" fmla="*/ 16059 w 133343"/>
                  <a:gd name="connsiteY16" fmla="*/ 11184 h 154563"/>
                  <a:gd name="connsiteX17" fmla="*/ 61080 w 133343"/>
                  <a:gd name="connsiteY17" fmla="*/ 126461 h 154563"/>
                  <a:gd name="connsiteX18" fmla="*/ 88035 w 133343"/>
                  <a:gd name="connsiteY18" fmla="*/ 113270 h 154563"/>
                  <a:gd name="connsiteX19" fmla="*/ 96064 w 133343"/>
                  <a:gd name="connsiteY19" fmla="*/ 82873 h 154563"/>
                  <a:gd name="connsiteX20" fmla="*/ 79432 w 133343"/>
                  <a:gd name="connsiteY20" fmla="*/ 82873 h 154563"/>
                  <a:gd name="connsiteX21" fmla="*/ 36705 w 133343"/>
                  <a:gd name="connsiteY21" fmla="*/ 108395 h 154563"/>
                  <a:gd name="connsiteX22" fmla="*/ 61080 w 133343"/>
                  <a:gd name="connsiteY22" fmla="*/ 126461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43" h="154563">
                    <a:moveTo>
                      <a:pt x="16059" y="11184"/>
                    </a:moveTo>
                    <a:cubicBezTo>
                      <a:pt x="30970" y="4301"/>
                      <a:pt x="51043" y="0"/>
                      <a:pt x="67388" y="0"/>
                    </a:cubicBezTo>
                    <a:cubicBezTo>
                      <a:pt x="112410" y="0"/>
                      <a:pt x="131049" y="18639"/>
                      <a:pt x="131049" y="62227"/>
                    </a:cubicBezTo>
                    <a:lnTo>
                      <a:pt x="131049" y="81153"/>
                    </a:lnTo>
                    <a:cubicBezTo>
                      <a:pt x="131049" y="96064"/>
                      <a:pt x="131336" y="107248"/>
                      <a:pt x="131623" y="118145"/>
                    </a:cubicBezTo>
                    <a:cubicBezTo>
                      <a:pt x="131909" y="129328"/>
                      <a:pt x="132483" y="139652"/>
                      <a:pt x="133343" y="151122"/>
                    </a:cubicBezTo>
                    <a:lnTo>
                      <a:pt x="99506" y="151122"/>
                    </a:lnTo>
                    <a:cubicBezTo>
                      <a:pt x="98072" y="143380"/>
                      <a:pt x="98072" y="133630"/>
                      <a:pt x="97785" y="129042"/>
                    </a:cubicBezTo>
                    <a:lnTo>
                      <a:pt x="97211" y="129042"/>
                    </a:lnTo>
                    <a:cubicBezTo>
                      <a:pt x="88322" y="145387"/>
                      <a:pt x="69109" y="154563"/>
                      <a:pt x="51617" y="154563"/>
                    </a:cubicBezTo>
                    <a:cubicBezTo>
                      <a:pt x="25522" y="154563"/>
                      <a:pt x="0" y="138792"/>
                      <a:pt x="0" y="110689"/>
                    </a:cubicBezTo>
                    <a:cubicBezTo>
                      <a:pt x="0" y="88609"/>
                      <a:pt x="10610" y="75704"/>
                      <a:pt x="25235" y="68535"/>
                    </a:cubicBezTo>
                    <a:cubicBezTo>
                      <a:pt x="39860" y="61366"/>
                      <a:pt x="58786" y="59933"/>
                      <a:pt x="74844" y="59933"/>
                    </a:cubicBezTo>
                    <a:lnTo>
                      <a:pt x="96064" y="59933"/>
                    </a:lnTo>
                    <a:cubicBezTo>
                      <a:pt x="96064" y="36132"/>
                      <a:pt x="85454" y="28102"/>
                      <a:pt x="62800" y="28102"/>
                    </a:cubicBezTo>
                    <a:cubicBezTo>
                      <a:pt x="46455" y="28102"/>
                      <a:pt x="30110" y="34411"/>
                      <a:pt x="17206" y="44161"/>
                    </a:cubicBezTo>
                    <a:lnTo>
                      <a:pt x="16059" y="11184"/>
                    </a:lnTo>
                    <a:close/>
                    <a:moveTo>
                      <a:pt x="61080" y="126461"/>
                    </a:moveTo>
                    <a:cubicBezTo>
                      <a:pt x="72837" y="126461"/>
                      <a:pt x="82013" y="121299"/>
                      <a:pt x="88035" y="113270"/>
                    </a:cubicBezTo>
                    <a:cubicBezTo>
                      <a:pt x="94344" y="104954"/>
                      <a:pt x="96064" y="94344"/>
                      <a:pt x="96064" y="82873"/>
                    </a:cubicBezTo>
                    <a:lnTo>
                      <a:pt x="79432" y="82873"/>
                    </a:lnTo>
                    <a:cubicBezTo>
                      <a:pt x="62227" y="82873"/>
                      <a:pt x="36705" y="85741"/>
                      <a:pt x="36705" y="108395"/>
                    </a:cubicBezTo>
                    <a:cubicBezTo>
                      <a:pt x="36705" y="121012"/>
                      <a:pt x="47315" y="126461"/>
                      <a:pt x="61080" y="126461"/>
                    </a:cubicBezTo>
                    <a:close/>
                  </a:path>
                </a:pathLst>
              </a:custGeom>
              <a:solidFill>
                <a:srgbClr val="231F20"/>
              </a:solidFill>
              <a:ln w="0"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FC66CC8B-E79C-7622-B469-379EFC1518D0}"/>
                  </a:ext>
                </a:extLst>
              </p:cNvPr>
              <p:cNvSpPr/>
              <p:nvPr/>
            </p:nvSpPr>
            <p:spPr>
              <a:xfrm>
                <a:off x="7743510" y="1778562"/>
                <a:ext cx="135637" cy="151122"/>
              </a:xfrm>
              <a:custGeom>
                <a:avLst/>
                <a:gdLst>
                  <a:gd name="connsiteX0" fmla="*/ 0 w 135637"/>
                  <a:gd name="connsiteY0" fmla="*/ 3441 h 151122"/>
                  <a:gd name="connsiteX1" fmla="*/ 36418 w 135637"/>
                  <a:gd name="connsiteY1" fmla="*/ 3441 h 151122"/>
                  <a:gd name="connsiteX2" fmla="*/ 36418 w 135637"/>
                  <a:gd name="connsiteY2" fmla="*/ 23514 h 151122"/>
                  <a:gd name="connsiteX3" fmla="*/ 36992 w 135637"/>
                  <a:gd name="connsiteY3" fmla="*/ 23514 h 151122"/>
                  <a:gd name="connsiteX4" fmla="*/ 85454 w 135637"/>
                  <a:gd name="connsiteY4" fmla="*/ 0 h 151122"/>
                  <a:gd name="connsiteX5" fmla="*/ 135637 w 135637"/>
                  <a:gd name="connsiteY5" fmla="*/ 57925 h 151122"/>
                  <a:gd name="connsiteX6" fmla="*/ 135637 w 135637"/>
                  <a:gd name="connsiteY6" fmla="*/ 151122 h 151122"/>
                  <a:gd name="connsiteX7" fmla="*/ 97211 w 135637"/>
                  <a:gd name="connsiteY7" fmla="*/ 151122 h 151122"/>
                  <a:gd name="connsiteX8" fmla="*/ 97211 w 135637"/>
                  <a:gd name="connsiteY8" fmla="*/ 72263 h 151122"/>
                  <a:gd name="connsiteX9" fmla="*/ 72263 w 135637"/>
                  <a:gd name="connsiteY9" fmla="*/ 29823 h 151122"/>
                  <a:gd name="connsiteX10" fmla="*/ 38426 w 135637"/>
                  <a:gd name="connsiteY10" fmla="*/ 78859 h 151122"/>
                  <a:gd name="connsiteX11" fmla="*/ 38426 w 135637"/>
                  <a:gd name="connsiteY11" fmla="*/ 151122 h 151122"/>
                  <a:gd name="connsiteX12" fmla="*/ 0 w 135637"/>
                  <a:gd name="connsiteY12" fmla="*/ 151122 h 151122"/>
                  <a:gd name="connsiteX13" fmla="*/ 0 w 135637"/>
                  <a:gd name="connsiteY13" fmla="*/ 3441 h 15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637" h="151122">
                    <a:moveTo>
                      <a:pt x="0" y="3441"/>
                    </a:moveTo>
                    <a:lnTo>
                      <a:pt x="36418" y="3441"/>
                    </a:lnTo>
                    <a:lnTo>
                      <a:pt x="36418" y="23514"/>
                    </a:lnTo>
                    <a:lnTo>
                      <a:pt x="36992" y="23514"/>
                    </a:lnTo>
                    <a:cubicBezTo>
                      <a:pt x="49036" y="6595"/>
                      <a:pt x="65381" y="0"/>
                      <a:pt x="85454" y="0"/>
                    </a:cubicBezTo>
                    <a:cubicBezTo>
                      <a:pt x="120439" y="0"/>
                      <a:pt x="135637" y="24661"/>
                      <a:pt x="135637" y="57925"/>
                    </a:cubicBezTo>
                    <a:lnTo>
                      <a:pt x="135637" y="151122"/>
                    </a:lnTo>
                    <a:lnTo>
                      <a:pt x="97211" y="151122"/>
                    </a:lnTo>
                    <a:lnTo>
                      <a:pt x="97211" y="72263"/>
                    </a:lnTo>
                    <a:cubicBezTo>
                      <a:pt x="97211" y="54198"/>
                      <a:pt x="96925" y="29823"/>
                      <a:pt x="72263" y="29823"/>
                    </a:cubicBezTo>
                    <a:cubicBezTo>
                      <a:pt x="44448" y="29823"/>
                      <a:pt x="38426" y="59933"/>
                      <a:pt x="38426" y="78859"/>
                    </a:cubicBezTo>
                    <a:lnTo>
                      <a:pt x="38426" y="151122"/>
                    </a:lnTo>
                    <a:lnTo>
                      <a:pt x="0" y="151122"/>
                    </a:lnTo>
                    <a:lnTo>
                      <a:pt x="0" y="3441"/>
                    </a:lnTo>
                    <a:close/>
                  </a:path>
                </a:pathLst>
              </a:custGeom>
              <a:solidFill>
                <a:srgbClr val="231F20"/>
              </a:solidFill>
              <a:ln w="0"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58B30EB3-AB45-7FB1-562B-50EBF8653ECC}"/>
                  </a:ext>
                </a:extLst>
              </p:cNvPr>
              <p:cNvSpPr/>
              <p:nvPr/>
            </p:nvSpPr>
            <p:spPr>
              <a:xfrm>
                <a:off x="7909257" y="1714615"/>
                <a:ext cx="145100" cy="218510"/>
              </a:xfrm>
              <a:custGeom>
                <a:avLst/>
                <a:gdLst>
                  <a:gd name="connsiteX0" fmla="*/ 107822 w 145100"/>
                  <a:gd name="connsiteY0" fmla="*/ 198438 h 218510"/>
                  <a:gd name="connsiteX1" fmla="*/ 107248 w 145100"/>
                  <a:gd name="connsiteY1" fmla="*/ 198438 h 218510"/>
                  <a:gd name="connsiteX2" fmla="*/ 61940 w 145100"/>
                  <a:gd name="connsiteY2" fmla="*/ 218511 h 218510"/>
                  <a:gd name="connsiteX3" fmla="*/ 0 w 145100"/>
                  <a:gd name="connsiteY3" fmla="*/ 140799 h 218510"/>
                  <a:gd name="connsiteX4" fmla="*/ 61940 w 145100"/>
                  <a:gd name="connsiteY4" fmla="*/ 63947 h 218510"/>
                  <a:gd name="connsiteX5" fmla="*/ 106101 w 145100"/>
                  <a:gd name="connsiteY5" fmla="*/ 84594 h 218510"/>
                  <a:gd name="connsiteX6" fmla="*/ 106675 w 145100"/>
                  <a:gd name="connsiteY6" fmla="*/ 84594 h 218510"/>
                  <a:gd name="connsiteX7" fmla="*/ 106675 w 145100"/>
                  <a:gd name="connsiteY7" fmla="*/ 0 h 218510"/>
                  <a:gd name="connsiteX8" fmla="*/ 145100 w 145100"/>
                  <a:gd name="connsiteY8" fmla="*/ 0 h 218510"/>
                  <a:gd name="connsiteX9" fmla="*/ 145100 w 145100"/>
                  <a:gd name="connsiteY9" fmla="*/ 215070 h 218510"/>
                  <a:gd name="connsiteX10" fmla="*/ 107822 w 145100"/>
                  <a:gd name="connsiteY10" fmla="*/ 215070 h 218510"/>
                  <a:gd name="connsiteX11" fmla="*/ 107822 w 145100"/>
                  <a:gd name="connsiteY11" fmla="*/ 198438 h 218510"/>
                  <a:gd name="connsiteX12" fmla="*/ 72550 w 145100"/>
                  <a:gd name="connsiteY12" fmla="*/ 188688 h 218510"/>
                  <a:gd name="connsiteX13" fmla="*/ 106388 w 145100"/>
                  <a:gd name="connsiteY13" fmla="*/ 140799 h 218510"/>
                  <a:gd name="connsiteX14" fmla="*/ 71977 w 145100"/>
                  <a:gd name="connsiteY14" fmla="*/ 93770 h 218510"/>
                  <a:gd name="connsiteX15" fmla="*/ 40146 w 145100"/>
                  <a:gd name="connsiteY15" fmla="*/ 140799 h 218510"/>
                  <a:gd name="connsiteX16" fmla="*/ 72550 w 145100"/>
                  <a:gd name="connsiteY16" fmla="*/ 188688 h 21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00" h="218510">
                    <a:moveTo>
                      <a:pt x="107822" y="198438"/>
                    </a:moveTo>
                    <a:lnTo>
                      <a:pt x="107248" y="198438"/>
                    </a:lnTo>
                    <a:cubicBezTo>
                      <a:pt x="95778" y="212776"/>
                      <a:pt x="80006" y="218511"/>
                      <a:pt x="61940" y="218511"/>
                    </a:cubicBezTo>
                    <a:cubicBezTo>
                      <a:pt x="16632" y="218511"/>
                      <a:pt x="0" y="181232"/>
                      <a:pt x="0" y="140799"/>
                    </a:cubicBezTo>
                    <a:cubicBezTo>
                      <a:pt x="0" y="100366"/>
                      <a:pt x="16632" y="63947"/>
                      <a:pt x="61940" y="63947"/>
                    </a:cubicBezTo>
                    <a:cubicBezTo>
                      <a:pt x="81153" y="63947"/>
                      <a:pt x="94631" y="70543"/>
                      <a:pt x="106101" y="84594"/>
                    </a:cubicBezTo>
                    <a:lnTo>
                      <a:pt x="106675" y="84594"/>
                    </a:lnTo>
                    <a:lnTo>
                      <a:pt x="106675" y="0"/>
                    </a:lnTo>
                    <a:lnTo>
                      <a:pt x="145100" y="0"/>
                    </a:lnTo>
                    <a:lnTo>
                      <a:pt x="145100" y="215070"/>
                    </a:lnTo>
                    <a:lnTo>
                      <a:pt x="107822" y="215070"/>
                    </a:lnTo>
                    <a:lnTo>
                      <a:pt x="107822" y="198438"/>
                    </a:lnTo>
                    <a:close/>
                    <a:moveTo>
                      <a:pt x="72550" y="188688"/>
                    </a:moveTo>
                    <a:cubicBezTo>
                      <a:pt x="98072" y="188688"/>
                      <a:pt x="106388" y="161732"/>
                      <a:pt x="106388" y="140799"/>
                    </a:cubicBezTo>
                    <a:cubicBezTo>
                      <a:pt x="106388" y="119865"/>
                      <a:pt x="96638" y="93770"/>
                      <a:pt x="71977" y="93770"/>
                    </a:cubicBezTo>
                    <a:cubicBezTo>
                      <a:pt x="47315" y="93770"/>
                      <a:pt x="40146" y="121013"/>
                      <a:pt x="40146" y="140799"/>
                    </a:cubicBezTo>
                    <a:cubicBezTo>
                      <a:pt x="40146" y="160585"/>
                      <a:pt x="47315" y="188688"/>
                      <a:pt x="72550" y="188688"/>
                    </a:cubicBezTo>
                    <a:close/>
                  </a:path>
                </a:pathLst>
              </a:custGeom>
              <a:solidFill>
                <a:srgbClr val="231F20"/>
              </a:solidFill>
              <a:ln w="0"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34A2A9BC-3D32-9DA1-9543-EC30847653DE}"/>
                  </a:ext>
                </a:extLst>
              </p:cNvPr>
              <p:cNvSpPr/>
              <p:nvPr/>
            </p:nvSpPr>
            <p:spPr>
              <a:xfrm>
                <a:off x="8170495" y="1726085"/>
                <a:ext cx="129615" cy="207040"/>
              </a:xfrm>
              <a:custGeom>
                <a:avLst/>
                <a:gdLst>
                  <a:gd name="connsiteX0" fmla="*/ 114130 w 129615"/>
                  <a:gd name="connsiteY0" fmla="*/ 40146 h 207040"/>
                  <a:gd name="connsiteX1" fmla="*/ 73410 w 129615"/>
                  <a:gd name="connsiteY1" fmla="*/ 31544 h 207040"/>
                  <a:gd name="connsiteX2" fmla="*/ 41867 w 129615"/>
                  <a:gd name="connsiteY2" fmla="*/ 59359 h 207040"/>
                  <a:gd name="connsiteX3" fmla="*/ 129615 w 129615"/>
                  <a:gd name="connsiteY3" fmla="*/ 146534 h 207040"/>
                  <a:gd name="connsiteX4" fmla="*/ 54484 w 129615"/>
                  <a:gd name="connsiteY4" fmla="*/ 207040 h 207040"/>
                  <a:gd name="connsiteX5" fmla="*/ 3154 w 129615"/>
                  <a:gd name="connsiteY5" fmla="*/ 199298 h 207040"/>
                  <a:gd name="connsiteX6" fmla="*/ 6882 w 129615"/>
                  <a:gd name="connsiteY6" fmla="*/ 163166 h 207040"/>
                  <a:gd name="connsiteX7" fmla="*/ 52190 w 129615"/>
                  <a:gd name="connsiteY7" fmla="*/ 175497 h 207040"/>
                  <a:gd name="connsiteX8" fmla="*/ 87748 w 129615"/>
                  <a:gd name="connsiteY8" fmla="*/ 149688 h 207040"/>
                  <a:gd name="connsiteX9" fmla="*/ 0 w 129615"/>
                  <a:gd name="connsiteY9" fmla="*/ 61080 h 207040"/>
                  <a:gd name="connsiteX10" fmla="*/ 69969 w 129615"/>
                  <a:gd name="connsiteY10" fmla="*/ 0 h 207040"/>
                  <a:gd name="connsiteX11" fmla="*/ 117858 w 129615"/>
                  <a:gd name="connsiteY11" fmla="*/ 7169 h 207040"/>
                  <a:gd name="connsiteX12" fmla="*/ 114130 w 129615"/>
                  <a:gd name="connsiteY12" fmla="*/ 40146 h 20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615" h="207040">
                    <a:moveTo>
                      <a:pt x="114130" y="40146"/>
                    </a:moveTo>
                    <a:cubicBezTo>
                      <a:pt x="101513" y="34698"/>
                      <a:pt x="87462" y="31544"/>
                      <a:pt x="73410" y="31544"/>
                    </a:cubicBezTo>
                    <a:cubicBezTo>
                      <a:pt x="59359" y="31544"/>
                      <a:pt x="41867" y="37565"/>
                      <a:pt x="41867" y="59359"/>
                    </a:cubicBezTo>
                    <a:cubicBezTo>
                      <a:pt x="41867" y="94057"/>
                      <a:pt x="129615" y="79432"/>
                      <a:pt x="129615" y="146534"/>
                    </a:cubicBezTo>
                    <a:cubicBezTo>
                      <a:pt x="129615" y="190408"/>
                      <a:pt x="94917" y="207040"/>
                      <a:pt x="54484" y="207040"/>
                    </a:cubicBezTo>
                    <a:cubicBezTo>
                      <a:pt x="32691" y="207040"/>
                      <a:pt x="22941" y="204173"/>
                      <a:pt x="3154" y="199298"/>
                    </a:cubicBezTo>
                    <a:lnTo>
                      <a:pt x="6882" y="163166"/>
                    </a:lnTo>
                    <a:cubicBezTo>
                      <a:pt x="20647" y="170622"/>
                      <a:pt x="36418" y="175497"/>
                      <a:pt x="52190" y="175497"/>
                    </a:cubicBezTo>
                    <a:cubicBezTo>
                      <a:pt x="67962" y="175497"/>
                      <a:pt x="87748" y="167754"/>
                      <a:pt x="87748" y="149688"/>
                    </a:cubicBezTo>
                    <a:cubicBezTo>
                      <a:pt x="87748" y="111549"/>
                      <a:pt x="0" y="127321"/>
                      <a:pt x="0" y="61080"/>
                    </a:cubicBezTo>
                    <a:cubicBezTo>
                      <a:pt x="0" y="16345"/>
                      <a:pt x="34698" y="0"/>
                      <a:pt x="69969" y="0"/>
                    </a:cubicBezTo>
                    <a:cubicBezTo>
                      <a:pt x="87175" y="0"/>
                      <a:pt x="103233" y="2294"/>
                      <a:pt x="117858" y="7169"/>
                    </a:cubicBezTo>
                    <a:lnTo>
                      <a:pt x="114130" y="40146"/>
                    </a:lnTo>
                    <a:close/>
                  </a:path>
                </a:pathLst>
              </a:custGeom>
              <a:solidFill>
                <a:srgbClr val="231F20"/>
              </a:solidFill>
              <a:ln w="0"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4B722184-1261-B1F2-726E-66446376DFA2}"/>
                  </a:ext>
                </a:extLst>
              </p:cNvPr>
              <p:cNvSpPr/>
              <p:nvPr/>
            </p:nvSpPr>
            <p:spPr>
              <a:xfrm>
                <a:off x="8317316" y="1740136"/>
                <a:ext cx="103520" cy="192989"/>
              </a:xfrm>
              <a:custGeom>
                <a:avLst/>
                <a:gdLst>
                  <a:gd name="connsiteX0" fmla="*/ 28389 w 103520"/>
                  <a:gd name="connsiteY0" fmla="*/ 69969 h 192989"/>
                  <a:gd name="connsiteX1" fmla="*/ 0 w 103520"/>
                  <a:gd name="connsiteY1" fmla="*/ 69969 h 192989"/>
                  <a:gd name="connsiteX2" fmla="*/ 0 w 103520"/>
                  <a:gd name="connsiteY2" fmla="*/ 41867 h 192989"/>
                  <a:gd name="connsiteX3" fmla="*/ 28389 w 103520"/>
                  <a:gd name="connsiteY3" fmla="*/ 41867 h 192989"/>
                  <a:gd name="connsiteX4" fmla="*/ 28389 w 103520"/>
                  <a:gd name="connsiteY4" fmla="*/ 12331 h 192989"/>
                  <a:gd name="connsiteX5" fmla="*/ 66815 w 103520"/>
                  <a:gd name="connsiteY5" fmla="*/ 0 h 192989"/>
                  <a:gd name="connsiteX6" fmla="*/ 66815 w 103520"/>
                  <a:gd name="connsiteY6" fmla="*/ 41867 h 192989"/>
                  <a:gd name="connsiteX7" fmla="*/ 100939 w 103520"/>
                  <a:gd name="connsiteY7" fmla="*/ 41867 h 192989"/>
                  <a:gd name="connsiteX8" fmla="*/ 100939 w 103520"/>
                  <a:gd name="connsiteY8" fmla="*/ 69969 h 192989"/>
                  <a:gd name="connsiteX9" fmla="*/ 66815 w 103520"/>
                  <a:gd name="connsiteY9" fmla="*/ 69969 h 192989"/>
                  <a:gd name="connsiteX10" fmla="*/ 66815 w 103520"/>
                  <a:gd name="connsiteY10" fmla="*/ 138792 h 192989"/>
                  <a:gd name="connsiteX11" fmla="*/ 84881 w 103520"/>
                  <a:gd name="connsiteY11" fmla="*/ 163166 h 192989"/>
                  <a:gd name="connsiteX12" fmla="*/ 102373 w 103520"/>
                  <a:gd name="connsiteY12" fmla="*/ 159151 h 192989"/>
                  <a:gd name="connsiteX13" fmla="*/ 103520 w 103520"/>
                  <a:gd name="connsiteY13" fmla="*/ 189548 h 192989"/>
                  <a:gd name="connsiteX14" fmla="*/ 75131 w 103520"/>
                  <a:gd name="connsiteY14" fmla="*/ 192989 h 192989"/>
                  <a:gd name="connsiteX15" fmla="*/ 28389 w 103520"/>
                  <a:gd name="connsiteY15" fmla="*/ 145100 h 192989"/>
                  <a:gd name="connsiteX16" fmla="*/ 28389 w 103520"/>
                  <a:gd name="connsiteY16" fmla="*/ 69969 h 1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520" h="192989">
                    <a:moveTo>
                      <a:pt x="28389" y="69969"/>
                    </a:moveTo>
                    <a:lnTo>
                      <a:pt x="0" y="69969"/>
                    </a:lnTo>
                    <a:lnTo>
                      <a:pt x="0" y="41867"/>
                    </a:lnTo>
                    <a:lnTo>
                      <a:pt x="28389" y="41867"/>
                    </a:lnTo>
                    <a:lnTo>
                      <a:pt x="28389" y="12331"/>
                    </a:lnTo>
                    <a:lnTo>
                      <a:pt x="66815" y="0"/>
                    </a:lnTo>
                    <a:lnTo>
                      <a:pt x="66815" y="41867"/>
                    </a:lnTo>
                    <a:lnTo>
                      <a:pt x="100939" y="41867"/>
                    </a:lnTo>
                    <a:lnTo>
                      <a:pt x="100939" y="69969"/>
                    </a:lnTo>
                    <a:lnTo>
                      <a:pt x="66815" y="69969"/>
                    </a:lnTo>
                    <a:lnTo>
                      <a:pt x="66815" y="138792"/>
                    </a:lnTo>
                    <a:cubicBezTo>
                      <a:pt x="66815" y="151409"/>
                      <a:pt x="70256" y="163166"/>
                      <a:pt x="84881" y="163166"/>
                    </a:cubicBezTo>
                    <a:cubicBezTo>
                      <a:pt x="91763" y="163166"/>
                      <a:pt x="98358" y="161732"/>
                      <a:pt x="102373" y="159151"/>
                    </a:cubicBezTo>
                    <a:lnTo>
                      <a:pt x="103520" y="189548"/>
                    </a:lnTo>
                    <a:cubicBezTo>
                      <a:pt x="95491" y="191842"/>
                      <a:pt x="86601" y="192989"/>
                      <a:pt x="75131" y="192989"/>
                    </a:cubicBezTo>
                    <a:cubicBezTo>
                      <a:pt x="45021" y="192989"/>
                      <a:pt x="28389" y="174350"/>
                      <a:pt x="28389" y="145100"/>
                    </a:cubicBezTo>
                    <a:lnTo>
                      <a:pt x="28389" y="69969"/>
                    </a:lnTo>
                    <a:close/>
                  </a:path>
                </a:pathLst>
              </a:custGeom>
              <a:solidFill>
                <a:srgbClr val="231F20"/>
              </a:solidFill>
              <a:ln w="0"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5B1A89CF-887C-BF73-9FBF-77E52E0258C2}"/>
                  </a:ext>
                </a:extLst>
              </p:cNvPr>
              <p:cNvSpPr/>
              <p:nvPr/>
            </p:nvSpPr>
            <p:spPr>
              <a:xfrm>
                <a:off x="8527797" y="1729526"/>
                <a:ext cx="160585" cy="200158"/>
              </a:xfrm>
              <a:custGeom>
                <a:avLst/>
                <a:gdLst>
                  <a:gd name="connsiteX0" fmla="*/ 0 w 160585"/>
                  <a:gd name="connsiteY0" fmla="*/ 0 h 200158"/>
                  <a:gd name="connsiteX1" fmla="*/ 40146 w 160585"/>
                  <a:gd name="connsiteY1" fmla="*/ 0 h 200158"/>
                  <a:gd name="connsiteX2" fmla="*/ 40146 w 160585"/>
                  <a:gd name="connsiteY2" fmla="*/ 80866 h 200158"/>
                  <a:gd name="connsiteX3" fmla="*/ 120439 w 160585"/>
                  <a:gd name="connsiteY3" fmla="*/ 80866 h 200158"/>
                  <a:gd name="connsiteX4" fmla="*/ 120439 w 160585"/>
                  <a:gd name="connsiteY4" fmla="*/ 0 h 200158"/>
                  <a:gd name="connsiteX5" fmla="*/ 160585 w 160585"/>
                  <a:gd name="connsiteY5" fmla="*/ 0 h 200158"/>
                  <a:gd name="connsiteX6" fmla="*/ 160585 w 160585"/>
                  <a:gd name="connsiteY6" fmla="*/ 200158 h 200158"/>
                  <a:gd name="connsiteX7" fmla="*/ 120439 w 160585"/>
                  <a:gd name="connsiteY7" fmla="*/ 200158 h 200158"/>
                  <a:gd name="connsiteX8" fmla="*/ 120439 w 160585"/>
                  <a:gd name="connsiteY8" fmla="*/ 112410 h 200158"/>
                  <a:gd name="connsiteX9" fmla="*/ 40146 w 160585"/>
                  <a:gd name="connsiteY9" fmla="*/ 112410 h 200158"/>
                  <a:gd name="connsiteX10" fmla="*/ 40146 w 160585"/>
                  <a:gd name="connsiteY10" fmla="*/ 200158 h 200158"/>
                  <a:gd name="connsiteX11" fmla="*/ 0 w 160585"/>
                  <a:gd name="connsiteY11" fmla="*/ 200158 h 200158"/>
                  <a:gd name="connsiteX12" fmla="*/ 0 w 160585"/>
                  <a:gd name="connsiteY12" fmla="*/ 0 h 20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585" h="200158">
                    <a:moveTo>
                      <a:pt x="0" y="0"/>
                    </a:moveTo>
                    <a:lnTo>
                      <a:pt x="40146" y="0"/>
                    </a:lnTo>
                    <a:lnTo>
                      <a:pt x="40146" y="80866"/>
                    </a:lnTo>
                    <a:lnTo>
                      <a:pt x="120439" y="80866"/>
                    </a:lnTo>
                    <a:lnTo>
                      <a:pt x="120439" y="0"/>
                    </a:lnTo>
                    <a:lnTo>
                      <a:pt x="160585" y="0"/>
                    </a:lnTo>
                    <a:lnTo>
                      <a:pt x="160585" y="200158"/>
                    </a:lnTo>
                    <a:lnTo>
                      <a:pt x="120439" y="200158"/>
                    </a:lnTo>
                    <a:lnTo>
                      <a:pt x="120439" y="112410"/>
                    </a:lnTo>
                    <a:lnTo>
                      <a:pt x="40146" y="112410"/>
                    </a:lnTo>
                    <a:lnTo>
                      <a:pt x="40146" y="200158"/>
                    </a:lnTo>
                    <a:lnTo>
                      <a:pt x="0" y="200158"/>
                    </a:lnTo>
                    <a:lnTo>
                      <a:pt x="0" y="0"/>
                    </a:lnTo>
                    <a:close/>
                  </a:path>
                </a:pathLst>
              </a:custGeom>
              <a:solidFill>
                <a:srgbClr val="231F20"/>
              </a:solidFill>
              <a:ln w="0"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1B63847D-91B9-5244-DABD-5C02EA7DA614}"/>
                  </a:ext>
                </a:extLst>
              </p:cNvPr>
              <p:cNvSpPr/>
              <p:nvPr/>
            </p:nvSpPr>
            <p:spPr>
              <a:xfrm>
                <a:off x="8721933" y="1778562"/>
                <a:ext cx="138791" cy="154563"/>
              </a:xfrm>
              <a:custGeom>
                <a:avLst/>
                <a:gdLst>
                  <a:gd name="connsiteX0" fmla="*/ 127895 w 138791"/>
                  <a:gd name="connsiteY0" fmla="*/ 142806 h 154563"/>
                  <a:gd name="connsiteX1" fmla="*/ 77138 w 138791"/>
                  <a:gd name="connsiteY1" fmla="*/ 154563 h 154563"/>
                  <a:gd name="connsiteX2" fmla="*/ 0 w 138791"/>
                  <a:gd name="connsiteY2" fmla="*/ 77999 h 154563"/>
                  <a:gd name="connsiteX3" fmla="*/ 68535 w 138791"/>
                  <a:gd name="connsiteY3" fmla="*/ 0 h 154563"/>
                  <a:gd name="connsiteX4" fmla="*/ 138792 w 138791"/>
                  <a:gd name="connsiteY4" fmla="*/ 89182 h 154563"/>
                  <a:gd name="connsiteX5" fmla="*/ 36705 w 138791"/>
                  <a:gd name="connsiteY5" fmla="*/ 89182 h 154563"/>
                  <a:gd name="connsiteX6" fmla="*/ 78859 w 138791"/>
                  <a:gd name="connsiteY6" fmla="*/ 126461 h 154563"/>
                  <a:gd name="connsiteX7" fmla="*/ 127895 w 138791"/>
                  <a:gd name="connsiteY7" fmla="*/ 111549 h 154563"/>
                  <a:gd name="connsiteX8" fmla="*/ 127895 w 138791"/>
                  <a:gd name="connsiteY8" fmla="*/ 142806 h 154563"/>
                  <a:gd name="connsiteX9" fmla="*/ 102086 w 138791"/>
                  <a:gd name="connsiteY9" fmla="*/ 62800 h 154563"/>
                  <a:gd name="connsiteX10" fmla="*/ 70830 w 138791"/>
                  <a:gd name="connsiteY10" fmla="*/ 28102 h 154563"/>
                  <a:gd name="connsiteX11" fmla="*/ 36705 w 138791"/>
                  <a:gd name="connsiteY11" fmla="*/ 62800 h 154563"/>
                  <a:gd name="connsiteX12" fmla="*/ 102086 w 138791"/>
                  <a:gd name="connsiteY12" fmla="*/ 6280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91" h="154563">
                    <a:moveTo>
                      <a:pt x="127895" y="142806"/>
                    </a:moveTo>
                    <a:cubicBezTo>
                      <a:pt x="113844" y="150549"/>
                      <a:pt x="97785" y="154563"/>
                      <a:pt x="77138" y="154563"/>
                    </a:cubicBezTo>
                    <a:cubicBezTo>
                      <a:pt x="28389" y="154563"/>
                      <a:pt x="0" y="126461"/>
                      <a:pt x="0" y="77999"/>
                    </a:cubicBezTo>
                    <a:cubicBezTo>
                      <a:pt x="0" y="35271"/>
                      <a:pt x="22654" y="0"/>
                      <a:pt x="68535" y="0"/>
                    </a:cubicBezTo>
                    <a:cubicBezTo>
                      <a:pt x="123306" y="0"/>
                      <a:pt x="138792" y="37565"/>
                      <a:pt x="138792" y="89182"/>
                    </a:cubicBezTo>
                    <a:lnTo>
                      <a:pt x="36705" y="89182"/>
                    </a:lnTo>
                    <a:cubicBezTo>
                      <a:pt x="38426" y="112983"/>
                      <a:pt x="55058" y="126461"/>
                      <a:pt x="78859" y="126461"/>
                    </a:cubicBezTo>
                    <a:cubicBezTo>
                      <a:pt x="97498" y="126461"/>
                      <a:pt x="113557" y="119579"/>
                      <a:pt x="127895" y="111549"/>
                    </a:cubicBezTo>
                    <a:lnTo>
                      <a:pt x="127895" y="142806"/>
                    </a:lnTo>
                    <a:close/>
                    <a:moveTo>
                      <a:pt x="102086" y="62800"/>
                    </a:moveTo>
                    <a:cubicBezTo>
                      <a:pt x="100939" y="44161"/>
                      <a:pt x="92337" y="28102"/>
                      <a:pt x="70830" y="28102"/>
                    </a:cubicBezTo>
                    <a:cubicBezTo>
                      <a:pt x="49323" y="28102"/>
                      <a:pt x="38426" y="43014"/>
                      <a:pt x="36705" y="62800"/>
                    </a:cubicBezTo>
                    <a:lnTo>
                      <a:pt x="102086" y="62800"/>
                    </a:lnTo>
                    <a:close/>
                  </a:path>
                </a:pathLst>
              </a:custGeom>
              <a:solidFill>
                <a:srgbClr val="231F20"/>
              </a:solidFill>
              <a:ln w="0"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50B79316-48D7-66CD-1666-6FF90219780F}"/>
                  </a:ext>
                </a:extLst>
              </p:cNvPr>
              <p:cNvSpPr/>
              <p:nvPr/>
            </p:nvSpPr>
            <p:spPr>
              <a:xfrm>
                <a:off x="8891695" y="1714615"/>
                <a:ext cx="38425" cy="215069"/>
              </a:xfrm>
              <a:custGeom>
                <a:avLst/>
                <a:gdLst>
                  <a:gd name="connsiteX0" fmla="*/ 0 w 38425"/>
                  <a:gd name="connsiteY0" fmla="*/ 0 h 215069"/>
                  <a:gd name="connsiteX1" fmla="*/ 38426 w 38425"/>
                  <a:gd name="connsiteY1" fmla="*/ 0 h 215069"/>
                  <a:gd name="connsiteX2" fmla="*/ 38426 w 38425"/>
                  <a:gd name="connsiteY2" fmla="*/ 215070 h 215069"/>
                  <a:gd name="connsiteX3" fmla="*/ 0 w 38425"/>
                  <a:gd name="connsiteY3" fmla="*/ 215070 h 215069"/>
                  <a:gd name="connsiteX4" fmla="*/ 0 w 38425"/>
                  <a:gd name="connsiteY4" fmla="*/ 0 h 21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5" h="215069">
                    <a:moveTo>
                      <a:pt x="0" y="0"/>
                    </a:moveTo>
                    <a:lnTo>
                      <a:pt x="38426" y="0"/>
                    </a:lnTo>
                    <a:lnTo>
                      <a:pt x="38426" y="215070"/>
                    </a:lnTo>
                    <a:lnTo>
                      <a:pt x="0" y="215070"/>
                    </a:lnTo>
                    <a:lnTo>
                      <a:pt x="0" y="0"/>
                    </a:lnTo>
                    <a:close/>
                  </a:path>
                </a:pathLst>
              </a:custGeom>
              <a:solidFill>
                <a:srgbClr val="231F20"/>
              </a:solidFill>
              <a:ln w="0"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3BFC9428-72F3-B92F-2467-F7E805B865F3}"/>
                  </a:ext>
                </a:extLst>
              </p:cNvPr>
              <p:cNvSpPr/>
              <p:nvPr/>
            </p:nvSpPr>
            <p:spPr>
              <a:xfrm>
                <a:off x="8971414" y="1718342"/>
                <a:ext cx="38425" cy="211341"/>
              </a:xfrm>
              <a:custGeom>
                <a:avLst/>
                <a:gdLst>
                  <a:gd name="connsiteX0" fmla="*/ 0 w 38425"/>
                  <a:gd name="connsiteY0" fmla="*/ 0 h 211341"/>
                  <a:gd name="connsiteX1" fmla="*/ 38426 w 38425"/>
                  <a:gd name="connsiteY1" fmla="*/ 0 h 211341"/>
                  <a:gd name="connsiteX2" fmla="*/ 38426 w 38425"/>
                  <a:gd name="connsiteY2" fmla="*/ 36705 h 211341"/>
                  <a:gd name="connsiteX3" fmla="*/ 0 w 38425"/>
                  <a:gd name="connsiteY3" fmla="*/ 36705 h 211341"/>
                  <a:gd name="connsiteX4" fmla="*/ 0 w 38425"/>
                  <a:gd name="connsiteY4" fmla="*/ 0 h 211341"/>
                  <a:gd name="connsiteX5" fmla="*/ 0 w 38425"/>
                  <a:gd name="connsiteY5" fmla="*/ 63661 h 211341"/>
                  <a:gd name="connsiteX6" fmla="*/ 38426 w 38425"/>
                  <a:gd name="connsiteY6" fmla="*/ 63661 h 211341"/>
                  <a:gd name="connsiteX7" fmla="*/ 38426 w 38425"/>
                  <a:gd name="connsiteY7" fmla="*/ 211342 h 211341"/>
                  <a:gd name="connsiteX8" fmla="*/ 0 w 38425"/>
                  <a:gd name="connsiteY8" fmla="*/ 211342 h 211341"/>
                  <a:gd name="connsiteX9" fmla="*/ 0 w 38425"/>
                  <a:gd name="connsiteY9" fmla="*/ 63661 h 2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25" h="211341">
                    <a:moveTo>
                      <a:pt x="0" y="0"/>
                    </a:moveTo>
                    <a:lnTo>
                      <a:pt x="38426" y="0"/>
                    </a:lnTo>
                    <a:lnTo>
                      <a:pt x="38426" y="36705"/>
                    </a:lnTo>
                    <a:lnTo>
                      <a:pt x="0" y="36705"/>
                    </a:lnTo>
                    <a:lnTo>
                      <a:pt x="0" y="0"/>
                    </a:lnTo>
                    <a:close/>
                    <a:moveTo>
                      <a:pt x="0" y="63661"/>
                    </a:moveTo>
                    <a:lnTo>
                      <a:pt x="38426" y="63661"/>
                    </a:lnTo>
                    <a:lnTo>
                      <a:pt x="38426" y="211342"/>
                    </a:lnTo>
                    <a:lnTo>
                      <a:pt x="0" y="211342"/>
                    </a:lnTo>
                    <a:lnTo>
                      <a:pt x="0" y="63661"/>
                    </a:lnTo>
                    <a:close/>
                  </a:path>
                </a:pathLst>
              </a:custGeom>
              <a:solidFill>
                <a:srgbClr val="231F20"/>
              </a:solidFill>
              <a:ln w="0"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4F99CF2C-E1B2-38CA-7514-CB3214EAAB37}"/>
                  </a:ext>
                </a:extLst>
              </p:cNvPr>
              <p:cNvSpPr/>
              <p:nvPr/>
            </p:nvSpPr>
            <p:spPr>
              <a:xfrm>
                <a:off x="9040810" y="1778562"/>
                <a:ext cx="138791" cy="154563"/>
              </a:xfrm>
              <a:custGeom>
                <a:avLst/>
                <a:gdLst>
                  <a:gd name="connsiteX0" fmla="*/ 127895 w 138791"/>
                  <a:gd name="connsiteY0" fmla="*/ 142806 h 154563"/>
                  <a:gd name="connsiteX1" fmla="*/ 77138 w 138791"/>
                  <a:gd name="connsiteY1" fmla="*/ 154563 h 154563"/>
                  <a:gd name="connsiteX2" fmla="*/ 0 w 138791"/>
                  <a:gd name="connsiteY2" fmla="*/ 77999 h 154563"/>
                  <a:gd name="connsiteX3" fmla="*/ 68535 w 138791"/>
                  <a:gd name="connsiteY3" fmla="*/ 0 h 154563"/>
                  <a:gd name="connsiteX4" fmla="*/ 138792 w 138791"/>
                  <a:gd name="connsiteY4" fmla="*/ 89182 h 154563"/>
                  <a:gd name="connsiteX5" fmla="*/ 36705 w 138791"/>
                  <a:gd name="connsiteY5" fmla="*/ 89182 h 154563"/>
                  <a:gd name="connsiteX6" fmla="*/ 78859 w 138791"/>
                  <a:gd name="connsiteY6" fmla="*/ 126461 h 154563"/>
                  <a:gd name="connsiteX7" fmla="*/ 127895 w 138791"/>
                  <a:gd name="connsiteY7" fmla="*/ 111549 h 154563"/>
                  <a:gd name="connsiteX8" fmla="*/ 127895 w 138791"/>
                  <a:gd name="connsiteY8" fmla="*/ 142806 h 154563"/>
                  <a:gd name="connsiteX9" fmla="*/ 102086 w 138791"/>
                  <a:gd name="connsiteY9" fmla="*/ 62800 h 154563"/>
                  <a:gd name="connsiteX10" fmla="*/ 70830 w 138791"/>
                  <a:gd name="connsiteY10" fmla="*/ 28102 h 154563"/>
                  <a:gd name="connsiteX11" fmla="*/ 36705 w 138791"/>
                  <a:gd name="connsiteY11" fmla="*/ 62800 h 154563"/>
                  <a:gd name="connsiteX12" fmla="*/ 102086 w 138791"/>
                  <a:gd name="connsiteY12" fmla="*/ 6280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91" h="154563">
                    <a:moveTo>
                      <a:pt x="127895" y="142806"/>
                    </a:moveTo>
                    <a:cubicBezTo>
                      <a:pt x="113844" y="150549"/>
                      <a:pt x="97785" y="154563"/>
                      <a:pt x="77138" y="154563"/>
                    </a:cubicBezTo>
                    <a:cubicBezTo>
                      <a:pt x="28389" y="154563"/>
                      <a:pt x="0" y="126461"/>
                      <a:pt x="0" y="77999"/>
                    </a:cubicBezTo>
                    <a:cubicBezTo>
                      <a:pt x="0" y="35271"/>
                      <a:pt x="22654" y="0"/>
                      <a:pt x="68535" y="0"/>
                    </a:cubicBezTo>
                    <a:cubicBezTo>
                      <a:pt x="123306" y="0"/>
                      <a:pt x="138792" y="37565"/>
                      <a:pt x="138792" y="89182"/>
                    </a:cubicBezTo>
                    <a:lnTo>
                      <a:pt x="36705" y="89182"/>
                    </a:lnTo>
                    <a:cubicBezTo>
                      <a:pt x="38426" y="112983"/>
                      <a:pt x="55058" y="126461"/>
                      <a:pt x="78859" y="126461"/>
                    </a:cubicBezTo>
                    <a:cubicBezTo>
                      <a:pt x="97498" y="126461"/>
                      <a:pt x="113557" y="119579"/>
                      <a:pt x="127895" y="111549"/>
                    </a:cubicBezTo>
                    <a:lnTo>
                      <a:pt x="127895" y="142806"/>
                    </a:lnTo>
                    <a:close/>
                    <a:moveTo>
                      <a:pt x="102086" y="62800"/>
                    </a:moveTo>
                    <a:cubicBezTo>
                      <a:pt x="100939" y="44161"/>
                      <a:pt x="92337" y="28102"/>
                      <a:pt x="70830" y="28102"/>
                    </a:cubicBezTo>
                    <a:cubicBezTo>
                      <a:pt x="49323" y="28102"/>
                      <a:pt x="38426" y="43014"/>
                      <a:pt x="36705" y="62800"/>
                    </a:cubicBezTo>
                    <a:lnTo>
                      <a:pt x="102086" y="62800"/>
                    </a:lnTo>
                    <a:close/>
                  </a:path>
                </a:pathLst>
              </a:custGeom>
              <a:solidFill>
                <a:srgbClr val="231F20"/>
              </a:solidFill>
              <a:ln w="0"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317FA13B-C7AB-5951-16E2-53BE7101C1FA}"/>
                  </a:ext>
                </a:extLst>
              </p:cNvPr>
              <p:cNvSpPr/>
              <p:nvPr/>
            </p:nvSpPr>
            <p:spPr>
              <a:xfrm>
                <a:off x="9210571" y="1778562"/>
                <a:ext cx="86888" cy="151122"/>
              </a:xfrm>
              <a:custGeom>
                <a:avLst/>
                <a:gdLst>
                  <a:gd name="connsiteX0" fmla="*/ 0 w 86888"/>
                  <a:gd name="connsiteY0" fmla="*/ 3441 h 151122"/>
                  <a:gd name="connsiteX1" fmla="*/ 34124 w 86888"/>
                  <a:gd name="connsiteY1" fmla="*/ 3441 h 151122"/>
                  <a:gd name="connsiteX2" fmla="*/ 34124 w 86888"/>
                  <a:gd name="connsiteY2" fmla="*/ 36992 h 151122"/>
                  <a:gd name="connsiteX3" fmla="*/ 34698 w 86888"/>
                  <a:gd name="connsiteY3" fmla="*/ 36992 h 151122"/>
                  <a:gd name="connsiteX4" fmla="*/ 75131 w 86888"/>
                  <a:gd name="connsiteY4" fmla="*/ 0 h 151122"/>
                  <a:gd name="connsiteX5" fmla="*/ 86888 w 86888"/>
                  <a:gd name="connsiteY5" fmla="*/ 1147 h 151122"/>
                  <a:gd name="connsiteX6" fmla="*/ 86888 w 86888"/>
                  <a:gd name="connsiteY6" fmla="*/ 39860 h 151122"/>
                  <a:gd name="connsiteX7" fmla="*/ 69683 w 86888"/>
                  <a:gd name="connsiteY7" fmla="*/ 36705 h 151122"/>
                  <a:gd name="connsiteX8" fmla="*/ 38426 w 86888"/>
                  <a:gd name="connsiteY8" fmla="*/ 96925 h 151122"/>
                  <a:gd name="connsiteX9" fmla="*/ 38426 w 86888"/>
                  <a:gd name="connsiteY9" fmla="*/ 151122 h 151122"/>
                  <a:gd name="connsiteX10" fmla="*/ 0 w 86888"/>
                  <a:gd name="connsiteY10" fmla="*/ 151122 h 151122"/>
                  <a:gd name="connsiteX11" fmla="*/ 0 w 86888"/>
                  <a:gd name="connsiteY11" fmla="*/ 3441 h 15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88" h="151122">
                    <a:moveTo>
                      <a:pt x="0" y="3441"/>
                    </a:moveTo>
                    <a:lnTo>
                      <a:pt x="34124" y="3441"/>
                    </a:lnTo>
                    <a:lnTo>
                      <a:pt x="34124" y="36992"/>
                    </a:lnTo>
                    <a:lnTo>
                      <a:pt x="34698" y="36992"/>
                    </a:lnTo>
                    <a:cubicBezTo>
                      <a:pt x="36418" y="23228"/>
                      <a:pt x="52190" y="0"/>
                      <a:pt x="75131" y="0"/>
                    </a:cubicBezTo>
                    <a:cubicBezTo>
                      <a:pt x="78859" y="0"/>
                      <a:pt x="82873" y="0"/>
                      <a:pt x="86888" y="1147"/>
                    </a:cubicBezTo>
                    <a:lnTo>
                      <a:pt x="86888" y="39860"/>
                    </a:lnTo>
                    <a:cubicBezTo>
                      <a:pt x="83447" y="37852"/>
                      <a:pt x="76565" y="36705"/>
                      <a:pt x="69683" y="36705"/>
                    </a:cubicBezTo>
                    <a:cubicBezTo>
                      <a:pt x="38426" y="36705"/>
                      <a:pt x="38426" y="75704"/>
                      <a:pt x="38426" y="96925"/>
                    </a:cubicBezTo>
                    <a:lnTo>
                      <a:pt x="38426" y="151122"/>
                    </a:lnTo>
                    <a:lnTo>
                      <a:pt x="0" y="151122"/>
                    </a:lnTo>
                    <a:lnTo>
                      <a:pt x="0" y="3441"/>
                    </a:lnTo>
                    <a:close/>
                  </a:path>
                </a:pathLst>
              </a:custGeom>
              <a:solidFill>
                <a:srgbClr val="231F20"/>
              </a:solidFill>
              <a:ln w="0" cap="flat">
                <a:noFill/>
                <a:prstDash val="solid"/>
                <a:miter/>
              </a:ln>
            </p:spPr>
            <p:txBody>
              <a:bodyPr rtlCol="0" anchor="ctr"/>
              <a:lstStyle/>
              <a:p>
                <a:endParaRPr lang="en-GB"/>
              </a:p>
            </p:txBody>
          </p:sp>
        </p:grpSp>
        <p:grpSp>
          <p:nvGrpSpPr>
            <p:cNvPr id="62" name="Group 61">
              <a:extLst>
                <a:ext uri="{FF2B5EF4-FFF2-40B4-BE49-F238E27FC236}">
                  <a16:creationId xmlns:a16="http://schemas.microsoft.com/office/drawing/2014/main" id="{D0934740-F6A4-D79D-5E19-4F76A3360B30}"/>
                </a:ext>
              </a:extLst>
            </p:cNvPr>
            <p:cNvGrpSpPr/>
            <p:nvPr/>
          </p:nvGrpSpPr>
          <p:grpSpPr>
            <a:xfrm>
              <a:off x="8764700" y="2025271"/>
              <a:ext cx="3427300" cy="185819"/>
              <a:chOff x="7578815" y="2025271"/>
              <a:chExt cx="3427300" cy="185819"/>
            </a:xfrm>
          </p:grpSpPr>
          <p:sp>
            <p:nvSpPr>
              <p:cNvPr id="63" name="Freeform: Shape 62">
                <a:extLst>
                  <a:ext uri="{FF2B5EF4-FFF2-40B4-BE49-F238E27FC236}">
                    <a16:creationId xmlns:a16="http://schemas.microsoft.com/office/drawing/2014/main" id="{7B600A79-5960-E2B8-8EB7-8E633258221B}"/>
                  </a:ext>
                </a:extLst>
              </p:cNvPr>
              <p:cNvSpPr/>
              <p:nvPr/>
            </p:nvSpPr>
            <p:spPr>
              <a:xfrm>
                <a:off x="7578815" y="2035212"/>
                <a:ext cx="108968" cy="135732"/>
              </a:xfrm>
              <a:custGeom>
                <a:avLst/>
                <a:gdLst>
                  <a:gd name="connsiteX0" fmla="*/ 0 w 108968"/>
                  <a:gd name="connsiteY0" fmla="*/ 0 h 135732"/>
                  <a:gd name="connsiteX1" fmla="*/ 26764 w 108968"/>
                  <a:gd name="connsiteY1" fmla="*/ 0 h 135732"/>
                  <a:gd name="connsiteX2" fmla="*/ 26764 w 108968"/>
                  <a:gd name="connsiteY2" fmla="*/ 77043 h 135732"/>
                  <a:gd name="connsiteX3" fmla="*/ 54484 w 108968"/>
                  <a:gd name="connsiteY3" fmla="*/ 114704 h 135732"/>
                  <a:gd name="connsiteX4" fmla="*/ 82204 w 108968"/>
                  <a:gd name="connsiteY4" fmla="*/ 77043 h 135732"/>
                  <a:gd name="connsiteX5" fmla="*/ 82204 w 108968"/>
                  <a:gd name="connsiteY5" fmla="*/ 0 h 135732"/>
                  <a:gd name="connsiteX6" fmla="*/ 108969 w 108968"/>
                  <a:gd name="connsiteY6" fmla="*/ 0 h 135732"/>
                  <a:gd name="connsiteX7" fmla="*/ 108969 w 108968"/>
                  <a:gd name="connsiteY7" fmla="*/ 85263 h 135732"/>
                  <a:gd name="connsiteX8" fmla="*/ 54484 w 108968"/>
                  <a:gd name="connsiteY8" fmla="*/ 135733 h 135732"/>
                  <a:gd name="connsiteX9" fmla="*/ 0 w 108968"/>
                  <a:gd name="connsiteY9" fmla="*/ 85263 h 135732"/>
                  <a:gd name="connsiteX10" fmla="*/ 0 w 108968"/>
                  <a:gd name="connsiteY10" fmla="*/ 0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68" h="135732">
                    <a:moveTo>
                      <a:pt x="0" y="0"/>
                    </a:moveTo>
                    <a:lnTo>
                      <a:pt x="26764" y="0"/>
                    </a:lnTo>
                    <a:lnTo>
                      <a:pt x="26764" y="77043"/>
                    </a:lnTo>
                    <a:cubicBezTo>
                      <a:pt x="26764" y="99792"/>
                      <a:pt x="34029" y="114704"/>
                      <a:pt x="54484" y="114704"/>
                    </a:cubicBezTo>
                    <a:cubicBezTo>
                      <a:pt x="74940" y="114704"/>
                      <a:pt x="82204" y="99792"/>
                      <a:pt x="82204" y="77043"/>
                    </a:cubicBezTo>
                    <a:lnTo>
                      <a:pt x="82204" y="0"/>
                    </a:lnTo>
                    <a:lnTo>
                      <a:pt x="108969" y="0"/>
                    </a:lnTo>
                    <a:lnTo>
                      <a:pt x="108969" y="85263"/>
                    </a:lnTo>
                    <a:cubicBezTo>
                      <a:pt x="108969" y="121012"/>
                      <a:pt x="88704" y="135733"/>
                      <a:pt x="54484" y="135733"/>
                    </a:cubicBezTo>
                    <a:cubicBezTo>
                      <a:pt x="20264" y="135733"/>
                      <a:pt x="0" y="121012"/>
                      <a:pt x="0" y="85263"/>
                    </a:cubicBezTo>
                    <a:lnTo>
                      <a:pt x="0" y="0"/>
                    </a:lnTo>
                    <a:close/>
                  </a:path>
                </a:pathLst>
              </a:custGeom>
              <a:solidFill>
                <a:srgbClr val="0072BC"/>
              </a:solidFill>
              <a:ln w="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A595DF8A-F5D4-B700-D2A9-CB8772363476}"/>
                  </a:ext>
                </a:extLst>
              </p:cNvPr>
              <p:cNvSpPr/>
              <p:nvPr/>
            </p:nvSpPr>
            <p:spPr>
              <a:xfrm>
                <a:off x="7715503" y="2067902"/>
                <a:ext cx="90424" cy="100748"/>
              </a:xfrm>
              <a:custGeom>
                <a:avLst/>
                <a:gdLst>
                  <a:gd name="connsiteX0" fmla="*/ 0 w 90424"/>
                  <a:gd name="connsiteY0" fmla="*/ 2294 h 100748"/>
                  <a:gd name="connsiteX1" fmla="*/ 24279 w 90424"/>
                  <a:gd name="connsiteY1" fmla="*/ 2294 h 100748"/>
                  <a:gd name="connsiteX2" fmla="*/ 24279 w 90424"/>
                  <a:gd name="connsiteY2" fmla="*/ 15676 h 100748"/>
                  <a:gd name="connsiteX3" fmla="*/ 24661 w 90424"/>
                  <a:gd name="connsiteY3" fmla="*/ 15676 h 100748"/>
                  <a:gd name="connsiteX4" fmla="*/ 56970 w 90424"/>
                  <a:gd name="connsiteY4" fmla="*/ 0 h 100748"/>
                  <a:gd name="connsiteX5" fmla="*/ 90425 w 90424"/>
                  <a:gd name="connsiteY5" fmla="*/ 38617 h 100748"/>
                  <a:gd name="connsiteX6" fmla="*/ 90425 w 90424"/>
                  <a:gd name="connsiteY6" fmla="*/ 100748 h 100748"/>
                  <a:gd name="connsiteX7" fmla="*/ 64808 w 90424"/>
                  <a:gd name="connsiteY7" fmla="*/ 100748 h 100748"/>
                  <a:gd name="connsiteX8" fmla="*/ 64808 w 90424"/>
                  <a:gd name="connsiteY8" fmla="*/ 48176 h 100748"/>
                  <a:gd name="connsiteX9" fmla="*/ 48176 w 90424"/>
                  <a:gd name="connsiteY9" fmla="*/ 19882 h 100748"/>
                  <a:gd name="connsiteX10" fmla="*/ 25617 w 90424"/>
                  <a:gd name="connsiteY10" fmla="*/ 52573 h 100748"/>
                  <a:gd name="connsiteX11" fmla="*/ 25617 w 90424"/>
                  <a:gd name="connsiteY11" fmla="*/ 100748 h 100748"/>
                  <a:gd name="connsiteX12" fmla="*/ 0 w 90424"/>
                  <a:gd name="connsiteY12" fmla="*/ 100748 h 100748"/>
                  <a:gd name="connsiteX13" fmla="*/ 0 w 90424"/>
                  <a:gd name="connsiteY13" fmla="*/ 229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24" h="100748">
                    <a:moveTo>
                      <a:pt x="0" y="2294"/>
                    </a:moveTo>
                    <a:lnTo>
                      <a:pt x="24279" y="2294"/>
                    </a:lnTo>
                    <a:lnTo>
                      <a:pt x="24279" y="15676"/>
                    </a:lnTo>
                    <a:lnTo>
                      <a:pt x="24661" y="15676"/>
                    </a:lnTo>
                    <a:cubicBezTo>
                      <a:pt x="32691" y="4397"/>
                      <a:pt x="43587" y="0"/>
                      <a:pt x="56970" y="0"/>
                    </a:cubicBezTo>
                    <a:cubicBezTo>
                      <a:pt x="80293" y="0"/>
                      <a:pt x="90425" y="16441"/>
                      <a:pt x="90425" y="38617"/>
                    </a:cubicBezTo>
                    <a:lnTo>
                      <a:pt x="90425" y="100748"/>
                    </a:lnTo>
                    <a:lnTo>
                      <a:pt x="64808" y="100748"/>
                    </a:lnTo>
                    <a:lnTo>
                      <a:pt x="64808" y="48176"/>
                    </a:lnTo>
                    <a:cubicBezTo>
                      <a:pt x="64808" y="36132"/>
                      <a:pt x="64616" y="19882"/>
                      <a:pt x="48176" y="19882"/>
                    </a:cubicBezTo>
                    <a:cubicBezTo>
                      <a:pt x="29632" y="19882"/>
                      <a:pt x="25617" y="39955"/>
                      <a:pt x="25617" y="52573"/>
                    </a:cubicBezTo>
                    <a:lnTo>
                      <a:pt x="25617" y="100748"/>
                    </a:lnTo>
                    <a:lnTo>
                      <a:pt x="0" y="100748"/>
                    </a:lnTo>
                    <a:lnTo>
                      <a:pt x="0" y="2294"/>
                    </a:lnTo>
                    <a:close/>
                  </a:path>
                </a:pathLst>
              </a:custGeom>
              <a:solidFill>
                <a:srgbClr val="0072BC"/>
              </a:solidFill>
              <a:ln w="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8B137520-67E3-C8E3-E46A-F9057B0CCBE2}"/>
                  </a:ext>
                </a:extLst>
              </p:cNvPr>
              <p:cNvSpPr/>
              <p:nvPr/>
            </p:nvSpPr>
            <p:spPr>
              <a:xfrm>
                <a:off x="7832883" y="2027756"/>
                <a:ext cx="25617" cy="140894"/>
              </a:xfrm>
              <a:custGeom>
                <a:avLst/>
                <a:gdLst>
                  <a:gd name="connsiteX0" fmla="*/ 0 w 25617"/>
                  <a:gd name="connsiteY0" fmla="*/ 0 h 140894"/>
                  <a:gd name="connsiteX1" fmla="*/ 25617 w 25617"/>
                  <a:gd name="connsiteY1" fmla="*/ 0 h 140894"/>
                  <a:gd name="connsiteX2" fmla="*/ 25617 w 25617"/>
                  <a:gd name="connsiteY2" fmla="*/ 24470 h 140894"/>
                  <a:gd name="connsiteX3" fmla="*/ 0 w 25617"/>
                  <a:gd name="connsiteY3" fmla="*/ 24470 h 140894"/>
                  <a:gd name="connsiteX4" fmla="*/ 0 w 25617"/>
                  <a:gd name="connsiteY4" fmla="*/ 0 h 140894"/>
                  <a:gd name="connsiteX5" fmla="*/ 0 w 25617"/>
                  <a:gd name="connsiteY5" fmla="*/ 42440 h 140894"/>
                  <a:gd name="connsiteX6" fmla="*/ 25617 w 25617"/>
                  <a:gd name="connsiteY6" fmla="*/ 42440 h 140894"/>
                  <a:gd name="connsiteX7" fmla="*/ 25617 w 25617"/>
                  <a:gd name="connsiteY7" fmla="*/ 140894 h 140894"/>
                  <a:gd name="connsiteX8" fmla="*/ 0 w 25617"/>
                  <a:gd name="connsiteY8" fmla="*/ 140894 h 140894"/>
                  <a:gd name="connsiteX9" fmla="*/ 0 w 25617"/>
                  <a:gd name="connsiteY9" fmla="*/ 42440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17" h="140894">
                    <a:moveTo>
                      <a:pt x="0" y="0"/>
                    </a:moveTo>
                    <a:lnTo>
                      <a:pt x="25617" y="0"/>
                    </a:lnTo>
                    <a:lnTo>
                      <a:pt x="25617" y="24470"/>
                    </a:lnTo>
                    <a:lnTo>
                      <a:pt x="0" y="24470"/>
                    </a:lnTo>
                    <a:lnTo>
                      <a:pt x="0" y="0"/>
                    </a:lnTo>
                    <a:close/>
                    <a:moveTo>
                      <a:pt x="0" y="42440"/>
                    </a:moveTo>
                    <a:lnTo>
                      <a:pt x="25617" y="42440"/>
                    </a:lnTo>
                    <a:lnTo>
                      <a:pt x="25617" y="140894"/>
                    </a:lnTo>
                    <a:lnTo>
                      <a:pt x="0" y="140894"/>
                    </a:lnTo>
                    <a:lnTo>
                      <a:pt x="0" y="42440"/>
                    </a:lnTo>
                    <a:close/>
                  </a:path>
                </a:pathLst>
              </a:custGeom>
              <a:solidFill>
                <a:srgbClr val="0072BC"/>
              </a:solidFill>
              <a:ln w="0"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2D5F3587-6973-AD68-98BC-672CACC9B20A}"/>
                  </a:ext>
                </a:extLst>
              </p:cNvPr>
              <p:cNvSpPr/>
              <p:nvPr/>
            </p:nvSpPr>
            <p:spPr>
              <a:xfrm>
                <a:off x="7874559" y="2070196"/>
                <a:ext cx="101704" cy="98454"/>
              </a:xfrm>
              <a:custGeom>
                <a:avLst/>
                <a:gdLst>
                  <a:gd name="connsiteX0" fmla="*/ 0 w 101704"/>
                  <a:gd name="connsiteY0" fmla="*/ 0 h 98454"/>
                  <a:gd name="connsiteX1" fmla="*/ 27529 w 101704"/>
                  <a:gd name="connsiteY1" fmla="*/ 0 h 98454"/>
                  <a:gd name="connsiteX2" fmla="*/ 51999 w 101704"/>
                  <a:gd name="connsiteY2" fmla="*/ 71690 h 98454"/>
                  <a:gd name="connsiteX3" fmla="*/ 52381 w 101704"/>
                  <a:gd name="connsiteY3" fmla="*/ 71690 h 98454"/>
                  <a:gd name="connsiteX4" fmla="*/ 76087 w 101704"/>
                  <a:gd name="connsiteY4" fmla="*/ 0 h 98454"/>
                  <a:gd name="connsiteX5" fmla="*/ 101704 w 101704"/>
                  <a:gd name="connsiteY5" fmla="*/ 0 h 98454"/>
                  <a:gd name="connsiteX6" fmla="*/ 65381 w 101704"/>
                  <a:gd name="connsiteY6" fmla="*/ 98454 h 98454"/>
                  <a:gd name="connsiteX7" fmla="*/ 36514 w 101704"/>
                  <a:gd name="connsiteY7" fmla="*/ 98454 h 98454"/>
                  <a:gd name="connsiteX8" fmla="*/ 0 w 101704"/>
                  <a:gd name="connsiteY8" fmla="*/ 0 h 9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04" h="98454">
                    <a:moveTo>
                      <a:pt x="0" y="0"/>
                    </a:moveTo>
                    <a:lnTo>
                      <a:pt x="27529" y="0"/>
                    </a:lnTo>
                    <a:lnTo>
                      <a:pt x="51999" y="71690"/>
                    </a:lnTo>
                    <a:lnTo>
                      <a:pt x="52381" y="71690"/>
                    </a:lnTo>
                    <a:lnTo>
                      <a:pt x="76087" y="0"/>
                    </a:lnTo>
                    <a:lnTo>
                      <a:pt x="101704" y="0"/>
                    </a:lnTo>
                    <a:lnTo>
                      <a:pt x="65381" y="98454"/>
                    </a:lnTo>
                    <a:lnTo>
                      <a:pt x="36514" y="98454"/>
                    </a:lnTo>
                    <a:lnTo>
                      <a:pt x="0" y="0"/>
                    </a:lnTo>
                    <a:close/>
                  </a:path>
                </a:pathLst>
              </a:custGeom>
              <a:solidFill>
                <a:srgbClr val="0072BC"/>
              </a:solidFill>
              <a:ln w="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4C65F6C8-56A3-C86F-C982-1707502145C0}"/>
                  </a:ext>
                </a:extLst>
              </p:cNvPr>
              <p:cNvSpPr/>
              <p:nvPr/>
            </p:nvSpPr>
            <p:spPr>
              <a:xfrm>
                <a:off x="7985440" y="2067902"/>
                <a:ext cx="92527" cy="103042"/>
              </a:xfrm>
              <a:custGeom>
                <a:avLst/>
                <a:gdLst>
                  <a:gd name="connsiteX0" fmla="*/ 85263 w 92527"/>
                  <a:gd name="connsiteY0" fmla="*/ 95204 h 103042"/>
                  <a:gd name="connsiteX1" fmla="*/ 51425 w 92527"/>
                  <a:gd name="connsiteY1" fmla="*/ 103042 h 103042"/>
                  <a:gd name="connsiteX2" fmla="*/ 0 w 92527"/>
                  <a:gd name="connsiteY2" fmla="*/ 51999 h 103042"/>
                  <a:gd name="connsiteX3" fmla="*/ 45690 w 92527"/>
                  <a:gd name="connsiteY3" fmla="*/ 0 h 103042"/>
                  <a:gd name="connsiteX4" fmla="*/ 92528 w 92527"/>
                  <a:gd name="connsiteY4" fmla="*/ 59455 h 103042"/>
                  <a:gd name="connsiteX5" fmla="*/ 24470 w 92527"/>
                  <a:gd name="connsiteY5" fmla="*/ 59455 h 103042"/>
                  <a:gd name="connsiteX6" fmla="*/ 52573 w 92527"/>
                  <a:gd name="connsiteY6" fmla="*/ 84307 h 103042"/>
                  <a:gd name="connsiteX7" fmla="*/ 85263 w 92527"/>
                  <a:gd name="connsiteY7" fmla="*/ 74366 h 103042"/>
                  <a:gd name="connsiteX8" fmla="*/ 85263 w 92527"/>
                  <a:gd name="connsiteY8" fmla="*/ 95204 h 103042"/>
                  <a:gd name="connsiteX9" fmla="*/ 68058 w 92527"/>
                  <a:gd name="connsiteY9" fmla="*/ 41867 h 103042"/>
                  <a:gd name="connsiteX10" fmla="*/ 47220 w 92527"/>
                  <a:gd name="connsiteY10" fmla="*/ 18735 h 103042"/>
                  <a:gd name="connsiteX11" fmla="*/ 24470 w 92527"/>
                  <a:gd name="connsiteY11" fmla="*/ 41867 h 103042"/>
                  <a:gd name="connsiteX12" fmla="*/ 68058 w 92527"/>
                  <a:gd name="connsiteY12" fmla="*/ 4186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527" h="103042">
                    <a:moveTo>
                      <a:pt x="85263" y="95204"/>
                    </a:moveTo>
                    <a:cubicBezTo>
                      <a:pt x="75896" y="100366"/>
                      <a:pt x="65190" y="103042"/>
                      <a:pt x="51425" y="103042"/>
                    </a:cubicBezTo>
                    <a:cubicBezTo>
                      <a:pt x="18926" y="103042"/>
                      <a:pt x="0" y="84307"/>
                      <a:pt x="0" y="51999"/>
                    </a:cubicBezTo>
                    <a:cubicBezTo>
                      <a:pt x="0" y="23514"/>
                      <a:pt x="15103" y="0"/>
                      <a:pt x="45690" y="0"/>
                    </a:cubicBezTo>
                    <a:cubicBezTo>
                      <a:pt x="82204" y="0"/>
                      <a:pt x="92528" y="25044"/>
                      <a:pt x="92528" y="59455"/>
                    </a:cubicBezTo>
                    <a:lnTo>
                      <a:pt x="24470" y="59455"/>
                    </a:lnTo>
                    <a:cubicBezTo>
                      <a:pt x="25617" y="75322"/>
                      <a:pt x="36705" y="84307"/>
                      <a:pt x="52573" y="84307"/>
                    </a:cubicBezTo>
                    <a:cubicBezTo>
                      <a:pt x="64999" y="84307"/>
                      <a:pt x="75704" y="79719"/>
                      <a:pt x="85263" y="74366"/>
                    </a:cubicBezTo>
                    <a:lnTo>
                      <a:pt x="85263" y="95204"/>
                    </a:lnTo>
                    <a:close/>
                    <a:moveTo>
                      <a:pt x="68058" y="41867"/>
                    </a:moveTo>
                    <a:cubicBezTo>
                      <a:pt x="67293" y="29441"/>
                      <a:pt x="61558" y="18735"/>
                      <a:pt x="47220" y="18735"/>
                    </a:cubicBezTo>
                    <a:cubicBezTo>
                      <a:pt x="32882" y="18735"/>
                      <a:pt x="25617" y="28676"/>
                      <a:pt x="24470" y="41867"/>
                    </a:cubicBezTo>
                    <a:lnTo>
                      <a:pt x="68058" y="41867"/>
                    </a:lnTo>
                    <a:close/>
                  </a:path>
                </a:pathLst>
              </a:custGeom>
              <a:solidFill>
                <a:srgbClr val="0072BC"/>
              </a:solidFill>
              <a:ln w="0"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62C673E3-79F3-3F83-D7D3-C0BD737E1528}"/>
                  </a:ext>
                </a:extLst>
              </p:cNvPr>
              <p:cNvSpPr/>
              <p:nvPr/>
            </p:nvSpPr>
            <p:spPr>
              <a:xfrm>
                <a:off x="8098614" y="2067902"/>
                <a:ext cx="57925" cy="100748"/>
              </a:xfrm>
              <a:custGeom>
                <a:avLst/>
                <a:gdLst>
                  <a:gd name="connsiteX0" fmla="*/ 0 w 57925"/>
                  <a:gd name="connsiteY0" fmla="*/ 2294 h 100748"/>
                  <a:gd name="connsiteX1" fmla="*/ 22750 w 57925"/>
                  <a:gd name="connsiteY1" fmla="*/ 2294 h 100748"/>
                  <a:gd name="connsiteX2" fmla="*/ 22750 w 57925"/>
                  <a:gd name="connsiteY2" fmla="*/ 24661 h 100748"/>
                  <a:gd name="connsiteX3" fmla="*/ 23132 w 57925"/>
                  <a:gd name="connsiteY3" fmla="*/ 24661 h 100748"/>
                  <a:gd name="connsiteX4" fmla="*/ 50087 w 57925"/>
                  <a:gd name="connsiteY4" fmla="*/ 0 h 100748"/>
                  <a:gd name="connsiteX5" fmla="*/ 57925 w 57925"/>
                  <a:gd name="connsiteY5" fmla="*/ 765 h 100748"/>
                  <a:gd name="connsiteX6" fmla="*/ 57925 w 57925"/>
                  <a:gd name="connsiteY6" fmla="*/ 26573 h 100748"/>
                  <a:gd name="connsiteX7" fmla="*/ 46455 w 57925"/>
                  <a:gd name="connsiteY7" fmla="*/ 24470 h 100748"/>
                  <a:gd name="connsiteX8" fmla="*/ 25617 w 57925"/>
                  <a:gd name="connsiteY8" fmla="*/ 64616 h 100748"/>
                  <a:gd name="connsiteX9" fmla="*/ 25617 w 57925"/>
                  <a:gd name="connsiteY9" fmla="*/ 100748 h 100748"/>
                  <a:gd name="connsiteX10" fmla="*/ 0 w 57925"/>
                  <a:gd name="connsiteY10" fmla="*/ 100748 h 100748"/>
                  <a:gd name="connsiteX11" fmla="*/ 0 w 57925"/>
                  <a:gd name="connsiteY11" fmla="*/ 229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25" h="100748">
                    <a:moveTo>
                      <a:pt x="0" y="2294"/>
                    </a:moveTo>
                    <a:lnTo>
                      <a:pt x="22750" y="2294"/>
                    </a:lnTo>
                    <a:lnTo>
                      <a:pt x="22750" y="24661"/>
                    </a:lnTo>
                    <a:lnTo>
                      <a:pt x="23132" y="24661"/>
                    </a:lnTo>
                    <a:cubicBezTo>
                      <a:pt x="24279" y="15485"/>
                      <a:pt x="34793" y="0"/>
                      <a:pt x="50087" y="0"/>
                    </a:cubicBezTo>
                    <a:cubicBezTo>
                      <a:pt x="52573" y="0"/>
                      <a:pt x="55249" y="0"/>
                      <a:pt x="57925" y="765"/>
                    </a:cubicBezTo>
                    <a:lnTo>
                      <a:pt x="57925" y="26573"/>
                    </a:lnTo>
                    <a:cubicBezTo>
                      <a:pt x="55631" y="25235"/>
                      <a:pt x="51043" y="24470"/>
                      <a:pt x="46455" y="24470"/>
                    </a:cubicBezTo>
                    <a:cubicBezTo>
                      <a:pt x="25617" y="24470"/>
                      <a:pt x="25617" y="50470"/>
                      <a:pt x="25617" y="64616"/>
                    </a:cubicBezTo>
                    <a:lnTo>
                      <a:pt x="25617" y="100748"/>
                    </a:lnTo>
                    <a:lnTo>
                      <a:pt x="0" y="100748"/>
                    </a:lnTo>
                    <a:lnTo>
                      <a:pt x="0" y="2294"/>
                    </a:lnTo>
                    <a:close/>
                  </a:path>
                </a:pathLst>
              </a:custGeom>
              <a:solidFill>
                <a:srgbClr val="0072BC"/>
              </a:solidFill>
              <a:ln w="0"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F0330A8F-2CFC-636E-B647-79E6CFA65E30}"/>
                  </a:ext>
                </a:extLst>
              </p:cNvPr>
              <p:cNvSpPr/>
              <p:nvPr/>
            </p:nvSpPr>
            <p:spPr>
              <a:xfrm>
                <a:off x="8166098" y="2067902"/>
                <a:ext cx="71307" cy="103042"/>
              </a:xfrm>
              <a:custGeom>
                <a:avLst/>
                <a:gdLst>
                  <a:gd name="connsiteX0" fmla="*/ 64808 w 71307"/>
                  <a:gd name="connsiteY0" fmla="*/ 22941 h 103042"/>
                  <a:gd name="connsiteX1" fmla="*/ 41867 w 71307"/>
                  <a:gd name="connsiteY1" fmla="*/ 18735 h 103042"/>
                  <a:gd name="connsiteX2" fmla="*/ 26764 w 71307"/>
                  <a:gd name="connsiteY2" fmla="*/ 29632 h 103042"/>
                  <a:gd name="connsiteX3" fmla="*/ 71308 w 71307"/>
                  <a:gd name="connsiteY3" fmla="*/ 70925 h 103042"/>
                  <a:gd name="connsiteX4" fmla="*/ 30014 w 71307"/>
                  <a:gd name="connsiteY4" fmla="*/ 103042 h 103042"/>
                  <a:gd name="connsiteX5" fmla="*/ 956 w 71307"/>
                  <a:gd name="connsiteY5" fmla="*/ 98836 h 103042"/>
                  <a:gd name="connsiteX6" fmla="*/ 2485 w 71307"/>
                  <a:gd name="connsiteY6" fmla="*/ 77807 h 103042"/>
                  <a:gd name="connsiteX7" fmla="*/ 27720 w 71307"/>
                  <a:gd name="connsiteY7" fmla="*/ 84307 h 103042"/>
                  <a:gd name="connsiteX8" fmla="*/ 44543 w 71307"/>
                  <a:gd name="connsiteY8" fmla="*/ 72263 h 103042"/>
                  <a:gd name="connsiteX9" fmla="*/ 0 w 71307"/>
                  <a:gd name="connsiteY9" fmla="*/ 30588 h 103042"/>
                  <a:gd name="connsiteX10" fmla="*/ 38617 w 71307"/>
                  <a:gd name="connsiteY10" fmla="*/ 0 h 103042"/>
                  <a:gd name="connsiteX11" fmla="*/ 66528 w 71307"/>
                  <a:gd name="connsiteY11" fmla="*/ 3632 h 103042"/>
                  <a:gd name="connsiteX12" fmla="*/ 64808 w 71307"/>
                  <a:gd name="connsiteY12" fmla="*/ 22941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307" h="103042">
                    <a:moveTo>
                      <a:pt x="64808" y="22941"/>
                    </a:moveTo>
                    <a:cubicBezTo>
                      <a:pt x="56970" y="20264"/>
                      <a:pt x="51234" y="18735"/>
                      <a:pt x="41867" y="18735"/>
                    </a:cubicBezTo>
                    <a:cubicBezTo>
                      <a:pt x="34985" y="18735"/>
                      <a:pt x="26764" y="21220"/>
                      <a:pt x="26764" y="29632"/>
                    </a:cubicBezTo>
                    <a:cubicBezTo>
                      <a:pt x="26764" y="45308"/>
                      <a:pt x="71308" y="35367"/>
                      <a:pt x="71308" y="70925"/>
                    </a:cubicBezTo>
                    <a:cubicBezTo>
                      <a:pt x="71308" y="93866"/>
                      <a:pt x="50852" y="103042"/>
                      <a:pt x="30014" y="103042"/>
                    </a:cubicBezTo>
                    <a:cubicBezTo>
                      <a:pt x="20264" y="103042"/>
                      <a:pt x="10323" y="101322"/>
                      <a:pt x="956" y="98836"/>
                    </a:cubicBezTo>
                    <a:lnTo>
                      <a:pt x="2485" y="77807"/>
                    </a:lnTo>
                    <a:cubicBezTo>
                      <a:pt x="10514" y="81822"/>
                      <a:pt x="18926" y="84307"/>
                      <a:pt x="27720" y="84307"/>
                    </a:cubicBezTo>
                    <a:cubicBezTo>
                      <a:pt x="34220" y="84307"/>
                      <a:pt x="44543" y="81822"/>
                      <a:pt x="44543" y="72263"/>
                    </a:cubicBezTo>
                    <a:cubicBezTo>
                      <a:pt x="44543" y="52955"/>
                      <a:pt x="0" y="66146"/>
                      <a:pt x="0" y="30588"/>
                    </a:cubicBezTo>
                    <a:cubicBezTo>
                      <a:pt x="0" y="9368"/>
                      <a:pt x="18544" y="0"/>
                      <a:pt x="38617" y="0"/>
                    </a:cubicBezTo>
                    <a:cubicBezTo>
                      <a:pt x="50661" y="0"/>
                      <a:pt x="58499" y="1912"/>
                      <a:pt x="66528" y="3632"/>
                    </a:cubicBezTo>
                    <a:lnTo>
                      <a:pt x="64808" y="22941"/>
                    </a:lnTo>
                    <a:close/>
                  </a:path>
                </a:pathLst>
              </a:custGeom>
              <a:solidFill>
                <a:srgbClr val="0072BC"/>
              </a:solidFill>
              <a:ln w="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805DC23D-09D5-EAF3-0AEA-FF2193A078AE}"/>
                  </a:ext>
                </a:extLst>
              </p:cNvPr>
              <p:cNvSpPr/>
              <p:nvPr/>
            </p:nvSpPr>
            <p:spPr>
              <a:xfrm>
                <a:off x="8257861" y="2027756"/>
                <a:ext cx="25617" cy="140894"/>
              </a:xfrm>
              <a:custGeom>
                <a:avLst/>
                <a:gdLst>
                  <a:gd name="connsiteX0" fmla="*/ 0 w 25617"/>
                  <a:gd name="connsiteY0" fmla="*/ 0 h 140894"/>
                  <a:gd name="connsiteX1" fmla="*/ 25617 w 25617"/>
                  <a:gd name="connsiteY1" fmla="*/ 0 h 140894"/>
                  <a:gd name="connsiteX2" fmla="*/ 25617 w 25617"/>
                  <a:gd name="connsiteY2" fmla="*/ 24470 h 140894"/>
                  <a:gd name="connsiteX3" fmla="*/ 0 w 25617"/>
                  <a:gd name="connsiteY3" fmla="*/ 24470 h 140894"/>
                  <a:gd name="connsiteX4" fmla="*/ 0 w 25617"/>
                  <a:gd name="connsiteY4" fmla="*/ 0 h 140894"/>
                  <a:gd name="connsiteX5" fmla="*/ 0 w 25617"/>
                  <a:gd name="connsiteY5" fmla="*/ 42440 h 140894"/>
                  <a:gd name="connsiteX6" fmla="*/ 25617 w 25617"/>
                  <a:gd name="connsiteY6" fmla="*/ 42440 h 140894"/>
                  <a:gd name="connsiteX7" fmla="*/ 25617 w 25617"/>
                  <a:gd name="connsiteY7" fmla="*/ 140894 h 140894"/>
                  <a:gd name="connsiteX8" fmla="*/ 0 w 25617"/>
                  <a:gd name="connsiteY8" fmla="*/ 140894 h 140894"/>
                  <a:gd name="connsiteX9" fmla="*/ 0 w 25617"/>
                  <a:gd name="connsiteY9" fmla="*/ 42440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17" h="140894">
                    <a:moveTo>
                      <a:pt x="0" y="0"/>
                    </a:moveTo>
                    <a:lnTo>
                      <a:pt x="25617" y="0"/>
                    </a:lnTo>
                    <a:lnTo>
                      <a:pt x="25617" y="24470"/>
                    </a:lnTo>
                    <a:lnTo>
                      <a:pt x="0" y="24470"/>
                    </a:lnTo>
                    <a:lnTo>
                      <a:pt x="0" y="0"/>
                    </a:lnTo>
                    <a:close/>
                    <a:moveTo>
                      <a:pt x="0" y="42440"/>
                    </a:moveTo>
                    <a:lnTo>
                      <a:pt x="25617" y="42440"/>
                    </a:lnTo>
                    <a:lnTo>
                      <a:pt x="25617" y="140894"/>
                    </a:lnTo>
                    <a:lnTo>
                      <a:pt x="0" y="140894"/>
                    </a:lnTo>
                    <a:lnTo>
                      <a:pt x="0" y="42440"/>
                    </a:lnTo>
                    <a:close/>
                  </a:path>
                </a:pathLst>
              </a:custGeom>
              <a:solidFill>
                <a:srgbClr val="0072BC"/>
              </a:solidFill>
              <a:ln w="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7B05273E-BDC6-6683-D521-AD87829018A4}"/>
                  </a:ext>
                </a:extLst>
              </p:cNvPr>
              <p:cNvSpPr/>
              <p:nvPr/>
            </p:nvSpPr>
            <p:spPr>
              <a:xfrm>
                <a:off x="8299919" y="2042285"/>
                <a:ext cx="69013" cy="128659"/>
              </a:xfrm>
              <a:custGeom>
                <a:avLst/>
                <a:gdLst>
                  <a:gd name="connsiteX0" fmla="*/ 18926 w 69013"/>
                  <a:gd name="connsiteY0" fmla="*/ 46646 h 128659"/>
                  <a:gd name="connsiteX1" fmla="*/ 0 w 69013"/>
                  <a:gd name="connsiteY1" fmla="*/ 46646 h 128659"/>
                  <a:gd name="connsiteX2" fmla="*/ 0 w 69013"/>
                  <a:gd name="connsiteY2" fmla="*/ 27911 h 128659"/>
                  <a:gd name="connsiteX3" fmla="*/ 18926 w 69013"/>
                  <a:gd name="connsiteY3" fmla="*/ 27911 h 128659"/>
                  <a:gd name="connsiteX4" fmla="*/ 18926 w 69013"/>
                  <a:gd name="connsiteY4" fmla="*/ 8220 h 128659"/>
                  <a:gd name="connsiteX5" fmla="*/ 44543 w 69013"/>
                  <a:gd name="connsiteY5" fmla="*/ 0 h 128659"/>
                  <a:gd name="connsiteX6" fmla="*/ 44543 w 69013"/>
                  <a:gd name="connsiteY6" fmla="*/ 27911 h 128659"/>
                  <a:gd name="connsiteX7" fmla="*/ 67293 w 69013"/>
                  <a:gd name="connsiteY7" fmla="*/ 27911 h 128659"/>
                  <a:gd name="connsiteX8" fmla="*/ 67293 w 69013"/>
                  <a:gd name="connsiteY8" fmla="*/ 46646 h 128659"/>
                  <a:gd name="connsiteX9" fmla="*/ 44543 w 69013"/>
                  <a:gd name="connsiteY9" fmla="*/ 46646 h 128659"/>
                  <a:gd name="connsiteX10" fmla="*/ 44543 w 69013"/>
                  <a:gd name="connsiteY10" fmla="*/ 92528 h 128659"/>
                  <a:gd name="connsiteX11" fmla="*/ 56587 w 69013"/>
                  <a:gd name="connsiteY11" fmla="*/ 108777 h 128659"/>
                  <a:gd name="connsiteX12" fmla="*/ 68249 w 69013"/>
                  <a:gd name="connsiteY12" fmla="*/ 106101 h 128659"/>
                  <a:gd name="connsiteX13" fmla="*/ 69013 w 69013"/>
                  <a:gd name="connsiteY13" fmla="*/ 126365 h 128659"/>
                  <a:gd name="connsiteX14" fmla="*/ 50087 w 69013"/>
                  <a:gd name="connsiteY14" fmla="*/ 128659 h 128659"/>
                  <a:gd name="connsiteX15" fmla="*/ 18926 w 69013"/>
                  <a:gd name="connsiteY15" fmla="*/ 96733 h 128659"/>
                  <a:gd name="connsiteX16" fmla="*/ 18926 w 69013"/>
                  <a:gd name="connsiteY16" fmla="*/ 46646 h 12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13" h="128659">
                    <a:moveTo>
                      <a:pt x="18926" y="46646"/>
                    </a:moveTo>
                    <a:lnTo>
                      <a:pt x="0" y="46646"/>
                    </a:lnTo>
                    <a:lnTo>
                      <a:pt x="0" y="27911"/>
                    </a:lnTo>
                    <a:lnTo>
                      <a:pt x="18926" y="27911"/>
                    </a:lnTo>
                    <a:lnTo>
                      <a:pt x="18926" y="8220"/>
                    </a:lnTo>
                    <a:lnTo>
                      <a:pt x="44543" y="0"/>
                    </a:lnTo>
                    <a:lnTo>
                      <a:pt x="44543" y="27911"/>
                    </a:lnTo>
                    <a:lnTo>
                      <a:pt x="67293" y="27911"/>
                    </a:lnTo>
                    <a:lnTo>
                      <a:pt x="67293" y="46646"/>
                    </a:lnTo>
                    <a:lnTo>
                      <a:pt x="44543" y="46646"/>
                    </a:lnTo>
                    <a:lnTo>
                      <a:pt x="44543" y="92528"/>
                    </a:lnTo>
                    <a:cubicBezTo>
                      <a:pt x="44543" y="100939"/>
                      <a:pt x="46837" y="108777"/>
                      <a:pt x="56587" y="108777"/>
                    </a:cubicBezTo>
                    <a:cubicBezTo>
                      <a:pt x="61175" y="108777"/>
                      <a:pt x="65572" y="107822"/>
                      <a:pt x="68249" y="106101"/>
                    </a:cubicBezTo>
                    <a:lnTo>
                      <a:pt x="69013" y="126365"/>
                    </a:lnTo>
                    <a:cubicBezTo>
                      <a:pt x="63661" y="127895"/>
                      <a:pt x="57734" y="128659"/>
                      <a:pt x="50087" y="128659"/>
                    </a:cubicBezTo>
                    <a:cubicBezTo>
                      <a:pt x="30014" y="128659"/>
                      <a:pt x="18926" y="116233"/>
                      <a:pt x="18926" y="96733"/>
                    </a:cubicBezTo>
                    <a:lnTo>
                      <a:pt x="18926" y="46646"/>
                    </a:lnTo>
                    <a:close/>
                  </a:path>
                </a:pathLst>
              </a:custGeom>
              <a:solidFill>
                <a:srgbClr val="0072BC"/>
              </a:solidFill>
              <a:ln w="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EBBD5A89-7C1B-E781-DFA1-DB89F9356C8B}"/>
                  </a:ext>
                </a:extLst>
              </p:cNvPr>
              <p:cNvSpPr/>
              <p:nvPr/>
            </p:nvSpPr>
            <p:spPr>
              <a:xfrm>
                <a:off x="8373664" y="2070196"/>
                <a:ext cx="102086" cy="140894"/>
              </a:xfrm>
              <a:custGeom>
                <a:avLst/>
                <a:gdLst>
                  <a:gd name="connsiteX0" fmla="*/ 51999 w 102086"/>
                  <a:gd name="connsiteY0" fmla="*/ 71881 h 140894"/>
                  <a:gd name="connsiteX1" fmla="*/ 52381 w 102086"/>
                  <a:gd name="connsiteY1" fmla="*/ 71881 h 140894"/>
                  <a:gd name="connsiteX2" fmla="*/ 76087 w 102086"/>
                  <a:gd name="connsiteY2" fmla="*/ 0 h 140894"/>
                  <a:gd name="connsiteX3" fmla="*/ 102086 w 102086"/>
                  <a:gd name="connsiteY3" fmla="*/ 0 h 140894"/>
                  <a:gd name="connsiteX4" fmla="*/ 65190 w 102086"/>
                  <a:gd name="connsiteY4" fmla="*/ 97689 h 140894"/>
                  <a:gd name="connsiteX5" fmla="*/ 24279 w 102086"/>
                  <a:gd name="connsiteY5" fmla="*/ 140895 h 140894"/>
                  <a:gd name="connsiteX6" fmla="*/ 6118 w 102086"/>
                  <a:gd name="connsiteY6" fmla="*/ 138218 h 140894"/>
                  <a:gd name="connsiteX7" fmla="*/ 7838 w 102086"/>
                  <a:gd name="connsiteY7" fmla="*/ 119292 h 140894"/>
                  <a:gd name="connsiteX8" fmla="*/ 21029 w 102086"/>
                  <a:gd name="connsiteY8" fmla="*/ 121013 h 140894"/>
                  <a:gd name="connsiteX9" fmla="*/ 37661 w 102086"/>
                  <a:gd name="connsiteY9" fmla="*/ 103425 h 140894"/>
                  <a:gd name="connsiteX10" fmla="*/ 0 w 102086"/>
                  <a:gd name="connsiteY10" fmla="*/ 0 h 140894"/>
                  <a:gd name="connsiteX11" fmla="*/ 28294 w 102086"/>
                  <a:gd name="connsiteY11" fmla="*/ 0 h 140894"/>
                  <a:gd name="connsiteX12" fmla="*/ 51999 w 102086"/>
                  <a:gd name="connsiteY12" fmla="*/ 71881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86" h="140894">
                    <a:moveTo>
                      <a:pt x="51999" y="71881"/>
                    </a:moveTo>
                    <a:lnTo>
                      <a:pt x="52381" y="71881"/>
                    </a:lnTo>
                    <a:lnTo>
                      <a:pt x="76087" y="0"/>
                    </a:lnTo>
                    <a:lnTo>
                      <a:pt x="102086" y="0"/>
                    </a:lnTo>
                    <a:lnTo>
                      <a:pt x="65190" y="97689"/>
                    </a:lnTo>
                    <a:cubicBezTo>
                      <a:pt x="56970" y="119483"/>
                      <a:pt x="51043" y="140895"/>
                      <a:pt x="24279" y="140895"/>
                    </a:cubicBezTo>
                    <a:cubicBezTo>
                      <a:pt x="18161" y="140895"/>
                      <a:pt x="12044" y="139939"/>
                      <a:pt x="6118" y="138218"/>
                    </a:cubicBezTo>
                    <a:lnTo>
                      <a:pt x="7838" y="119292"/>
                    </a:lnTo>
                    <a:cubicBezTo>
                      <a:pt x="11088" y="120439"/>
                      <a:pt x="14720" y="121013"/>
                      <a:pt x="21029" y="121013"/>
                    </a:cubicBezTo>
                    <a:cubicBezTo>
                      <a:pt x="31352" y="121013"/>
                      <a:pt x="37661" y="113939"/>
                      <a:pt x="37661" y="103425"/>
                    </a:cubicBezTo>
                    <a:lnTo>
                      <a:pt x="0" y="0"/>
                    </a:lnTo>
                    <a:lnTo>
                      <a:pt x="28294" y="0"/>
                    </a:lnTo>
                    <a:lnTo>
                      <a:pt x="51999" y="71881"/>
                    </a:lnTo>
                    <a:close/>
                  </a:path>
                </a:pathLst>
              </a:custGeom>
              <a:solidFill>
                <a:srgbClr val="0072BC"/>
              </a:solidFill>
              <a:ln w="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E8D2C6EF-CECC-F9E9-1E84-C2CF7CE6A12C}"/>
                  </a:ext>
                </a:extLst>
              </p:cNvPr>
              <p:cNvSpPr/>
              <p:nvPr/>
            </p:nvSpPr>
            <p:spPr>
              <a:xfrm>
                <a:off x="8546532" y="2035212"/>
                <a:ext cx="107056" cy="133438"/>
              </a:xfrm>
              <a:custGeom>
                <a:avLst/>
                <a:gdLst>
                  <a:gd name="connsiteX0" fmla="*/ 0 w 107056"/>
                  <a:gd name="connsiteY0" fmla="*/ 0 h 133438"/>
                  <a:gd name="connsiteX1" fmla="*/ 26764 w 107056"/>
                  <a:gd name="connsiteY1" fmla="*/ 0 h 133438"/>
                  <a:gd name="connsiteX2" fmla="*/ 26764 w 107056"/>
                  <a:gd name="connsiteY2" fmla="*/ 53911 h 133438"/>
                  <a:gd name="connsiteX3" fmla="*/ 80293 w 107056"/>
                  <a:gd name="connsiteY3" fmla="*/ 53911 h 133438"/>
                  <a:gd name="connsiteX4" fmla="*/ 80293 w 107056"/>
                  <a:gd name="connsiteY4" fmla="*/ 0 h 133438"/>
                  <a:gd name="connsiteX5" fmla="*/ 107057 w 107056"/>
                  <a:gd name="connsiteY5" fmla="*/ 0 h 133438"/>
                  <a:gd name="connsiteX6" fmla="*/ 107057 w 107056"/>
                  <a:gd name="connsiteY6" fmla="*/ 133439 h 133438"/>
                  <a:gd name="connsiteX7" fmla="*/ 80293 w 107056"/>
                  <a:gd name="connsiteY7" fmla="*/ 133439 h 133438"/>
                  <a:gd name="connsiteX8" fmla="*/ 80293 w 107056"/>
                  <a:gd name="connsiteY8" fmla="*/ 74940 h 133438"/>
                  <a:gd name="connsiteX9" fmla="*/ 26764 w 107056"/>
                  <a:gd name="connsiteY9" fmla="*/ 74940 h 133438"/>
                  <a:gd name="connsiteX10" fmla="*/ 26764 w 107056"/>
                  <a:gd name="connsiteY10" fmla="*/ 133439 h 133438"/>
                  <a:gd name="connsiteX11" fmla="*/ 0 w 107056"/>
                  <a:gd name="connsiteY11" fmla="*/ 133439 h 133438"/>
                  <a:gd name="connsiteX12" fmla="*/ 0 w 107056"/>
                  <a:gd name="connsiteY12" fmla="*/ 0 h 13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56" h="133438">
                    <a:moveTo>
                      <a:pt x="0" y="0"/>
                    </a:moveTo>
                    <a:lnTo>
                      <a:pt x="26764" y="0"/>
                    </a:lnTo>
                    <a:lnTo>
                      <a:pt x="26764" y="53911"/>
                    </a:lnTo>
                    <a:lnTo>
                      <a:pt x="80293" y="53911"/>
                    </a:lnTo>
                    <a:lnTo>
                      <a:pt x="80293" y="0"/>
                    </a:lnTo>
                    <a:lnTo>
                      <a:pt x="107057" y="0"/>
                    </a:lnTo>
                    <a:lnTo>
                      <a:pt x="107057" y="133439"/>
                    </a:lnTo>
                    <a:lnTo>
                      <a:pt x="80293" y="133439"/>
                    </a:lnTo>
                    <a:lnTo>
                      <a:pt x="80293" y="74940"/>
                    </a:lnTo>
                    <a:lnTo>
                      <a:pt x="26764" y="74940"/>
                    </a:lnTo>
                    <a:lnTo>
                      <a:pt x="26764" y="133439"/>
                    </a:lnTo>
                    <a:lnTo>
                      <a:pt x="0" y="133439"/>
                    </a:lnTo>
                    <a:lnTo>
                      <a:pt x="0" y="0"/>
                    </a:lnTo>
                    <a:close/>
                  </a:path>
                </a:pathLst>
              </a:custGeom>
              <a:solidFill>
                <a:srgbClr val="0072BC"/>
              </a:solidFill>
              <a:ln w="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789AE22A-9863-34A6-0CD4-81D67B1D3B09}"/>
                  </a:ext>
                </a:extLst>
              </p:cNvPr>
              <p:cNvSpPr/>
              <p:nvPr/>
            </p:nvSpPr>
            <p:spPr>
              <a:xfrm>
                <a:off x="8675908" y="2067902"/>
                <a:ext cx="103042" cy="103042"/>
              </a:xfrm>
              <a:custGeom>
                <a:avLst/>
                <a:gdLst>
                  <a:gd name="connsiteX0" fmla="*/ 51426 w 103042"/>
                  <a:gd name="connsiteY0" fmla="*/ 0 h 103042"/>
                  <a:gd name="connsiteX1" fmla="*/ 103042 w 103042"/>
                  <a:gd name="connsiteY1" fmla="*/ 52190 h 103042"/>
                  <a:gd name="connsiteX2" fmla="*/ 51426 w 103042"/>
                  <a:gd name="connsiteY2" fmla="*/ 103042 h 103042"/>
                  <a:gd name="connsiteX3" fmla="*/ 0 w 103042"/>
                  <a:gd name="connsiteY3" fmla="*/ 52190 h 103042"/>
                  <a:gd name="connsiteX4" fmla="*/ 51426 w 103042"/>
                  <a:gd name="connsiteY4" fmla="*/ 0 h 103042"/>
                  <a:gd name="connsiteX5" fmla="*/ 51426 w 103042"/>
                  <a:gd name="connsiteY5" fmla="*/ 83160 h 103042"/>
                  <a:gd name="connsiteX6" fmla="*/ 76278 w 103042"/>
                  <a:gd name="connsiteY6" fmla="*/ 49131 h 103042"/>
                  <a:gd name="connsiteX7" fmla="*/ 51426 w 103042"/>
                  <a:gd name="connsiteY7" fmla="*/ 19882 h 103042"/>
                  <a:gd name="connsiteX8" fmla="*/ 26764 w 103042"/>
                  <a:gd name="connsiteY8" fmla="*/ 49131 h 103042"/>
                  <a:gd name="connsiteX9" fmla="*/ 51426 w 103042"/>
                  <a:gd name="connsiteY9" fmla="*/ 83160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42" h="103042">
                    <a:moveTo>
                      <a:pt x="51426" y="0"/>
                    </a:moveTo>
                    <a:cubicBezTo>
                      <a:pt x="80675" y="0"/>
                      <a:pt x="103042" y="19691"/>
                      <a:pt x="103042" y="52190"/>
                    </a:cubicBezTo>
                    <a:cubicBezTo>
                      <a:pt x="103042" y="80484"/>
                      <a:pt x="84116" y="103042"/>
                      <a:pt x="51426" y="103042"/>
                    </a:cubicBezTo>
                    <a:cubicBezTo>
                      <a:pt x="18735" y="103042"/>
                      <a:pt x="0" y="80484"/>
                      <a:pt x="0" y="52190"/>
                    </a:cubicBezTo>
                    <a:cubicBezTo>
                      <a:pt x="0" y="19691"/>
                      <a:pt x="22367" y="0"/>
                      <a:pt x="51426" y="0"/>
                    </a:cubicBezTo>
                    <a:close/>
                    <a:moveTo>
                      <a:pt x="51426" y="83160"/>
                    </a:moveTo>
                    <a:cubicBezTo>
                      <a:pt x="71116" y="83160"/>
                      <a:pt x="76278" y="65572"/>
                      <a:pt x="76278" y="49131"/>
                    </a:cubicBezTo>
                    <a:cubicBezTo>
                      <a:pt x="76278" y="34029"/>
                      <a:pt x="68249" y="19882"/>
                      <a:pt x="51426" y="19882"/>
                    </a:cubicBezTo>
                    <a:cubicBezTo>
                      <a:pt x="34602" y="19882"/>
                      <a:pt x="26764" y="34411"/>
                      <a:pt x="26764" y="49131"/>
                    </a:cubicBezTo>
                    <a:cubicBezTo>
                      <a:pt x="26764" y="65381"/>
                      <a:pt x="31926" y="83160"/>
                      <a:pt x="51426" y="83160"/>
                    </a:cubicBezTo>
                    <a:close/>
                  </a:path>
                </a:pathLst>
              </a:custGeom>
              <a:solidFill>
                <a:srgbClr val="0072BC"/>
              </a:solidFill>
              <a:ln w="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71C5BADB-6100-0E03-C5E0-2A40CF43E801}"/>
                  </a:ext>
                </a:extLst>
              </p:cNvPr>
              <p:cNvSpPr/>
              <p:nvPr/>
            </p:nvSpPr>
            <p:spPr>
              <a:xfrm>
                <a:off x="8792715" y="2067902"/>
                <a:ext cx="71307" cy="103042"/>
              </a:xfrm>
              <a:custGeom>
                <a:avLst/>
                <a:gdLst>
                  <a:gd name="connsiteX0" fmla="*/ 64808 w 71307"/>
                  <a:gd name="connsiteY0" fmla="*/ 22941 h 103042"/>
                  <a:gd name="connsiteX1" fmla="*/ 41867 w 71307"/>
                  <a:gd name="connsiteY1" fmla="*/ 18735 h 103042"/>
                  <a:gd name="connsiteX2" fmla="*/ 26764 w 71307"/>
                  <a:gd name="connsiteY2" fmla="*/ 29632 h 103042"/>
                  <a:gd name="connsiteX3" fmla="*/ 71308 w 71307"/>
                  <a:gd name="connsiteY3" fmla="*/ 70925 h 103042"/>
                  <a:gd name="connsiteX4" fmla="*/ 30014 w 71307"/>
                  <a:gd name="connsiteY4" fmla="*/ 103042 h 103042"/>
                  <a:gd name="connsiteX5" fmla="*/ 956 w 71307"/>
                  <a:gd name="connsiteY5" fmla="*/ 98836 h 103042"/>
                  <a:gd name="connsiteX6" fmla="*/ 2485 w 71307"/>
                  <a:gd name="connsiteY6" fmla="*/ 77807 h 103042"/>
                  <a:gd name="connsiteX7" fmla="*/ 27720 w 71307"/>
                  <a:gd name="connsiteY7" fmla="*/ 84307 h 103042"/>
                  <a:gd name="connsiteX8" fmla="*/ 44543 w 71307"/>
                  <a:gd name="connsiteY8" fmla="*/ 72263 h 103042"/>
                  <a:gd name="connsiteX9" fmla="*/ 0 w 71307"/>
                  <a:gd name="connsiteY9" fmla="*/ 30588 h 103042"/>
                  <a:gd name="connsiteX10" fmla="*/ 38617 w 71307"/>
                  <a:gd name="connsiteY10" fmla="*/ 0 h 103042"/>
                  <a:gd name="connsiteX11" fmla="*/ 66528 w 71307"/>
                  <a:gd name="connsiteY11" fmla="*/ 3632 h 103042"/>
                  <a:gd name="connsiteX12" fmla="*/ 64808 w 71307"/>
                  <a:gd name="connsiteY12" fmla="*/ 22941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307" h="103042">
                    <a:moveTo>
                      <a:pt x="64808" y="22941"/>
                    </a:moveTo>
                    <a:cubicBezTo>
                      <a:pt x="56970" y="20264"/>
                      <a:pt x="51234" y="18735"/>
                      <a:pt x="41867" y="18735"/>
                    </a:cubicBezTo>
                    <a:cubicBezTo>
                      <a:pt x="34985" y="18735"/>
                      <a:pt x="26764" y="21220"/>
                      <a:pt x="26764" y="29632"/>
                    </a:cubicBezTo>
                    <a:cubicBezTo>
                      <a:pt x="26764" y="45308"/>
                      <a:pt x="71308" y="35367"/>
                      <a:pt x="71308" y="70925"/>
                    </a:cubicBezTo>
                    <a:cubicBezTo>
                      <a:pt x="71308" y="93866"/>
                      <a:pt x="50852" y="103042"/>
                      <a:pt x="30014" y="103042"/>
                    </a:cubicBezTo>
                    <a:cubicBezTo>
                      <a:pt x="20264" y="103042"/>
                      <a:pt x="10323" y="101322"/>
                      <a:pt x="956" y="98836"/>
                    </a:cubicBezTo>
                    <a:lnTo>
                      <a:pt x="2485" y="77807"/>
                    </a:lnTo>
                    <a:cubicBezTo>
                      <a:pt x="10515" y="81822"/>
                      <a:pt x="18926" y="84307"/>
                      <a:pt x="27720" y="84307"/>
                    </a:cubicBezTo>
                    <a:cubicBezTo>
                      <a:pt x="34220" y="84307"/>
                      <a:pt x="44543" y="81822"/>
                      <a:pt x="44543" y="72263"/>
                    </a:cubicBezTo>
                    <a:cubicBezTo>
                      <a:pt x="44543" y="52955"/>
                      <a:pt x="0" y="66146"/>
                      <a:pt x="0" y="30588"/>
                    </a:cubicBezTo>
                    <a:cubicBezTo>
                      <a:pt x="0" y="9368"/>
                      <a:pt x="18544" y="0"/>
                      <a:pt x="38617" y="0"/>
                    </a:cubicBezTo>
                    <a:cubicBezTo>
                      <a:pt x="50661" y="0"/>
                      <a:pt x="58499" y="1912"/>
                      <a:pt x="66528" y="3632"/>
                    </a:cubicBezTo>
                    <a:lnTo>
                      <a:pt x="64808" y="22941"/>
                    </a:lnTo>
                    <a:close/>
                  </a:path>
                </a:pathLst>
              </a:custGeom>
              <a:solidFill>
                <a:srgbClr val="0072BC"/>
              </a:solidFill>
              <a:ln w="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4844D3DA-E6AF-BB83-9DF0-F66FD5287380}"/>
                  </a:ext>
                </a:extLst>
              </p:cNvPr>
              <p:cNvSpPr/>
              <p:nvPr/>
            </p:nvSpPr>
            <p:spPr>
              <a:xfrm>
                <a:off x="8883952" y="2067902"/>
                <a:ext cx="96733" cy="140894"/>
              </a:xfrm>
              <a:custGeom>
                <a:avLst/>
                <a:gdLst>
                  <a:gd name="connsiteX0" fmla="*/ 0 w 96733"/>
                  <a:gd name="connsiteY0" fmla="*/ 2294 h 140894"/>
                  <a:gd name="connsiteX1" fmla="*/ 24470 w 96733"/>
                  <a:gd name="connsiteY1" fmla="*/ 2294 h 140894"/>
                  <a:gd name="connsiteX2" fmla="*/ 24470 w 96733"/>
                  <a:gd name="connsiteY2" fmla="*/ 16250 h 140894"/>
                  <a:gd name="connsiteX3" fmla="*/ 24853 w 96733"/>
                  <a:gd name="connsiteY3" fmla="*/ 16250 h 140894"/>
                  <a:gd name="connsiteX4" fmla="*/ 55440 w 96733"/>
                  <a:gd name="connsiteY4" fmla="*/ 0 h 140894"/>
                  <a:gd name="connsiteX5" fmla="*/ 96733 w 96733"/>
                  <a:gd name="connsiteY5" fmla="*/ 51234 h 140894"/>
                  <a:gd name="connsiteX6" fmla="*/ 54867 w 96733"/>
                  <a:gd name="connsiteY6" fmla="*/ 103042 h 140894"/>
                  <a:gd name="connsiteX7" fmla="*/ 26000 w 96733"/>
                  <a:gd name="connsiteY7" fmla="*/ 89469 h 140894"/>
                  <a:gd name="connsiteX8" fmla="*/ 25617 w 96733"/>
                  <a:gd name="connsiteY8" fmla="*/ 89469 h 140894"/>
                  <a:gd name="connsiteX9" fmla="*/ 25617 w 96733"/>
                  <a:gd name="connsiteY9" fmla="*/ 140894 h 140894"/>
                  <a:gd name="connsiteX10" fmla="*/ 0 w 96733"/>
                  <a:gd name="connsiteY10" fmla="*/ 140894 h 140894"/>
                  <a:gd name="connsiteX11" fmla="*/ 0 w 96733"/>
                  <a:gd name="connsiteY11" fmla="*/ 2294 h 140894"/>
                  <a:gd name="connsiteX12" fmla="*/ 25761 w 96733"/>
                  <a:gd name="connsiteY12" fmla="*/ 51234 h 140894"/>
                  <a:gd name="connsiteX13" fmla="*/ 48319 w 96733"/>
                  <a:gd name="connsiteY13" fmla="*/ 83160 h 140894"/>
                  <a:gd name="connsiteX14" fmla="*/ 69922 w 96733"/>
                  <a:gd name="connsiteY14" fmla="*/ 51234 h 140894"/>
                  <a:gd name="connsiteX15" fmla="*/ 48701 w 96733"/>
                  <a:gd name="connsiteY15" fmla="*/ 19882 h 140894"/>
                  <a:gd name="connsiteX16" fmla="*/ 25761 w 96733"/>
                  <a:gd name="connsiteY16" fmla="*/ 51234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733" h="140894">
                    <a:moveTo>
                      <a:pt x="0" y="2294"/>
                    </a:moveTo>
                    <a:lnTo>
                      <a:pt x="24470" y="2294"/>
                    </a:lnTo>
                    <a:lnTo>
                      <a:pt x="24470" y="16250"/>
                    </a:lnTo>
                    <a:lnTo>
                      <a:pt x="24853" y="16250"/>
                    </a:lnTo>
                    <a:cubicBezTo>
                      <a:pt x="30588" y="6691"/>
                      <a:pt x="40338" y="0"/>
                      <a:pt x="55440" y="0"/>
                    </a:cubicBezTo>
                    <a:cubicBezTo>
                      <a:pt x="85646" y="0"/>
                      <a:pt x="96733" y="24088"/>
                      <a:pt x="96733" y="51234"/>
                    </a:cubicBezTo>
                    <a:cubicBezTo>
                      <a:pt x="96733" y="78381"/>
                      <a:pt x="85646" y="103042"/>
                      <a:pt x="54867" y="103042"/>
                    </a:cubicBezTo>
                    <a:cubicBezTo>
                      <a:pt x="43970" y="103042"/>
                      <a:pt x="34985" y="100366"/>
                      <a:pt x="26000" y="89469"/>
                    </a:cubicBezTo>
                    <a:lnTo>
                      <a:pt x="25617" y="89469"/>
                    </a:lnTo>
                    <a:lnTo>
                      <a:pt x="25617" y="140894"/>
                    </a:lnTo>
                    <a:lnTo>
                      <a:pt x="0" y="140894"/>
                    </a:lnTo>
                    <a:lnTo>
                      <a:pt x="0" y="2294"/>
                    </a:lnTo>
                    <a:close/>
                    <a:moveTo>
                      <a:pt x="25761" y="51234"/>
                    </a:moveTo>
                    <a:cubicBezTo>
                      <a:pt x="25761" y="65190"/>
                      <a:pt x="31305" y="83160"/>
                      <a:pt x="48319" y="83160"/>
                    </a:cubicBezTo>
                    <a:cubicBezTo>
                      <a:pt x="65333" y="83160"/>
                      <a:pt x="69922" y="64808"/>
                      <a:pt x="69922" y="51234"/>
                    </a:cubicBezTo>
                    <a:cubicBezTo>
                      <a:pt x="69922" y="37661"/>
                      <a:pt x="65333" y="19882"/>
                      <a:pt x="48701" y="19882"/>
                    </a:cubicBezTo>
                    <a:cubicBezTo>
                      <a:pt x="32069" y="19882"/>
                      <a:pt x="25761" y="37470"/>
                      <a:pt x="25761" y="51234"/>
                    </a:cubicBezTo>
                    <a:close/>
                  </a:path>
                </a:pathLst>
              </a:custGeom>
              <a:solidFill>
                <a:srgbClr val="0072BC"/>
              </a:solidFill>
              <a:ln w="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EB074D71-1D7B-815D-0001-5C3FB16F4180}"/>
                  </a:ext>
                </a:extLst>
              </p:cNvPr>
              <p:cNvSpPr/>
              <p:nvPr/>
            </p:nvSpPr>
            <p:spPr>
              <a:xfrm>
                <a:off x="9001285" y="2027756"/>
                <a:ext cx="25617" cy="140894"/>
              </a:xfrm>
              <a:custGeom>
                <a:avLst/>
                <a:gdLst>
                  <a:gd name="connsiteX0" fmla="*/ 0 w 25617"/>
                  <a:gd name="connsiteY0" fmla="*/ 0 h 140894"/>
                  <a:gd name="connsiteX1" fmla="*/ 25617 w 25617"/>
                  <a:gd name="connsiteY1" fmla="*/ 0 h 140894"/>
                  <a:gd name="connsiteX2" fmla="*/ 25617 w 25617"/>
                  <a:gd name="connsiteY2" fmla="*/ 24470 h 140894"/>
                  <a:gd name="connsiteX3" fmla="*/ 0 w 25617"/>
                  <a:gd name="connsiteY3" fmla="*/ 24470 h 140894"/>
                  <a:gd name="connsiteX4" fmla="*/ 0 w 25617"/>
                  <a:gd name="connsiteY4" fmla="*/ 0 h 140894"/>
                  <a:gd name="connsiteX5" fmla="*/ 0 w 25617"/>
                  <a:gd name="connsiteY5" fmla="*/ 42440 h 140894"/>
                  <a:gd name="connsiteX6" fmla="*/ 25617 w 25617"/>
                  <a:gd name="connsiteY6" fmla="*/ 42440 h 140894"/>
                  <a:gd name="connsiteX7" fmla="*/ 25617 w 25617"/>
                  <a:gd name="connsiteY7" fmla="*/ 140894 h 140894"/>
                  <a:gd name="connsiteX8" fmla="*/ 0 w 25617"/>
                  <a:gd name="connsiteY8" fmla="*/ 140894 h 140894"/>
                  <a:gd name="connsiteX9" fmla="*/ 0 w 25617"/>
                  <a:gd name="connsiteY9" fmla="*/ 42440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17" h="140894">
                    <a:moveTo>
                      <a:pt x="0" y="0"/>
                    </a:moveTo>
                    <a:lnTo>
                      <a:pt x="25617" y="0"/>
                    </a:lnTo>
                    <a:lnTo>
                      <a:pt x="25617" y="24470"/>
                    </a:lnTo>
                    <a:lnTo>
                      <a:pt x="0" y="24470"/>
                    </a:lnTo>
                    <a:lnTo>
                      <a:pt x="0" y="0"/>
                    </a:lnTo>
                    <a:close/>
                    <a:moveTo>
                      <a:pt x="0" y="42440"/>
                    </a:moveTo>
                    <a:lnTo>
                      <a:pt x="25617" y="42440"/>
                    </a:lnTo>
                    <a:lnTo>
                      <a:pt x="25617" y="140894"/>
                    </a:lnTo>
                    <a:lnTo>
                      <a:pt x="0" y="140894"/>
                    </a:lnTo>
                    <a:lnTo>
                      <a:pt x="0" y="42440"/>
                    </a:lnTo>
                    <a:close/>
                  </a:path>
                </a:pathLst>
              </a:custGeom>
              <a:solidFill>
                <a:srgbClr val="0072BC"/>
              </a:solidFill>
              <a:ln w="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43836D98-EB64-6663-06F5-6129452366AD}"/>
                  </a:ext>
                </a:extLst>
              </p:cNvPr>
              <p:cNvSpPr/>
              <p:nvPr/>
            </p:nvSpPr>
            <p:spPr>
              <a:xfrm>
                <a:off x="9043343" y="2042285"/>
                <a:ext cx="69013" cy="128659"/>
              </a:xfrm>
              <a:custGeom>
                <a:avLst/>
                <a:gdLst>
                  <a:gd name="connsiteX0" fmla="*/ 18926 w 69013"/>
                  <a:gd name="connsiteY0" fmla="*/ 46646 h 128659"/>
                  <a:gd name="connsiteX1" fmla="*/ 0 w 69013"/>
                  <a:gd name="connsiteY1" fmla="*/ 46646 h 128659"/>
                  <a:gd name="connsiteX2" fmla="*/ 0 w 69013"/>
                  <a:gd name="connsiteY2" fmla="*/ 27911 h 128659"/>
                  <a:gd name="connsiteX3" fmla="*/ 18926 w 69013"/>
                  <a:gd name="connsiteY3" fmla="*/ 27911 h 128659"/>
                  <a:gd name="connsiteX4" fmla="*/ 18926 w 69013"/>
                  <a:gd name="connsiteY4" fmla="*/ 8220 h 128659"/>
                  <a:gd name="connsiteX5" fmla="*/ 44543 w 69013"/>
                  <a:gd name="connsiteY5" fmla="*/ 0 h 128659"/>
                  <a:gd name="connsiteX6" fmla="*/ 44543 w 69013"/>
                  <a:gd name="connsiteY6" fmla="*/ 27911 h 128659"/>
                  <a:gd name="connsiteX7" fmla="*/ 67293 w 69013"/>
                  <a:gd name="connsiteY7" fmla="*/ 27911 h 128659"/>
                  <a:gd name="connsiteX8" fmla="*/ 67293 w 69013"/>
                  <a:gd name="connsiteY8" fmla="*/ 46646 h 128659"/>
                  <a:gd name="connsiteX9" fmla="*/ 44543 w 69013"/>
                  <a:gd name="connsiteY9" fmla="*/ 46646 h 128659"/>
                  <a:gd name="connsiteX10" fmla="*/ 44543 w 69013"/>
                  <a:gd name="connsiteY10" fmla="*/ 92528 h 128659"/>
                  <a:gd name="connsiteX11" fmla="*/ 56587 w 69013"/>
                  <a:gd name="connsiteY11" fmla="*/ 108777 h 128659"/>
                  <a:gd name="connsiteX12" fmla="*/ 68249 w 69013"/>
                  <a:gd name="connsiteY12" fmla="*/ 106101 h 128659"/>
                  <a:gd name="connsiteX13" fmla="*/ 69013 w 69013"/>
                  <a:gd name="connsiteY13" fmla="*/ 126365 h 128659"/>
                  <a:gd name="connsiteX14" fmla="*/ 50087 w 69013"/>
                  <a:gd name="connsiteY14" fmla="*/ 128659 h 128659"/>
                  <a:gd name="connsiteX15" fmla="*/ 18926 w 69013"/>
                  <a:gd name="connsiteY15" fmla="*/ 96733 h 128659"/>
                  <a:gd name="connsiteX16" fmla="*/ 18926 w 69013"/>
                  <a:gd name="connsiteY16" fmla="*/ 46646 h 12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13" h="128659">
                    <a:moveTo>
                      <a:pt x="18926" y="46646"/>
                    </a:moveTo>
                    <a:lnTo>
                      <a:pt x="0" y="46646"/>
                    </a:lnTo>
                    <a:lnTo>
                      <a:pt x="0" y="27911"/>
                    </a:lnTo>
                    <a:lnTo>
                      <a:pt x="18926" y="27911"/>
                    </a:lnTo>
                    <a:lnTo>
                      <a:pt x="18926" y="8220"/>
                    </a:lnTo>
                    <a:lnTo>
                      <a:pt x="44543" y="0"/>
                    </a:lnTo>
                    <a:lnTo>
                      <a:pt x="44543" y="27911"/>
                    </a:lnTo>
                    <a:lnTo>
                      <a:pt x="67293" y="27911"/>
                    </a:lnTo>
                    <a:lnTo>
                      <a:pt x="67293" y="46646"/>
                    </a:lnTo>
                    <a:lnTo>
                      <a:pt x="44543" y="46646"/>
                    </a:lnTo>
                    <a:lnTo>
                      <a:pt x="44543" y="92528"/>
                    </a:lnTo>
                    <a:cubicBezTo>
                      <a:pt x="44543" y="100939"/>
                      <a:pt x="46837" y="108777"/>
                      <a:pt x="56587" y="108777"/>
                    </a:cubicBezTo>
                    <a:cubicBezTo>
                      <a:pt x="61175" y="108777"/>
                      <a:pt x="65572" y="107822"/>
                      <a:pt x="68249" y="106101"/>
                    </a:cubicBezTo>
                    <a:lnTo>
                      <a:pt x="69013" y="126365"/>
                    </a:lnTo>
                    <a:cubicBezTo>
                      <a:pt x="63661" y="127895"/>
                      <a:pt x="57734" y="128659"/>
                      <a:pt x="50087" y="128659"/>
                    </a:cubicBezTo>
                    <a:cubicBezTo>
                      <a:pt x="30014" y="128659"/>
                      <a:pt x="18926" y="116233"/>
                      <a:pt x="18926" y="96733"/>
                    </a:cubicBezTo>
                    <a:lnTo>
                      <a:pt x="18926" y="46646"/>
                    </a:lnTo>
                    <a:close/>
                  </a:path>
                </a:pathLst>
              </a:custGeom>
              <a:solidFill>
                <a:srgbClr val="0072BC"/>
              </a:solidFill>
              <a:ln w="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2489DE93-8AC2-53B2-980E-4BDAC22BB798}"/>
                  </a:ext>
                </a:extLst>
              </p:cNvPr>
              <p:cNvSpPr/>
              <p:nvPr/>
            </p:nvSpPr>
            <p:spPr>
              <a:xfrm>
                <a:off x="9121915" y="2067902"/>
                <a:ext cx="88895" cy="103042"/>
              </a:xfrm>
              <a:custGeom>
                <a:avLst/>
                <a:gdLst>
                  <a:gd name="connsiteX0" fmla="*/ 10706 w 88895"/>
                  <a:gd name="connsiteY0" fmla="*/ 7456 h 103042"/>
                  <a:gd name="connsiteX1" fmla="*/ 44926 w 88895"/>
                  <a:gd name="connsiteY1" fmla="*/ 0 h 103042"/>
                  <a:gd name="connsiteX2" fmla="*/ 87366 w 88895"/>
                  <a:gd name="connsiteY2" fmla="*/ 41485 h 103042"/>
                  <a:gd name="connsiteX3" fmla="*/ 87366 w 88895"/>
                  <a:gd name="connsiteY3" fmla="*/ 54102 h 103042"/>
                  <a:gd name="connsiteX4" fmla="*/ 87748 w 88895"/>
                  <a:gd name="connsiteY4" fmla="*/ 78763 h 103042"/>
                  <a:gd name="connsiteX5" fmla="*/ 88895 w 88895"/>
                  <a:gd name="connsiteY5" fmla="*/ 100748 h 103042"/>
                  <a:gd name="connsiteX6" fmla="*/ 66337 w 88895"/>
                  <a:gd name="connsiteY6" fmla="*/ 100748 h 103042"/>
                  <a:gd name="connsiteX7" fmla="*/ 65190 w 88895"/>
                  <a:gd name="connsiteY7" fmla="*/ 86028 h 103042"/>
                  <a:gd name="connsiteX8" fmla="*/ 64808 w 88895"/>
                  <a:gd name="connsiteY8" fmla="*/ 86028 h 103042"/>
                  <a:gd name="connsiteX9" fmla="*/ 34411 w 88895"/>
                  <a:gd name="connsiteY9" fmla="*/ 103042 h 103042"/>
                  <a:gd name="connsiteX10" fmla="*/ 0 w 88895"/>
                  <a:gd name="connsiteY10" fmla="*/ 73793 h 103042"/>
                  <a:gd name="connsiteX11" fmla="*/ 16823 w 88895"/>
                  <a:gd name="connsiteY11" fmla="*/ 45690 h 103042"/>
                  <a:gd name="connsiteX12" fmla="*/ 49896 w 88895"/>
                  <a:gd name="connsiteY12" fmla="*/ 39955 h 103042"/>
                  <a:gd name="connsiteX13" fmla="*/ 64043 w 88895"/>
                  <a:gd name="connsiteY13" fmla="*/ 39955 h 103042"/>
                  <a:gd name="connsiteX14" fmla="*/ 41867 w 88895"/>
                  <a:gd name="connsiteY14" fmla="*/ 18735 h 103042"/>
                  <a:gd name="connsiteX15" fmla="*/ 11470 w 88895"/>
                  <a:gd name="connsiteY15" fmla="*/ 29441 h 103042"/>
                  <a:gd name="connsiteX16" fmla="*/ 10706 w 88895"/>
                  <a:gd name="connsiteY16" fmla="*/ 7456 h 103042"/>
                  <a:gd name="connsiteX17" fmla="*/ 40720 w 88895"/>
                  <a:gd name="connsiteY17" fmla="*/ 84307 h 103042"/>
                  <a:gd name="connsiteX18" fmla="*/ 58690 w 88895"/>
                  <a:gd name="connsiteY18" fmla="*/ 75513 h 103042"/>
                  <a:gd name="connsiteX19" fmla="*/ 64043 w 88895"/>
                  <a:gd name="connsiteY19" fmla="*/ 55249 h 103042"/>
                  <a:gd name="connsiteX20" fmla="*/ 52955 w 88895"/>
                  <a:gd name="connsiteY20" fmla="*/ 55249 h 103042"/>
                  <a:gd name="connsiteX21" fmla="*/ 24470 w 88895"/>
                  <a:gd name="connsiteY21" fmla="*/ 72263 h 103042"/>
                  <a:gd name="connsiteX22" fmla="*/ 40720 w 88895"/>
                  <a:gd name="connsiteY22" fmla="*/ 8430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895" h="103042">
                    <a:moveTo>
                      <a:pt x="10706" y="7456"/>
                    </a:moveTo>
                    <a:cubicBezTo>
                      <a:pt x="20647" y="2868"/>
                      <a:pt x="34029" y="0"/>
                      <a:pt x="44926" y="0"/>
                    </a:cubicBezTo>
                    <a:cubicBezTo>
                      <a:pt x="74940" y="0"/>
                      <a:pt x="87366" y="12426"/>
                      <a:pt x="87366" y="41485"/>
                    </a:cubicBezTo>
                    <a:lnTo>
                      <a:pt x="87366" y="54102"/>
                    </a:lnTo>
                    <a:cubicBezTo>
                      <a:pt x="87366" y="64043"/>
                      <a:pt x="87557" y="71499"/>
                      <a:pt x="87748" y="78763"/>
                    </a:cubicBezTo>
                    <a:cubicBezTo>
                      <a:pt x="87940" y="86219"/>
                      <a:pt x="88322" y="93101"/>
                      <a:pt x="88895" y="100748"/>
                    </a:cubicBezTo>
                    <a:lnTo>
                      <a:pt x="66337" y="100748"/>
                    </a:lnTo>
                    <a:cubicBezTo>
                      <a:pt x="65381" y="95587"/>
                      <a:pt x="65381" y="89087"/>
                      <a:pt x="65190" y="86028"/>
                    </a:cubicBezTo>
                    <a:lnTo>
                      <a:pt x="64808" y="86028"/>
                    </a:lnTo>
                    <a:cubicBezTo>
                      <a:pt x="58881" y="96925"/>
                      <a:pt x="46073" y="103042"/>
                      <a:pt x="34411" y="103042"/>
                    </a:cubicBezTo>
                    <a:cubicBezTo>
                      <a:pt x="17014" y="103042"/>
                      <a:pt x="0" y="92528"/>
                      <a:pt x="0" y="73793"/>
                    </a:cubicBezTo>
                    <a:cubicBezTo>
                      <a:pt x="0" y="59072"/>
                      <a:pt x="7073" y="50470"/>
                      <a:pt x="16823" y="45690"/>
                    </a:cubicBezTo>
                    <a:cubicBezTo>
                      <a:pt x="26573" y="40911"/>
                      <a:pt x="39190" y="39955"/>
                      <a:pt x="49896" y="39955"/>
                    </a:cubicBezTo>
                    <a:lnTo>
                      <a:pt x="64043" y="39955"/>
                    </a:lnTo>
                    <a:cubicBezTo>
                      <a:pt x="64043" y="24088"/>
                      <a:pt x="56969" y="18735"/>
                      <a:pt x="41867" y="18735"/>
                    </a:cubicBezTo>
                    <a:cubicBezTo>
                      <a:pt x="30970" y="18735"/>
                      <a:pt x="20073" y="22941"/>
                      <a:pt x="11470" y="29441"/>
                    </a:cubicBezTo>
                    <a:lnTo>
                      <a:pt x="10706" y="7456"/>
                    </a:lnTo>
                    <a:close/>
                    <a:moveTo>
                      <a:pt x="40720" y="84307"/>
                    </a:moveTo>
                    <a:cubicBezTo>
                      <a:pt x="48558" y="84307"/>
                      <a:pt x="54675" y="80866"/>
                      <a:pt x="58690" y="75513"/>
                    </a:cubicBezTo>
                    <a:cubicBezTo>
                      <a:pt x="62896" y="69969"/>
                      <a:pt x="64043" y="62896"/>
                      <a:pt x="64043" y="55249"/>
                    </a:cubicBezTo>
                    <a:lnTo>
                      <a:pt x="52955" y="55249"/>
                    </a:lnTo>
                    <a:cubicBezTo>
                      <a:pt x="41484" y="55249"/>
                      <a:pt x="24470" y="57161"/>
                      <a:pt x="24470" y="72263"/>
                    </a:cubicBezTo>
                    <a:cubicBezTo>
                      <a:pt x="24470" y="80675"/>
                      <a:pt x="31544" y="84307"/>
                      <a:pt x="40720" y="84307"/>
                    </a:cubicBezTo>
                    <a:close/>
                  </a:path>
                </a:pathLst>
              </a:custGeom>
              <a:solidFill>
                <a:srgbClr val="0072BC"/>
              </a:solidFill>
              <a:ln w="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B3773B20-C3E8-D25E-9096-96F1F3E8F714}"/>
                  </a:ext>
                </a:extLst>
              </p:cNvPr>
              <p:cNvSpPr/>
              <p:nvPr/>
            </p:nvSpPr>
            <p:spPr>
              <a:xfrm>
                <a:off x="9235089" y="2025271"/>
                <a:ext cx="25617" cy="143379"/>
              </a:xfrm>
              <a:custGeom>
                <a:avLst/>
                <a:gdLst>
                  <a:gd name="connsiteX0" fmla="*/ 0 w 25617"/>
                  <a:gd name="connsiteY0" fmla="*/ 0 h 143379"/>
                  <a:gd name="connsiteX1" fmla="*/ 25617 w 25617"/>
                  <a:gd name="connsiteY1" fmla="*/ 0 h 143379"/>
                  <a:gd name="connsiteX2" fmla="*/ 25617 w 25617"/>
                  <a:gd name="connsiteY2" fmla="*/ 143380 h 143379"/>
                  <a:gd name="connsiteX3" fmla="*/ 0 w 25617"/>
                  <a:gd name="connsiteY3" fmla="*/ 143380 h 143379"/>
                  <a:gd name="connsiteX4" fmla="*/ 0 w 25617"/>
                  <a:gd name="connsiteY4" fmla="*/ 0 h 14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7" h="143379">
                    <a:moveTo>
                      <a:pt x="0" y="0"/>
                    </a:moveTo>
                    <a:lnTo>
                      <a:pt x="25617" y="0"/>
                    </a:lnTo>
                    <a:lnTo>
                      <a:pt x="25617" y="143380"/>
                    </a:lnTo>
                    <a:lnTo>
                      <a:pt x="0" y="143380"/>
                    </a:lnTo>
                    <a:lnTo>
                      <a:pt x="0" y="0"/>
                    </a:lnTo>
                    <a:close/>
                  </a:path>
                </a:pathLst>
              </a:custGeom>
              <a:solidFill>
                <a:srgbClr val="0072BC"/>
              </a:solidFill>
              <a:ln w="0"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89DC532-84CC-BE3B-9D7F-002803788CD9}"/>
                  </a:ext>
                </a:extLst>
              </p:cNvPr>
              <p:cNvSpPr/>
              <p:nvPr/>
            </p:nvSpPr>
            <p:spPr>
              <a:xfrm>
                <a:off x="9281353" y="2067902"/>
                <a:ext cx="71307" cy="103042"/>
              </a:xfrm>
              <a:custGeom>
                <a:avLst/>
                <a:gdLst>
                  <a:gd name="connsiteX0" fmla="*/ 64808 w 71307"/>
                  <a:gd name="connsiteY0" fmla="*/ 22941 h 103042"/>
                  <a:gd name="connsiteX1" fmla="*/ 41867 w 71307"/>
                  <a:gd name="connsiteY1" fmla="*/ 18735 h 103042"/>
                  <a:gd name="connsiteX2" fmla="*/ 26764 w 71307"/>
                  <a:gd name="connsiteY2" fmla="*/ 29632 h 103042"/>
                  <a:gd name="connsiteX3" fmla="*/ 71308 w 71307"/>
                  <a:gd name="connsiteY3" fmla="*/ 70925 h 103042"/>
                  <a:gd name="connsiteX4" fmla="*/ 30014 w 71307"/>
                  <a:gd name="connsiteY4" fmla="*/ 103042 h 103042"/>
                  <a:gd name="connsiteX5" fmla="*/ 956 w 71307"/>
                  <a:gd name="connsiteY5" fmla="*/ 98836 h 103042"/>
                  <a:gd name="connsiteX6" fmla="*/ 2485 w 71307"/>
                  <a:gd name="connsiteY6" fmla="*/ 77807 h 103042"/>
                  <a:gd name="connsiteX7" fmla="*/ 27720 w 71307"/>
                  <a:gd name="connsiteY7" fmla="*/ 84307 h 103042"/>
                  <a:gd name="connsiteX8" fmla="*/ 44543 w 71307"/>
                  <a:gd name="connsiteY8" fmla="*/ 72263 h 103042"/>
                  <a:gd name="connsiteX9" fmla="*/ 0 w 71307"/>
                  <a:gd name="connsiteY9" fmla="*/ 30588 h 103042"/>
                  <a:gd name="connsiteX10" fmla="*/ 38617 w 71307"/>
                  <a:gd name="connsiteY10" fmla="*/ 0 h 103042"/>
                  <a:gd name="connsiteX11" fmla="*/ 66528 w 71307"/>
                  <a:gd name="connsiteY11" fmla="*/ 3632 h 103042"/>
                  <a:gd name="connsiteX12" fmla="*/ 64808 w 71307"/>
                  <a:gd name="connsiteY12" fmla="*/ 22941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307" h="103042">
                    <a:moveTo>
                      <a:pt x="64808" y="22941"/>
                    </a:moveTo>
                    <a:cubicBezTo>
                      <a:pt x="56970" y="20264"/>
                      <a:pt x="51234" y="18735"/>
                      <a:pt x="41867" y="18735"/>
                    </a:cubicBezTo>
                    <a:cubicBezTo>
                      <a:pt x="34985" y="18735"/>
                      <a:pt x="26764" y="21220"/>
                      <a:pt x="26764" y="29632"/>
                    </a:cubicBezTo>
                    <a:cubicBezTo>
                      <a:pt x="26764" y="45308"/>
                      <a:pt x="71308" y="35367"/>
                      <a:pt x="71308" y="70925"/>
                    </a:cubicBezTo>
                    <a:cubicBezTo>
                      <a:pt x="71308" y="93866"/>
                      <a:pt x="50852" y="103042"/>
                      <a:pt x="30014" y="103042"/>
                    </a:cubicBezTo>
                    <a:cubicBezTo>
                      <a:pt x="20264" y="103042"/>
                      <a:pt x="10323" y="101322"/>
                      <a:pt x="956" y="98836"/>
                    </a:cubicBezTo>
                    <a:lnTo>
                      <a:pt x="2485" y="77807"/>
                    </a:lnTo>
                    <a:cubicBezTo>
                      <a:pt x="10515" y="81822"/>
                      <a:pt x="18926" y="84307"/>
                      <a:pt x="27720" y="84307"/>
                    </a:cubicBezTo>
                    <a:cubicBezTo>
                      <a:pt x="34220" y="84307"/>
                      <a:pt x="44543" y="81822"/>
                      <a:pt x="44543" y="72263"/>
                    </a:cubicBezTo>
                    <a:cubicBezTo>
                      <a:pt x="44543" y="52955"/>
                      <a:pt x="0" y="66146"/>
                      <a:pt x="0" y="30588"/>
                    </a:cubicBezTo>
                    <a:cubicBezTo>
                      <a:pt x="0" y="9368"/>
                      <a:pt x="18544" y="0"/>
                      <a:pt x="38617" y="0"/>
                    </a:cubicBezTo>
                    <a:cubicBezTo>
                      <a:pt x="50661" y="0"/>
                      <a:pt x="58499" y="1912"/>
                      <a:pt x="66528" y="3632"/>
                    </a:cubicBezTo>
                    <a:lnTo>
                      <a:pt x="64808" y="22941"/>
                    </a:lnTo>
                    <a:close/>
                  </a:path>
                </a:pathLst>
              </a:custGeom>
              <a:solidFill>
                <a:srgbClr val="0072BC"/>
              </a:solidFill>
              <a:ln w="0"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9B346B02-4C03-723A-C7F8-5E26C6384406}"/>
                  </a:ext>
                </a:extLst>
              </p:cNvPr>
              <p:cNvSpPr/>
              <p:nvPr/>
            </p:nvSpPr>
            <p:spPr>
              <a:xfrm>
                <a:off x="9419380" y="2067902"/>
                <a:ext cx="88895" cy="103042"/>
              </a:xfrm>
              <a:custGeom>
                <a:avLst/>
                <a:gdLst>
                  <a:gd name="connsiteX0" fmla="*/ 10706 w 88895"/>
                  <a:gd name="connsiteY0" fmla="*/ 7456 h 103042"/>
                  <a:gd name="connsiteX1" fmla="*/ 44926 w 88895"/>
                  <a:gd name="connsiteY1" fmla="*/ 0 h 103042"/>
                  <a:gd name="connsiteX2" fmla="*/ 87366 w 88895"/>
                  <a:gd name="connsiteY2" fmla="*/ 41485 h 103042"/>
                  <a:gd name="connsiteX3" fmla="*/ 87366 w 88895"/>
                  <a:gd name="connsiteY3" fmla="*/ 54102 h 103042"/>
                  <a:gd name="connsiteX4" fmla="*/ 87748 w 88895"/>
                  <a:gd name="connsiteY4" fmla="*/ 78763 h 103042"/>
                  <a:gd name="connsiteX5" fmla="*/ 88895 w 88895"/>
                  <a:gd name="connsiteY5" fmla="*/ 100748 h 103042"/>
                  <a:gd name="connsiteX6" fmla="*/ 66337 w 88895"/>
                  <a:gd name="connsiteY6" fmla="*/ 100748 h 103042"/>
                  <a:gd name="connsiteX7" fmla="*/ 65190 w 88895"/>
                  <a:gd name="connsiteY7" fmla="*/ 86028 h 103042"/>
                  <a:gd name="connsiteX8" fmla="*/ 64808 w 88895"/>
                  <a:gd name="connsiteY8" fmla="*/ 86028 h 103042"/>
                  <a:gd name="connsiteX9" fmla="*/ 34411 w 88895"/>
                  <a:gd name="connsiteY9" fmla="*/ 103042 h 103042"/>
                  <a:gd name="connsiteX10" fmla="*/ 0 w 88895"/>
                  <a:gd name="connsiteY10" fmla="*/ 73793 h 103042"/>
                  <a:gd name="connsiteX11" fmla="*/ 16823 w 88895"/>
                  <a:gd name="connsiteY11" fmla="*/ 45690 h 103042"/>
                  <a:gd name="connsiteX12" fmla="*/ 49896 w 88895"/>
                  <a:gd name="connsiteY12" fmla="*/ 39955 h 103042"/>
                  <a:gd name="connsiteX13" fmla="*/ 64043 w 88895"/>
                  <a:gd name="connsiteY13" fmla="*/ 39955 h 103042"/>
                  <a:gd name="connsiteX14" fmla="*/ 41867 w 88895"/>
                  <a:gd name="connsiteY14" fmla="*/ 18735 h 103042"/>
                  <a:gd name="connsiteX15" fmla="*/ 11470 w 88895"/>
                  <a:gd name="connsiteY15" fmla="*/ 29441 h 103042"/>
                  <a:gd name="connsiteX16" fmla="*/ 10706 w 88895"/>
                  <a:gd name="connsiteY16" fmla="*/ 7456 h 103042"/>
                  <a:gd name="connsiteX17" fmla="*/ 40720 w 88895"/>
                  <a:gd name="connsiteY17" fmla="*/ 84307 h 103042"/>
                  <a:gd name="connsiteX18" fmla="*/ 58690 w 88895"/>
                  <a:gd name="connsiteY18" fmla="*/ 75513 h 103042"/>
                  <a:gd name="connsiteX19" fmla="*/ 64043 w 88895"/>
                  <a:gd name="connsiteY19" fmla="*/ 55249 h 103042"/>
                  <a:gd name="connsiteX20" fmla="*/ 52955 w 88895"/>
                  <a:gd name="connsiteY20" fmla="*/ 55249 h 103042"/>
                  <a:gd name="connsiteX21" fmla="*/ 24470 w 88895"/>
                  <a:gd name="connsiteY21" fmla="*/ 72263 h 103042"/>
                  <a:gd name="connsiteX22" fmla="*/ 40720 w 88895"/>
                  <a:gd name="connsiteY22" fmla="*/ 8430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895" h="103042">
                    <a:moveTo>
                      <a:pt x="10706" y="7456"/>
                    </a:moveTo>
                    <a:cubicBezTo>
                      <a:pt x="20647" y="2868"/>
                      <a:pt x="34029" y="0"/>
                      <a:pt x="44926" y="0"/>
                    </a:cubicBezTo>
                    <a:cubicBezTo>
                      <a:pt x="74940" y="0"/>
                      <a:pt x="87366" y="12426"/>
                      <a:pt x="87366" y="41485"/>
                    </a:cubicBezTo>
                    <a:lnTo>
                      <a:pt x="87366" y="54102"/>
                    </a:lnTo>
                    <a:cubicBezTo>
                      <a:pt x="87366" y="64043"/>
                      <a:pt x="87557" y="71499"/>
                      <a:pt x="87748" y="78763"/>
                    </a:cubicBezTo>
                    <a:cubicBezTo>
                      <a:pt x="87940" y="86219"/>
                      <a:pt x="88322" y="93101"/>
                      <a:pt x="88895" y="100748"/>
                    </a:cubicBezTo>
                    <a:lnTo>
                      <a:pt x="66337" y="100748"/>
                    </a:lnTo>
                    <a:cubicBezTo>
                      <a:pt x="65381" y="95587"/>
                      <a:pt x="65381" y="89087"/>
                      <a:pt x="65190" y="86028"/>
                    </a:cubicBezTo>
                    <a:lnTo>
                      <a:pt x="64808" y="86028"/>
                    </a:lnTo>
                    <a:cubicBezTo>
                      <a:pt x="58881" y="96925"/>
                      <a:pt x="46073" y="103042"/>
                      <a:pt x="34411" y="103042"/>
                    </a:cubicBezTo>
                    <a:cubicBezTo>
                      <a:pt x="17014" y="103042"/>
                      <a:pt x="0" y="92528"/>
                      <a:pt x="0" y="73793"/>
                    </a:cubicBezTo>
                    <a:cubicBezTo>
                      <a:pt x="0" y="59072"/>
                      <a:pt x="7073" y="50470"/>
                      <a:pt x="16823" y="45690"/>
                    </a:cubicBezTo>
                    <a:cubicBezTo>
                      <a:pt x="26573" y="40911"/>
                      <a:pt x="39191" y="39955"/>
                      <a:pt x="49896" y="39955"/>
                    </a:cubicBezTo>
                    <a:lnTo>
                      <a:pt x="64043" y="39955"/>
                    </a:lnTo>
                    <a:cubicBezTo>
                      <a:pt x="64043" y="24088"/>
                      <a:pt x="56970" y="18735"/>
                      <a:pt x="41867" y="18735"/>
                    </a:cubicBezTo>
                    <a:cubicBezTo>
                      <a:pt x="30970" y="18735"/>
                      <a:pt x="20073" y="22941"/>
                      <a:pt x="11470" y="29441"/>
                    </a:cubicBezTo>
                    <a:lnTo>
                      <a:pt x="10706" y="7456"/>
                    </a:lnTo>
                    <a:close/>
                    <a:moveTo>
                      <a:pt x="40720" y="84307"/>
                    </a:moveTo>
                    <a:cubicBezTo>
                      <a:pt x="48558" y="84307"/>
                      <a:pt x="54675" y="80866"/>
                      <a:pt x="58690" y="75513"/>
                    </a:cubicBezTo>
                    <a:cubicBezTo>
                      <a:pt x="62896" y="69969"/>
                      <a:pt x="64043" y="62896"/>
                      <a:pt x="64043" y="55249"/>
                    </a:cubicBezTo>
                    <a:lnTo>
                      <a:pt x="52955" y="55249"/>
                    </a:lnTo>
                    <a:cubicBezTo>
                      <a:pt x="41484" y="55249"/>
                      <a:pt x="24470" y="57161"/>
                      <a:pt x="24470" y="72263"/>
                    </a:cubicBezTo>
                    <a:cubicBezTo>
                      <a:pt x="24470" y="80675"/>
                      <a:pt x="31544" y="84307"/>
                      <a:pt x="40720" y="84307"/>
                    </a:cubicBezTo>
                    <a:close/>
                  </a:path>
                </a:pathLst>
              </a:custGeom>
              <a:solidFill>
                <a:srgbClr val="0072BC"/>
              </a:solidFill>
              <a:ln w="0"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1B1B2169-4960-63DC-95FF-3E839E68D6F0}"/>
                  </a:ext>
                </a:extLst>
              </p:cNvPr>
              <p:cNvSpPr/>
              <p:nvPr/>
            </p:nvSpPr>
            <p:spPr>
              <a:xfrm>
                <a:off x="9531981" y="2067902"/>
                <a:ext cx="90424" cy="100748"/>
              </a:xfrm>
              <a:custGeom>
                <a:avLst/>
                <a:gdLst>
                  <a:gd name="connsiteX0" fmla="*/ 0 w 90424"/>
                  <a:gd name="connsiteY0" fmla="*/ 2294 h 100748"/>
                  <a:gd name="connsiteX1" fmla="*/ 24279 w 90424"/>
                  <a:gd name="connsiteY1" fmla="*/ 2294 h 100748"/>
                  <a:gd name="connsiteX2" fmla="*/ 24279 w 90424"/>
                  <a:gd name="connsiteY2" fmla="*/ 15676 h 100748"/>
                  <a:gd name="connsiteX3" fmla="*/ 24661 w 90424"/>
                  <a:gd name="connsiteY3" fmla="*/ 15676 h 100748"/>
                  <a:gd name="connsiteX4" fmla="*/ 56970 w 90424"/>
                  <a:gd name="connsiteY4" fmla="*/ 0 h 100748"/>
                  <a:gd name="connsiteX5" fmla="*/ 90425 w 90424"/>
                  <a:gd name="connsiteY5" fmla="*/ 38617 h 100748"/>
                  <a:gd name="connsiteX6" fmla="*/ 90425 w 90424"/>
                  <a:gd name="connsiteY6" fmla="*/ 100748 h 100748"/>
                  <a:gd name="connsiteX7" fmla="*/ 64808 w 90424"/>
                  <a:gd name="connsiteY7" fmla="*/ 100748 h 100748"/>
                  <a:gd name="connsiteX8" fmla="*/ 64808 w 90424"/>
                  <a:gd name="connsiteY8" fmla="*/ 48176 h 100748"/>
                  <a:gd name="connsiteX9" fmla="*/ 48176 w 90424"/>
                  <a:gd name="connsiteY9" fmla="*/ 19882 h 100748"/>
                  <a:gd name="connsiteX10" fmla="*/ 25617 w 90424"/>
                  <a:gd name="connsiteY10" fmla="*/ 52573 h 100748"/>
                  <a:gd name="connsiteX11" fmla="*/ 25617 w 90424"/>
                  <a:gd name="connsiteY11" fmla="*/ 100748 h 100748"/>
                  <a:gd name="connsiteX12" fmla="*/ 0 w 90424"/>
                  <a:gd name="connsiteY12" fmla="*/ 100748 h 100748"/>
                  <a:gd name="connsiteX13" fmla="*/ 0 w 90424"/>
                  <a:gd name="connsiteY13" fmla="*/ 229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24" h="100748">
                    <a:moveTo>
                      <a:pt x="0" y="2294"/>
                    </a:moveTo>
                    <a:lnTo>
                      <a:pt x="24279" y="2294"/>
                    </a:lnTo>
                    <a:lnTo>
                      <a:pt x="24279" y="15676"/>
                    </a:lnTo>
                    <a:lnTo>
                      <a:pt x="24661" y="15676"/>
                    </a:lnTo>
                    <a:cubicBezTo>
                      <a:pt x="32691" y="4397"/>
                      <a:pt x="43587" y="0"/>
                      <a:pt x="56970" y="0"/>
                    </a:cubicBezTo>
                    <a:cubicBezTo>
                      <a:pt x="80293" y="0"/>
                      <a:pt x="90425" y="16441"/>
                      <a:pt x="90425" y="38617"/>
                    </a:cubicBezTo>
                    <a:lnTo>
                      <a:pt x="90425" y="100748"/>
                    </a:lnTo>
                    <a:lnTo>
                      <a:pt x="64808" y="100748"/>
                    </a:lnTo>
                    <a:lnTo>
                      <a:pt x="64808" y="48176"/>
                    </a:lnTo>
                    <a:cubicBezTo>
                      <a:pt x="64808" y="36132"/>
                      <a:pt x="64617" y="19882"/>
                      <a:pt x="48176" y="19882"/>
                    </a:cubicBezTo>
                    <a:cubicBezTo>
                      <a:pt x="29632" y="19882"/>
                      <a:pt x="25617" y="39955"/>
                      <a:pt x="25617" y="52573"/>
                    </a:cubicBezTo>
                    <a:lnTo>
                      <a:pt x="25617" y="100748"/>
                    </a:lnTo>
                    <a:lnTo>
                      <a:pt x="0" y="100748"/>
                    </a:lnTo>
                    <a:lnTo>
                      <a:pt x="0" y="2294"/>
                    </a:lnTo>
                    <a:close/>
                  </a:path>
                </a:pathLst>
              </a:custGeom>
              <a:solidFill>
                <a:srgbClr val="0072BC"/>
              </a:solidFill>
              <a:ln w="0"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2D10A375-B28D-8FFE-68BD-0CD7FFFAA817}"/>
                  </a:ext>
                </a:extLst>
              </p:cNvPr>
              <p:cNvSpPr/>
              <p:nvPr/>
            </p:nvSpPr>
            <p:spPr>
              <a:xfrm>
                <a:off x="9642479" y="2025271"/>
                <a:ext cx="96733" cy="145673"/>
              </a:xfrm>
              <a:custGeom>
                <a:avLst/>
                <a:gdLst>
                  <a:gd name="connsiteX0" fmla="*/ 71881 w 96733"/>
                  <a:gd name="connsiteY0" fmla="*/ 132292 h 145673"/>
                  <a:gd name="connsiteX1" fmla="*/ 71499 w 96733"/>
                  <a:gd name="connsiteY1" fmla="*/ 132292 h 145673"/>
                  <a:gd name="connsiteX2" fmla="*/ 41293 w 96733"/>
                  <a:gd name="connsiteY2" fmla="*/ 145674 h 145673"/>
                  <a:gd name="connsiteX3" fmla="*/ 0 w 96733"/>
                  <a:gd name="connsiteY3" fmla="*/ 93866 h 145673"/>
                  <a:gd name="connsiteX4" fmla="*/ 41293 w 96733"/>
                  <a:gd name="connsiteY4" fmla="*/ 42632 h 145673"/>
                  <a:gd name="connsiteX5" fmla="*/ 70734 w 96733"/>
                  <a:gd name="connsiteY5" fmla="*/ 56396 h 145673"/>
                  <a:gd name="connsiteX6" fmla="*/ 71116 w 96733"/>
                  <a:gd name="connsiteY6" fmla="*/ 56396 h 145673"/>
                  <a:gd name="connsiteX7" fmla="*/ 71116 w 96733"/>
                  <a:gd name="connsiteY7" fmla="*/ 0 h 145673"/>
                  <a:gd name="connsiteX8" fmla="*/ 96734 w 96733"/>
                  <a:gd name="connsiteY8" fmla="*/ 0 h 145673"/>
                  <a:gd name="connsiteX9" fmla="*/ 96734 w 96733"/>
                  <a:gd name="connsiteY9" fmla="*/ 143380 h 145673"/>
                  <a:gd name="connsiteX10" fmla="*/ 71881 w 96733"/>
                  <a:gd name="connsiteY10" fmla="*/ 143380 h 145673"/>
                  <a:gd name="connsiteX11" fmla="*/ 71881 w 96733"/>
                  <a:gd name="connsiteY11" fmla="*/ 132292 h 145673"/>
                  <a:gd name="connsiteX12" fmla="*/ 48367 w 96733"/>
                  <a:gd name="connsiteY12" fmla="*/ 125792 h 145673"/>
                  <a:gd name="connsiteX13" fmla="*/ 70925 w 96733"/>
                  <a:gd name="connsiteY13" fmla="*/ 93866 h 145673"/>
                  <a:gd name="connsiteX14" fmla="*/ 47984 w 96733"/>
                  <a:gd name="connsiteY14" fmla="*/ 62514 h 145673"/>
                  <a:gd name="connsiteX15" fmla="*/ 26764 w 96733"/>
                  <a:gd name="connsiteY15" fmla="*/ 93866 h 145673"/>
                  <a:gd name="connsiteX16" fmla="*/ 48367 w 96733"/>
                  <a:gd name="connsiteY16" fmla="*/ 125792 h 1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733" h="145673">
                    <a:moveTo>
                      <a:pt x="71881" y="132292"/>
                    </a:moveTo>
                    <a:lnTo>
                      <a:pt x="71499" y="132292"/>
                    </a:lnTo>
                    <a:cubicBezTo>
                      <a:pt x="63852" y="141850"/>
                      <a:pt x="53337" y="145674"/>
                      <a:pt x="41293" y="145674"/>
                    </a:cubicBezTo>
                    <a:cubicBezTo>
                      <a:pt x="11088" y="145674"/>
                      <a:pt x="0" y="120821"/>
                      <a:pt x="0" y="93866"/>
                    </a:cubicBezTo>
                    <a:cubicBezTo>
                      <a:pt x="0" y="66911"/>
                      <a:pt x="11088" y="42632"/>
                      <a:pt x="41293" y="42632"/>
                    </a:cubicBezTo>
                    <a:cubicBezTo>
                      <a:pt x="54102" y="42632"/>
                      <a:pt x="63087" y="47029"/>
                      <a:pt x="70734" y="56396"/>
                    </a:cubicBezTo>
                    <a:lnTo>
                      <a:pt x="71116" y="56396"/>
                    </a:lnTo>
                    <a:lnTo>
                      <a:pt x="71116" y="0"/>
                    </a:lnTo>
                    <a:lnTo>
                      <a:pt x="96734" y="0"/>
                    </a:lnTo>
                    <a:lnTo>
                      <a:pt x="96734" y="143380"/>
                    </a:lnTo>
                    <a:lnTo>
                      <a:pt x="71881" y="143380"/>
                    </a:lnTo>
                    <a:lnTo>
                      <a:pt x="71881" y="132292"/>
                    </a:lnTo>
                    <a:close/>
                    <a:moveTo>
                      <a:pt x="48367" y="125792"/>
                    </a:moveTo>
                    <a:cubicBezTo>
                      <a:pt x="65381" y="125792"/>
                      <a:pt x="70925" y="107822"/>
                      <a:pt x="70925" y="93866"/>
                    </a:cubicBezTo>
                    <a:cubicBezTo>
                      <a:pt x="70925" y="79910"/>
                      <a:pt x="64425" y="62514"/>
                      <a:pt x="47984" y="62514"/>
                    </a:cubicBezTo>
                    <a:cubicBezTo>
                      <a:pt x="31544" y="62514"/>
                      <a:pt x="26764" y="80675"/>
                      <a:pt x="26764" y="93866"/>
                    </a:cubicBezTo>
                    <a:cubicBezTo>
                      <a:pt x="26764" y="107057"/>
                      <a:pt x="31544" y="125792"/>
                      <a:pt x="48367" y="125792"/>
                    </a:cubicBezTo>
                    <a:close/>
                  </a:path>
                </a:pathLst>
              </a:custGeom>
              <a:solidFill>
                <a:srgbClr val="0072BC"/>
              </a:solidFill>
              <a:ln w="0"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D15C05A6-3875-3C34-1A29-FF4B0AAC3F86}"/>
                  </a:ext>
                </a:extLst>
              </p:cNvPr>
              <p:cNvSpPr/>
              <p:nvPr/>
            </p:nvSpPr>
            <p:spPr>
              <a:xfrm>
                <a:off x="9821034" y="2035212"/>
                <a:ext cx="107056" cy="133438"/>
              </a:xfrm>
              <a:custGeom>
                <a:avLst/>
                <a:gdLst>
                  <a:gd name="connsiteX0" fmla="*/ 0 w 107056"/>
                  <a:gd name="connsiteY0" fmla="*/ 0 h 133438"/>
                  <a:gd name="connsiteX1" fmla="*/ 26764 w 107056"/>
                  <a:gd name="connsiteY1" fmla="*/ 0 h 133438"/>
                  <a:gd name="connsiteX2" fmla="*/ 26764 w 107056"/>
                  <a:gd name="connsiteY2" fmla="*/ 53911 h 133438"/>
                  <a:gd name="connsiteX3" fmla="*/ 80293 w 107056"/>
                  <a:gd name="connsiteY3" fmla="*/ 53911 h 133438"/>
                  <a:gd name="connsiteX4" fmla="*/ 80293 w 107056"/>
                  <a:gd name="connsiteY4" fmla="*/ 0 h 133438"/>
                  <a:gd name="connsiteX5" fmla="*/ 107057 w 107056"/>
                  <a:gd name="connsiteY5" fmla="*/ 0 h 133438"/>
                  <a:gd name="connsiteX6" fmla="*/ 107057 w 107056"/>
                  <a:gd name="connsiteY6" fmla="*/ 133439 h 133438"/>
                  <a:gd name="connsiteX7" fmla="*/ 80293 w 107056"/>
                  <a:gd name="connsiteY7" fmla="*/ 133439 h 133438"/>
                  <a:gd name="connsiteX8" fmla="*/ 80293 w 107056"/>
                  <a:gd name="connsiteY8" fmla="*/ 74940 h 133438"/>
                  <a:gd name="connsiteX9" fmla="*/ 26764 w 107056"/>
                  <a:gd name="connsiteY9" fmla="*/ 74940 h 133438"/>
                  <a:gd name="connsiteX10" fmla="*/ 26764 w 107056"/>
                  <a:gd name="connsiteY10" fmla="*/ 133439 h 133438"/>
                  <a:gd name="connsiteX11" fmla="*/ 0 w 107056"/>
                  <a:gd name="connsiteY11" fmla="*/ 133439 h 133438"/>
                  <a:gd name="connsiteX12" fmla="*/ 0 w 107056"/>
                  <a:gd name="connsiteY12" fmla="*/ 0 h 13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56" h="133438">
                    <a:moveTo>
                      <a:pt x="0" y="0"/>
                    </a:moveTo>
                    <a:lnTo>
                      <a:pt x="26764" y="0"/>
                    </a:lnTo>
                    <a:lnTo>
                      <a:pt x="26764" y="53911"/>
                    </a:lnTo>
                    <a:lnTo>
                      <a:pt x="80293" y="53911"/>
                    </a:lnTo>
                    <a:lnTo>
                      <a:pt x="80293" y="0"/>
                    </a:lnTo>
                    <a:lnTo>
                      <a:pt x="107057" y="0"/>
                    </a:lnTo>
                    <a:lnTo>
                      <a:pt x="107057" y="133439"/>
                    </a:lnTo>
                    <a:lnTo>
                      <a:pt x="80293" y="133439"/>
                    </a:lnTo>
                    <a:lnTo>
                      <a:pt x="80293" y="74940"/>
                    </a:lnTo>
                    <a:lnTo>
                      <a:pt x="26764" y="74940"/>
                    </a:lnTo>
                    <a:lnTo>
                      <a:pt x="26764" y="133439"/>
                    </a:lnTo>
                    <a:lnTo>
                      <a:pt x="0" y="133439"/>
                    </a:lnTo>
                    <a:lnTo>
                      <a:pt x="0" y="0"/>
                    </a:lnTo>
                    <a:close/>
                  </a:path>
                </a:pathLst>
              </a:custGeom>
              <a:solidFill>
                <a:srgbClr val="0072BC"/>
              </a:solidFill>
              <a:ln w="0"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DF3A680A-776E-1EFC-9A47-152E6D6AD5CE}"/>
                  </a:ext>
                </a:extLst>
              </p:cNvPr>
              <p:cNvSpPr/>
              <p:nvPr/>
            </p:nvSpPr>
            <p:spPr>
              <a:xfrm>
                <a:off x="9950458" y="2067902"/>
                <a:ext cx="92527" cy="103042"/>
              </a:xfrm>
              <a:custGeom>
                <a:avLst/>
                <a:gdLst>
                  <a:gd name="connsiteX0" fmla="*/ 85263 w 92527"/>
                  <a:gd name="connsiteY0" fmla="*/ 95204 h 103042"/>
                  <a:gd name="connsiteX1" fmla="*/ 51426 w 92527"/>
                  <a:gd name="connsiteY1" fmla="*/ 103042 h 103042"/>
                  <a:gd name="connsiteX2" fmla="*/ 0 w 92527"/>
                  <a:gd name="connsiteY2" fmla="*/ 51999 h 103042"/>
                  <a:gd name="connsiteX3" fmla="*/ 45690 w 92527"/>
                  <a:gd name="connsiteY3" fmla="*/ 0 h 103042"/>
                  <a:gd name="connsiteX4" fmla="*/ 92528 w 92527"/>
                  <a:gd name="connsiteY4" fmla="*/ 59455 h 103042"/>
                  <a:gd name="connsiteX5" fmla="*/ 24470 w 92527"/>
                  <a:gd name="connsiteY5" fmla="*/ 59455 h 103042"/>
                  <a:gd name="connsiteX6" fmla="*/ 52573 w 92527"/>
                  <a:gd name="connsiteY6" fmla="*/ 84307 h 103042"/>
                  <a:gd name="connsiteX7" fmla="*/ 85263 w 92527"/>
                  <a:gd name="connsiteY7" fmla="*/ 74366 h 103042"/>
                  <a:gd name="connsiteX8" fmla="*/ 85263 w 92527"/>
                  <a:gd name="connsiteY8" fmla="*/ 95204 h 103042"/>
                  <a:gd name="connsiteX9" fmla="*/ 68058 w 92527"/>
                  <a:gd name="connsiteY9" fmla="*/ 41867 h 103042"/>
                  <a:gd name="connsiteX10" fmla="*/ 47220 w 92527"/>
                  <a:gd name="connsiteY10" fmla="*/ 18735 h 103042"/>
                  <a:gd name="connsiteX11" fmla="*/ 24470 w 92527"/>
                  <a:gd name="connsiteY11" fmla="*/ 41867 h 103042"/>
                  <a:gd name="connsiteX12" fmla="*/ 68058 w 92527"/>
                  <a:gd name="connsiteY12" fmla="*/ 4186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527" h="103042">
                    <a:moveTo>
                      <a:pt x="85263" y="95204"/>
                    </a:moveTo>
                    <a:cubicBezTo>
                      <a:pt x="75896" y="100366"/>
                      <a:pt x="65190" y="103042"/>
                      <a:pt x="51426" y="103042"/>
                    </a:cubicBezTo>
                    <a:cubicBezTo>
                      <a:pt x="18926" y="103042"/>
                      <a:pt x="0" y="84307"/>
                      <a:pt x="0" y="51999"/>
                    </a:cubicBezTo>
                    <a:cubicBezTo>
                      <a:pt x="0" y="23514"/>
                      <a:pt x="15103" y="0"/>
                      <a:pt x="45690" y="0"/>
                    </a:cubicBezTo>
                    <a:cubicBezTo>
                      <a:pt x="82204" y="0"/>
                      <a:pt x="92528" y="25044"/>
                      <a:pt x="92528" y="59455"/>
                    </a:cubicBezTo>
                    <a:lnTo>
                      <a:pt x="24470" y="59455"/>
                    </a:lnTo>
                    <a:cubicBezTo>
                      <a:pt x="25617" y="75322"/>
                      <a:pt x="36705" y="84307"/>
                      <a:pt x="52573" y="84307"/>
                    </a:cubicBezTo>
                    <a:cubicBezTo>
                      <a:pt x="64999" y="84307"/>
                      <a:pt x="75704" y="79719"/>
                      <a:pt x="85263" y="74366"/>
                    </a:cubicBezTo>
                    <a:lnTo>
                      <a:pt x="85263" y="95204"/>
                    </a:lnTo>
                    <a:close/>
                    <a:moveTo>
                      <a:pt x="68058" y="41867"/>
                    </a:moveTo>
                    <a:cubicBezTo>
                      <a:pt x="67293" y="29441"/>
                      <a:pt x="61558" y="18735"/>
                      <a:pt x="47220" y="18735"/>
                    </a:cubicBezTo>
                    <a:cubicBezTo>
                      <a:pt x="32882" y="18735"/>
                      <a:pt x="25617" y="28676"/>
                      <a:pt x="24470" y="41867"/>
                    </a:cubicBezTo>
                    <a:lnTo>
                      <a:pt x="68058" y="41867"/>
                    </a:lnTo>
                    <a:close/>
                  </a:path>
                </a:pathLst>
              </a:custGeom>
              <a:solidFill>
                <a:srgbClr val="0072BC"/>
              </a:solidFill>
              <a:ln w="0"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D03D1C94-59AD-23EF-D52F-9BCAC5BA4806}"/>
                  </a:ext>
                </a:extLst>
              </p:cNvPr>
              <p:cNvSpPr/>
              <p:nvPr/>
            </p:nvSpPr>
            <p:spPr>
              <a:xfrm>
                <a:off x="10056751" y="2067902"/>
                <a:ext cx="88895" cy="103042"/>
              </a:xfrm>
              <a:custGeom>
                <a:avLst/>
                <a:gdLst>
                  <a:gd name="connsiteX0" fmla="*/ 10706 w 88895"/>
                  <a:gd name="connsiteY0" fmla="*/ 7456 h 103042"/>
                  <a:gd name="connsiteX1" fmla="*/ 44925 w 88895"/>
                  <a:gd name="connsiteY1" fmla="*/ 0 h 103042"/>
                  <a:gd name="connsiteX2" fmla="*/ 87366 w 88895"/>
                  <a:gd name="connsiteY2" fmla="*/ 41485 h 103042"/>
                  <a:gd name="connsiteX3" fmla="*/ 87366 w 88895"/>
                  <a:gd name="connsiteY3" fmla="*/ 54102 h 103042"/>
                  <a:gd name="connsiteX4" fmla="*/ 87748 w 88895"/>
                  <a:gd name="connsiteY4" fmla="*/ 78763 h 103042"/>
                  <a:gd name="connsiteX5" fmla="*/ 88895 w 88895"/>
                  <a:gd name="connsiteY5" fmla="*/ 100748 h 103042"/>
                  <a:gd name="connsiteX6" fmla="*/ 66337 w 88895"/>
                  <a:gd name="connsiteY6" fmla="*/ 100748 h 103042"/>
                  <a:gd name="connsiteX7" fmla="*/ 65190 w 88895"/>
                  <a:gd name="connsiteY7" fmla="*/ 86028 h 103042"/>
                  <a:gd name="connsiteX8" fmla="*/ 64808 w 88895"/>
                  <a:gd name="connsiteY8" fmla="*/ 86028 h 103042"/>
                  <a:gd name="connsiteX9" fmla="*/ 34411 w 88895"/>
                  <a:gd name="connsiteY9" fmla="*/ 103042 h 103042"/>
                  <a:gd name="connsiteX10" fmla="*/ 0 w 88895"/>
                  <a:gd name="connsiteY10" fmla="*/ 73793 h 103042"/>
                  <a:gd name="connsiteX11" fmla="*/ 16823 w 88895"/>
                  <a:gd name="connsiteY11" fmla="*/ 45690 h 103042"/>
                  <a:gd name="connsiteX12" fmla="*/ 49896 w 88895"/>
                  <a:gd name="connsiteY12" fmla="*/ 39955 h 103042"/>
                  <a:gd name="connsiteX13" fmla="*/ 64043 w 88895"/>
                  <a:gd name="connsiteY13" fmla="*/ 39955 h 103042"/>
                  <a:gd name="connsiteX14" fmla="*/ 41867 w 88895"/>
                  <a:gd name="connsiteY14" fmla="*/ 18735 h 103042"/>
                  <a:gd name="connsiteX15" fmla="*/ 11470 w 88895"/>
                  <a:gd name="connsiteY15" fmla="*/ 29441 h 103042"/>
                  <a:gd name="connsiteX16" fmla="*/ 10706 w 88895"/>
                  <a:gd name="connsiteY16" fmla="*/ 7456 h 103042"/>
                  <a:gd name="connsiteX17" fmla="*/ 40720 w 88895"/>
                  <a:gd name="connsiteY17" fmla="*/ 84307 h 103042"/>
                  <a:gd name="connsiteX18" fmla="*/ 58690 w 88895"/>
                  <a:gd name="connsiteY18" fmla="*/ 75513 h 103042"/>
                  <a:gd name="connsiteX19" fmla="*/ 64043 w 88895"/>
                  <a:gd name="connsiteY19" fmla="*/ 55249 h 103042"/>
                  <a:gd name="connsiteX20" fmla="*/ 52955 w 88895"/>
                  <a:gd name="connsiteY20" fmla="*/ 55249 h 103042"/>
                  <a:gd name="connsiteX21" fmla="*/ 24470 w 88895"/>
                  <a:gd name="connsiteY21" fmla="*/ 72263 h 103042"/>
                  <a:gd name="connsiteX22" fmla="*/ 40720 w 88895"/>
                  <a:gd name="connsiteY22" fmla="*/ 8430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895" h="103042">
                    <a:moveTo>
                      <a:pt x="10706" y="7456"/>
                    </a:moveTo>
                    <a:cubicBezTo>
                      <a:pt x="20647" y="2868"/>
                      <a:pt x="34029" y="0"/>
                      <a:pt x="44925" y="0"/>
                    </a:cubicBezTo>
                    <a:cubicBezTo>
                      <a:pt x="74940" y="0"/>
                      <a:pt x="87366" y="12426"/>
                      <a:pt x="87366" y="41485"/>
                    </a:cubicBezTo>
                    <a:lnTo>
                      <a:pt x="87366" y="54102"/>
                    </a:lnTo>
                    <a:cubicBezTo>
                      <a:pt x="87366" y="64043"/>
                      <a:pt x="87557" y="71499"/>
                      <a:pt x="87748" y="78763"/>
                    </a:cubicBezTo>
                    <a:cubicBezTo>
                      <a:pt x="87939" y="86219"/>
                      <a:pt x="88322" y="93101"/>
                      <a:pt x="88895" y="100748"/>
                    </a:cubicBezTo>
                    <a:lnTo>
                      <a:pt x="66337" y="100748"/>
                    </a:lnTo>
                    <a:cubicBezTo>
                      <a:pt x="65381" y="95587"/>
                      <a:pt x="65381" y="89087"/>
                      <a:pt x="65190" y="86028"/>
                    </a:cubicBezTo>
                    <a:lnTo>
                      <a:pt x="64808" y="86028"/>
                    </a:lnTo>
                    <a:cubicBezTo>
                      <a:pt x="58881" y="96925"/>
                      <a:pt x="46073" y="103042"/>
                      <a:pt x="34411" y="103042"/>
                    </a:cubicBezTo>
                    <a:cubicBezTo>
                      <a:pt x="17014" y="103042"/>
                      <a:pt x="0" y="92528"/>
                      <a:pt x="0" y="73793"/>
                    </a:cubicBezTo>
                    <a:cubicBezTo>
                      <a:pt x="0" y="59072"/>
                      <a:pt x="7073" y="50470"/>
                      <a:pt x="16823" y="45690"/>
                    </a:cubicBezTo>
                    <a:cubicBezTo>
                      <a:pt x="26573" y="40911"/>
                      <a:pt x="39191" y="39955"/>
                      <a:pt x="49896" y="39955"/>
                    </a:cubicBezTo>
                    <a:lnTo>
                      <a:pt x="64043" y="39955"/>
                    </a:lnTo>
                    <a:cubicBezTo>
                      <a:pt x="64043" y="24088"/>
                      <a:pt x="56969" y="18735"/>
                      <a:pt x="41867" y="18735"/>
                    </a:cubicBezTo>
                    <a:cubicBezTo>
                      <a:pt x="30970" y="18735"/>
                      <a:pt x="20073" y="22941"/>
                      <a:pt x="11470" y="29441"/>
                    </a:cubicBezTo>
                    <a:lnTo>
                      <a:pt x="10706" y="7456"/>
                    </a:lnTo>
                    <a:close/>
                    <a:moveTo>
                      <a:pt x="40720" y="84307"/>
                    </a:moveTo>
                    <a:cubicBezTo>
                      <a:pt x="48558" y="84307"/>
                      <a:pt x="54675" y="80866"/>
                      <a:pt x="58690" y="75513"/>
                    </a:cubicBezTo>
                    <a:cubicBezTo>
                      <a:pt x="62896" y="69969"/>
                      <a:pt x="64043" y="62896"/>
                      <a:pt x="64043" y="55249"/>
                    </a:cubicBezTo>
                    <a:lnTo>
                      <a:pt x="52955" y="55249"/>
                    </a:lnTo>
                    <a:cubicBezTo>
                      <a:pt x="41484" y="55249"/>
                      <a:pt x="24470" y="57161"/>
                      <a:pt x="24470" y="72263"/>
                    </a:cubicBezTo>
                    <a:cubicBezTo>
                      <a:pt x="24470" y="80675"/>
                      <a:pt x="31543" y="84307"/>
                      <a:pt x="40720" y="84307"/>
                    </a:cubicBezTo>
                    <a:close/>
                  </a:path>
                </a:pathLst>
              </a:custGeom>
              <a:solidFill>
                <a:srgbClr val="0072BC"/>
              </a:solidFill>
              <a:ln w="0"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B1E9AF1D-9E38-F7BC-AD9F-CE8C65213311}"/>
                  </a:ext>
                </a:extLst>
              </p:cNvPr>
              <p:cNvSpPr/>
              <p:nvPr/>
            </p:nvSpPr>
            <p:spPr>
              <a:xfrm>
                <a:off x="10169925" y="2025271"/>
                <a:ext cx="25617" cy="143379"/>
              </a:xfrm>
              <a:custGeom>
                <a:avLst/>
                <a:gdLst>
                  <a:gd name="connsiteX0" fmla="*/ 0 w 25617"/>
                  <a:gd name="connsiteY0" fmla="*/ 0 h 143379"/>
                  <a:gd name="connsiteX1" fmla="*/ 25617 w 25617"/>
                  <a:gd name="connsiteY1" fmla="*/ 0 h 143379"/>
                  <a:gd name="connsiteX2" fmla="*/ 25617 w 25617"/>
                  <a:gd name="connsiteY2" fmla="*/ 143380 h 143379"/>
                  <a:gd name="connsiteX3" fmla="*/ 0 w 25617"/>
                  <a:gd name="connsiteY3" fmla="*/ 143380 h 143379"/>
                  <a:gd name="connsiteX4" fmla="*/ 0 w 25617"/>
                  <a:gd name="connsiteY4" fmla="*/ 0 h 14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7" h="143379">
                    <a:moveTo>
                      <a:pt x="0" y="0"/>
                    </a:moveTo>
                    <a:lnTo>
                      <a:pt x="25617" y="0"/>
                    </a:lnTo>
                    <a:lnTo>
                      <a:pt x="25617" y="143380"/>
                    </a:lnTo>
                    <a:lnTo>
                      <a:pt x="0" y="143380"/>
                    </a:lnTo>
                    <a:lnTo>
                      <a:pt x="0" y="0"/>
                    </a:lnTo>
                    <a:close/>
                  </a:path>
                </a:pathLst>
              </a:custGeom>
              <a:solidFill>
                <a:srgbClr val="0072BC"/>
              </a:solidFill>
              <a:ln w="0"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9B028358-B98C-EEB2-C9DD-EDF121FF0222}"/>
                  </a:ext>
                </a:extLst>
              </p:cNvPr>
              <p:cNvSpPr/>
              <p:nvPr/>
            </p:nvSpPr>
            <p:spPr>
              <a:xfrm>
                <a:off x="10211983" y="2042285"/>
                <a:ext cx="69013" cy="128659"/>
              </a:xfrm>
              <a:custGeom>
                <a:avLst/>
                <a:gdLst>
                  <a:gd name="connsiteX0" fmla="*/ 18926 w 69013"/>
                  <a:gd name="connsiteY0" fmla="*/ 46646 h 128659"/>
                  <a:gd name="connsiteX1" fmla="*/ 0 w 69013"/>
                  <a:gd name="connsiteY1" fmla="*/ 46646 h 128659"/>
                  <a:gd name="connsiteX2" fmla="*/ 0 w 69013"/>
                  <a:gd name="connsiteY2" fmla="*/ 27911 h 128659"/>
                  <a:gd name="connsiteX3" fmla="*/ 18926 w 69013"/>
                  <a:gd name="connsiteY3" fmla="*/ 27911 h 128659"/>
                  <a:gd name="connsiteX4" fmla="*/ 18926 w 69013"/>
                  <a:gd name="connsiteY4" fmla="*/ 8220 h 128659"/>
                  <a:gd name="connsiteX5" fmla="*/ 44543 w 69013"/>
                  <a:gd name="connsiteY5" fmla="*/ 0 h 128659"/>
                  <a:gd name="connsiteX6" fmla="*/ 44543 w 69013"/>
                  <a:gd name="connsiteY6" fmla="*/ 27911 h 128659"/>
                  <a:gd name="connsiteX7" fmla="*/ 67293 w 69013"/>
                  <a:gd name="connsiteY7" fmla="*/ 27911 h 128659"/>
                  <a:gd name="connsiteX8" fmla="*/ 67293 w 69013"/>
                  <a:gd name="connsiteY8" fmla="*/ 46646 h 128659"/>
                  <a:gd name="connsiteX9" fmla="*/ 44543 w 69013"/>
                  <a:gd name="connsiteY9" fmla="*/ 46646 h 128659"/>
                  <a:gd name="connsiteX10" fmla="*/ 44543 w 69013"/>
                  <a:gd name="connsiteY10" fmla="*/ 92528 h 128659"/>
                  <a:gd name="connsiteX11" fmla="*/ 56587 w 69013"/>
                  <a:gd name="connsiteY11" fmla="*/ 108777 h 128659"/>
                  <a:gd name="connsiteX12" fmla="*/ 68249 w 69013"/>
                  <a:gd name="connsiteY12" fmla="*/ 106101 h 128659"/>
                  <a:gd name="connsiteX13" fmla="*/ 69013 w 69013"/>
                  <a:gd name="connsiteY13" fmla="*/ 126365 h 128659"/>
                  <a:gd name="connsiteX14" fmla="*/ 50087 w 69013"/>
                  <a:gd name="connsiteY14" fmla="*/ 128659 h 128659"/>
                  <a:gd name="connsiteX15" fmla="*/ 18926 w 69013"/>
                  <a:gd name="connsiteY15" fmla="*/ 96733 h 128659"/>
                  <a:gd name="connsiteX16" fmla="*/ 18926 w 69013"/>
                  <a:gd name="connsiteY16" fmla="*/ 46646 h 12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13" h="128659">
                    <a:moveTo>
                      <a:pt x="18926" y="46646"/>
                    </a:moveTo>
                    <a:lnTo>
                      <a:pt x="0" y="46646"/>
                    </a:lnTo>
                    <a:lnTo>
                      <a:pt x="0" y="27911"/>
                    </a:lnTo>
                    <a:lnTo>
                      <a:pt x="18926" y="27911"/>
                    </a:lnTo>
                    <a:lnTo>
                      <a:pt x="18926" y="8220"/>
                    </a:lnTo>
                    <a:lnTo>
                      <a:pt x="44543" y="0"/>
                    </a:lnTo>
                    <a:lnTo>
                      <a:pt x="44543" y="27911"/>
                    </a:lnTo>
                    <a:lnTo>
                      <a:pt x="67293" y="27911"/>
                    </a:lnTo>
                    <a:lnTo>
                      <a:pt x="67293" y="46646"/>
                    </a:lnTo>
                    <a:lnTo>
                      <a:pt x="44543" y="46646"/>
                    </a:lnTo>
                    <a:lnTo>
                      <a:pt x="44543" y="92528"/>
                    </a:lnTo>
                    <a:cubicBezTo>
                      <a:pt x="44543" y="100939"/>
                      <a:pt x="46837" y="108777"/>
                      <a:pt x="56587" y="108777"/>
                    </a:cubicBezTo>
                    <a:cubicBezTo>
                      <a:pt x="61175" y="108777"/>
                      <a:pt x="65572" y="107822"/>
                      <a:pt x="68249" y="106101"/>
                    </a:cubicBezTo>
                    <a:lnTo>
                      <a:pt x="69013" y="126365"/>
                    </a:lnTo>
                    <a:cubicBezTo>
                      <a:pt x="63661" y="127895"/>
                      <a:pt x="57734" y="128659"/>
                      <a:pt x="50087" y="128659"/>
                    </a:cubicBezTo>
                    <a:cubicBezTo>
                      <a:pt x="30014" y="128659"/>
                      <a:pt x="18926" y="116233"/>
                      <a:pt x="18926" y="96733"/>
                    </a:cubicBezTo>
                    <a:lnTo>
                      <a:pt x="18926" y="46646"/>
                    </a:lnTo>
                    <a:close/>
                  </a:path>
                </a:pathLst>
              </a:custGeom>
              <a:solidFill>
                <a:srgbClr val="0072BC"/>
              </a:solidFill>
              <a:ln w="0"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5A757BEE-B860-F06D-2549-F0B3DC5532EF}"/>
                  </a:ext>
                </a:extLst>
              </p:cNvPr>
              <p:cNvSpPr/>
              <p:nvPr/>
            </p:nvSpPr>
            <p:spPr>
              <a:xfrm>
                <a:off x="10296864" y="2025271"/>
                <a:ext cx="90424" cy="143379"/>
              </a:xfrm>
              <a:custGeom>
                <a:avLst/>
                <a:gdLst>
                  <a:gd name="connsiteX0" fmla="*/ 0 w 90424"/>
                  <a:gd name="connsiteY0" fmla="*/ 0 h 143379"/>
                  <a:gd name="connsiteX1" fmla="*/ 25617 w 90424"/>
                  <a:gd name="connsiteY1" fmla="*/ 0 h 143379"/>
                  <a:gd name="connsiteX2" fmla="*/ 25617 w 90424"/>
                  <a:gd name="connsiteY2" fmla="*/ 58308 h 143379"/>
                  <a:gd name="connsiteX3" fmla="*/ 26000 w 90424"/>
                  <a:gd name="connsiteY3" fmla="*/ 58308 h 143379"/>
                  <a:gd name="connsiteX4" fmla="*/ 56969 w 90424"/>
                  <a:gd name="connsiteY4" fmla="*/ 42632 h 143379"/>
                  <a:gd name="connsiteX5" fmla="*/ 90425 w 90424"/>
                  <a:gd name="connsiteY5" fmla="*/ 81249 h 143379"/>
                  <a:gd name="connsiteX6" fmla="*/ 90425 w 90424"/>
                  <a:gd name="connsiteY6" fmla="*/ 143380 h 143379"/>
                  <a:gd name="connsiteX7" fmla="*/ 64808 w 90424"/>
                  <a:gd name="connsiteY7" fmla="*/ 143380 h 143379"/>
                  <a:gd name="connsiteX8" fmla="*/ 64808 w 90424"/>
                  <a:gd name="connsiteY8" fmla="*/ 90807 h 143379"/>
                  <a:gd name="connsiteX9" fmla="*/ 48176 w 90424"/>
                  <a:gd name="connsiteY9" fmla="*/ 62514 h 143379"/>
                  <a:gd name="connsiteX10" fmla="*/ 25617 w 90424"/>
                  <a:gd name="connsiteY10" fmla="*/ 95204 h 143379"/>
                  <a:gd name="connsiteX11" fmla="*/ 25617 w 90424"/>
                  <a:gd name="connsiteY11" fmla="*/ 143380 h 143379"/>
                  <a:gd name="connsiteX12" fmla="*/ 0 w 90424"/>
                  <a:gd name="connsiteY12" fmla="*/ 143380 h 143379"/>
                  <a:gd name="connsiteX13" fmla="*/ 0 w 90424"/>
                  <a:gd name="connsiteY13" fmla="*/ 0 h 14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24" h="143379">
                    <a:moveTo>
                      <a:pt x="0" y="0"/>
                    </a:moveTo>
                    <a:lnTo>
                      <a:pt x="25617" y="0"/>
                    </a:lnTo>
                    <a:lnTo>
                      <a:pt x="25617" y="58308"/>
                    </a:lnTo>
                    <a:lnTo>
                      <a:pt x="26000" y="58308"/>
                    </a:lnTo>
                    <a:cubicBezTo>
                      <a:pt x="32499" y="48749"/>
                      <a:pt x="43587" y="42632"/>
                      <a:pt x="56969" y="42632"/>
                    </a:cubicBezTo>
                    <a:cubicBezTo>
                      <a:pt x="80293" y="42632"/>
                      <a:pt x="90425" y="59072"/>
                      <a:pt x="90425" y="81249"/>
                    </a:cubicBezTo>
                    <a:lnTo>
                      <a:pt x="90425" y="143380"/>
                    </a:lnTo>
                    <a:lnTo>
                      <a:pt x="64808" y="143380"/>
                    </a:lnTo>
                    <a:lnTo>
                      <a:pt x="64808" y="90807"/>
                    </a:lnTo>
                    <a:cubicBezTo>
                      <a:pt x="64808" y="78763"/>
                      <a:pt x="64617" y="62514"/>
                      <a:pt x="48176" y="62514"/>
                    </a:cubicBezTo>
                    <a:cubicBezTo>
                      <a:pt x="29632" y="62514"/>
                      <a:pt x="25617" y="82587"/>
                      <a:pt x="25617" y="95204"/>
                    </a:cubicBezTo>
                    <a:lnTo>
                      <a:pt x="25617" y="143380"/>
                    </a:lnTo>
                    <a:lnTo>
                      <a:pt x="0" y="143380"/>
                    </a:lnTo>
                    <a:lnTo>
                      <a:pt x="0" y="0"/>
                    </a:lnTo>
                    <a:close/>
                  </a:path>
                </a:pathLst>
              </a:custGeom>
              <a:solidFill>
                <a:srgbClr val="0072BC"/>
              </a:solidFill>
              <a:ln w="0"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16603FD2-B83A-D201-E633-BB5271BBA1E3}"/>
                  </a:ext>
                </a:extLst>
              </p:cNvPr>
              <p:cNvSpPr/>
              <p:nvPr/>
            </p:nvSpPr>
            <p:spPr>
              <a:xfrm>
                <a:off x="10462611" y="2032917"/>
                <a:ext cx="116424" cy="138026"/>
              </a:xfrm>
              <a:custGeom>
                <a:avLst/>
                <a:gdLst>
                  <a:gd name="connsiteX0" fmla="*/ 110689 w 116424"/>
                  <a:gd name="connsiteY0" fmla="*/ 28102 h 138026"/>
                  <a:gd name="connsiteX1" fmla="*/ 76278 w 116424"/>
                  <a:gd name="connsiteY1" fmla="*/ 21029 h 138026"/>
                  <a:gd name="connsiteX2" fmla="*/ 27911 w 116424"/>
                  <a:gd name="connsiteY2" fmla="*/ 69396 h 138026"/>
                  <a:gd name="connsiteX3" fmla="*/ 73219 w 116424"/>
                  <a:gd name="connsiteY3" fmla="*/ 116998 h 138026"/>
                  <a:gd name="connsiteX4" fmla="*/ 90807 w 116424"/>
                  <a:gd name="connsiteY4" fmla="*/ 115086 h 138026"/>
                  <a:gd name="connsiteX5" fmla="*/ 90807 w 116424"/>
                  <a:gd name="connsiteY5" fmla="*/ 80293 h 138026"/>
                  <a:gd name="connsiteX6" fmla="*/ 62514 w 116424"/>
                  <a:gd name="connsiteY6" fmla="*/ 80293 h 138026"/>
                  <a:gd name="connsiteX7" fmla="*/ 62514 w 116424"/>
                  <a:gd name="connsiteY7" fmla="*/ 59264 h 138026"/>
                  <a:gd name="connsiteX8" fmla="*/ 116424 w 116424"/>
                  <a:gd name="connsiteY8" fmla="*/ 59264 h 138026"/>
                  <a:gd name="connsiteX9" fmla="*/ 116424 w 116424"/>
                  <a:gd name="connsiteY9" fmla="*/ 131145 h 138026"/>
                  <a:gd name="connsiteX10" fmla="*/ 73219 w 116424"/>
                  <a:gd name="connsiteY10" fmla="*/ 138027 h 138026"/>
                  <a:gd name="connsiteX11" fmla="*/ 0 w 116424"/>
                  <a:gd name="connsiteY11" fmla="*/ 71308 h 138026"/>
                  <a:gd name="connsiteX12" fmla="*/ 73219 w 116424"/>
                  <a:gd name="connsiteY12" fmla="*/ 0 h 138026"/>
                  <a:gd name="connsiteX13" fmla="*/ 112410 w 116424"/>
                  <a:gd name="connsiteY13" fmla="*/ 5544 h 138026"/>
                  <a:gd name="connsiteX14" fmla="*/ 110689 w 116424"/>
                  <a:gd name="connsiteY14" fmla="*/ 28102 h 1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424" h="138026">
                    <a:moveTo>
                      <a:pt x="110689" y="28102"/>
                    </a:moveTo>
                    <a:cubicBezTo>
                      <a:pt x="100366" y="23323"/>
                      <a:pt x="86984" y="21029"/>
                      <a:pt x="76278" y="21029"/>
                    </a:cubicBezTo>
                    <a:cubicBezTo>
                      <a:pt x="45117" y="21029"/>
                      <a:pt x="27911" y="42058"/>
                      <a:pt x="27911" y="69396"/>
                    </a:cubicBezTo>
                    <a:cubicBezTo>
                      <a:pt x="27911" y="96733"/>
                      <a:pt x="44734" y="116998"/>
                      <a:pt x="73219" y="116998"/>
                    </a:cubicBezTo>
                    <a:cubicBezTo>
                      <a:pt x="80484" y="116998"/>
                      <a:pt x="86219" y="116233"/>
                      <a:pt x="90807" y="115086"/>
                    </a:cubicBezTo>
                    <a:lnTo>
                      <a:pt x="90807" y="80293"/>
                    </a:lnTo>
                    <a:lnTo>
                      <a:pt x="62514" y="80293"/>
                    </a:lnTo>
                    <a:lnTo>
                      <a:pt x="62514" y="59264"/>
                    </a:lnTo>
                    <a:lnTo>
                      <a:pt x="116424" y="59264"/>
                    </a:lnTo>
                    <a:lnTo>
                      <a:pt x="116424" y="131145"/>
                    </a:lnTo>
                    <a:cubicBezTo>
                      <a:pt x="102278" y="134968"/>
                      <a:pt x="87557" y="138027"/>
                      <a:pt x="73219" y="138027"/>
                    </a:cubicBezTo>
                    <a:cubicBezTo>
                      <a:pt x="30014" y="138027"/>
                      <a:pt x="0" y="116424"/>
                      <a:pt x="0" y="71308"/>
                    </a:cubicBezTo>
                    <a:cubicBezTo>
                      <a:pt x="0" y="26191"/>
                      <a:pt x="27911" y="0"/>
                      <a:pt x="73219" y="0"/>
                    </a:cubicBezTo>
                    <a:cubicBezTo>
                      <a:pt x="88704" y="0"/>
                      <a:pt x="100939" y="2103"/>
                      <a:pt x="112410" y="5544"/>
                    </a:cubicBezTo>
                    <a:lnTo>
                      <a:pt x="110689" y="28102"/>
                    </a:lnTo>
                    <a:close/>
                  </a:path>
                </a:pathLst>
              </a:custGeom>
              <a:solidFill>
                <a:srgbClr val="0072BC"/>
              </a:solidFill>
              <a:ln w="0"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A2E2BCD7-3E30-3A82-C211-B9F8184EDE13}"/>
                  </a:ext>
                </a:extLst>
              </p:cNvPr>
              <p:cNvSpPr/>
              <p:nvPr/>
            </p:nvSpPr>
            <p:spPr>
              <a:xfrm>
                <a:off x="10605417" y="2067902"/>
                <a:ext cx="57925" cy="100748"/>
              </a:xfrm>
              <a:custGeom>
                <a:avLst/>
                <a:gdLst>
                  <a:gd name="connsiteX0" fmla="*/ 0 w 57925"/>
                  <a:gd name="connsiteY0" fmla="*/ 2294 h 100748"/>
                  <a:gd name="connsiteX1" fmla="*/ 22750 w 57925"/>
                  <a:gd name="connsiteY1" fmla="*/ 2294 h 100748"/>
                  <a:gd name="connsiteX2" fmla="*/ 22750 w 57925"/>
                  <a:gd name="connsiteY2" fmla="*/ 24661 h 100748"/>
                  <a:gd name="connsiteX3" fmla="*/ 23132 w 57925"/>
                  <a:gd name="connsiteY3" fmla="*/ 24661 h 100748"/>
                  <a:gd name="connsiteX4" fmla="*/ 50087 w 57925"/>
                  <a:gd name="connsiteY4" fmla="*/ 0 h 100748"/>
                  <a:gd name="connsiteX5" fmla="*/ 57925 w 57925"/>
                  <a:gd name="connsiteY5" fmla="*/ 765 h 100748"/>
                  <a:gd name="connsiteX6" fmla="*/ 57925 w 57925"/>
                  <a:gd name="connsiteY6" fmla="*/ 26573 h 100748"/>
                  <a:gd name="connsiteX7" fmla="*/ 46455 w 57925"/>
                  <a:gd name="connsiteY7" fmla="*/ 24470 h 100748"/>
                  <a:gd name="connsiteX8" fmla="*/ 25617 w 57925"/>
                  <a:gd name="connsiteY8" fmla="*/ 64616 h 100748"/>
                  <a:gd name="connsiteX9" fmla="*/ 25617 w 57925"/>
                  <a:gd name="connsiteY9" fmla="*/ 100748 h 100748"/>
                  <a:gd name="connsiteX10" fmla="*/ 0 w 57925"/>
                  <a:gd name="connsiteY10" fmla="*/ 100748 h 100748"/>
                  <a:gd name="connsiteX11" fmla="*/ 0 w 57925"/>
                  <a:gd name="connsiteY11" fmla="*/ 229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25" h="100748">
                    <a:moveTo>
                      <a:pt x="0" y="2294"/>
                    </a:moveTo>
                    <a:lnTo>
                      <a:pt x="22750" y="2294"/>
                    </a:lnTo>
                    <a:lnTo>
                      <a:pt x="22750" y="24661"/>
                    </a:lnTo>
                    <a:lnTo>
                      <a:pt x="23132" y="24661"/>
                    </a:lnTo>
                    <a:cubicBezTo>
                      <a:pt x="24279" y="15485"/>
                      <a:pt x="34794" y="0"/>
                      <a:pt x="50087" y="0"/>
                    </a:cubicBezTo>
                    <a:cubicBezTo>
                      <a:pt x="52573" y="0"/>
                      <a:pt x="55249" y="0"/>
                      <a:pt x="57925" y="765"/>
                    </a:cubicBezTo>
                    <a:lnTo>
                      <a:pt x="57925" y="26573"/>
                    </a:lnTo>
                    <a:cubicBezTo>
                      <a:pt x="55631" y="25235"/>
                      <a:pt x="51043" y="24470"/>
                      <a:pt x="46455" y="24470"/>
                    </a:cubicBezTo>
                    <a:cubicBezTo>
                      <a:pt x="25617" y="24470"/>
                      <a:pt x="25617" y="50470"/>
                      <a:pt x="25617" y="64616"/>
                    </a:cubicBezTo>
                    <a:lnTo>
                      <a:pt x="25617" y="100748"/>
                    </a:lnTo>
                    <a:lnTo>
                      <a:pt x="0" y="100748"/>
                    </a:lnTo>
                    <a:lnTo>
                      <a:pt x="0" y="2294"/>
                    </a:lnTo>
                    <a:close/>
                  </a:path>
                </a:pathLst>
              </a:custGeom>
              <a:solidFill>
                <a:srgbClr val="0072BC"/>
              </a:solidFill>
              <a:ln w="0"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F9D9CD07-EBA0-D6F2-7339-AC7F0F55D251}"/>
                  </a:ext>
                </a:extLst>
              </p:cNvPr>
              <p:cNvSpPr/>
              <p:nvPr/>
            </p:nvSpPr>
            <p:spPr>
              <a:xfrm>
                <a:off x="10669460" y="2067902"/>
                <a:ext cx="103042" cy="103042"/>
              </a:xfrm>
              <a:custGeom>
                <a:avLst/>
                <a:gdLst>
                  <a:gd name="connsiteX0" fmla="*/ 51425 w 103042"/>
                  <a:gd name="connsiteY0" fmla="*/ 0 h 103042"/>
                  <a:gd name="connsiteX1" fmla="*/ 103042 w 103042"/>
                  <a:gd name="connsiteY1" fmla="*/ 52190 h 103042"/>
                  <a:gd name="connsiteX2" fmla="*/ 51425 w 103042"/>
                  <a:gd name="connsiteY2" fmla="*/ 103042 h 103042"/>
                  <a:gd name="connsiteX3" fmla="*/ 0 w 103042"/>
                  <a:gd name="connsiteY3" fmla="*/ 52190 h 103042"/>
                  <a:gd name="connsiteX4" fmla="*/ 51425 w 103042"/>
                  <a:gd name="connsiteY4" fmla="*/ 0 h 103042"/>
                  <a:gd name="connsiteX5" fmla="*/ 51425 w 103042"/>
                  <a:gd name="connsiteY5" fmla="*/ 83160 h 103042"/>
                  <a:gd name="connsiteX6" fmla="*/ 76278 w 103042"/>
                  <a:gd name="connsiteY6" fmla="*/ 49131 h 103042"/>
                  <a:gd name="connsiteX7" fmla="*/ 51425 w 103042"/>
                  <a:gd name="connsiteY7" fmla="*/ 19882 h 103042"/>
                  <a:gd name="connsiteX8" fmla="*/ 26764 w 103042"/>
                  <a:gd name="connsiteY8" fmla="*/ 49131 h 103042"/>
                  <a:gd name="connsiteX9" fmla="*/ 51425 w 103042"/>
                  <a:gd name="connsiteY9" fmla="*/ 83160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42" h="103042">
                    <a:moveTo>
                      <a:pt x="51425" y="0"/>
                    </a:moveTo>
                    <a:cubicBezTo>
                      <a:pt x="80675" y="0"/>
                      <a:pt x="103042" y="19691"/>
                      <a:pt x="103042" y="52190"/>
                    </a:cubicBezTo>
                    <a:cubicBezTo>
                      <a:pt x="103042" y="80484"/>
                      <a:pt x="84116" y="103042"/>
                      <a:pt x="51425" y="103042"/>
                    </a:cubicBezTo>
                    <a:cubicBezTo>
                      <a:pt x="18735" y="103042"/>
                      <a:pt x="0" y="80484"/>
                      <a:pt x="0" y="52190"/>
                    </a:cubicBezTo>
                    <a:cubicBezTo>
                      <a:pt x="0" y="19691"/>
                      <a:pt x="22367" y="0"/>
                      <a:pt x="51425" y="0"/>
                    </a:cubicBezTo>
                    <a:close/>
                    <a:moveTo>
                      <a:pt x="51425" y="83160"/>
                    </a:moveTo>
                    <a:cubicBezTo>
                      <a:pt x="71116" y="83160"/>
                      <a:pt x="76278" y="65572"/>
                      <a:pt x="76278" y="49131"/>
                    </a:cubicBezTo>
                    <a:cubicBezTo>
                      <a:pt x="76278" y="34029"/>
                      <a:pt x="68249" y="19882"/>
                      <a:pt x="51425" y="19882"/>
                    </a:cubicBezTo>
                    <a:cubicBezTo>
                      <a:pt x="34602" y="19882"/>
                      <a:pt x="26764" y="34411"/>
                      <a:pt x="26764" y="49131"/>
                    </a:cubicBezTo>
                    <a:cubicBezTo>
                      <a:pt x="26764" y="65381"/>
                      <a:pt x="31926" y="83160"/>
                      <a:pt x="51425" y="83160"/>
                    </a:cubicBezTo>
                    <a:close/>
                  </a:path>
                </a:pathLst>
              </a:custGeom>
              <a:solidFill>
                <a:srgbClr val="0072BC"/>
              </a:solidFill>
              <a:ln w="0"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1FF66270-08CC-7760-C9E9-25AA97C404ED}"/>
                  </a:ext>
                </a:extLst>
              </p:cNvPr>
              <p:cNvSpPr/>
              <p:nvPr/>
            </p:nvSpPr>
            <p:spPr>
              <a:xfrm>
                <a:off x="10792575" y="2070196"/>
                <a:ext cx="90425" cy="100748"/>
              </a:xfrm>
              <a:custGeom>
                <a:avLst/>
                <a:gdLst>
                  <a:gd name="connsiteX0" fmla="*/ 90425 w 90425"/>
                  <a:gd name="connsiteY0" fmla="*/ 98454 h 100748"/>
                  <a:gd name="connsiteX1" fmla="*/ 66146 w 90425"/>
                  <a:gd name="connsiteY1" fmla="*/ 98454 h 100748"/>
                  <a:gd name="connsiteX2" fmla="*/ 66146 w 90425"/>
                  <a:gd name="connsiteY2" fmla="*/ 85072 h 100748"/>
                  <a:gd name="connsiteX3" fmla="*/ 65764 w 90425"/>
                  <a:gd name="connsiteY3" fmla="*/ 85072 h 100748"/>
                  <a:gd name="connsiteX4" fmla="*/ 33455 w 90425"/>
                  <a:gd name="connsiteY4" fmla="*/ 100748 h 100748"/>
                  <a:gd name="connsiteX5" fmla="*/ 0 w 90425"/>
                  <a:gd name="connsiteY5" fmla="*/ 62131 h 100748"/>
                  <a:gd name="connsiteX6" fmla="*/ 0 w 90425"/>
                  <a:gd name="connsiteY6" fmla="*/ 0 h 100748"/>
                  <a:gd name="connsiteX7" fmla="*/ 25617 w 90425"/>
                  <a:gd name="connsiteY7" fmla="*/ 0 h 100748"/>
                  <a:gd name="connsiteX8" fmla="*/ 25617 w 90425"/>
                  <a:gd name="connsiteY8" fmla="*/ 52573 h 100748"/>
                  <a:gd name="connsiteX9" fmla="*/ 42249 w 90425"/>
                  <a:gd name="connsiteY9" fmla="*/ 80866 h 100748"/>
                  <a:gd name="connsiteX10" fmla="*/ 64808 w 90425"/>
                  <a:gd name="connsiteY10" fmla="*/ 48176 h 100748"/>
                  <a:gd name="connsiteX11" fmla="*/ 64808 w 90425"/>
                  <a:gd name="connsiteY11" fmla="*/ 0 h 100748"/>
                  <a:gd name="connsiteX12" fmla="*/ 90425 w 90425"/>
                  <a:gd name="connsiteY12" fmla="*/ 0 h 100748"/>
                  <a:gd name="connsiteX13" fmla="*/ 90425 w 90425"/>
                  <a:gd name="connsiteY13" fmla="*/ 9845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25" h="100748">
                    <a:moveTo>
                      <a:pt x="90425" y="98454"/>
                    </a:moveTo>
                    <a:lnTo>
                      <a:pt x="66146" y="98454"/>
                    </a:lnTo>
                    <a:lnTo>
                      <a:pt x="66146" y="85072"/>
                    </a:lnTo>
                    <a:lnTo>
                      <a:pt x="65764" y="85072"/>
                    </a:lnTo>
                    <a:cubicBezTo>
                      <a:pt x="57926" y="94631"/>
                      <a:pt x="46838" y="100748"/>
                      <a:pt x="33455" y="100748"/>
                    </a:cubicBezTo>
                    <a:cubicBezTo>
                      <a:pt x="10132" y="100748"/>
                      <a:pt x="0" y="84307"/>
                      <a:pt x="0" y="62131"/>
                    </a:cubicBezTo>
                    <a:lnTo>
                      <a:pt x="0" y="0"/>
                    </a:lnTo>
                    <a:lnTo>
                      <a:pt x="25617" y="0"/>
                    </a:lnTo>
                    <a:lnTo>
                      <a:pt x="25617" y="52573"/>
                    </a:lnTo>
                    <a:cubicBezTo>
                      <a:pt x="25617" y="64617"/>
                      <a:pt x="25808" y="80866"/>
                      <a:pt x="42249" y="80866"/>
                    </a:cubicBezTo>
                    <a:cubicBezTo>
                      <a:pt x="60793" y="80866"/>
                      <a:pt x="64808" y="60793"/>
                      <a:pt x="64808" y="48176"/>
                    </a:cubicBezTo>
                    <a:lnTo>
                      <a:pt x="64808" y="0"/>
                    </a:lnTo>
                    <a:lnTo>
                      <a:pt x="90425" y="0"/>
                    </a:lnTo>
                    <a:lnTo>
                      <a:pt x="90425" y="98454"/>
                    </a:lnTo>
                    <a:close/>
                  </a:path>
                </a:pathLst>
              </a:custGeom>
              <a:solidFill>
                <a:srgbClr val="0072BC"/>
              </a:solidFill>
              <a:ln w="0"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22AB2E2E-1DAB-4559-AD81-8C8197D01978}"/>
                  </a:ext>
                </a:extLst>
              </p:cNvPr>
              <p:cNvSpPr/>
              <p:nvPr/>
            </p:nvSpPr>
            <p:spPr>
              <a:xfrm>
                <a:off x="10909382" y="2067902"/>
                <a:ext cx="96733" cy="140894"/>
              </a:xfrm>
              <a:custGeom>
                <a:avLst/>
                <a:gdLst>
                  <a:gd name="connsiteX0" fmla="*/ 0 w 96733"/>
                  <a:gd name="connsiteY0" fmla="*/ 2294 h 140894"/>
                  <a:gd name="connsiteX1" fmla="*/ 24470 w 96733"/>
                  <a:gd name="connsiteY1" fmla="*/ 2294 h 140894"/>
                  <a:gd name="connsiteX2" fmla="*/ 24470 w 96733"/>
                  <a:gd name="connsiteY2" fmla="*/ 16250 h 140894"/>
                  <a:gd name="connsiteX3" fmla="*/ 24853 w 96733"/>
                  <a:gd name="connsiteY3" fmla="*/ 16250 h 140894"/>
                  <a:gd name="connsiteX4" fmla="*/ 55440 w 96733"/>
                  <a:gd name="connsiteY4" fmla="*/ 0 h 140894"/>
                  <a:gd name="connsiteX5" fmla="*/ 96734 w 96733"/>
                  <a:gd name="connsiteY5" fmla="*/ 51234 h 140894"/>
                  <a:gd name="connsiteX6" fmla="*/ 54867 w 96733"/>
                  <a:gd name="connsiteY6" fmla="*/ 103042 h 140894"/>
                  <a:gd name="connsiteX7" fmla="*/ 26000 w 96733"/>
                  <a:gd name="connsiteY7" fmla="*/ 89469 h 140894"/>
                  <a:gd name="connsiteX8" fmla="*/ 25617 w 96733"/>
                  <a:gd name="connsiteY8" fmla="*/ 89469 h 140894"/>
                  <a:gd name="connsiteX9" fmla="*/ 25617 w 96733"/>
                  <a:gd name="connsiteY9" fmla="*/ 140894 h 140894"/>
                  <a:gd name="connsiteX10" fmla="*/ 0 w 96733"/>
                  <a:gd name="connsiteY10" fmla="*/ 140894 h 140894"/>
                  <a:gd name="connsiteX11" fmla="*/ 0 w 96733"/>
                  <a:gd name="connsiteY11" fmla="*/ 2294 h 140894"/>
                  <a:gd name="connsiteX12" fmla="*/ 25808 w 96733"/>
                  <a:gd name="connsiteY12" fmla="*/ 51234 h 140894"/>
                  <a:gd name="connsiteX13" fmla="*/ 48367 w 96733"/>
                  <a:gd name="connsiteY13" fmla="*/ 83160 h 140894"/>
                  <a:gd name="connsiteX14" fmla="*/ 69969 w 96733"/>
                  <a:gd name="connsiteY14" fmla="*/ 51234 h 140894"/>
                  <a:gd name="connsiteX15" fmla="*/ 48749 w 96733"/>
                  <a:gd name="connsiteY15" fmla="*/ 19882 h 140894"/>
                  <a:gd name="connsiteX16" fmla="*/ 25808 w 96733"/>
                  <a:gd name="connsiteY16" fmla="*/ 51234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733" h="140894">
                    <a:moveTo>
                      <a:pt x="0" y="2294"/>
                    </a:moveTo>
                    <a:lnTo>
                      <a:pt x="24470" y="2294"/>
                    </a:lnTo>
                    <a:lnTo>
                      <a:pt x="24470" y="16250"/>
                    </a:lnTo>
                    <a:lnTo>
                      <a:pt x="24853" y="16250"/>
                    </a:lnTo>
                    <a:cubicBezTo>
                      <a:pt x="30588" y="6691"/>
                      <a:pt x="40338" y="0"/>
                      <a:pt x="55440" y="0"/>
                    </a:cubicBezTo>
                    <a:cubicBezTo>
                      <a:pt x="85646" y="0"/>
                      <a:pt x="96734" y="24088"/>
                      <a:pt x="96734" y="51234"/>
                    </a:cubicBezTo>
                    <a:cubicBezTo>
                      <a:pt x="96734" y="78381"/>
                      <a:pt x="85646" y="103042"/>
                      <a:pt x="54867" y="103042"/>
                    </a:cubicBezTo>
                    <a:cubicBezTo>
                      <a:pt x="43970" y="103042"/>
                      <a:pt x="34985" y="100366"/>
                      <a:pt x="26000" y="89469"/>
                    </a:cubicBezTo>
                    <a:lnTo>
                      <a:pt x="25617" y="89469"/>
                    </a:lnTo>
                    <a:lnTo>
                      <a:pt x="25617" y="140894"/>
                    </a:lnTo>
                    <a:lnTo>
                      <a:pt x="0" y="140894"/>
                    </a:lnTo>
                    <a:lnTo>
                      <a:pt x="0" y="2294"/>
                    </a:lnTo>
                    <a:close/>
                    <a:moveTo>
                      <a:pt x="25808" y="51234"/>
                    </a:moveTo>
                    <a:cubicBezTo>
                      <a:pt x="25808" y="65190"/>
                      <a:pt x="31352" y="83160"/>
                      <a:pt x="48367" y="83160"/>
                    </a:cubicBezTo>
                    <a:cubicBezTo>
                      <a:pt x="65381" y="83160"/>
                      <a:pt x="69969" y="64808"/>
                      <a:pt x="69969" y="51234"/>
                    </a:cubicBezTo>
                    <a:cubicBezTo>
                      <a:pt x="69969" y="37661"/>
                      <a:pt x="65381" y="19882"/>
                      <a:pt x="48749" y="19882"/>
                    </a:cubicBezTo>
                    <a:cubicBezTo>
                      <a:pt x="32117" y="19882"/>
                      <a:pt x="25808" y="37470"/>
                      <a:pt x="25808" y="51234"/>
                    </a:cubicBezTo>
                    <a:close/>
                  </a:path>
                </a:pathLst>
              </a:custGeom>
              <a:solidFill>
                <a:srgbClr val="0072BC"/>
              </a:solidFill>
              <a:ln w="0"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6776525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000" b="1" kern="1200">
          <a:solidFill>
            <a:srgbClr val="20154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1E9D8F4-F828-99BE-D033-2BD0DE9C0396}"/>
              </a:ext>
            </a:extLst>
          </p:cNvPr>
          <p:cNvSpPr>
            <a:spLocks noGrp="1"/>
          </p:cNvSpPr>
          <p:nvPr>
            <p:ph type="title"/>
          </p:nvPr>
        </p:nvSpPr>
        <p:spPr>
          <a:xfrm>
            <a:off x="501448" y="745269"/>
            <a:ext cx="1118910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2">
            <a:extLst>
              <a:ext uri="{FF2B5EF4-FFF2-40B4-BE49-F238E27FC236}">
                <a16:creationId xmlns:a16="http://schemas.microsoft.com/office/drawing/2014/main" id="{AE06D9BE-8E2D-7586-2715-CE150388DBF1}"/>
              </a:ext>
            </a:extLst>
          </p:cNvPr>
          <p:cNvSpPr>
            <a:spLocks noGrp="1"/>
          </p:cNvSpPr>
          <p:nvPr>
            <p:ph type="body" idx="1"/>
          </p:nvPr>
        </p:nvSpPr>
        <p:spPr>
          <a:xfrm>
            <a:off x="501448" y="2205770"/>
            <a:ext cx="11189104" cy="4067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Number Placeholder 5">
            <a:extLst>
              <a:ext uri="{FF2B5EF4-FFF2-40B4-BE49-F238E27FC236}">
                <a16:creationId xmlns:a16="http://schemas.microsoft.com/office/drawing/2014/main" id="{998C48BE-2628-A937-24BC-39A2DA72C35A}"/>
              </a:ext>
            </a:extLst>
          </p:cNvPr>
          <p:cNvSpPr>
            <a:spLocks noGrp="1"/>
          </p:cNvSpPr>
          <p:nvPr>
            <p:ph type="sldNum" sz="quarter" idx="4"/>
          </p:nvPr>
        </p:nvSpPr>
        <p:spPr>
          <a:xfrm>
            <a:off x="8610600" y="6356351"/>
            <a:ext cx="3079952" cy="365125"/>
          </a:xfrm>
          <a:prstGeom prst="rect">
            <a:avLst/>
          </a:prstGeom>
        </p:spPr>
        <p:txBody>
          <a:bodyPr/>
          <a:lstStyle>
            <a:lvl1pPr algn="r">
              <a:defRPr sz="1200">
                <a:solidFill>
                  <a:schemeClr val="tx1"/>
                </a:solidFill>
                <a:latin typeface="Arial" panose="020B0604020202020204" pitchFamily="34" charset="0"/>
                <a:cs typeface="Arial" panose="020B0604020202020204" pitchFamily="34" charset="0"/>
              </a:defRPr>
            </a:lvl1pPr>
          </a:lstStyle>
          <a:p>
            <a:fld id="{EB958DA5-42E0-49FF-8F44-5FF32DB403D4}" type="slidenum">
              <a:rPr lang="en-GB" smtClean="0"/>
              <a:pPr/>
              <a:t>‹#›</a:t>
            </a:fld>
            <a:endParaRPr lang="en-GB" dirty="0"/>
          </a:p>
        </p:txBody>
      </p:sp>
      <p:pic>
        <p:nvPicPr>
          <p:cNvPr id="57" name="Graphic 56" descr="gesh group logo">
            <a:extLst>
              <a:ext uri="{FF2B5EF4-FFF2-40B4-BE49-F238E27FC236}">
                <a16:creationId xmlns:a16="http://schemas.microsoft.com/office/drawing/2014/main" id="{98100697-7413-12CE-04EE-C8752DBE785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01449" y="385776"/>
            <a:ext cx="1132000" cy="313107"/>
          </a:xfrm>
          <a:prstGeom prst="rect">
            <a:avLst/>
          </a:prstGeom>
        </p:spPr>
      </p:pic>
      <p:grpSp>
        <p:nvGrpSpPr>
          <p:cNvPr id="58" name="Group 57">
            <a:extLst>
              <a:ext uri="{FF2B5EF4-FFF2-40B4-BE49-F238E27FC236}">
                <a16:creationId xmlns:a16="http://schemas.microsoft.com/office/drawing/2014/main" id="{74638E66-1E74-5C34-D44E-6E673B9A6EBC}"/>
              </a:ext>
            </a:extLst>
          </p:cNvPr>
          <p:cNvGrpSpPr>
            <a:grpSpLocks noChangeAspect="1"/>
          </p:cNvGrpSpPr>
          <p:nvPr userDrawn="1"/>
        </p:nvGrpSpPr>
        <p:grpSpPr>
          <a:xfrm>
            <a:off x="9696737" y="232332"/>
            <a:ext cx="1990369" cy="756000"/>
            <a:chOff x="8764700" y="909299"/>
            <a:chExt cx="3427300" cy="1301791"/>
          </a:xfrm>
        </p:grpSpPr>
        <p:grpSp>
          <p:nvGrpSpPr>
            <p:cNvPr id="59" name="Graphic 12">
              <a:extLst>
                <a:ext uri="{FF2B5EF4-FFF2-40B4-BE49-F238E27FC236}">
                  <a16:creationId xmlns:a16="http://schemas.microsoft.com/office/drawing/2014/main" id="{41B6A5A4-B53C-F3DB-E2F3-90237FDE8C0A}"/>
                </a:ext>
              </a:extLst>
            </p:cNvPr>
            <p:cNvGrpSpPr/>
            <p:nvPr/>
          </p:nvGrpSpPr>
          <p:grpSpPr>
            <a:xfrm>
              <a:off x="11182703" y="909299"/>
              <a:ext cx="1009297" cy="406433"/>
              <a:chOff x="7564286" y="909299"/>
              <a:chExt cx="1009297" cy="406433"/>
            </a:xfrm>
          </p:grpSpPr>
          <p:sp>
            <p:nvSpPr>
              <p:cNvPr id="123" name="Freeform: Shape 122">
                <a:extLst>
                  <a:ext uri="{FF2B5EF4-FFF2-40B4-BE49-F238E27FC236}">
                    <a16:creationId xmlns:a16="http://schemas.microsoft.com/office/drawing/2014/main" id="{335E06D4-1588-7187-AC45-1469C92FD12E}"/>
                  </a:ext>
                </a:extLst>
              </p:cNvPr>
              <p:cNvSpPr/>
              <p:nvPr/>
            </p:nvSpPr>
            <p:spPr>
              <a:xfrm>
                <a:off x="7575995" y="923159"/>
                <a:ext cx="971540" cy="376084"/>
              </a:xfrm>
              <a:custGeom>
                <a:avLst/>
                <a:gdLst>
                  <a:gd name="connsiteX0" fmla="*/ 0 w 971540"/>
                  <a:gd name="connsiteY0" fmla="*/ 0 h 376084"/>
                  <a:gd name="connsiteX1" fmla="*/ 971541 w 971540"/>
                  <a:gd name="connsiteY1" fmla="*/ 0 h 376084"/>
                  <a:gd name="connsiteX2" fmla="*/ 971541 w 971540"/>
                  <a:gd name="connsiteY2" fmla="*/ 376085 h 376084"/>
                  <a:gd name="connsiteX3" fmla="*/ 0 w 971540"/>
                  <a:gd name="connsiteY3" fmla="*/ 376085 h 376084"/>
                </a:gdLst>
                <a:ahLst/>
                <a:cxnLst>
                  <a:cxn ang="0">
                    <a:pos x="connsiteX0" y="connsiteY0"/>
                  </a:cxn>
                  <a:cxn ang="0">
                    <a:pos x="connsiteX1" y="connsiteY1"/>
                  </a:cxn>
                  <a:cxn ang="0">
                    <a:pos x="connsiteX2" y="connsiteY2"/>
                  </a:cxn>
                  <a:cxn ang="0">
                    <a:pos x="connsiteX3" y="connsiteY3"/>
                  </a:cxn>
                </a:cxnLst>
                <a:rect l="l" t="t" r="r" b="b"/>
                <a:pathLst>
                  <a:path w="971540" h="376084">
                    <a:moveTo>
                      <a:pt x="0" y="0"/>
                    </a:moveTo>
                    <a:lnTo>
                      <a:pt x="971541" y="0"/>
                    </a:lnTo>
                    <a:lnTo>
                      <a:pt x="971541" y="376085"/>
                    </a:lnTo>
                    <a:lnTo>
                      <a:pt x="0" y="376085"/>
                    </a:lnTo>
                    <a:close/>
                  </a:path>
                </a:pathLst>
              </a:custGeom>
              <a:solidFill>
                <a:srgbClr val="FFFFFF"/>
              </a:solidFill>
              <a:ln w="0" cap="flat">
                <a:noFill/>
                <a:prstDash val="solid"/>
                <a:miter/>
              </a:ln>
            </p:spPr>
            <p:txBody>
              <a:bodyPr rtlCol="0" anchor="ctr"/>
              <a:lstStyle/>
              <a:p>
                <a:endParaRPr lang="en-GB" sz="1800"/>
              </a:p>
            </p:txBody>
          </p:sp>
          <p:sp>
            <p:nvSpPr>
              <p:cNvPr id="124" name="Freeform: Shape 123">
                <a:extLst>
                  <a:ext uri="{FF2B5EF4-FFF2-40B4-BE49-F238E27FC236}">
                    <a16:creationId xmlns:a16="http://schemas.microsoft.com/office/drawing/2014/main" id="{23C99256-24E1-D700-6EE4-AF4884303869}"/>
                  </a:ext>
                </a:extLst>
              </p:cNvPr>
              <p:cNvSpPr/>
              <p:nvPr/>
            </p:nvSpPr>
            <p:spPr>
              <a:xfrm>
                <a:off x="7564286" y="909299"/>
                <a:ext cx="1009297" cy="406433"/>
              </a:xfrm>
              <a:custGeom>
                <a:avLst/>
                <a:gdLst>
                  <a:gd name="connsiteX0" fmla="*/ 971493 w 1009297"/>
                  <a:gd name="connsiteY0" fmla="*/ 48128 h 406433"/>
                  <a:gd name="connsiteX1" fmla="*/ 950273 w 1009297"/>
                  <a:gd name="connsiteY1" fmla="*/ 113270 h 406433"/>
                  <a:gd name="connsiteX2" fmla="*/ 877771 w 1009297"/>
                  <a:gd name="connsiteY2" fmla="*/ 98311 h 406433"/>
                  <a:gd name="connsiteX3" fmla="*/ 814636 w 1009297"/>
                  <a:gd name="connsiteY3" fmla="*/ 129711 h 406433"/>
                  <a:gd name="connsiteX4" fmla="*/ 942291 w 1009297"/>
                  <a:gd name="connsiteY4" fmla="*/ 258131 h 406433"/>
                  <a:gd name="connsiteX5" fmla="*/ 781658 w 1009297"/>
                  <a:gd name="connsiteY5" fmla="*/ 372023 h 406433"/>
                  <a:gd name="connsiteX6" fmla="*/ 679954 w 1009297"/>
                  <a:gd name="connsiteY6" fmla="*/ 355104 h 406433"/>
                  <a:gd name="connsiteX7" fmla="*/ 700697 w 1009297"/>
                  <a:gd name="connsiteY7" fmla="*/ 288576 h 406433"/>
                  <a:gd name="connsiteX8" fmla="*/ 781706 w 1009297"/>
                  <a:gd name="connsiteY8" fmla="*/ 307358 h 406433"/>
                  <a:gd name="connsiteX9" fmla="*/ 851867 w 1009297"/>
                  <a:gd name="connsiteY9" fmla="*/ 268455 h 406433"/>
                  <a:gd name="connsiteX10" fmla="*/ 724211 w 1009297"/>
                  <a:gd name="connsiteY10" fmla="*/ 143380 h 406433"/>
                  <a:gd name="connsiteX11" fmla="*/ 870745 w 1009297"/>
                  <a:gd name="connsiteY11" fmla="*/ 33694 h 406433"/>
                  <a:gd name="connsiteX12" fmla="*/ 971541 w 1009297"/>
                  <a:gd name="connsiteY12" fmla="*/ 48223 h 406433"/>
                  <a:gd name="connsiteX13" fmla="*/ 718524 w 1009297"/>
                  <a:gd name="connsiteY13" fmla="*/ 39238 h 406433"/>
                  <a:gd name="connsiteX14" fmla="*/ 650227 w 1009297"/>
                  <a:gd name="connsiteY14" fmla="*/ 366383 h 406433"/>
                  <a:gd name="connsiteX15" fmla="*/ 562192 w 1009297"/>
                  <a:gd name="connsiteY15" fmla="*/ 366383 h 406433"/>
                  <a:gd name="connsiteX16" fmla="*/ 591394 w 1009297"/>
                  <a:gd name="connsiteY16" fmla="*/ 226253 h 406433"/>
                  <a:gd name="connsiteX17" fmla="*/ 487252 w 1009297"/>
                  <a:gd name="connsiteY17" fmla="*/ 226253 h 406433"/>
                  <a:gd name="connsiteX18" fmla="*/ 458050 w 1009297"/>
                  <a:gd name="connsiteY18" fmla="*/ 366383 h 406433"/>
                  <a:gd name="connsiteX19" fmla="*/ 370015 w 1009297"/>
                  <a:gd name="connsiteY19" fmla="*/ 366383 h 406433"/>
                  <a:gd name="connsiteX20" fmla="*/ 438312 w 1009297"/>
                  <a:gd name="connsiteY20" fmla="*/ 39238 h 406433"/>
                  <a:gd name="connsiteX21" fmla="*/ 526347 w 1009297"/>
                  <a:gd name="connsiteY21" fmla="*/ 39238 h 406433"/>
                  <a:gd name="connsiteX22" fmla="*/ 500491 w 1009297"/>
                  <a:gd name="connsiteY22" fmla="*/ 164409 h 406433"/>
                  <a:gd name="connsiteX23" fmla="*/ 604584 w 1009297"/>
                  <a:gd name="connsiteY23" fmla="*/ 164409 h 406433"/>
                  <a:gd name="connsiteX24" fmla="*/ 630488 w 1009297"/>
                  <a:gd name="connsiteY24" fmla="*/ 39238 h 406433"/>
                  <a:gd name="connsiteX25" fmla="*/ 718524 w 1009297"/>
                  <a:gd name="connsiteY25" fmla="*/ 39238 h 406433"/>
                  <a:gd name="connsiteX26" fmla="*/ 405812 w 1009297"/>
                  <a:gd name="connsiteY26" fmla="*/ 39238 h 406433"/>
                  <a:gd name="connsiteX27" fmla="*/ 336130 w 1009297"/>
                  <a:gd name="connsiteY27" fmla="*/ 366383 h 406433"/>
                  <a:gd name="connsiteX28" fmla="*/ 226779 w 1009297"/>
                  <a:gd name="connsiteY28" fmla="*/ 366383 h 406433"/>
                  <a:gd name="connsiteX29" fmla="*/ 158052 w 1009297"/>
                  <a:gd name="connsiteY29" fmla="*/ 140034 h 406433"/>
                  <a:gd name="connsiteX30" fmla="*/ 157144 w 1009297"/>
                  <a:gd name="connsiteY30" fmla="*/ 140034 h 406433"/>
                  <a:gd name="connsiteX31" fmla="*/ 111406 w 1009297"/>
                  <a:gd name="connsiteY31" fmla="*/ 366383 h 406433"/>
                  <a:gd name="connsiteX32" fmla="*/ 28485 w 1009297"/>
                  <a:gd name="connsiteY32" fmla="*/ 366383 h 406433"/>
                  <a:gd name="connsiteX33" fmla="*/ 98693 w 1009297"/>
                  <a:gd name="connsiteY33" fmla="*/ 39238 h 406433"/>
                  <a:gd name="connsiteX34" fmla="*/ 208426 w 1009297"/>
                  <a:gd name="connsiteY34" fmla="*/ 39238 h 406433"/>
                  <a:gd name="connsiteX35" fmla="*/ 275815 w 1009297"/>
                  <a:gd name="connsiteY35" fmla="*/ 266065 h 406433"/>
                  <a:gd name="connsiteX36" fmla="*/ 276723 w 1009297"/>
                  <a:gd name="connsiteY36" fmla="*/ 266065 h 406433"/>
                  <a:gd name="connsiteX37" fmla="*/ 322891 w 1009297"/>
                  <a:gd name="connsiteY37" fmla="*/ 39238 h 406433"/>
                  <a:gd name="connsiteX38" fmla="*/ 405812 w 1009297"/>
                  <a:gd name="connsiteY38" fmla="*/ 39238 h 406433"/>
                  <a:gd name="connsiteX39" fmla="*/ 1009298 w 1009297"/>
                  <a:gd name="connsiteY39" fmla="*/ 0 h 406433"/>
                  <a:gd name="connsiteX40" fmla="*/ 0 w 1009297"/>
                  <a:gd name="connsiteY40" fmla="*/ 0 h 406433"/>
                  <a:gd name="connsiteX41" fmla="*/ 0 w 1009297"/>
                  <a:gd name="connsiteY41" fmla="*/ 406434 h 406433"/>
                  <a:gd name="connsiteX42" fmla="*/ 1009298 w 1009297"/>
                  <a:gd name="connsiteY42" fmla="*/ 406434 h 406433"/>
                  <a:gd name="connsiteX43" fmla="*/ 1009298 w 1009297"/>
                  <a:gd name="connsiteY43" fmla="*/ 0 h 40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9297" h="406433">
                    <a:moveTo>
                      <a:pt x="971493" y="48128"/>
                    </a:moveTo>
                    <a:lnTo>
                      <a:pt x="950273" y="113270"/>
                    </a:lnTo>
                    <a:cubicBezTo>
                      <a:pt x="933306" y="105336"/>
                      <a:pt x="910222" y="98311"/>
                      <a:pt x="877771" y="98311"/>
                    </a:cubicBezTo>
                    <a:cubicBezTo>
                      <a:pt x="842929" y="98311"/>
                      <a:pt x="814636" y="103425"/>
                      <a:pt x="814636" y="129711"/>
                    </a:cubicBezTo>
                    <a:cubicBezTo>
                      <a:pt x="814636" y="176070"/>
                      <a:pt x="942291" y="158769"/>
                      <a:pt x="942291" y="258131"/>
                    </a:cubicBezTo>
                    <a:cubicBezTo>
                      <a:pt x="942291" y="348556"/>
                      <a:pt x="857936" y="372023"/>
                      <a:pt x="781658" y="372023"/>
                    </a:cubicBezTo>
                    <a:cubicBezTo>
                      <a:pt x="747773" y="372023"/>
                      <a:pt x="708630" y="363993"/>
                      <a:pt x="679954" y="355104"/>
                    </a:cubicBezTo>
                    <a:lnTo>
                      <a:pt x="700697" y="288576"/>
                    </a:lnTo>
                    <a:cubicBezTo>
                      <a:pt x="718093" y="299855"/>
                      <a:pt x="752982" y="307358"/>
                      <a:pt x="781706" y="307358"/>
                    </a:cubicBezTo>
                    <a:cubicBezTo>
                      <a:pt x="810430" y="307358"/>
                      <a:pt x="851867" y="302197"/>
                      <a:pt x="851867" y="268455"/>
                    </a:cubicBezTo>
                    <a:cubicBezTo>
                      <a:pt x="851867" y="215930"/>
                      <a:pt x="724211" y="235621"/>
                      <a:pt x="724211" y="143380"/>
                    </a:cubicBezTo>
                    <a:cubicBezTo>
                      <a:pt x="724211" y="58977"/>
                      <a:pt x="798673" y="33694"/>
                      <a:pt x="870745" y="33694"/>
                    </a:cubicBezTo>
                    <a:cubicBezTo>
                      <a:pt x="911274" y="33694"/>
                      <a:pt x="949413" y="37948"/>
                      <a:pt x="971541" y="48223"/>
                    </a:cubicBezTo>
                    <a:moveTo>
                      <a:pt x="718524" y="39238"/>
                    </a:moveTo>
                    <a:lnTo>
                      <a:pt x="650227" y="366383"/>
                    </a:lnTo>
                    <a:lnTo>
                      <a:pt x="562192" y="366383"/>
                    </a:lnTo>
                    <a:lnTo>
                      <a:pt x="591394" y="226253"/>
                    </a:lnTo>
                    <a:lnTo>
                      <a:pt x="487252" y="226253"/>
                    </a:lnTo>
                    <a:lnTo>
                      <a:pt x="458050" y="366383"/>
                    </a:lnTo>
                    <a:lnTo>
                      <a:pt x="370015" y="366383"/>
                    </a:lnTo>
                    <a:lnTo>
                      <a:pt x="438312" y="39238"/>
                    </a:lnTo>
                    <a:lnTo>
                      <a:pt x="526347" y="39238"/>
                    </a:lnTo>
                    <a:lnTo>
                      <a:pt x="500491" y="164409"/>
                    </a:lnTo>
                    <a:lnTo>
                      <a:pt x="604584" y="164409"/>
                    </a:lnTo>
                    <a:lnTo>
                      <a:pt x="630488" y="39238"/>
                    </a:lnTo>
                    <a:lnTo>
                      <a:pt x="718524" y="39238"/>
                    </a:lnTo>
                    <a:close/>
                    <a:moveTo>
                      <a:pt x="405812" y="39238"/>
                    </a:moveTo>
                    <a:lnTo>
                      <a:pt x="336130" y="366383"/>
                    </a:lnTo>
                    <a:lnTo>
                      <a:pt x="226779" y="366383"/>
                    </a:lnTo>
                    <a:lnTo>
                      <a:pt x="158052" y="140034"/>
                    </a:lnTo>
                    <a:lnTo>
                      <a:pt x="157144" y="140034"/>
                    </a:lnTo>
                    <a:lnTo>
                      <a:pt x="111406" y="366383"/>
                    </a:lnTo>
                    <a:lnTo>
                      <a:pt x="28485" y="366383"/>
                    </a:lnTo>
                    <a:lnTo>
                      <a:pt x="98693" y="39238"/>
                    </a:lnTo>
                    <a:lnTo>
                      <a:pt x="208426" y="39238"/>
                    </a:lnTo>
                    <a:lnTo>
                      <a:pt x="275815" y="266065"/>
                    </a:lnTo>
                    <a:lnTo>
                      <a:pt x="276723" y="266065"/>
                    </a:lnTo>
                    <a:lnTo>
                      <a:pt x="322891" y="39238"/>
                    </a:lnTo>
                    <a:lnTo>
                      <a:pt x="405812" y="39238"/>
                    </a:lnTo>
                    <a:close/>
                    <a:moveTo>
                      <a:pt x="1009298" y="0"/>
                    </a:moveTo>
                    <a:lnTo>
                      <a:pt x="0" y="0"/>
                    </a:lnTo>
                    <a:lnTo>
                      <a:pt x="0" y="406434"/>
                    </a:lnTo>
                    <a:lnTo>
                      <a:pt x="1009298" y="406434"/>
                    </a:lnTo>
                    <a:lnTo>
                      <a:pt x="1009298" y="0"/>
                    </a:lnTo>
                    <a:close/>
                  </a:path>
                </a:pathLst>
              </a:custGeom>
              <a:solidFill>
                <a:srgbClr val="0072BC"/>
              </a:solidFill>
              <a:ln w="0" cap="flat">
                <a:noFill/>
                <a:prstDash val="solid"/>
                <a:miter/>
              </a:ln>
            </p:spPr>
            <p:txBody>
              <a:bodyPr rtlCol="0" anchor="ctr"/>
              <a:lstStyle/>
              <a:p>
                <a:endParaRPr lang="en-GB" sz="1800"/>
              </a:p>
            </p:txBody>
          </p:sp>
        </p:grpSp>
        <p:grpSp>
          <p:nvGrpSpPr>
            <p:cNvPr id="60" name="Group 59">
              <a:extLst>
                <a:ext uri="{FF2B5EF4-FFF2-40B4-BE49-F238E27FC236}">
                  <a16:creationId xmlns:a16="http://schemas.microsoft.com/office/drawing/2014/main" id="{F54F0D06-6734-6E93-59AD-AAD1C55E2D47}"/>
                </a:ext>
              </a:extLst>
            </p:cNvPr>
            <p:cNvGrpSpPr/>
            <p:nvPr/>
          </p:nvGrpSpPr>
          <p:grpSpPr>
            <a:xfrm>
              <a:off x="9651647" y="1434546"/>
              <a:ext cx="2540353" cy="267259"/>
              <a:chOff x="7580918" y="1434546"/>
              <a:chExt cx="2540353" cy="267259"/>
            </a:xfrm>
          </p:grpSpPr>
          <p:sp>
            <p:nvSpPr>
              <p:cNvPr id="107" name="Freeform: Shape 106">
                <a:extLst>
                  <a:ext uri="{FF2B5EF4-FFF2-40B4-BE49-F238E27FC236}">
                    <a16:creationId xmlns:a16="http://schemas.microsoft.com/office/drawing/2014/main" id="{9BA2EF75-E190-546F-F122-47C9F9356F1E}"/>
                  </a:ext>
                </a:extLst>
              </p:cNvPr>
              <p:cNvSpPr/>
              <p:nvPr/>
            </p:nvSpPr>
            <p:spPr>
              <a:xfrm>
                <a:off x="7580918" y="1434546"/>
                <a:ext cx="129615" cy="207040"/>
              </a:xfrm>
              <a:custGeom>
                <a:avLst/>
                <a:gdLst>
                  <a:gd name="connsiteX0" fmla="*/ 114130 w 129615"/>
                  <a:gd name="connsiteY0" fmla="*/ 40146 h 207040"/>
                  <a:gd name="connsiteX1" fmla="*/ 73410 w 129615"/>
                  <a:gd name="connsiteY1" fmla="*/ 31544 h 207040"/>
                  <a:gd name="connsiteX2" fmla="*/ 41867 w 129615"/>
                  <a:gd name="connsiteY2" fmla="*/ 59359 h 207040"/>
                  <a:gd name="connsiteX3" fmla="*/ 129615 w 129615"/>
                  <a:gd name="connsiteY3" fmla="*/ 146534 h 207040"/>
                  <a:gd name="connsiteX4" fmla="*/ 54484 w 129615"/>
                  <a:gd name="connsiteY4" fmla="*/ 207040 h 207040"/>
                  <a:gd name="connsiteX5" fmla="*/ 3154 w 129615"/>
                  <a:gd name="connsiteY5" fmla="*/ 199298 h 207040"/>
                  <a:gd name="connsiteX6" fmla="*/ 6882 w 129615"/>
                  <a:gd name="connsiteY6" fmla="*/ 163166 h 207040"/>
                  <a:gd name="connsiteX7" fmla="*/ 52190 w 129615"/>
                  <a:gd name="connsiteY7" fmla="*/ 175497 h 207040"/>
                  <a:gd name="connsiteX8" fmla="*/ 87748 w 129615"/>
                  <a:gd name="connsiteY8" fmla="*/ 149688 h 207040"/>
                  <a:gd name="connsiteX9" fmla="*/ 0 w 129615"/>
                  <a:gd name="connsiteY9" fmla="*/ 61080 h 207040"/>
                  <a:gd name="connsiteX10" fmla="*/ 69969 w 129615"/>
                  <a:gd name="connsiteY10" fmla="*/ 0 h 207040"/>
                  <a:gd name="connsiteX11" fmla="*/ 117858 w 129615"/>
                  <a:gd name="connsiteY11" fmla="*/ 7169 h 207040"/>
                  <a:gd name="connsiteX12" fmla="*/ 114130 w 129615"/>
                  <a:gd name="connsiteY12" fmla="*/ 40146 h 20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615" h="207040">
                    <a:moveTo>
                      <a:pt x="114130" y="40146"/>
                    </a:moveTo>
                    <a:cubicBezTo>
                      <a:pt x="101513" y="34698"/>
                      <a:pt x="87462" y="31544"/>
                      <a:pt x="73410" y="31544"/>
                    </a:cubicBezTo>
                    <a:cubicBezTo>
                      <a:pt x="59359" y="31544"/>
                      <a:pt x="41867" y="37565"/>
                      <a:pt x="41867" y="59359"/>
                    </a:cubicBezTo>
                    <a:cubicBezTo>
                      <a:pt x="41867" y="94057"/>
                      <a:pt x="129615" y="79432"/>
                      <a:pt x="129615" y="146534"/>
                    </a:cubicBezTo>
                    <a:cubicBezTo>
                      <a:pt x="129615" y="190408"/>
                      <a:pt x="94917" y="207040"/>
                      <a:pt x="54484" y="207040"/>
                    </a:cubicBezTo>
                    <a:cubicBezTo>
                      <a:pt x="32691" y="207040"/>
                      <a:pt x="22941" y="204173"/>
                      <a:pt x="3154" y="199298"/>
                    </a:cubicBezTo>
                    <a:lnTo>
                      <a:pt x="6882" y="163166"/>
                    </a:lnTo>
                    <a:cubicBezTo>
                      <a:pt x="20647" y="170622"/>
                      <a:pt x="36418" y="175497"/>
                      <a:pt x="52190" y="175497"/>
                    </a:cubicBezTo>
                    <a:cubicBezTo>
                      <a:pt x="67962" y="175497"/>
                      <a:pt x="87748" y="167754"/>
                      <a:pt x="87748" y="149688"/>
                    </a:cubicBezTo>
                    <a:cubicBezTo>
                      <a:pt x="87748" y="111549"/>
                      <a:pt x="0" y="127321"/>
                      <a:pt x="0" y="61080"/>
                    </a:cubicBezTo>
                    <a:cubicBezTo>
                      <a:pt x="0" y="16345"/>
                      <a:pt x="34698" y="0"/>
                      <a:pt x="69969" y="0"/>
                    </a:cubicBezTo>
                    <a:cubicBezTo>
                      <a:pt x="87175" y="0"/>
                      <a:pt x="103233" y="2294"/>
                      <a:pt x="117858" y="7169"/>
                    </a:cubicBezTo>
                    <a:lnTo>
                      <a:pt x="114130" y="40146"/>
                    </a:lnTo>
                    <a:close/>
                  </a:path>
                </a:pathLst>
              </a:custGeom>
              <a:solidFill>
                <a:srgbClr val="231F20"/>
              </a:solidFill>
              <a:ln w="0" cap="flat">
                <a:noFill/>
                <a:prstDash val="solid"/>
                <a:miter/>
              </a:ln>
            </p:spPr>
            <p:txBody>
              <a:bodyPr rtlCol="0" anchor="ctr"/>
              <a:lstStyle/>
              <a:p>
                <a:endParaRPr lang="en-GB" sz="1800"/>
              </a:p>
            </p:txBody>
          </p:sp>
          <p:sp>
            <p:nvSpPr>
              <p:cNvPr id="108" name="Freeform: Shape 107">
                <a:extLst>
                  <a:ext uri="{FF2B5EF4-FFF2-40B4-BE49-F238E27FC236}">
                    <a16:creationId xmlns:a16="http://schemas.microsoft.com/office/drawing/2014/main" id="{D86A86FE-5B22-3AB9-73E1-B816F25BD584}"/>
                  </a:ext>
                </a:extLst>
              </p:cNvPr>
              <p:cNvSpPr/>
              <p:nvPr/>
            </p:nvSpPr>
            <p:spPr>
              <a:xfrm>
                <a:off x="7727738" y="1448597"/>
                <a:ext cx="103520" cy="192989"/>
              </a:xfrm>
              <a:custGeom>
                <a:avLst/>
                <a:gdLst>
                  <a:gd name="connsiteX0" fmla="*/ 28389 w 103520"/>
                  <a:gd name="connsiteY0" fmla="*/ 69969 h 192989"/>
                  <a:gd name="connsiteX1" fmla="*/ 0 w 103520"/>
                  <a:gd name="connsiteY1" fmla="*/ 69969 h 192989"/>
                  <a:gd name="connsiteX2" fmla="*/ 0 w 103520"/>
                  <a:gd name="connsiteY2" fmla="*/ 41867 h 192989"/>
                  <a:gd name="connsiteX3" fmla="*/ 28389 w 103520"/>
                  <a:gd name="connsiteY3" fmla="*/ 41867 h 192989"/>
                  <a:gd name="connsiteX4" fmla="*/ 28389 w 103520"/>
                  <a:gd name="connsiteY4" fmla="*/ 12331 h 192989"/>
                  <a:gd name="connsiteX5" fmla="*/ 66815 w 103520"/>
                  <a:gd name="connsiteY5" fmla="*/ 0 h 192989"/>
                  <a:gd name="connsiteX6" fmla="*/ 66815 w 103520"/>
                  <a:gd name="connsiteY6" fmla="*/ 41867 h 192989"/>
                  <a:gd name="connsiteX7" fmla="*/ 100939 w 103520"/>
                  <a:gd name="connsiteY7" fmla="*/ 41867 h 192989"/>
                  <a:gd name="connsiteX8" fmla="*/ 100939 w 103520"/>
                  <a:gd name="connsiteY8" fmla="*/ 69969 h 192989"/>
                  <a:gd name="connsiteX9" fmla="*/ 66815 w 103520"/>
                  <a:gd name="connsiteY9" fmla="*/ 69969 h 192989"/>
                  <a:gd name="connsiteX10" fmla="*/ 66815 w 103520"/>
                  <a:gd name="connsiteY10" fmla="*/ 138792 h 192989"/>
                  <a:gd name="connsiteX11" fmla="*/ 84881 w 103520"/>
                  <a:gd name="connsiteY11" fmla="*/ 163166 h 192989"/>
                  <a:gd name="connsiteX12" fmla="*/ 102373 w 103520"/>
                  <a:gd name="connsiteY12" fmla="*/ 159151 h 192989"/>
                  <a:gd name="connsiteX13" fmla="*/ 103520 w 103520"/>
                  <a:gd name="connsiteY13" fmla="*/ 189548 h 192989"/>
                  <a:gd name="connsiteX14" fmla="*/ 75131 w 103520"/>
                  <a:gd name="connsiteY14" fmla="*/ 192989 h 192989"/>
                  <a:gd name="connsiteX15" fmla="*/ 28389 w 103520"/>
                  <a:gd name="connsiteY15" fmla="*/ 145100 h 192989"/>
                  <a:gd name="connsiteX16" fmla="*/ 28389 w 103520"/>
                  <a:gd name="connsiteY16" fmla="*/ 69969 h 1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520" h="192989">
                    <a:moveTo>
                      <a:pt x="28389" y="69969"/>
                    </a:moveTo>
                    <a:lnTo>
                      <a:pt x="0" y="69969"/>
                    </a:lnTo>
                    <a:lnTo>
                      <a:pt x="0" y="41867"/>
                    </a:lnTo>
                    <a:lnTo>
                      <a:pt x="28389" y="41867"/>
                    </a:lnTo>
                    <a:lnTo>
                      <a:pt x="28389" y="12331"/>
                    </a:lnTo>
                    <a:lnTo>
                      <a:pt x="66815" y="0"/>
                    </a:lnTo>
                    <a:lnTo>
                      <a:pt x="66815" y="41867"/>
                    </a:lnTo>
                    <a:lnTo>
                      <a:pt x="100939" y="41867"/>
                    </a:lnTo>
                    <a:lnTo>
                      <a:pt x="100939" y="69969"/>
                    </a:lnTo>
                    <a:lnTo>
                      <a:pt x="66815" y="69969"/>
                    </a:lnTo>
                    <a:lnTo>
                      <a:pt x="66815" y="138792"/>
                    </a:lnTo>
                    <a:cubicBezTo>
                      <a:pt x="66815" y="151409"/>
                      <a:pt x="70256" y="163166"/>
                      <a:pt x="84881" y="163166"/>
                    </a:cubicBezTo>
                    <a:cubicBezTo>
                      <a:pt x="91763" y="163166"/>
                      <a:pt x="98358" y="161732"/>
                      <a:pt x="102373" y="159151"/>
                    </a:cubicBezTo>
                    <a:lnTo>
                      <a:pt x="103520" y="189548"/>
                    </a:lnTo>
                    <a:cubicBezTo>
                      <a:pt x="95491" y="191842"/>
                      <a:pt x="86601" y="192989"/>
                      <a:pt x="75131" y="192989"/>
                    </a:cubicBezTo>
                    <a:cubicBezTo>
                      <a:pt x="45021" y="192989"/>
                      <a:pt x="28389" y="174350"/>
                      <a:pt x="28389" y="145100"/>
                    </a:cubicBezTo>
                    <a:lnTo>
                      <a:pt x="28389" y="69969"/>
                    </a:lnTo>
                    <a:close/>
                  </a:path>
                </a:pathLst>
              </a:custGeom>
              <a:solidFill>
                <a:srgbClr val="231F20"/>
              </a:solidFill>
              <a:ln w="0" cap="flat">
                <a:noFill/>
                <a:prstDash val="solid"/>
                <a:miter/>
              </a:ln>
            </p:spPr>
            <p:txBody>
              <a:bodyPr rtlCol="0" anchor="ctr"/>
              <a:lstStyle/>
              <a:p>
                <a:endParaRPr lang="en-GB" sz="1800"/>
              </a:p>
            </p:txBody>
          </p:sp>
          <p:sp>
            <p:nvSpPr>
              <p:cNvPr id="109" name="Freeform: Shape 108">
                <a:extLst>
                  <a:ext uri="{FF2B5EF4-FFF2-40B4-BE49-F238E27FC236}">
                    <a16:creationId xmlns:a16="http://schemas.microsoft.com/office/drawing/2014/main" id="{C001B146-A55F-F5E8-B98C-1697D6CC7D50}"/>
                  </a:ext>
                </a:extLst>
              </p:cNvPr>
              <p:cNvSpPr/>
              <p:nvPr/>
            </p:nvSpPr>
            <p:spPr>
              <a:xfrm>
                <a:off x="7928470" y="1434546"/>
                <a:ext cx="174636" cy="207040"/>
              </a:xfrm>
              <a:custGeom>
                <a:avLst/>
                <a:gdLst>
                  <a:gd name="connsiteX0" fmla="*/ 166034 w 174636"/>
                  <a:gd name="connsiteY0" fmla="*/ 42154 h 207040"/>
                  <a:gd name="connsiteX1" fmla="*/ 114417 w 174636"/>
                  <a:gd name="connsiteY1" fmla="*/ 31544 h 207040"/>
                  <a:gd name="connsiteX2" fmla="*/ 41867 w 174636"/>
                  <a:gd name="connsiteY2" fmla="*/ 104094 h 207040"/>
                  <a:gd name="connsiteX3" fmla="*/ 109829 w 174636"/>
                  <a:gd name="connsiteY3" fmla="*/ 175497 h 207040"/>
                  <a:gd name="connsiteX4" fmla="*/ 136211 w 174636"/>
                  <a:gd name="connsiteY4" fmla="*/ 172629 h 207040"/>
                  <a:gd name="connsiteX5" fmla="*/ 136211 w 174636"/>
                  <a:gd name="connsiteY5" fmla="*/ 120439 h 207040"/>
                  <a:gd name="connsiteX6" fmla="*/ 93770 w 174636"/>
                  <a:gd name="connsiteY6" fmla="*/ 120439 h 207040"/>
                  <a:gd name="connsiteX7" fmla="*/ 93770 w 174636"/>
                  <a:gd name="connsiteY7" fmla="*/ 88895 h 207040"/>
                  <a:gd name="connsiteX8" fmla="*/ 174636 w 174636"/>
                  <a:gd name="connsiteY8" fmla="*/ 88895 h 207040"/>
                  <a:gd name="connsiteX9" fmla="*/ 174636 w 174636"/>
                  <a:gd name="connsiteY9" fmla="*/ 196717 h 207040"/>
                  <a:gd name="connsiteX10" fmla="*/ 109829 w 174636"/>
                  <a:gd name="connsiteY10" fmla="*/ 207040 h 207040"/>
                  <a:gd name="connsiteX11" fmla="*/ 0 w 174636"/>
                  <a:gd name="connsiteY11" fmla="*/ 106961 h 207040"/>
                  <a:gd name="connsiteX12" fmla="*/ 109829 w 174636"/>
                  <a:gd name="connsiteY12" fmla="*/ 0 h 207040"/>
                  <a:gd name="connsiteX13" fmla="*/ 168615 w 174636"/>
                  <a:gd name="connsiteY13" fmla="*/ 8316 h 207040"/>
                  <a:gd name="connsiteX14" fmla="*/ 166034 w 174636"/>
                  <a:gd name="connsiteY14" fmla="*/ 42154 h 20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636" h="207040">
                    <a:moveTo>
                      <a:pt x="166034" y="42154"/>
                    </a:moveTo>
                    <a:cubicBezTo>
                      <a:pt x="150549" y="34985"/>
                      <a:pt x="130476" y="31544"/>
                      <a:pt x="114417" y="31544"/>
                    </a:cubicBezTo>
                    <a:cubicBezTo>
                      <a:pt x="67675" y="31544"/>
                      <a:pt x="41867" y="63087"/>
                      <a:pt x="41867" y="104094"/>
                    </a:cubicBezTo>
                    <a:cubicBezTo>
                      <a:pt x="41867" y="145100"/>
                      <a:pt x="67102" y="175497"/>
                      <a:pt x="109829" y="175497"/>
                    </a:cubicBezTo>
                    <a:cubicBezTo>
                      <a:pt x="120726" y="175497"/>
                      <a:pt x="129329" y="174350"/>
                      <a:pt x="136211" y="172629"/>
                    </a:cubicBezTo>
                    <a:lnTo>
                      <a:pt x="136211" y="120439"/>
                    </a:lnTo>
                    <a:lnTo>
                      <a:pt x="93770" y="120439"/>
                    </a:lnTo>
                    <a:lnTo>
                      <a:pt x="93770" y="88895"/>
                    </a:lnTo>
                    <a:lnTo>
                      <a:pt x="174636" y="88895"/>
                    </a:lnTo>
                    <a:lnTo>
                      <a:pt x="174636" y="196717"/>
                    </a:lnTo>
                    <a:cubicBezTo>
                      <a:pt x="153416" y="202452"/>
                      <a:pt x="131336" y="207040"/>
                      <a:pt x="109829" y="207040"/>
                    </a:cubicBezTo>
                    <a:cubicBezTo>
                      <a:pt x="45021" y="207040"/>
                      <a:pt x="0" y="174636"/>
                      <a:pt x="0" y="106961"/>
                    </a:cubicBezTo>
                    <a:cubicBezTo>
                      <a:pt x="0" y="39286"/>
                      <a:pt x="41867" y="0"/>
                      <a:pt x="109829" y="0"/>
                    </a:cubicBezTo>
                    <a:cubicBezTo>
                      <a:pt x="133056" y="0"/>
                      <a:pt x="151409" y="3154"/>
                      <a:pt x="168615" y="8316"/>
                    </a:cubicBezTo>
                    <a:lnTo>
                      <a:pt x="166034" y="42154"/>
                    </a:lnTo>
                    <a:close/>
                  </a:path>
                </a:pathLst>
              </a:custGeom>
              <a:solidFill>
                <a:srgbClr val="231F20"/>
              </a:solidFill>
              <a:ln w="0" cap="flat">
                <a:noFill/>
                <a:prstDash val="solid"/>
                <a:miter/>
              </a:ln>
            </p:spPr>
            <p:txBody>
              <a:bodyPr rtlCol="0" anchor="ctr"/>
              <a:lstStyle/>
              <a:p>
                <a:endParaRPr lang="en-GB" sz="1800"/>
              </a:p>
            </p:txBody>
          </p:sp>
          <p:sp>
            <p:nvSpPr>
              <p:cNvPr id="110" name="Freeform: Shape 109">
                <a:extLst>
                  <a:ext uri="{FF2B5EF4-FFF2-40B4-BE49-F238E27FC236}">
                    <a16:creationId xmlns:a16="http://schemas.microsoft.com/office/drawing/2014/main" id="{5BC9E7FD-94C9-70CE-B8E8-7304766B5F9D}"/>
                  </a:ext>
                </a:extLst>
              </p:cNvPr>
              <p:cNvSpPr/>
              <p:nvPr/>
            </p:nvSpPr>
            <p:spPr>
              <a:xfrm>
                <a:off x="8132356" y="1487023"/>
                <a:ext cx="138791" cy="154563"/>
              </a:xfrm>
              <a:custGeom>
                <a:avLst/>
                <a:gdLst>
                  <a:gd name="connsiteX0" fmla="*/ 127895 w 138791"/>
                  <a:gd name="connsiteY0" fmla="*/ 142806 h 154563"/>
                  <a:gd name="connsiteX1" fmla="*/ 77138 w 138791"/>
                  <a:gd name="connsiteY1" fmla="*/ 154563 h 154563"/>
                  <a:gd name="connsiteX2" fmla="*/ 0 w 138791"/>
                  <a:gd name="connsiteY2" fmla="*/ 77999 h 154563"/>
                  <a:gd name="connsiteX3" fmla="*/ 68535 w 138791"/>
                  <a:gd name="connsiteY3" fmla="*/ 0 h 154563"/>
                  <a:gd name="connsiteX4" fmla="*/ 138792 w 138791"/>
                  <a:gd name="connsiteY4" fmla="*/ 89182 h 154563"/>
                  <a:gd name="connsiteX5" fmla="*/ 36705 w 138791"/>
                  <a:gd name="connsiteY5" fmla="*/ 89182 h 154563"/>
                  <a:gd name="connsiteX6" fmla="*/ 78859 w 138791"/>
                  <a:gd name="connsiteY6" fmla="*/ 126461 h 154563"/>
                  <a:gd name="connsiteX7" fmla="*/ 127895 w 138791"/>
                  <a:gd name="connsiteY7" fmla="*/ 111549 h 154563"/>
                  <a:gd name="connsiteX8" fmla="*/ 127895 w 138791"/>
                  <a:gd name="connsiteY8" fmla="*/ 142806 h 154563"/>
                  <a:gd name="connsiteX9" fmla="*/ 102086 w 138791"/>
                  <a:gd name="connsiteY9" fmla="*/ 62800 h 154563"/>
                  <a:gd name="connsiteX10" fmla="*/ 70830 w 138791"/>
                  <a:gd name="connsiteY10" fmla="*/ 28102 h 154563"/>
                  <a:gd name="connsiteX11" fmla="*/ 36705 w 138791"/>
                  <a:gd name="connsiteY11" fmla="*/ 62800 h 154563"/>
                  <a:gd name="connsiteX12" fmla="*/ 102086 w 138791"/>
                  <a:gd name="connsiteY12" fmla="*/ 6280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91" h="154563">
                    <a:moveTo>
                      <a:pt x="127895" y="142806"/>
                    </a:moveTo>
                    <a:cubicBezTo>
                      <a:pt x="113843" y="150549"/>
                      <a:pt x="97785" y="154563"/>
                      <a:pt x="77138" y="154563"/>
                    </a:cubicBezTo>
                    <a:cubicBezTo>
                      <a:pt x="28389" y="154563"/>
                      <a:pt x="0" y="126461"/>
                      <a:pt x="0" y="77999"/>
                    </a:cubicBezTo>
                    <a:cubicBezTo>
                      <a:pt x="0" y="35271"/>
                      <a:pt x="22654" y="0"/>
                      <a:pt x="68535" y="0"/>
                    </a:cubicBezTo>
                    <a:cubicBezTo>
                      <a:pt x="123307" y="0"/>
                      <a:pt x="138792" y="37566"/>
                      <a:pt x="138792" y="89182"/>
                    </a:cubicBezTo>
                    <a:lnTo>
                      <a:pt x="36705" y="89182"/>
                    </a:lnTo>
                    <a:cubicBezTo>
                      <a:pt x="38426" y="112983"/>
                      <a:pt x="55058" y="126461"/>
                      <a:pt x="78859" y="126461"/>
                    </a:cubicBezTo>
                    <a:cubicBezTo>
                      <a:pt x="97498" y="126461"/>
                      <a:pt x="113557" y="119579"/>
                      <a:pt x="127895" y="111549"/>
                    </a:cubicBezTo>
                    <a:lnTo>
                      <a:pt x="127895" y="142806"/>
                    </a:lnTo>
                    <a:close/>
                    <a:moveTo>
                      <a:pt x="102086" y="62800"/>
                    </a:moveTo>
                    <a:cubicBezTo>
                      <a:pt x="100939" y="44161"/>
                      <a:pt x="92336" y="28102"/>
                      <a:pt x="70830" y="28102"/>
                    </a:cubicBezTo>
                    <a:cubicBezTo>
                      <a:pt x="49323" y="28102"/>
                      <a:pt x="38426" y="43014"/>
                      <a:pt x="36705" y="62800"/>
                    </a:cubicBezTo>
                    <a:lnTo>
                      <a:pt x="102086" y="62800"/>
                    </a:lnTo>
                    <a:close/>
                  </a:path>
                </a:pathLst>
              </a:custGeom>
              <a:solidFill>
                <a:srgbClr val="231F20"/>
              </a:solidFill>
              <a:ln w="0" cap="flat">
                <a:noFill/>
                <a:prstDash val="solid"/>
                <a:miter/>
              </a:ln>
            </p:spPr>
            <p:txBody>
              <a:bodyPr rtlCol="0" anchor="ctr"/>
              <a:lstStyle/>
              <a:p>
                <a:endParaRPr lang="en-GB" sz="1800"/>
              </a:p>
            </p:txBody>
          </p:sp>
          <p:sp>
            <p:nvSpPr>
              <p:cNvPr id="111" name="Freeform: Shape 110">
                <a:extLst>
                  <a:ext uri="{FF2B5EF4-FFF2-40B4-BE49-F238E27FC236}">
                    <a16:creationId xmlns:a16="http://schemas.microsoft.com/office/drawing/2014/main" id="{80164DCB-94F2-9841-1E52-30F45C93183D}"/>
                  </a:ext>
                </a:extLst>
              </p:cNvPr>
              <p:cNvSpPr/>
              <p:nvPr/>
            </p:nvSpPr>
            <p:spPr>
              <a:xfrm>
                <a:off x="8291794" y="1487023"/>
                <a:ext cx="154563" cy="154563"/>
              </a:xfrm>
              <a:custGeom>
                <a:avLst/>
                <a:gdLst>
                  <a:gd name="connsiteX0" fmla="*/ 77138 w 154563"/>
                  <a:gd name="connsiteY0" fmla="*/ 0 h 154563"/>
                  <a:gd name="connsiteX1" fmla="*/ 154563 w 154563"/>
                  <a:gd name="connsiteY1" fmla="*/ 78285 h 154563"/>
                  <a:gd name="connsiteX2" fmla="*/ 77138 w 154563"/>
                  <a:gd name="connsiteY2" fmla="*/ 154563 h 154563"/>
                  <a:gd name="connsiteX3" fmla="*/ 0 w 154563"/>
                  <a:gd name="connsiteY3" fmla="*/ 78285 h 154563"/>
                  <a:gd name="connsiteX4" fmla="*/ 77138 w 154563"/>
                  <a:gd name="connsiteY4" fmla="*/ 0 h 154563"/>
                  <a:gd name="connsiteX5" fmla="*/ 77138 w 154563"/>
                  <a:gd name="connsiteY5" fmla="*/ 124740 h 154563"/>
                  <a:gd name="connsiteX6" fmla="*/ 114417 w 154563"/>
                  <a:gd name="connsiteY6" fmla="*/ 73697 h 154563"/>
                  <a:gd name="connsiteX7" fmla="*/ 77138 w 154563"/>
                  <a:gd name="connsiteY7" fmla="*/ 29823 h 154563"/>
                  <a:gd name="connsiteX8" fmla="*/ 40146 w 154563"/>
                  <a:gd name="connsiteY8" fmla="*/ 73697 h 154563"/>
                  <a:gd name="connsiteX9" fmla="*/ 77138 w 154563"/>
                  <a:gd name="connsiteY9" fmla="*/ 12474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63" h="154563">
                    <a:moveTo>
                      <a:pt x="77138" y="0"/>
                    </a:moveTo>
                    <a:cubicBezTo>
                      <a:pt x="121012" y="0"/>
                      <a:pt x="154563" y="29536"/>
                      <a:pt x="154563" y="78285"/>
                    </a:cubicBezTo>
                    <a:cubicBezTo>
                      <a:pt x="154563" y="120726"/>
                      <a:pt x="126174" y="154563"/>
                      <a:pt x="77138" y="154563"/>
                    </a:cubicBezTo>
                    <a:cubicBezTo>
                      <a:pt x="28102" y="154563"/>
                      <a:pt x="0" y="120726"/>
                      <a:pt x="0" y="78285"/>
                    </a:cubicBezTo>
                    <a:cubicBezTo>
                      <a:pt x="0" y="29536"/>
                      <a:pt x="33551" y="0"/>
                      <a:pt x="77138" y="0"/>
                    </a:cubicBezTo>
                    <a:close/>
                    <a:moveTo>
                      <a:pt x="77138" y="124740"/>
                    </a:moveTo>
                    <a:cubicBezTo>
                      <a:pt x="106674" y="124740"/>
                      <a:pt x="114417" y="98359"/>
                      <a:pt x="114417" y="73697"/>
                    </a:cubicBezTo>
                    <a:cubicBezTo>
                      <a:pt x="114417" y="51043"/>
                      <a:pt x="102373" y="29823"/>
                      <a:pt x="77138" y="29823"/>
                    </a:cubicBezTo>
                    <a:cubicBezTo>
                      <a:pt x="51903" y="29823"/>
                      <a:pt x="40146" y="51617"/>
                      <a:pt x="40146" y="73697"/>
                    </a:cubicBezTo>
                    <a:cubicBezTo>
                      <a:pt x="40146" y="98072"/>
                      <a:pt x="47889" y="124740"/>
                      <a:pt x="77138" y="124740"/>
                    </a:cubicBezTo>
                    <a:close/>
                  </a:path>
                </a:pathLst>
              </a:custGeom>
              <a:solidFill>
                <a:srgbClr val="231F20"/>
              </a:solidFill>
              <a:ln w="0" cap="flat">
                <a:noFill/>
                <a:prstDash val="solid"/>
                <a:miter/>
              </a:ln>
            </p:spPr>
            <p:txBody>
              <a:bodyPr rtlCol="0" anchor="ctr"/>
              <a:lstStyle/>
              <a:p>
                <a:endParaRPr lang="en-GB" sz="1800"/>
              </a:p>
            </p:txBody>
          </p:sp>
          <p:sp>
            <p:nvSpPr>
              <p:cNvPr id="112" name="Freeform: Shape 111">
                <a:extLst>
                  <a:ext uri="{FF2B5EF4-FFF2-40B4-BE49-F238E27FC236}">
                    <a16:creationId xmlns:a16="http://schemas.microsoft.com/office/drawing/2014/main" id="{2AE134C2-BD4F-BD8B-EE8F-29454E5D793C}"/>
                  </a:ext>
                </a:extLst>
              </p:cNvPr>
              <p:cNvSpPr/>
              <p:nvPr/>
            </p:nvSpPr>
            <p:spPr>
              <a:xfrm>
                <a:off x="8477327" y="1487023"/>
                <a:ext cx="86888" cy="151122"/>
              </a:xfrm>
              <a:custGeom>
                <a:avLst/>
                <a:gdLst>
                  <a:gd name="connsiteX0" fmla="*/ 0 w 86888"/>
                  <a:gd name="connsiteY0" fmla="*/ 3441 h 151122"/>
                  <a:gd name="connsiteX1" fmla="*/ 34124 w 86888"/>
                  <a:gd name="connsiteY1" fmla="*/ 3441 h 151122"/>
                  <a:gd name="connsiteX2" fmla="*/ 34124 w 86888"/>
                  <a:gd name="connsiteY2" fmla="*/ 36992 h 151122"/>
                  <a:gd name="connsiteX3" fmla="*/ 34698 w 86888"/>
                  <a:gd name="connsiteY3" fmla="*/ 36992 h 151122"/>
                  <a:gd name="connsiteX4" fmla="*/ 75131 w 86888"/>
                  <a:gd name="connsiteY4" fmla="*/ 0 h 151122"/>
                  <a:gd name="connsiteX5" fmla="*/ 86888 w 86888"/>
                  <a:gd name="connsiteY5" fmla="*/ 1147 h 151122"/>
                  <a:gd name="connsiteX6" fmla="*/ 86888 w 86888"/>
                  <a:gd name="connsiteY6" fmla="*/ 39860 h 151122"/>
                  <a:gd name="connsiteX7" fmla="*/ 69683 w 86888"/>
                  <a:gd name="connsiteY7" fmla="*/ 36705 h 151122"/>
                  <a:gd name="connsiteX8" fmla="*/ 38426 w 86888"/>
                  <a:gd name="connsiteY8" fmla="*/ 96925 h 151122"/>
                  <a:gd name="connsiteX9" fmla="*/ 38426 w 86888"/>
                  <a:gd name="connsiteY9" fmla="*/ 151122 h 151122"/>
                  <a:gd name="connsiteX10" fmla="*/ 0 w 86888"/>
                  <a:gd name="connsiteY10" fmla="*/ 151122 h 151122"/>
                  <a:gd name="connsiteX11" fmla="*/ 0 w 86888"/>
                  <a:gd name="connsiteY11" fmla="*/ 3441 h 15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88" h="151122">
                    <a:moveTo>
                      <a:pt x="0" y="3441"/>
                    </a:moveTo>
                    <a:lnTo>
                      <a:pt x="34124" y="3441"/>
                    </a:lnTo>
                    <a:lnTo>
                      <a:pt x="34124" y="36992"/>
                    </a:lnTo>
                    <a:lnTo>
                      <a:pt x="34698" y="36992"/>
                    </a:lnTo>
                    <a:cubicBezTo>
                      <a:pt x="36418" y="23228"/>
                      <a:pt x="52190" y="0"/>
                      <a:pt x="75131" y="0"/>
                    </a:cubicBezTo>
                    <a:cubicBezTo>
                      <a:pt x="78859" y="0"/>
                      <a:pt x="82874" y="0"/>
                      <a:pt x="86888" y="1147"/>
                    </a:cubicBezTo>
                    <a:lnTo>
                      <a:pt x="86888" y="39860"/>
                    </a:lnTo>
                    <a:cubicBezTo>
                      <a:pt x="83447" y="37852"/>
                      <a:pt x="76565" y="36705"/>
                      <a:pt x="69683" y="36705"/>
                    </a:cubicBezTo>
                    <a:cubicBezTo>
                      <a:pt x="38426" y="36705"/>
                      <a:pt x="38426" y="75705"/>
                      <a:pt x="38426" y="96925"/>
                    </a:cubicBezTo>
                    <a:lnTo>
                      <a:pt x="38426" y="151122"/>
                    </a:lnTo>
                    <a:lnTo>
                      <a:pt x="0" y="151122"/>
                    </a:lnTo>
                    <a:lnTo>
                      <a:pt x="0" y="3441"/>
                    </a:lnTo>
                    <a:close/>
                  </a:path>
                </a:pathLst>
              </a:custGeom>
              <a:solidFill>
                <a:srgbClr val="231F20"/>
              </a:solidFill>
              <a:ln w="0" cap="flat">
                <a:noFill/>
                <a:prstDash val="solid"/>
                <a:miter/>
              </a:ln>
            </p:spPr>
            <p:txBody>
              <a:bodyPr rtlCol="0" anchor="ctr"/>
              <a:lstStyle/>
              <a:p>
                <a:endParaRPr lang="en-GB" sz="1800"/>
              </a:p>
            </p:txBody>
          </p:sp>
          <p:sp>
            <p:nvSpPr>
              <p:cNvPr id="113" name="Freeform: Shape 112">
                <a:extLst>
                  <a:ext uri="{FF2B5EF4-FFF2-40B4-BE49-F238E27FC236}">
                    <a16:creationId xmlns:a16="http://schemas.microsoft.com/office/drawing/2014/main" id="{2FFCFAC6-580C-7573-C035-D5CC0CFA3AFA}"/>
                  </a:ext>
                </a:extLst>
              </p:cNvPr>
              <p:cNvSpPr/>
              <p:nvPr/>
            </p:nvSpPr>
            <p:spPr>
              <a:xfrm>
                <a:off x="8578506" y="1487023"/>
                <a:ext cx="145100" cy="214782"/>
              </a:xfrm>
              <a:custGeom>
                <a:avLst/>
                <a:gdLst>
                  <a:gd name="connsiteX0" fmla="*/ 145100 w 145100"/>
                  <a:gd name="connsiteY0" fmla="*/ 3441 h 214782"/>
                  <a:gd name="connsiteX1" fmla="*/ 145100 w 145100"/>
                  <a:gd name="connsiteY1" fmla="*/ 136784 h 214782"/>
                  <a:gd name="connsiteX2" fmla="*/ 67102 w 145100"/>
                  <a:gd name="connsiteY2" fmla="*/ 214783 h 214782"/>
                  <a:gd name="connsiteX3" fmla="*/ 16059 w 145100"/>
                  <a:gd name="connsiteY3" fmla="*/ 204746 h 214782"/>
                  <a:gd name="connsiteX4" fmla="*/ 19213 w 145100"/>
                  <a:gd name="connsiteY4" fmla="*/ 172056 h 214782"/>
                  <a:gd name="connsiteX5" fmla="*/ 62227 w 145100"/>
                  <a:gd name="connsiteY5" fmla="*/ 184960 h 214782"/>
                  <a:gd name="connsiteX6" fmla="*/ 106674 w 145100"/>
                  <a:gd name="connsiteY6" fmla="*/ 127608 h 214782"/>
                  <a:gd name="connsiteX7" fmla="*/ 106101 w 145100"/>
                  <a:gd name="connsiteY7" fmla="*/ 127608 h 214782"/>
                  <a:gd name="connsiteX8" fmla="*/ 60219 w 145100"/>
                  <a:gd name="connsiteY8" fmla="*/ 151122 h 214782"/>
                  <a:gd name="connsiteX9" fmla="*/ 0 w 145100"/>
                  <a:gd name="connsiteY9" fmla="*/ 76565 h 214782"/>
                  <a:gd name="connsiteX10" fmla="*/ 62513 w 145100"/>
                  <a:gd name="connsiteY10" fmla="*/ 0 h 214782"/>
                  <a:gd name="connsiteX11" fmla="*/ 107822 w 145100"/>
                  <a:gd name="connsiteY11" fmla="*/ 23514 h 214782"/>
                  <a:gd name="connsiteX12" fmla="*/ 108395 w 145100"/>
                  <a:gd name="connsiteY12" fmla="*/ 23514 h 214782"/>
                  <a:gd name="connsiteX13" fmla="*/ 108395 w 145100"/>
                  <a:gd name="connsiteY13" fmla="*/ 3441 h 214782"/>
                  <a:gd name="connsiteX14" fmla="*/ 145100 w 145100"/>
                  <a:gd name="connsiteY14" fmla="*/ 3441 h 214782"/>
                  <a:gd name="connsiteX15" fmla="*/ 106722 w 145100"/>
                  <a:gd name="connsiteY15" fmla="*/ 75705 h 214782"/>
                  <a:gd name="connsiteX16" fmla="*/ 74605 w 145100"/>
                  <a:gd name="connsiteY16" fmla="*/ 29823 h 214782"/>
                  <a:gd name="connsiteX17" fmla="*/ 40194 w 145100"/>
                  <a:gd name="connsiteY17" fmla="*/ 76565 h 214782"/>
                  <a:gd name="connsiteX18" fmla="*/ 72885 w 145100"/>
                  <a:gd name="connsiteY18" fmla="*/ 121299 h 214782"/>
                  <a:gd name="connsiteX19" fmla="*/ 106722 w 145100"/>
                  <a:gd name="connsiteY19" fmla="*/ 75705 h 21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100" h="214782">
                    <a:moveTo>
                      <a:pt x="145100" y="3441"/>
                    </a:moveTo>
                    <a:lnTo>
                      <a:pt x="145100" y="136784"/>
                    </a:lnTo>
                    <a:cubicBezTo>
                      <a:pt x="145100" y="176931"/>
                      <a:pt x="129042" y="214783"/>
                      <a:pt x="67102" y="214783"/>
                    </a:cubicBezTo>
                    <a:cubicBezTo>
                      <a:pt x="51903" y="214783"/>
                      <a:pt x="34411" y="212489"/>
                      <a:pt x="16059" y="204746"/>
                    </a:cubicBezTo>
                    <a:lnTo>
                      <a:pt x="19213" y="172056"/>
                    </a:lnTo>
                    <a:cubicBezTo>
                      <a:pt x="30970" y="178364"/>
                      <a:pt x="50183" y="184960"/>
                      <a:pt x="62227" y="184960"/>
                    </a:cubicBezTo>
                    <a:cubicBezTo>
                      <a:pt x="104667" y="184960"/>
                      <a:pt x="106674" y="153130"/>
                      <a:pt x="106674" y="127608"/>
                    </a:cubicBezTo>
                    <a:lnTo>
                      <a:pt x="106101" y="127608"/>
                    </a:lnTo>
                    <a:cubicBezTo>
                      <a:pt x="98932" y="140225"/>
                      <a:pt x="81726" y="151122"/>
                      <a:pt x="60219" y="151122"/>
                    </a:cubicBezTo>
                    <a:cubicBezTo>
                      <a:pt x="16632" y="151122"/>
                      <a:pt x="0" y="116138"/>
                      <a:pt x="0" y="76565"/>
                    </a:cubicBezTo>
                    <a:cubicBezTo>
                      <a:pt x="0" y="41007"/>
                      <a:pt x="18353" y="0"/>
                      <a:pt x="62513" y="0"/>
                    </a:cubicBezTo>
                    <a:cubicBezTo>
                      <a:pt x="82013" y="0"/>
                      <a:pt x="97211" y="6595"/>
                      <a:pt x="107822" y="23514"/>
                    </a:cubicBezTo>
                    <a:lnTo>
                      <a:pt x="108395" y="23514"/>
                    </a:lnTo>
                    <a:lnTo>
                      <a:pt x="108395" y="3441"/>
                    </a:lnTo>
                    <a:lnTo>
                      <a:pt x="145100" y="3441"/>
                    </a:lnTo>
                    <a:close/>
                    <a:moveTo>
                      <a:pt x="106722" y="75705"/>
                    </a:moveTo>
                    <a:cubicBezTo>
                      <a:pt x="106722" y="50470"/>
                      <a:pt x="96972" y="29823"/>
                      <a:pt x="74605" y="29823"/>
                    </a:cubicBezTo>
                    <a:cubicBezTo>
                      <a:pt x="48510" y="29823"/>
                      <a:pt x="40194" y="53911"/>
                      <a:pt x="40194" y="76565"/>
                    </a:cubicBezTo>
                    <a:cubicBezTo>
                      <a:pt x="40194" y="96638"/>
                      <a:pt x="50804" y="121299"/>
                      <a:pt x="72885" y="121299"/>
                    </a:cubicBezTo>
                    <a:cubicBezTo>
                      <a:pt x="96972" y="121299"/>
                      <a:pt x="106722" y="100366"/>
                      <a:pt x="106722" y="75705"/>
                    </a:cubicBezTo>
                    <a:close/>
                  </a:path>
                </a:pathLst>
              </a:custGeom>
              <a:solidFill>
                <a:srgbClr val="231F20"/>
              </a:solidFill>
              <a:ln w="0" cap="flat">
                <a:noFill/>
                <a:prstDash val="solid"/>
                <a:miter/>
              </a:ln>
            </p:spPr>
            <p:txBody>
              <a:bodyPr rtlCol="0" anchor="ctr"/>
              <a:lstStyle/>
              <a:p>
                <a:endParaRPr lang="en-GB" sz="1800"/>
              </a:p>
            </p:txBody>
          </p:sp>
          <p:sp>
            <p:nvSpPr>
              <p:cNvPr id="114" name="Freeform: Shape 113">
                <a:extLst>
                  <a:ext uri="{FF2B5EF4-FFF2-40B4-BE49-F238E27FC236}">
                    <a16:creationId xmlns:a16="http://schemas.microsoft.com/office/drawing/2014/main" id="{9217F29E-A1E5-61EA-4922-8709C4A35F4D}"/>
                  </a:ext>
                </a:extLst>
              </p:cNvPr>
              <p:cNvSpPr/>
              <p:nvPr/>
            </p:nvSpPr>
            <p:spPr>
              <a:xfrm>
                <a:off x="8753764" y="1487023"/>
                <a:ext cx="138791" cy="154563"/>
              </a:xfrm>
              <a:custGeom>
                <a:avLst/>
                <a:gdLst>
                  <a:gd name="connsiteX0" fmla="*/ 127895 w 138791"/>
                  <a:gd name="connsiteY0" fmla="*/ 142806 h 154563"/>
                  <a:gd name="connsiteX1" fmla="*/ 77138 w 138791"/>
                  <a:gd name="connsiteY1" fmla="*/ 154563 h 154563"/>
                  <a:gd name="connsiteX2" fmla="*/ 0 w 138791"/>
                  <a:gd name="connsiteY2" fmla="*/ 77999 h 154563"/>
                  <a:gd name="connsiteX3" fmla="*/ 68535 w 138791"/>
                  <a:gd name="connsiteY3" fmla="*/ 0 h 154563"/>
                  <a:gd name="connsiteX4" fmla="*/ 138792 w 138791"/>
                  <a:gd name="connsiteY4" fmla="*/ 89182 h 154563"/>
                  <a:gd name="connsiteX5" fmla="*/ 36705 w 138791"/>
                  <a:gd name="connsiteY5" fmla="*/ 89182 h 154563"/>
                  <a:gd name="connsiteX6" fmla="*/ 78859 w 138791"/>
                  <a:gd name="connsiteY6" fmla="*/ 126461 h 154563"/>
                  <a:gd name="connsiteX7" fmla="*/ 127895 w 138791"/>
                  <a:gd name="connsiteY7" fmla="*/ 111549 h 154563"/>
                  <a:gd name="connsiteX8" fmla="*/ 127895 w 138791"/>
                  <a:gd name="connsiteY8" fmla="*/ 142806 h 154563"/>
                  <a:gd name="connsiteX9" fmla="*/ 102039 w 138791"/>
                  <a:gd name="connsiteY9" fmla="*/ 62800 h 154563"/>
                  <a:gd name="connsiteX10" fmla="*/ 70782 w 138791"/>
                  <a:gd name="connsiteY10" fmla="*/ 28102 h 154563"/>
                  <a:gd name="connsiteX11" fmla="*/ 36657 w 138791"/>
                  <a:gd name="connsiteY11" fmla="*/ 62800 h 154563"/>
                  <a:gd name="connsiteX12" fmla="*/ 102039 w 138791"/>
                  <a:gd name="connsiteY12" fmla="*/ 6280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91" h="154563">
                    <a:moveTo>
                      <a:pt x="127895" y="142806"/>
                    </a:moveTo>
                    <a:cubicBezTo>
                      <a:pt x="113844" y="150549"/>
                      <a:pt x="97785" y="154563"/>
                      <a:pt x="77138" y="154563"/>
                    </a:cubicBezTo>
                    <a:cubicBezTo>
                      <a:pt x="28389" y="154563"/>
                      <a:pt x="0" y="126461"/>
                      <a:pt x="0" y="77999"/>
                    </a:cubicBezTo>
                    <a:cubicBezTo>
                      <a:pt x="0" y="35271"/>
                      <a:pt x="22654" y="0"/>
                      <a:pt x="68535" y="0"/>
                    </a:cubicBezTo>
                    <a:cubicBezTo>
                      <a:pt x="123306" y="0"/>
                      <a:pt x="138792" y="37566"/>
                      <a:pt x="138792" y="89182"/>
                    </a:cubicBezTo>
                    <a:lnTo>
                      <a:pt x="36705" y="89182"/>
                    </a:lnTo>
                    <a:cubicBezTo>
                      <a:pt x="38426" y="112983"/>
                      <a:pt x="55058" y="126461"/>
                      <a:pt x="78859" y="126461"/>
                    </a:cubicBezTo>
                    <a:cubicBezTo>
                      <a:pt x="97498" y="126461"/>
                      <a:pt x="113557" y="119579"/>
                      <a:pt x="127895" y="111549"/>
                    </a:cubicBezTo>
                    <a:lnTo>
                      <a:pt x="127895" y="142806"/>
                    </a:lnTo>
                    <a:close/>
                    <a:moveTo>
                      <a:pt x="102039" y="62800"/>
                    </a:moveTo>
                    <a:cubicBezTo>
                      <a:pt x="100891" y="44161"/>
                      <a:pt x="92289" y="28102"/>
                      <a:pt x="70782" y="28102"/>
                    </a:cubicBezTo>
                    <a:cubicBezTo>
                      <a:pt x="49275" y="28102"/>
                      <a:pt x="38378" y="43014"/>
                      <a:pt x="36657" y="62800"/>
                    </a:cubicBezTo>
                    <a:lnTo>
                      <a:pt x="102039" y="62800"/>
                    </a:lnTo>
                    <a:close/>
                  </a:path>
                </a:pathLst>
              </a:custGeom>
              <a:solidFill>
                <a:srgbClr val="231F20"/>
              </a:solidFill>
              <a:ln w="0" cap="flat">
                <a:noFill/>
                <a:prstDash val="solid"/>
                <a:miter/>
              </a:ln>
            </p:spPr>
            <p:txBody>
              <a:bodyPr rtlCol="0" anchor="ctr"/>
              <a:lstStyle/>
              <a:p>
                <a:endParaRPr lang="en-GB" sz="1800"/>
              </a:p>
            </p:txBody>
          </p:sp>
          <p:sp>
            <p:nvSpPr>
              <p:cNvPr id="115" name="Freeform: Shape 114">
                <a:extLst>
                  <a:ext uri="{FF2B5EF4-FFF2-40B4-BE49-F238E27FC236}">
                    <a16:creationId xmlns:a16="http://schemas.microsoft.com/office/drawing/2014/main" id="{9AC17388-6A8C-B2E2-B8E3-E8207B920501}"/>
                  </a:ext>
                </a:extLst>
              </p:cNvPr>
              <p:cNvSpPr/>
              <p:nvPr/>
            </p:nvSpPr>
            <p:spPr>
              <a:xfrm>
                <a:off x="8912628" y="1437987"/>
                <a:ext cx="60219" cy="71689"/>
              </a:xfrm>
              <a:custGeom>
                <a:avLst/>
                <a:gdLst>
                  <a:gd name="connsiteX0" fmla="*/ 18353 w 60219"/>
                  <a:gd name="connsiteY0" fmla="*/ 0 h 71689"/>
                  <a:gd name="connsiteX1" fmla="*/ 60220 w 60219"/>
                  <a:gd name="connsiteY1" fmla="*/ 0 h 71689"/>
                  <a:gd name="connsiteX2" fmla="*/ 33838 w 60219"/>
                  <a:gd name="connsiteY2" fmla="*/ 71690 h 71689"/>
                  <a:gd name="connsiteX3" fmla="*/ 0 w 60219"/>
                  <a:gd name="connsiteY3" fmla="*/ 71690 h 71689"/>
                  <a:gd name="connsiteX4" fmla="*/ 18353 w 60219"/>
                  <a:gd name="connsiteY4" fmla="*/ 0 h 7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19" h="71689">
                    <a:moveTo>
                      <a:pt x="18353" y="0"/>
                    </a:moveTo>
                    <a:lnTo>
                      <a:pt x="60220" y="0"/>
                    </a:lnTo>
                    <a:lnTo>
                      <a:pt x="33838" y="71690"/>
                    </a:lnTo>
                    <a:lnTo>
                      <a:pt x="0" y="71690"/>
                    </a:lnTo>
                    <a:lnTo>
                      <a:pt x="18353" y="0"/>
                    </a:lnTo>
                    <a:close/>
                  </a:path>
                </a:pathLst>
              </a:custGeom>
              <a:solidFill>
                <a:srgbClr val="231F20"/>
              </a:solidFill>
              <a:ln w="0" cap="flat">
                <a:noFill/>
                <a:prstDash val="solid"/>
                <a:miter/>
              </a:ln>
            </p:spPr>
            <p:txBody>
              <a:bodyPr rtlCol="0" anchor="ctr"/>
              <a:lstStyle/>
              <a:p>
                <a:endParaRPr lang="en-GB" sz="1800"/>
              </a:p>
            </p:txBody>
          </p:sp>
          <p:sp>
            <p:nvSpPr>
              <p:cNvPr id="116" name="Freeform: Shape 115">
                <a:extLst>
                  <a:ext uri="{FF2B5EF4-FFF2-40B4-BE49-F238E27FC236}">
                    <a16:creationId xmlns:a16="http://schemas.microsoft.com/office/drawing/2014/main" id="{4D4245B9-EE98-B7B9-2A60-F8070689E6A0}"/>
                  </a:ext>
                </a:extLst>
              </p:cNvPr>
              <p:cNvSpPr/>
              <p:nvPr/>
            </p:nvSpPr>
            <p:spPr>
              <a:xfrm>
                <a:off x="8971701" y="1487023"/>
                <a:ext cx="106961" cy="154563"/>
              </a:xfrm>
              <a:custGeom>
                <a:avLst/>
                <a:gdLst>
                  <a:gd name="connsiteX0" fmla="*/ 97211 w 106961"/>
                  <a:gd name="connsiteY0" fmla="*/ 34411 h 154563"/>
                  <a:gd name="connsiteX1" fmla="*/ 62800 w 106961"/>
                  <a:gd name="connsiteY1" fmla="*/ 28102 h 154563"/>
                  <a:gd name="connsiteX2" fmla="*/ 40146 w 106961"/>
                  <a:gd name="connsiteY2" fmla="*/ 44448 h 154563"/>
                  <a:gd name="connsiteX3" fmla="*/ 106961 w 106961"/>
                  <a:gd name="connsiteY3" fmla="*/ 106388 h 154563"/>
                  <a:gd name="connsiteX4" fmla="*/ 45021 w 106961"/>
                  <a:gd name="connsiteY4" fmla="*/ 154563 h 154563"/>
                  <a:gd name="connsiteX5" fmla="*/ 1434 w 106961"/>
                  <a:gd name="connsiteY5" fmla="*/ 148255 h 154563"/>
                  <a:gd name="connsiteX6" fmla="*/ 3728 w 106961"/>
                  <a:gd name="connsiteY6" fmla="*/ 116711 h 154563"/>
                  <a:gd name="connsiteX7" fmla="*/ 41580 w 106961"/>
                  <a:gd name="connsiteY7" fmla="*/ 126461 h 154563"/>
                  <a:gd name="connsiteX8" fmla="*/ 66815 w 106961"/>
                  <a:gd name="connsiteY8" fmla="*/ 108395 h 154563"/>
                  <a:gd name="connsiteX9" fmla="*/ 0 w 106961"/>
                  <a:gd name="connsiteY9" fmla="*/ 45882 h 154563"/>
                  <a:gd name="connsiteX10" fmla="*/ 57925 w 106961"/>
                  <a:gd name="connsiteY10" fmla="*/ 0 h 154563"/>
                  <a:gd name="connsiteX11" fmla="*/ 99792 w 106961"/>
                  <a:gd name="connsiteY11" fmla="*/ 5448 h 154563"/>
                  <a:gd name="connsiteX12" fmla="*/ 97211 w 106961"/>
                  <a:gd name="connsiteY12" fmla="*/ 34411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61" h="154563">
                    <a:moveTo>
                      <a:pt x="97211" y="34411"/>
                    </a:moveTo>
                    <a:cubicBezTo>
                      <a:pt x="85454" y="30397"/>
                      <a:pt x="76851" y="28102"/>
                      <a:pt x="62800" y="28102"/>
                    </a:cubicBezTo>
                    <a:cubicBezTo>
                      <a:pt x="52477" y="28102"/>
                      <a:pt x="40146" y="31830"/>
                      <a:pt x="40146" y="44448"/>
                    </a:cubicBezTo>
                    <a:cubicBezTo>
                      <a:pt x="40146" y="67962"/>
                      <a:pt x="106961" y="53050"/>
                      <a:pt x="106961" y="106388"/>
                    </a:cubicBezTo>
                    <a:cubicBezTo>
                      <a:pt x="106961" y="140799"/>
                      <a:pt x="76278" y="154563"/>
                      <a:pt x="45021" y="154563"/>
                    </a:cubicBezTo>
                    <a:cubicBezTo>
                      <a:pt x="30396" y="154563"/>
                      <a:pt x="15485" y="151982"/>
                      <a:pt x="1434" y="148255"/>
                    </a:cubicBezTo>
                    <a:lnTo>
                      <a:pt x="3728" y="116711"/>
                    </a:lnTo>
                    <a:cubicBezTo>
                      <a:pt x="15772" y="122733"/>
                      <a:pt x="28389" y="126461"/>
                      <a:pt x="41580" y="126461"/>
                    </a:cubicBezTo>
                    <a:cubicBezTo>
                      <a:pt x="51330" y="126461"/>
                      <a:pt x="66815" y="122733"/>
                      <a:pt x="66815" y="108395"/>
                    </a:cubicBezTo>
                    <a:cubicBezTo>
                      <a:pt x="66815" y="79432"/>
                      <a:pt x="0" y="99219"/>
                      <a:pt x="0" y="45882"/>
                    </a:cubicBezTo>
                    <a:cubicBezTo>
                      <a:pt x="0" y="14051"/>
                      <a:pt x="27816" y="0"/>
                      <a:pt x="57925" y="0"/>
                    </a:cubicBezTo>
                    <a:cubicBezTo>
                      <a:pt x="75991" y="0"/>
                      <a:pt x="87748" y="2868"/>
                      <a:pt x="99792" y="5448"/>
                    </a:cubicBezTo>
                    <a:lnTo>
                      <a:pt x="97211" y="34411"/>
                    </a:lnTo>
                    <a:close/>
                  </a:path>
                </a:pathLst>
              </a:custGeom>
              <a:solidFill>
                <a:srgbClr val="231F20"/>
              </a:solidFill>
              <a:ln w="0" cap="flat">
                <a:noFill/>
                <a:prstDash val="solid"/>
                <a:miter/>
              </a:ln>
            </p:spPr>
            <p:txBody>
              <a:bodyPr rtlCol="0" anchor="ctr"/>
              <a:lstStyle/>
              <a:p>
                <a:endParaRPr lang="en-GB" sz="1800"/>
              </a:p>
            </p:txBody>
          </p:sp>
          <p:sp>
            <p:nvSpPr>
              <p:cNvPr id="117" name="Freeform: Shape 116">
                <a:extLst>
                  <a:ext uri="{FF2B5EF4-FFF2-40B4-BE49-F238E27FC236}">
                    <a16:creationId xmlns:a16="http://schemas.microsoft.com/office/drawing/2014/main" id="{36060E8E-55E4-8C73-E9DE-B6E2477F2C08}"/>
                  </a:ext>
                </a:extLst>
              </p:cNvPr>
              <p:cNvSpPr/>
              <p:nvPr/>
            </p:nvSpPr>
            <p:spPr>
              <a:xfrm>
                <a:off x="9095294" y="1597999"/>
                <a:ext cx="59932" cy="71689"/>
              </a:xfrm>
              <a:custGeom>
                <a:avLst/>
                <a:gdLst>
                  <a:gd name="connsiteX0" fmla="*/ 18353 w 59932"/>
                  <a:gd name="connsiteY0" fmla="*/ 0 h 71689"/>
                  <a:gd name="connsiteX1" fmla="*/ 59933 w 59932"/>
                  <a:gd name="connsiteY1" fmla="*/ 0 h 71689"/>
                  <a:gd name="connsiteX2" fmla="*/ 33838 w 59932"/>
                  <a:gd name="connsiteY2" fmla="*/ 71690 h 71689"/>
                  <a:gd name="connsiteX3" fmla="*/ 0 w 59932"/>
                  <a:gd name="connsiteY3" fmla="*/ 71690 h 71689"/>
                  <a:gd name="connsiteX4" fmla="*/ 18353 w 59932"/>
                  <a:gd name="connsiteY4" fmla="*/ 0 h 7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2" h="71689">
                    <a:moveTo>
                      <a:pt x="18353" y="0"/>
                    </a:moveTo>
                    <a:lnTo>
                      <a:pt x="59933" y="0"/>
                    </a:lnTo>
                    <a:lnTo>
                      <a:pt x="33838" y="71690"/>
                    </a:lnTo>
                    <a:lnTo>
                      <a:pt x="0" y="71690"/>
                    </a:lnTo>
                    <a:lnTo>
                      <a:pt x="18353" y="0"/>
                    </a:lnTo>
                    <a:close/>
                  </a:path>
                </a:pathLst>
              </a:custGeom>
              <a:solidFill>
                <a:srgbClr val="231F20"/>
              </a:solidFill>
              <a:ln w="0" cap="flat">
                <a:noFill/>
                <a:prstDash val="solid"/>
                <a:miter/>
              </a:ln>
            </p:spPr>
            <p:txBody>
              <a:bodyPr rtlCol="0" anchor="ctr"/>
              <a:lstStyle/>
              <a:p>
                <a:endParaRPr lang="en-GB" sz="1800"/>
              </a:p>
            </p:txBody>
          </p:sp>
          <p:sp>
            <p:nvSpPr>
              <p:cNvPr id="118" name="Freeform: Shape 117">
                <a:extLst>
                  <a:ext uri="{FF2B5EF4-FFF2-40B4-BE49-F238E27FC236}">
                    <a16:creationId xmlns:a16="http://schemas.microsoft.com/office/drawing/2014/main" id="{78A60396-0177-3CD9-F07D-C3EF841DA1EC}"/>
                  </a:ext>
                </a:extLst>
              </p:cNvPr>
              <p:cNvSpPr/>
              <p:nvPr/>
            </p:nvSpPr>
            <p:spPr>
              <a:xfrm>
                <a:off x="9271364" y="1437987"/>
                <a:ext cx="118718" cy="200158"/>
              </a:xfrm>
              <a:custGeom>
                <a:avLst/>
                <a:gdLst>
                  <a:gd name="connsiteX0" fmla="*/ 0 w 118718"/>
                  <a:gd name="connsiteY0" fmla="*/ 0 h 200158"/>
                  <a:gd name="connsiteX1" fmla="*/ 118145 w 118718"/>
                  <a:gd name="connsiteY1" fmla="*/ 0 h 200158"/>
                  <a:gd name="connsiteX2" fmla="*/ 118145 w 118718"/>
                  <a:gd name="connsiteY2" fmla="*/ 31544 h 200158"/>
                  <a:gd name="connsiteX3" fmla="*/ 40146 w 118718"/>
                  <a:gd name="connsiteY3" fmla="*/ 31544 h 200158"/>
                  <a:gd name="connsiteX4" fmla="*/ 40146 w 118718"/>
                  <a:gd name="connsiteY4" fmla="*/ 80866 h 200158"/>
                  <a:gd name="connsiteX5" fmla="*/ 111549 w 118718"/>
                  <a:gd name="connsiteY5" fmla="*/ 80866 h 200158"/>
                  <a:gd name="connsiteX6" fmla="*/ 111549 w 118718"/>
                  <a:gd name="connsiteY6" fmla="*/ 112410 h 200158"/>
                  <a:gd name="connsiteX7" fmla="*/ 40146 w 118718"/>
                  <a:gd name="connsiteY7" fmla="*/ 112410 h 200158"/>
                  <a:gd name="connsiteX8" fmla="*/ 40146 w 118718"/>
                  <a:gd name="connsiteY8" fmla="*/ 168614 h 200158"/>
                  <a:gd name="connsiteX9" fmla="*/ 118718 w 118718"/>
                  <a:gd name="connsiteY9" fmla="*/ 168614 h 200158"/>
                  <a:gd name="connsiteX10" fmla="*/ 118718 w 118718"/>
                  <a:gd name="connsiteY10" fmla="*/ 200158 h 200158"/>
                  <a:gd name="connsiteX11" fmla="*/ 0 w 118718"/>
                  <a:gd name="connsiteY11" fmla="*/ 200158 h 200158"/>
                  <a:gd name="connsiteX12" fmla="*/ 0 w 118718"/>
                  <a:gd name="connsiteY12" fmla="*/ 0 h 20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718" h="200158">
                    <a:moveTo>
                      <a:pt x="0" y="0"/>
                    </a:moveTo>
                    <a:lnTo>
                      <a:pt x="118145" y="0"/>
                    </a:lnTo>
                    <a:lnTo>
                      <a:pt x="118145" y="31544"/>
                    </a:lnTo>
                    <a:lnTo>
                      <a:pt x="40146" y="31544"/>
                    </a:lnTo>
                    <a:lnTo>
                      <a:pt x="40146" y="80866"/>
                    </a:lnTo>
                    <a:lnTo>
                      <a:pt x="111549" y="80866"/>
                    </a:lnTo>
                    <a:lnTo>
                      <a:pt x="111549" y="112410"/>
                    </a:lnTo>
                    <a:lnTo>
                      <a:pt x="40146" y="112410"/>
                    </a:lnTo>
                    <a:lnTo>
                      <a:pt x="40146" y="168614"/>
                    </a:lnTo>
                    <a:lnTo>
                      <a:pt x="118718" y="168614"/>
                    </a:lnTo>
                    <a:lnTo>
                      <a:pt x="118718" y="200158"/>
                    </a:lnTo>
                    <a:lnTo>
                      <a:pt x="0" y="200158"/>
                    </a:lnTo>
                    <a:lnTo>
                      <a:pt x="0" y="0"/>
                    </a:lnTo>
                    <a:close/>
                  </a:path>
                </a:pathLst>
              </a:custGeom>
              <a:solidFill>
                <a:srgbClr val="231F20"/>
              </a:solidFill>
              <a:ln w="0" cap="flat">
                <a:noFill/>
                <a:prstDash val="solid"/>
                <a:miter/>
              </a:ln>
            </p:spPr>
            <p:txBody>
              <a:bodyPr rtlCol="0" anchor="ctr"/>
              <a:lstStyle/>
              <a:p>
                <a:endParaRPr lang="en-GB" sz="1800"/>
              </a:p>
            </p:txBody>
          </p:sp>
          <p:sp>
            <p:nvSpPr>
              <p:cNvPr id="119" name="Freeform: Shape 118">
                <a:extLst>
                  <a:ext uri="{FF2B5EF4-FFF2-40B4-BE49-F238E27FC236}">
                    <a16:creationId xmlns:a16="http://schemas.microsoft.com/office/drawing/2014/main" id="{180B150F-F2A1-F89B-100E-AFFA96B6B6DD}"/>
                  </a:ext>
                </a:extLst>
              </p:cNvPr>
              <p:cNvSpPr/>
              <p:nvPr/>
            </p:nvSpPr>
            <p:spPr>
              <a:xfrm>
                <a:off x="9427361" y="1487023"/>
                <a:ext cx="145100" cy="211341"/>
              </a:xfrm>
              <a:custGeom>
                <a:avLst/>
                <a:gdLst>
                  <a:gd name="connsiteX0" fmla="*/ 0 w 145100"/>
                  <a:gd name="connsiteY0" fmla="*/ 3441 h 211341"/>
                  <a:gd name="connsiteX1" fmla="*/ 36705 w 145100"/>
                  <a:gd name="connsiteY1" fmla="*/ 3441 h 211341"/>
                  <a:gd name="connsiteX2" fmla="*/ 36705 w 145100"/>
                  <a:gd name="connsiteY2" fmla="*/ 24375 h 211341"/>
                  <a:gd name="connsiteX3" fmla="*/ 37279 w 145100"/>
                  <a:gd name="connsiteY3" fmla="*/ 24375 h 211341"/>
                  <a:gd name="connsiteX4" fmla="*/ 83160 w 145100"/>
                  <a:gd name="connsiteY4" fmla="*/ 0 h 211341"/>
                  <a:gd name="connsiteX5" fmla="*/ 145100 w 145100"/>
                  <a:gd name="connsiteY5" fmla="*/ 76852 h 211341"/>
                  <a:gd name="connsiteX6" fmla="*/ 82300 w 145100"/>
                  <a:gd name="connsiteY6" fmla="*/ 154563 h 211341"/>
                  <a:gd name="connsiteX7" fmla="*/ 38999 w 145100"/>
                  <a:gd name="connsiteY7" fmla="*/ 134203 h 211341"/>
                  <a:gd name="connsiteX8" fmla="*/ 38426 w 145100"/>
                  <a:gd name="connsiteY8" fmla="*/ 134203 h 211341"/>
                  <a:gd name="connsiteX9" fmla="*/ 38426 w 145100"/>
                  <a:gd name="connsiteY9" fmla="*/ 211342 h 211341"/>
                  <a:gd name="connsiteX10" fmla="*/ 0 w 145100"/>
                  <a:gd name="connsiteY10" fmla="*/ 211342 h 211341"/>
                  <a:gd name="connsiteX11" fmla="*/ 0 w 145100"/>
                  <a:gd name="connsiteY11" fmla="*/ 3441 h 211341"/>
                  <a:gd name="connsiteX12" fmla="*/ 38713 w 145100"/>
                  <a:gd name="connsiteY12" fmla="*/ 76852 h 211341"/>
                  <a:gd name="connsiteX13" fmla="*/ 72550 w 145100"/>
                  <a:gd name="connsiteY13" fmla="*/ 124740 h 211341"/>
                  <a:gd name="connsiteX14" fmla="*/ 104954 w 145100"/>
                  <a:gd name="connsiteY14" fmla="*/ 76852 h 211341"/>
                  <a:gd name="connsiteX15" fmla="*/ 73124 w 145100"/>
                  <a:gd name="connsiteY15" fmla="*/ 29823 h 211341"/>
                  <a:gd name="connsiteX16" fmla="*/ 38713 w 145100"/>
                  <a:gd name="connsiteY16" fmla="*/ 76852 h 2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00" h="211341">
                    <a:moveTo>
                      <a:pt x="0" y="3441"/>
                    </a:moveTo>
                    <a:lnTo>
                      <a:pt x="36705" y="3441"/>
                    </a:lnTo>
                    <a:lnTo>
                      <a:pt x="36705" y="24375"/>
                    </a:lnTo>
                    <a:lnTo>
                      <a:pt x="37279" y="24375"/>
                    </a:lnTo>
                    <a:cubicBezTo>
                      <a:pt x="45882" y="10037"/>
                      <a:pt x="60506" y="0"/>
                      <a:pt x="83160" y="0"/>
                    </a:cubicBezTo>
                    <a:cubicBezTo>
                      <a:pt x="128468" y="0"/>
                      <a:pt x="145100" y="36132"/>
                      <a:pt x="145100" y="76852"/>
                    </a:cubicBezTo>
                    <a:cubicBezTo>
                      <a:pt x="145100" y="117571"/>
                      <a:pt x="128468" y="154563"/>
                      <a:pt x="82300" y="154563"/>
                    </a:cubicBezTo>
                    <a:cubicBezTo>
                      <a:pt x="65955" y="154563"/>
                      <a:pt x="52477" y="150549"/>
                      <a:pt x="38999" y="134203"/>
                    </a:cubicBezTo>
                    <a:lnTo>
                      <a:pt x="38426" y="134203"/>
                    </a:lnTo>
                    <a:lnTo>
                      <a:pt x="38426" y="211342"/>
                    </a:lnTo>
                    <a:lnTo>
                      <a:pt x="0" y="211342"/>
                    </a:lnTo>
                    <a:lnTo>
                      <a:pt x="0" y="3441"/>
                    </a:lnTo>
                    <a:close/>
                    <a:moveTo>
                      <a:pt x="38713" y="76852"/>
                    </a:moveTo>
                    <a:cubicBezTo>
                      <a:pt x="38713" y="97785"/>
                      <a:pt x="47029" y="124740"/>
                      <a:pt x="72550" y="124740"/>
                    </a:cubicBezTo>
                    <a:cubicBezTo>
                      <a:pt x="98072" y="124740"/>
                      <a:pt x="104954" y="97211"/>
                      <a:pt x="104954" y="76852"/>
                    </a:cubicBezTo>
                    <a:cubicBezTo>
                      <a:pt x="104954" y="56492"/>
                      <a:pt x="98072" y="29823"/>
                      <a:pt x="73124" y="29823"/>
                    </a:cubicBezTo>
                    <a:cubicBezTo>
                      <a:pt x="48176" y="29823"/>
                      <a:pt x="38713" y="56205"/>
                      <a:pt x="38713" y="76852"/>
                    </a:cubicBezTo>
                    <a:close/>
                  </a:path>
                </a:pathLst>
              </a:custGeom>
              <a:solidFill>
                <a:srgbClr val="231F20"/>
              </a:solidFill>
              <a:ln w="0" cap="flat">
                <a:noFill/>
                <a:prstDash val="solid"/>
                <a:miter/>
              </a:ln>
            </p:spPr>
            <p:txBody>
              <a:bodyPr rtlCol="0" anchor="ctr"/>
              <a:lstStyle/>
              <a:p>
                <a:endParaRPr lang="en-GB" sz="1800"/>
              </a:p>
            </p:txBody>
          </p:sp>
          <p:sp>
            <p:nvSpPr>
              <p:cNvPr id="120" name="Freeform: Shape 119">
                <a:extLst>
                  <a:ext uri="{FF2B5EF4-FFF2-40B4-BE49-F238E27FC236}">
                    <a16:creationId xmlns:a16="http://schemas.microsoft.com/office/drawing/2014/main" id="{535B094C-49E0-1042-5F5E-419899E418C5}"/>
                  </a:ext>
                </a:extLst>
              </p:cNvPr>
              <p:cNvSpPr/>
              <p:nvPr/>
            </p:nvSpPr>
            <p:spPr>
              <a:xfrm>
                <a:off x="9593061" y="1487023"/>
                <a:ext cx="106961" cy="154563"/>
              </a:xfrm>
              <a:custGeom>
                <a:avLst/>
                <a:gdLst>
                  <a:gd name="connsiteX0" fmla="*/ 97211 w 106961"/>
                  <a:gd name="connsiteY0" fmla="*/ 34411 h 154563"/>
                  <a:gd name="connsiteX1" fmla="*/ 62800 w 106961"/>
                  <a:gd name="connsiteY1" fmla="*/ 28102 h 154563"/>
                  <a:gd name="connsiteX2" fmla="*/ 40146 w 106961"/>
                  <a:gd name="connsiteY2" fmla="*/ 44448 h 154563"/>
                  <a:gd name="connsiteX3" fmla="*/ 106961 w 106961"/>
                  <a:gd name="connsiteY3" fmla="*/ 106388 h 154563"/>
                  <a:gd name="connsiteX4" fmla="*/ 45021 w 106961"/>
                  <a:gd name="connsiteY4" fmla="*/ 154563 h 154563"/>
                  <a:gd name="connsiteX5" fmla="*/ 1434 w 106961"/>
                  <a:gd name="connsiteY5" fmla="*/ 148255 h 154563"/>
                  <a:gd name="connsiteX6" fmla="*/ 3728 w 106961"/>
                  <a:gd name="connsiteY6" fmla="*/ 116711 h 154563"/>
                  <a:gd name="connsiteX7" fmla="*/ 41580 w 106961"/>
                  <a:gd name="connsiteY7" fmla="*/ 126461 h 154563"/>
                  <a:gd name="connsiteX8" fmla="*/ 66815 w 106961"/>
                  <a:gd name="connsiteY8" fmla="*/ 108395 h 154563"/>
                  <a:gd name="connsiteX9" fmla="*/ 0 w 106961"/>
                  <a:gd name="connsiteY9" fmla="*/ 45882 h 154563"/>
                  <a:gd name="connsiteX10" fmla="*/ 57925 w 106961"/>
                  <a:gd name="connsiteY10" fmla="*/ 0 h 154563"/>
                  <a:gd name="connsiteX11" fmla="*/ 99792 w 106961"/>
                  <a:gd name="connsiteY11" fmla="*/ 5448 h 154563"/>
                  <a:gd name="connsiteX12" fmla="*/ 97211 w 106961"/>
                  <a:gd name="connsiteY12" fmla="*/ 34411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61" h="154563">
                    <a:moveTo>
                      <a:pt x="97211" y="34411"/>
                    </a:moveTo>
                    <a:cubicBezTo>
                      <a:pt x="85454" y="30397"/>
                      <a:pt x="76852" y="28102"/>
                      <a:pt x="62800" y="28102"/>
                    </a:cubicBezTo>
                    <a:cubicBezTo>
                      <a:pt x="52477" y="28102"/>
                      <a:pt x="40146" y="31830"/>
                      <a:pt x="40146" y="44448"/>
                    </a:cubicBezTo>
                    <a:cubicBezTo>
                      <a:pt x="40146" y="67962"/>
                      <a:pt x="106961" y="53050"/>
                      <a:pt x="106961" y="106388"/>
                    </a:cubicBezTo>
                    <a:cubicBezTo>
                      <a:pt x="106961" y="140799"/>
                      <a:pt x="76278" y="154563"/>
                      <a:pt x="45021" y="154563"/>
                    </a:cubicBezTo>
                    <a:cubicBezTo>
                      <a:pt x="30397" y="154563"/>
                      <a:pt x="15485" y="151982"/>
                      <a:pt x="1434" y="148255"/>
                    </a:cubicBezTo>
                    <a:lnTo>
                      <a:pt x="3728" y="116711"/>
                    </a:lnTo>
                    <a:cubicBezTo>
                      <a:pt x="15772" y="122733"/>
                      <a:pt x="28389" y="126461"/>
                      <a:pt x="41580" y="126461"/>
                    </a:cubicBezTo>
                    <a:cubicBezTo>
                      <a:pt x="51330" y="126461"/>
                      <a:pt x="66815" y="122733"/>
                      <a:pt x="66815" y="108395"/>
                    </a:cubicBezTo>
                    <a:cubicBezTo>
                      <a:pt x="66815" y="79432"/>
                      <a:pt x="0" y="99219"/>
                      <a:pt x="0" y="45882"/>
                    </a:cubicBezTo>
                    <a:cubicBezTo>
                      <a:pt x="0" y="14051"/>
                      <a:pt x="27816" y="0"/>
                      <a:pt x="57925" y="0"/>
                    </a:cubicBezTo>
                    <a:cubicBezTo>
                      <a:pt x="75991" y="0"/>
                      <a:pt x="87748" y="2868"/>
                      <a:pt x="99792" y="5448"/>
                    </a:cubicBezTo>
                    <a:lnTo>
                      <a:pt x="97211" y="34411"/>
                    </a:lnTo>
                    <a:close/>
                  </a:path>
                </a:pathLst>
              </a:custGeom>
              <a:solidFill>
                <a:srgbClr val="231F20"/>
              </a:solidFill>
              <a:ln w="0" cap="flat">
                <a:noFill/>
                <a:prstDash val="solid"/>
                <a:miter/>
              </a:ln>
            </p:spPr>
            <p:txBody>
              <a:bodyPr rtlCol="0" anchor="ctr"/>
              <a:lstStyle/>
              <a:p>
                <a:endParaRPr lang="en-GB" sz="1800"/>
              </a:p>
            </p:txBody>
          </p:sp>
          <p:sp>
            <p:nvSpPr>
              <p:cNvPr id="121" name="Freeform: Shape 120">
                <a:extLst>
                  <a:ext uri="{FF2B5EF4-FFF2-40B4-BE49-F238E27FC236}">
                    <a16:creationId xmlns:a16="http://schemas.microsoft.com/office/drawing/2014/main" id="{235602DF-0B51-4EBA-52EB-1802CF305ABB}"/>
                  </a:ext>
                </a:extLst>
              </p:cNvPr>
              <p:cNvSpPr/>
              <p:nvPr/>
            </p:nvSpPr>
            <p:spPr>
              <a:xfrm>
                <a:off x="9720382" y="1487023"/>
                <a:ext cx="154563" cy="154563"/>
              </a:xfrm>
              <a:custGeom>
                <a:avLst/>
                <a:gdLst>
                  <a:gd name="connsiteX0" fmla="*/ 77138 w 154563"/>
                  <a:gd name="connsiteY0" fmla="*/ 0 h 154563"/>
                  <a:gd name="connsiteX1" fmla="*/ 154563 w 154563"/>
                  <a:gd name="connsiteY1" fmla="*/ 78285 h 154563"/>
                  <a:gd name="connsiteX2" fmla="*/ 77138 w 154563"/>
                  <a:gd name="connsiteY2" fmla="*/ 154563 h 154563"/>
                  <a:gd name="connsiteX3" fmla="*/ 0 w 154563"/>
                  <a:gd name="connsiteY3" fmla="*/ 78285 h 154563"/>
                  <a:gd name="connsiteX4" fmla="*/ 77138 w 154563"/>
                  <a:gd name="connsiteY4" fmla="*/ 0 h 154563"/>
                  <a:gd name="connsiteX5" fmla="*/ 77138 w 154563"/>
                  <a:gd name="connsiteY5" fmla="*/ 124740 h 154563"/>
                  <a:gd name="connsiteX6" fmla="*/ 114417 w 154563"/>
                  <a:gd name="connsiteY6" fmla="*/ 73697 h 154563"/>
                  <a:gd name="connsiteX7" fmla="*/ 77138 w 154563"/>
                  <a:gd name="connsiteY7" fmla="*/ 29823 h 154563"/>
                  <a:gd name="connsiteX8" fmla="*/ 40146 w 154563"/>
                  <a:gd name="connsiteY8" fmla="*/ 73697 h 154563"/>
                  <a:gd name="connsiteX9" fmla="*/ 77138 w 154563"/>
                  <a:gd name="connsiteY9" fmla="*/ 12474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63" h="154563">
                    <a:moveTo>
                      <a:pt x="77138" y="0"/>
                    </a:moveTo>
                    <a:cubicBezTo>
                      <a:pt x="121013" y="0"/>
                      <a:pt x="154563" y="29536"/>
                      <a:pt x="154563" y="78285"/>
                    </a:cubicBezTo>
                    <a:cubicBezTo>
                      <a:pt x="154563" y="120726"/>
                      <a:pt x="126174" y="154563"/>
                      <a:pt x="77138" y="154563"/>
                    </a:cubicBezTo>
                    <a:cubicBezTo>
                      <a:pt x="28102" y="154563"/>
                      <a:pt x="0" y="120726"/>
                      <a:pt x="0" y="78285"/>
                    </a:cubicBezTo>
                    <a:cubicBezTo>
                      <a:pt x="0" y="29536"/>
                      <a:pt x="33551" y="0"/>
                      <a:pt x="77138" y="0"/>
                    </a:cubicBezTo>
                    <a:close/>
                    <a:moveTo>
                      <a:pt x="77138" y="124740"/>
                    </a:moveTo>
                    <a:cubicBezTo>
                      <a:pt x="106675" y="124740"/>
                      <a:pt x="114417" y="98359"/>
                      <a:pt x="114417" y="73697"/>
                    </a:cubicBezTo>
                    <a:cubicBezTo>
                      <a:pt x="114417" y="51043"/>
                      <a:pt x="102373" y="29823"/>
                      <a:pt x="77138" y="29823"/>
                    </a:cubicBezTo>
                    <a:cubicBezTo>
                      <a:pt x="51903" y="29823"/>
                      <a:pt x="40146" y="51617"/>
                      <a:pt x="40146" y="73697"/>
                    </a:cubicBezTo>
                    <a:cubicBezTo>
                      <a:pt x="40146" y="98072"/>
                      <a:pt x="47889" y="124740"/>
                      <a:pt x="77138" y="124740"/>
                    </a:cubicBezTo>
                    <a:close/>
                  </a:path>
                </a:pathLst>
              </a:custGeom>
              <a:solidFill>
                <a:srgbClr val="231F20"/>
              </a:solidFill>
              <a:ln w="0" cap="flat">
                <a:noFill/>
                <a:prstDash val="solid"/>
                <a:miter/>
              </a:ln>
            </p:spPr>
            <p:txBody>
              <a:bodyPr rtlCol="0" anchor="ctr"/>
              <a:lstStyle/>
              <a:p>
                <a:endParaRPr lang="en-GB" sz="1800"/>
              </a:p>
            </p:txBody>
          </p:sp>
          <p:sp>
            <p:nvSpPr>
              <p:cNvPr id="122" name="Freeform: Shape 121">
                <a:extLst>
                  <a:ext uri="{FF2B5EF4-FFF2-40B4-BE49-F238E27FC236}">
                    <a16:creationId xmlns:a16="http://schemas.microsoft.com/office/drawing/2014/main" id="{0341D372-72A7-361A-969A-6E84C7182C2D}"/>
                  </a:ext>
                </a:extLst>
              </p:cNvPr>
              <p:cNvSpPr/>
              <p:nvPr/>
            </p:nvSpPr>
            <p:spPr>
              <a:xfrm>
                <a:off x="9904481" y="1487023"/>
                <a:ext cx="216790" cy="151122"/>
              </a:xfrm>
              <a:custGeom>
                <a:avLst/>
                <a:gdLst>
                  <a:gd name="connsiteX0" fmla="*/ 0 w 216790"/>
                  <a:gd name="connsiteY0" fmla="*/ 3441 h 151122"/>
                  <a:gd name="connsiteX1" fmla="*/ 35845 w 216790"/>
                  <a:gd name="connsiteY1" fmla="*/ 3441 h 151122"/>
                  <a:gd name="connsiteX2" fmla="*/ 35845 w 216790"/>
                  <a:gd name="connsiteY2" fmla="*/ 24088 h 151122"/>
                  <a:gd name="connsiteX3" fmla="*/ 36418 w 216790"/>
                  <a:gd name="connsiteY3" fmla="*/ 24088 h 151122"/>
                  <a:gd name="connsiteX4" fmla="*/ 80293 w 216790"/>
                  <a:gd name="connsiteY4" fmla="*/ 0 h 151122"/>
                  <a:gd name="connsiteX5" fmla="*/ 123880 w 216790"/>
                  <a:gd name="connsiteY5" fmla="*/ 26095 h 151122"/>
                  <a:gd name="connsiteX6" fmla="*/ 170048 w 216790"/>
                  <a:gd name="connsiteY6" fmla="*/ 0 h 151122"/>
                  <a:gd name="connsiteX7" fmla="*/ 216790 w 216790"/>
                  <a:gd name="connsiteY7" fmla="*/ 57925 h 151122"/>
                  <a:gd name="connsiteX8" fmla="*/ 216790 w 216790"/>
                  <a:gd name="connsiteY8" fmla="*/ 151122 h 151122"/>
                  <a:gd name="connsiteX9" fmla="*/ 178364 w 216790"/>
                  <a:gd name="connsiteY9" fmla="*/ 151122 h 151122"/>
                  <a:gd name="connsiteX10" fmla="*/ 178364 w 216790"/>
                  <a:gd name="connsiteY10" fmla="*/ 63087 h 151122"/>
                  <a:gd name="connsiteX11" fmla="*/ 156284 w 216790"/>
                  <a:gd name="connsiteY11" fmla="*/ 29823 h 151122"/>
                  <a:gd name="connsiteX12" fmla="*/ 127608 w 216790"/>
                  <a:gd name="connsiteY12" fmla="*/ 79432 h 151122"/>
                  <a:gd name="connsiteX13" fmla="*/ 127608 w 216790"/>
                  <a:gd name="connsiteY13" fmla="*/ 151122 h 151122"/>
                  <a:gd name="connsiteX14" fmla="*/ 89182 w 216790"/>
                  <a:gd name="connsiteY14" fmla="*/ 151122 h 151122"/>
                  <a:gd name="connsiteX15" fmla="*/ 89182 w 216790"/>
                  <a:gd name="connsiteY15" fmla="*/ 63087 h 151122"/>
                  <a:gd name="connsiteX16" fmla="*/ 67102 w 216790"/>
                  <a:gd name="connsiteY16" fmla="*/ 29823 h 151122"/>
                  <a:gd name="connsiteX17" fmla="*/ 38426 w 216790"/>
                  <a:gd name="connsiteY17" fmla="*/ 79432 h 151122"/>
                  <a:gd name="connsiteX18" fmla="*/ 38426 w 216790"/>
                  <a:gd name="connsiteY18" fmla="*/ 151122 h 151122"/>
                  <a:gd name="connsiteX19" fmla="*/ 0 w 216790"/>
                  <a:gd name="connsiteY19" fmla="*/ 151122 h 151122"/>
                  <a:gd name="connsiteX20" fmla="*/ 0 w 216790"/>
                  <a:gd name="connsiteY20" fmla="*/ 3441 h 15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790" h="151122">
                    <a:moveTo>
                      <a:pt x="0" y="3441"/>
                    </a:moveTo>
                    <a:lnTo>
                      <a:pt x="35845" y="3441"/>
                    </a:lnTo>
                    <a:lnTo>
                      <a:pt x="35845" y="24088"/>
                    </a:lnTo>
                    <a:lnTo>
                      <a:pt x="36418" y="24088"/>
                    </a:lnTo>
                    <a:cubicBezTo>
                      <a:pt x="48462" y="6022"/>
                      <a:pt x="65955" y="0"/>
                      <a:pt x="80293" y="0"/>
                    </a:cubicBezTo>
                    <a:cubicBezTo>
                      <a:pt x="100939" y="0"/>
                      <a:pt x="115564" y="7743"/>
                      <a:pt x="123880" y="26095"/>
                    </a:cubicBezTo>
                    <a:cubicBezTo>
                      <a:pt x="132770" y="8316"/>
                      <a:pt x="151983" y="0"/>
                      <a:pt x="170048" y="0"/>
                    </a:cubicBezTo>
                    <a:cubicBezTo>
                      <a:pt x="206467" y="0"/>
                      <a:pt x="216790" y="24948"/>
                      <a:pt x="216790" y="57925"/>
                    </a:cubicBezTo>
                    <a:lnTo>
                      <a:pt x="216790" y="151122"/>
                    </a:lnTo>
                    <a:lnTo>
                      <a:pt x="178364" y="151122"/>
                    </a:lnTo>
                    <a:lnTo>
                      <a:pt x="178364" y="63087"/>
                    </a:lnTo>
                    <a:cubicBezTo>
                      <a:pt x="178364" y="49323"/>
                      <a:pt x="178364" y="29823"/>
                      <a:pt x="156284" y="29823"/>
                    </a:cubicBezTo>
                    <a:cubicBezTo>
                      <a:pt x="130762" y="29823"/>
                      <a:pt x="127608" y="60219"/>
                      <a:pt x="127608" y="79432"/>
                    </a:cubicBezTo>
                    <a:lnTo>
                      <a:pt x="127608" y="151122"/>
                    </a:lnTo>
                    <a:lnTo>
                      <a:pt x="89182" y="151122"/>
                    </a:lnTo>
                    <a:lnTo>
                      <a:pt x="89182" y="63087"/>
                    </a:lnTo>
                    <a:cubicBezTo>
                      <a:pt x="89182" y="49323"/>
                      <a:pt x="89182" y="29823"/>
                      <a:pt x="67102" y="29823"/>
                    </a:cubicBezTo>
                    <a:cubicBezTo>
                      <a:pt x="41580" y="29823"/>
                      <a:pt x="38426" y="60219"/>
                      <a:pt x="38426" y="79432"/>
                    </a:cubicBezTo>
                    <a:lnTo>
                      <a:pt x="38426" y="151122"/>
                    </a:lnTo>
                    <a:lnTo>
                      <a:pt x="0" y="151122"/>
                    </a:lnTo>
                    <a:lnTo>
                      <a:pt x="0" y="3441"/>
                    </a:lnTo>
                    <a:close/>
                  </a:path>
                </a:pathLst>
              </a:custGeom>
              <a:solidFill>
                <a:srgbClr val="231F20"/>
              </a:solidFill>
              <a:ln w="0" cap="flat">
                <a:noFill/>
                <a:prstDash val="solid"/>
                <a:miter/>
              </a:ln>
            </p:spPr>
            <p:txBody>
              <a:bodyPr rtlCol="0" anchor="ctr"/>
              <a:lstStyle/>
              <a:p>
                <a:endParaRPr lang="en-GB" sz="1800"/>
              </a:p>
            </p:txBody>
          </p:sp>
        </p:grpSp>
        <p:grpSp>
          <p:nvGrpSpPr>
            <p:cNvPr id="61" name="Group 60">
              <a:extLst>
                <a:ext uri="{FF2B5EF4-FFF2-40B4-BE49-F238E27FC236}">
                  <a16:creationId xmlns:a16="http://schemas.microsoft.com/office/drawing/2014/main" id="{03112596-C858-F806-15CF-4B27FBC309FA}"/>
                </a:ext>
              </a:extLst>
            </p:cNvPr>
            <p:cNvGrpSpPr/>
            <p:nvPr/>
          </p:nvGrpSpPr>
          <p:grpSpPr>
            <a:xfrm>
              <a:off x="10469150" y="1714615"/>
              <a:ext cx="1722850" cy="218510"/>
              <a:chOff x="7574609" y="1714615"/>
              <a:chExt cx="1722850" cy="218510"/>
            </a:xfrm>
          </p:grpSpPr>
          <p:sp>
            <p:nvSpPr>
              <p:cNvPr id="96" name="Freeform: Shape 95">
                <a:extLst>
                  <a:ext uri="{FF2B5EF4-FFF2-40B4-BE49-F238E27FC236}">
                    <a16:creationId xmlns:a16="http://schemas.microsoft.com/office/drawing/2014/main" id="{A70B1E9D-C8DF-5DC2-9A54-50690B246B24}"/>
                  </a:ext>
                </a:extLst>
              </p:cNvPr>
              <p:cNvSpPr/>
              <p:nvPr/>
            </p:nvSpPr>
            <p:spPr>
              <a:xfrm>
                <a:off x="7574609" y="1778562"/>
                <a:ext cx="133343" cy="154563"/>
              </a:xfrm>
              <a:custGeom>
                <a:avLst/>
                <a:gdLst>
                  <a:gd name="connsiteX0" fmla="*/ 16059 w 133343"/>
                  <a:gd name="connsiteY0" fmla="*/ 11184 h 154563"/>
                  <a:gd name="connsiteX1" fmla="*/ 67388 w 133343"/>
                  <a:gd name="connsiteY1" fmla="*/ 0 h 154563"/>
                  <a:gd name="connsiteX2" fmla="*/ 131049 w 133343"/>
                  <a:gd name="connsiteY2" fmla="*/ 62227 h 154563"/>
                  <a:gd name="connsiteX3" fmla="*/ 131049 w 133343"/>
                  <a:gd name="connsiteY3" fmla="*/ 81153 h 154563"/>
                  <a:gd name="connsiteX4" fmla="*/ 131623 w 133343"/>
                  <a:gd name="connsiteY4" fmla="*/ 118145 h 154563"/>
                  <a:gd name="connsiteX5" fmla="*/ 133343 w 133343"/>
                  <a:gd name="connsiteY5" fmla="*/ 151122 h 154563"/>
                  <a:gd name="connsiteX6" fmla="*/ 99506 w 133343"/>
                  <a:gd name="connsiteY6" fmla="*/ 151122 h 154563"/>
                  <a:gd name="connsiteX7" fmla="*/ 97785 w 133343"/>
                  <a:gd name="connsiteY7" fmla="*/ 129042 h 154563"/>
                  <a:gd name="connsiteX8" fmla="*/ 97211 w 133343"/>
                  <a:gd name="connsiteY8" fmla="*/ 129042 h 154563"/>
                  <a:gd name="connsiteX9" fmla="*/ 51617 w 133343"/>
                  <a:gd name="connsiteY9" fmla="*/ 154563 h 154563"/>
                  <a:gd name="connsiteX10" fmla="*/ 0 w 133343"/>
                  <a:gd name="connsiteY10" fmla="*/ 110689 h 154563"/>
                  <a:gd name="connsiteX11" fmla="*/ 25235 w 133343"/>
                  <a:gd name="connsiteY11" fmla="*/ 68535 h 154563"/>
                  <a:gd name="connsiteX12" fmla="*/ 74844 w 133343"/>
                  <a:gd name="connsiteY12" fmla="*/ 59933 h 154563"/>
                  <a:gd name="connsiteX13" fmla="*/ 96064 w 133343"/>
                  <a:gd name="connsiteY13" fmla="*/ 59933 h 154563"/>
                  <a:gd name="connsiteX14" fmla="*/ 62800 w 133343"/>
                  <a:gd name="connsiteY14" fmla="*/ 28102 h 154563"/>
                  <a:gd name="connsiteX15" fmla="*/ 17206 w 133343"/>
                  <a:gd name="connsiteY15" fmla="*/ 44161 h 154563"/>
                  <a:gd name="connsiteX16" fmla="*/ 16059 w 133343"/>
                  <a:gd name="connsiteY16" fmla="*/ 11184 h 154563"/>
                  <a:gd name="connsiteX17" fmla="*/ 61080 w 133343"/>
                  <a:gd name="connsiteY17" fmla="*/ 126461 h 154563"/>
                  <a:gd name="connsiteX18" fmla="*/ 88035 w 133343"/>
                  <a:gd name="connsiteY18" fmla="*/ 113270 h 154563"/>
                  <a:gd name="connsiteX19" fmla="*/ 96064 w 133343"/>
                  <a:gd name="connsiteY19" fmla="*/ 82873 h 154563"/>
                  <a:gd name="connsiteX20" fmla="*/ 79432 w 133343"/>
                  <a:gd name="connsiteY20" fmla="*/ 82873 h 154563"/>
                  <a:gd name="connsiteX21" fmla="*/ 36705 w 133343"/>
                  <a:gd name="connsiteY21" fmla="*/ 108395 h 154563"/>
                  <a:gd name="connsiteX22" fmla="*/ 61080 w 133343"/>
                  <a:gd name="connsiteY22" fmla="*/ 126461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43" h="154563">
                    <a:moveTo>
                      <a:pt x="16059" y="11184"/>
                    </a:moveTo>
                    <a:cubicBezTo>
                      <a:pt x="30970" y="4301"/>
                      <a:pt x="51043" y="0"/>
                      <a:pt x="67388" y="0"/>
                    </a:cubicBezTo>
                    <a:cubicBezTo>
                      <a:pt x="112410" y="0"/>
                      <a:pt x="131049" y="18639"/>
                      <a:pt x="131049" y="62227"/>
                    </a:cubicBezTo>
                    <a:lnTo>
                      <a:pt x="131049" y="81153"/>
                    </a:lnTo>
                    <a:cubicBezTo>
                      <a:pt x="131049" y="96064"/>
                      <a:pt x="131336" y="107248"/>
                      <a:pt x="131623" y="118145"/>
                    </a:cubicBezTo>
                    <a:cubicBezTo>
                      <a:pt x="131909" y="129328"/>
                      <a:pt x="132483" y="139652"/>
                      <a:pt x="133343" y="151122"/>
                    </a:cubicBezTo>
                    <a:lnTo>
                      <a:pt x="99506" y="151122"/>
                    </a:lnTo>
                    <a:cubicBezTo>
                      <a:pt x="98072" y="143380"/>
                      <a:pt x="98072" y="133630"/>
                      <a:pt x="97785" y="129042"/>
                    </a:cubicBezTo>
                    <a:lnTo>
                      <a:pt x="97211" y="129042"/>
                    </a:lnTo>
                    <a:cubicBezTo>
                      <a:pt x="88322" y="145387"/>
                      <a:pt x="69109" y="154563"/>
                      <a:pt x="51617" y="154563"/>
                    </a:cubicBezTo>
                    <a:cubicBezTo>
                      <a:pt x="25522" y="154563"/>
                      <a:pt x="0" y="138792"/>
                      <a:pt x="0" y="110689"/>
                    </a:cubicBezTo>
                    <a:cubicBezTo>
                      <a:pt x="0" y="88609"/>
                      <a:pt x="10610" y="75704"/>
                      <a:pt x="25235" y="68535"/>
                    </a:cubicBezTo>
                    <a:cubicBezTo>
                      <a:pt x="39860" y="61366"/>
                      <a:pt x="58786" y="59933"/>
                      <a:pt x="74844" y="59933"/>
                    </a:cubicBezTo>
                    <a:lnTo>
                      <a:pt x="96064" y="59933"/>
                    </a:lnTo>
                    <a:cubicBezTo>
                      <a:pt x="96064" y="36132"/>
                      <a:pt x="85454" y="28102"/>
                      <a:pt x="62800" y="28102"/>
                    </a:cubicBezTo>
                    <a:cubicBezTo>
                      <a:pt x="46455" y="28102"/>
                      <a:pt x="30110" y="34411"/>
                      <a:pt x="17206" y="44161"/>
                    </a:cubicBezTo>
                    <a:lnTo>
                      <a:pt x="16059" y="11184"/>
                    </a:lnTo>
                    <a:close/>
                    <a:moveTo>
                      <a:pt x="61080" y="126461"/>
                    </a:moveTo>
                    <a:cubicBezTo>
                      <a:pt x="72837" y="126461"/>
                      <a:pt x="82013" y="121299"/>
                      <a:pt x="88035" y="113270"/>
                    </a:cubicBezTo>
                    <a:cubicBezTo>
                      <a:pt x="94344" y="104954"/>
                      <a:pt x="96064" y="94344"/>
                      <a:pt x="96064" y="82873"/>
                    </a:cubicBezTo>
                    <a:lnTo>
                      <a:pt x="79432" y="82873"/>
                    </a:lnTo>
                    <a:cubicBezTo>
                      <a:pt x="62227" y="82873"/>
                      <a:pt x="36705" y="85741"/>
                      <a:pt x="36705" y="108395"/>
                    </a:cubicBezTo>
                    <a:cubicBezTo>
                      <a:pt x="36705" y="121012"/>
                      <a:pt x="47315" y="126461"/>
                      <a:pt x="61080" y="126461"/>
                    </a:cubicBezTo>
                    <a:close/>
                  </a:path>
                </a:pathLst>
              </a:custGeom>
              <a:solidFill>
                <a:srgbClr val="231F20"/>
              </a:solidFill>
              <a:ln w="0" cap="flat">
                <a:noFill/>
                <a:prstDash val="solid"/>
                <a:miter/>
              </a:ln>
            </p:spPr>
            <p:txBody>
              <a:bodyPr rtlCol="0" anchor="ctr"/>
              <a:lstStyle/>
              <a:p>
                <a:endParaRPr lang="en-GB" sz="1800"/>
              </a:p>
            </p:txBody>
          </p:sp>
          <p:sp>
            <p:nvSpPr>
              <p:cNvPr id="97" name="Freeform: Shape 96">
                <a:extLst>
                  <a:ext uri="{FF2B5EF4-FFF2-40B4-BE49-F238E27FC236}">
                    <a16:creationId xmlns:a16="http://schemas.microsoft.com/office/drawing/2014/main" id="{FC66CC8B-E79C-7622-B469-379EFC1518D0}"/>
                  </a:ext>
                </a:extLst>
              </p:cNvPr>
              <p:cNvSpPr/>
              <p:nvPr/>
            </p:nvSpPr>
            <p:spPr>
              <a:xfrm>
                <a:off x="7743510" y="1778562"/>
                <a:ext cx="135637" cy="151122"/>
              </a:xfrm>
              <a:custGeom>
                <a:avLst/>
                <a:gdLst>
                  <a:gd name="connsiteX0" fmla="*/ 0 w 135637"/>
                  <a:gd name="connsiteY0" fmla="*/ 3441 h 151122"/>
                  <a:gd name="connsiteX1" fmla="*/ 36418 w 135637"/>
                  <a:gd name="connsiteY1" fmla="*/ 3441 h 151122"/>
                  <a:gd name="connsiteX2" fmla="*/ 36418 w 135637"/>
                  <a:gd name="connsiteY2" fmla="*/ 23514 h 151122"/>
                  <a:gd name="connsiteX3" fmla="*/ 36992 w 135637"/>
                  <a:gd name="connsiteY3" fmla="*/ 23514 h 151122"/>
                  <a:gd name="connsiteX4" fmla="*/ 85454 w 135637"/>
                  <a:gd name="connsiteY4" fmla="*/ 0 h 151122"/>
                  <a:gd name="connsiteX5" fmla="*/ 135637 w 135637"/>
                  <a:gd name="connsiteY5" fmla="*/ 57925 h 151122"/>
                  <a:gd name="connsiteX6" fmla="*/ 135637 w 135637"/>
                  <a:gd name="connsiteY6" fmla="*/ 151122 h 151122"/>
                  <a:gd name="connsiteX7" fmla="*/ 97211 w 135637"/>
                  <a:gd name="connsiteY7" fmla="*/ 151122 h 151122"/>
                  <a:gd name="connsiteX8" fmla="*/ 97211 w 135637"/>
                  <a:gd name="connsiteY8" fmla="*/ 72263 h 151122"/>
                  <a:gd name="connsiteX9" fmla="*/ 72263 w 135637"/>
                  <a:gd name="connsiteY9" fmla="*/ 29823 h 151122"/>
                  <a:gd name="connsiteX10" fmla="*/ 38426 w 135637"/>
                  <a:gd name="connsiteY10" fmla="*/ 78859 h 151122"/>
                  <a:gd name="connsiteX11" fmla="*/ 38426 w 135637"/>
                  <a:gd name="connsiteY11" fmla="*/ 151122 h 151122"/>
                  <a:gd name="connsiteX12" fmla="*/ 0 w 135637"/>
                  <a:gd name="connsiteY12" fmla="*/ 151122 h 151122"/>
                  <a:gd name="connsiteX13" fmla="*/ 0 w 135637"/>
                  <a:gd name="connsiteY13" fmla="*/ 3441 h 15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637" h="151122">
                    <a:moveTo>
                      <a:pt x="0" y="3441"/>
                    </a:moveTo>
                    <a:lnTo>
                      <a:pt x="36418" y="3441"/>
                    </a:lnTo>
                    <a:lnTo>
                      <a:pt x="36418" y="23514"/>
                    </a:lnTo>
                    <a:lnTo>
                      <a:pt x="36992" y="23514"/>
                    </a:lnTo>
                    <a:cubicBezTo>
                      <a:pt x="49036" y="6595"/>
                      <a:pt x="65381" y="0"/>
                      <a:pt x="85454" y="0"/>
                    </a:cubicBezTo>
                    <a:cubicBezTo>
                      <a:pt x="120439" y="0"/>
                      <a:pt x="135637" y="24661"/>
                      <a:pt x="135637" y="57925"/>
                    </a:cubicBezTo>
                    <a:lnTo>
                      <a:pt x="135637" y="151122"/>
                    </a:lnTo>
                    <a:lnTo>
                      <a:pt x="97211" y="151122"/>
                    </a:lnTo>
                    <a:lnTo>
                      <a:pt x="97211" y="72263"/>
                    </a:lnTo>
                    <a:cubicBezTo>
                      <a:pt x="97211" y="54198"/>
                      <a:pt x="96925" y="29823"/>
                      <a:pt x="72263" y="29823"/>
                    </a:cubicBezTo>
                    <a:cubicBezTo>
                      <a:pt x="44448" y="29823"/>
                      <a:pt x="38426" y="59933"/>
                      <a:pt x="38426" y="78859"/>
                    </a:cubicBezTo>
                    <a:lnTo>
                      <a:pt x="38426" y="151122"/>
                    </a:lnTo>
                    <a:lnTo>
                      <a:pt x="0" y="151122"/>
                    </a:lnTo>
                    <a:lnTo>
                      <a:pt x="0" y="3441"/>
                    </a:lnTo>
                    <a:close/>
                  </a:path>
                </a:pathLst>
              </a:custGeom>
              <a:solidFill>
                <a:srgbClr val="231F20"/>
              </a:solidFill>
              <a:ln w="0" cap="flat">
                <a:noFill/>
                <a:prstDash val="solid"/>
                <a:miter/>
              </a:ln>
            </p:spPr>
            <p:txBody>
              <a:bodyPr rtlCol="0" anchor="ctr"/>
              <a:lstStyle/>
              <a:p>
                <a:endParaRPr lang="en-GB" sz="1800"/>
              </a:p>
            </p:txBody>
          </p:sp>
          <p:sp>
            <p:nvSpPr>
              <p:cNvPr id="98" name="Freeform: Shape 97">
                <a:extLst>
                  <a:ext uri="{FF2B5EF4-FFF2-40B4-BE49-F238E27FC236}">
                    <a16:creationId xmlns:a16="http://schemas.microsoft.com/office/drawing/2014/main" id="{58B30EB3-AB45-7FB1-562B-50EBF8653ECC}"/>
                  </a:ext>
                </a:extLst>
              </p:cNvPr>
              <p:cNvSpPr/>
              <p:nvPr/>
            </p:nvSpPr>
            <p:spPr>
              <a:xfrm>
                <a:off x="7909257" y="1714615"/>
                <a:ext cx="145100" cy="218510"/>
              </a:xfrm>
              <a:custGeom>
                <a:avLst/>
                <a:gdLst>
                  <a:gd name="connsiteX0" fmla="*/ 107822 w 145100"/>
                  <a:gd name="connsiteY0" fmla="*/ 198438 h 218510"/>
                  <a:gd name="connsiteX1" fmla="*/ 107248 w 145100"/>
                  <a:gd name="connsiteY1" fmla="*/ 198438 h 218510"/>
                  <a:gd name="connsiteX2" fmla="*/ 61940 w 145100"/>
                  <a:gd name="connsiteY2" fmla="*/ 218511 h 218510"/>
                  <a:gd name="connsiteX3" fmla="*/ 0 w 145100"/>
                  <a:gd name="connsiteY3" fmla="*/ 140799 h 218510"/>
                  <a:gd name="connsiteX4" fmla="*/ 61940 w 145100"/>
                  <a:gd name="connsiteY4" fmla="*/ 63947 h 218510"/>
                  <a:gd name="connsiteX5" fmla="*/ 106101 w 145100"/>
                  <a:gd name="connsiteY5" fmla="*/ 84594 h 218510"/>
                  <a:gd name="connsiteX6" fmla="*/ 106675 w 145100"/>
                  <a:gd name="connsiteY6" fmla="*/ 84594 h 218510"/>
                  <a:gd name="connsiteX7" fmla="*/ 106675 w 145100"/>
                  <a:gd name="connsiteY7" fmla="*/ 0 h 218510"/>
                  <a:gd name="connsiteX8" fmla="*/ 145100 w 145100"/>
                  <a:gd name="connsiteY8" fmla="*/ 0 h 218510"/>
                  <a:gd name="connsiteX9" fmla="*/ 145100 w 145100"/>
                  <a:gd name="connsiteY9" fmla="*/ 215070 h 218510"/>
                  <a:gd name="connsiteX10" fmla="*/ 107822 w 145100"/>
                  <a:gd name="connsiteY10" fmla="*/ 215070 h 218510"/>
                  <a:gd name="connsiteX11" fmla="*/ 107822 w 145100"/>
                  <a:gd name="connsiteY11" fmla="*/ 198438 h 218510"/>
                  <a:gd name="connsiteX12" fmla="*/ 72550 w 145100"/>
                  <a:gd name="connsiteY12" fmla="*/ 188688 h 218510"/>
                  <a:gd name="connsiteX13" fmla="*/ 106388 w 145100"/>
                  <a:gd name="connsiteY13" fmla="*/ 140799 h 218510"/>
                  <a:gd name="connsiteX14" fmla="*/ 71977 w 145100"/>
                  <a:gd name="connsiteY14" fmla="*/ 93770 h 218510"/>
                  <a:gd name="connsiteX15" fmla="*/ 40146 w 145100"/>
                  <a:gd name="connsiteY15" fmla="*/ 140799 h 218510"/>
                  <a:gd name="connsiteX16" fmla="*/ 72550 w 145100"/>
                  <a:gd name="connsiteY16" fmla="*/ 188688 h 21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00" h="218510">
                    <a:moveTo>
                      <a:pt x="107822" y="198438"/>
                    </a:moveTo>
                    <a:lnTo>
                      <a:pt x="107248" y="198438"/>
                    </a:lnTo>
                    <a:cubicBezTo>
                      <a:pt x="95778" y="212776"/>
                      <a:pt x="80006" y="218511"/>
                      <a:pt x="61940" y="218511"/>
                    </a:cubicBezTo>
                    <a:cubicBezTo>
                      <a:pt x="16632" y="218511"/>
                      <a:pt x="0" y="181232"/>
                      <a:pt x="0" y="140799"/>
                    </a:cubicBezTo>
                    <a:cubicBezTo>
                      <a:pt x="0" y="100366"/>
                      <a:pt x="16632" y="63947"/>
                      <a:pt x="61940" y="63947"/>
                    </a:cubicBezTo>
                    <a:cubicBezTo>
                      <a:pt x="81153" y="63947"/>
                      <a:pt x="94631" y="70543"/>
                      <a:pt x="106101" y="84594"/>
                    </a:cubicBezTo>
                    <a:lnTo>
                      <a:pt x="106675" y="84594"/>
                    </a:lnTo>
                    <a:lnTo>
                      <a:pt x="106675" y="0"/>
                    </a:lnTo>
                    <a:lnTo>
                      <a:pt x="145100" y="0"/>
                    </a:lnTo>
                    <a:lnTo>
                      <a:pt x="145100" y="215070"/>
                    </a:lnTo>
                    <a:lnTo>
                      <a:pt x="107822" y="215070"/>
                    </a:lnTo>
                    <a:lnTo>
                      <a:pt x="107822" y="198438"/>
                    </a:lnTo>
                    <a:close/>
                    <a:moveTo>
                      <a:pt x="72550" y="188688"/>
                    </a:moveTo>
                    <a:cubicBezTo>
                      <a:pt x="98072" y="188688"/>
                      <a:pt x="106388" y="161732"/>
                      <a:pt x="106388" y="140799"/>
                    </a:cubicBezTo>
                    <a:cubicBezTo>
                      <a:pt x="106388" y="119865"/>
                      <a:pt x="96638" y="93770"/>
                      <a:pt x="71977" y="93770"/>
                    </a:cubicBezTo>
                    <a:cubicBezTo>
                      <a:pt x="47315" y="93770"/>
                      <a:pt x="40146" y="121013"/>
                      <a:pt x="40146" y="140799"/>
                    </a:cubicBezTo>
                    <a:cubicBezTo>
                      <a:pt x="40146" y="160585"/>
                      <a:pt x="47315" y="188688"/>
                      <a:pt x="72550" y="188688"/>
                    </a:cubicBezTo>
                    <a:close/>
                  </a:path>
                </a:pathLst>
              </a:custGeom>
              <a:solidFill>
                <a:srgbClr val="231F20"/>
              </a:solidFill>
              <a:ln w="0" cap="flat">
                <a:noFill/>
                <a:prstDash val="solid"/>
                <a:miter/>
              </a:ln>
            </p:spPr>
            <p:txBody>
              <a:bodyPr rtlCol="0" anchor="ctr"/>
              <a:lstStyle/>
              <a:p>
                <a:endParaRPr lang="en-GB" sz="1800"/>
              </a:p>
            </p:txBody>
          </p:sp>
          <p:sp>
            <p:nvSpPr>
              <p:cNvPr id="99" name="Freeform: Shape 98">
                <a:extLst>
                  <a:ext uri="{FF2B5EF4-FFF2-40B4-BE49-F238E27FC236}">
                    <a16:creationId xmlns:a16="http://schemas.microsoft.com/office/drawing/2014/main" id="{34A2A9BC-3D32-9DA1-9543-EC30847653DE}"/>
                  </a:ext>
                </a:extLst>
              </p:cNvPr>
              <p:cNvSpPr/>
              <p:nvPr/>
            </p:nvSpPr>
            <p:spPr>
              <a:xfrm>
                <a:off x="8170495" y="1726085"/>
                <a:ext cx="129615" cy="207040"/>
              </a:xfrm>
              <a:custGeom>
                <a:avLst/>
                <a:gdLst>
                  <a:gd name="connsiteX0" fmla="*/ 114130 w 129615"/>
                  <a:gd name="connsiteY0" fmla="*/ 40146 h 207040"/>
                  <a:gd name="connsiteX1" fmla="*/ 73410 w 129615"/>
                  <a:gd name="connsiteY1" fmla="*/ 31544 h 207040"/>
                  <a:gd name="connsiteX2" fmla="*/ 41867 w 129615"/>
                  <a:gd name="connsiteY2" fmla="*/ 59359 h 207040"/>
                  <a:gd name="connsiteX3" fmla="*/ 129615 w 129615"/>
                  <a:gd name="connsiteY3" fmla="*/ 146534 h 207040"/>
                  <a:gd name="connsiteX4" fmla="*/ 54484 w 129615"/>
                  <a:gd name="connsiteY4" fmla="*/ 207040 h 207040"/>
                  <a:gd name="connsiteX5" fmla="*/ 3154 w 129615"/>
                  <a:gd name="connsiteY5" fmla="*/ 199298 h 207040"/>
                  <a:gd name="connsiteX6" fmla="*/ 6882 w 129615"/>
                  <a:gd name="connsiteY6" fmla="*/ 163166 h 207040"/>
                  <a:gd name="connsiteX7" fmla="*/ 52190 w 129615"/>
                  <a:gd name="connsiteY7" fmla="*/ 175497 h 207040"/>
                  <a:gd name="connsiteX8" fmla="*/ 87748 w 129615"/>
                  <a:gd name="connsiteY8" fmla="*/ 149688 h 207040"/>
                  <a:gd name="connsiteX9" fmla="*/ 0 w 129615"/>
                  <a:gd name="connsiteY9" fmla="*/ 61080 h 207040"/>
                  <a:gd name="connsiteX10" fmla="*/ 69969 w 129615"/>
                  <a:gd name="connsiteY10" fmla="*/ 0 h 207040"/>
                  <a:gd name="connsiteX11" fmla="*/ 117858 w 129615"/>
                  <a:gd name="connsiteY11" fmla="*/ 7169 h 207040"/>
                  <a:gd name="connsiteX12" fmla="*/ 114130 w 129615"/>
                  <a:gd name="connsiteY12" fmla="*/ 40146 h 20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615" h="207040">
                    <a:moveTo>
                      <a:pt x="114130" y="40146"/>
                    </a:moveTo>
                    <a:cubicBezTo>
                      <a:pt x="101513" y="34698"/>
                      <a:pt x="87462" y="31544"/>
                      <a:pt x="73410" y="31544"/>
                    </a:cubicBezTo>
                    <a:cubicBezTo>
                      <a:pt x="59359" y="31544"/>
                      <a:pt x="41867" y="37565"/>
                      <a:pt x="41867" y="59359"/>
                    </a:cubicBezTo>
                    <a:cubicBezTo>
                      <a:pt x="41867" y="94057"/>
                      <a:pt x="129615" y="79432"/>
                      <a:pt x="129615" y="146534"/>
                    </a:cubicBezTo>
                    <a:cubicBezTo>
                      <a:pt x="129615" y="190408"/>
                      <a:pt x="94917" y="207040"/>
                      <a:pt x="54484" y="207040"/>
                    </a:cubicBezTo>
                    <a:cubicBezTo>
                      <a:pt x="32691" y="207040"/>
                      <a:pt x="22941" y="204173"/>
                      <a:pt x="3154" y="199298"/>
                    </a:cubicBezTo>
                    <a:lnTo>
                      <a:pt x="6882" y="163166"/>
                    </a:lnTo>
                    <a:cubicBezTo>
                      <a:pt x="20647" y="170622"/>
                      <a:pt x="36418" y="175497"/>
                      <a:pt x="52190" y="175497"/>
                    </a:cubicBezTo>
                    <a:cubicBezTo>
                      <a:pt x="67962" y="175497"/>
                      <a:pt x="87748" y="167754"/>
                      <a:pt x="87748" y="149688"/>
                    </a:cubicBezTo>
                    <a:cubicBezTo>
                      <a:pt x="87748" y="111549"/>
                      <a:pt x="0" y="127321"/>
                      <a:pt x="0" y="61080"/>
                    </a:cubicBezTo>
                    <a:cubicBezTo>
                      <a:pt x="0" y="16345"/>
                      <a:pt x="34698" y="0"/>
                      <a:pt x="69969" y="0"/>
                    </a:cubicBezTo>
                    <a:cubicBezTo>
                      <a:pt x="87175" y="0"/>
                      <a:pt x="103233" y="2294"/>
                      <a:pt x="117858" y="7169"/>
                    </a:cubicBezTo>
                    <a:lnTo>
                      <a:pt x="114130" y="40146"/>
                    </a:lnTo>
                    <a:close/>
                  </a:path>
                </a:pathLst>
              </a:custGeom>
              <a:solidFill>
                <a:srgbClr val="231F20"/>
              </a:solidFill>
              <a:ln w="0" cap="flat">
                <a:noFill/>
                <a:prstDash val="solid"/>
                <a:miter/>
              </a:ln>
            </p:spPr>
            <p:txBody>
              <a:bodyPr rtlCol="0" anchor="ctr"/>
              <a:lstStyle/>
              <a:p>
                <a:endParaRPr lang="en-GB" sz="1800"/>
              </a:p>
            </p:txBody>
          </p:sp>
          <p:sp>
            <p:nvSpPr>
              <p:cNvPr id="100" name="Freeform: Shape 99">
                <a:extLst>
                  <a:ext uri="{FF2B5EF4-FFF2-40B4-BE49-F238E27FC236}">
                    <a16:creationId xmlns:a16="http://schemas.microsoft.com/office/drawing/2014/main" id="{4B722184-1261-B1F2-726E-66446376DFA2}"/>
                  </a:ext>
                </a:extLst>
              </p:cNvPr>
              <p:cNvSpPr/>
              <p:nvPr/>
            </p:nvSpPr>
            <p:spPr>
              <a:xfrm>
                <a:off x="8317316" y="1740136"/>
                <a:ext cx="103520" cy="192989"/>
              </a:xfrm>
              <a:custGeom>
                <a:avLst/>
                <a:gdLst>
                  <a:gd name="connsiteX0" fmla="*/ 28389 w 103520"/>
                  <a:gd name="connsiteY0" fmla="*/ 69969 h 192989"/>
                  <a:gd name="connsiteX1" fmla="*/ 0 w 103520"/>
                  <a:gd name="connsiteY1" fmla="*/ 69969 h 192989"/>
                  <a:gd name="connsiteX2" fmla="*/ 0 w 103520"/>
                  <a:gd name="connsiteY2" fmla="*/ 41867 h 192989"/>
                  <a:gd name="connsiteX3" fmla="*/ 28389 w 103520"/>
                  <a:gd name="connsiteY3" fmla="*/ 41867 h 192989"/>
                  <a:gd name="connsiteX4" fmla="*/ 28389 w 103520"/>
                  <a:gd name="connsiteY4" fmla="*/ 12331 h 192989"/>
                  <a:gd name="connsiteX5" fmla="*/ 66815 w 103520"/>
                  <a:gd name="connsiteY5" fmla="*/ 0 h 192989"/>
                  <a:gd name="connsiteX6" fmla="*/ 66815 w 103520"/>
                  <a:gd name="connsiteY6" fmla="*/ 41867 h 192989"/>
                  <a:gd name="connsiteX7" fmla="*/ 100939 w 103520"/>
                  <a:gd name="connsiteY7" fmla="*/ 41867 h 192989"/>
                  <a:gd name="connsiteX8" fmla="*/ 100939 w 103520"/>
                  <a:gd name="connsiteY8" fmla="*/ 69969 h 192989"/>
                  <a:gd name="connsiteX9" fmla="*/ 66815 w 103520"/>
                  <a:gd name="connsiteY9" fmla="*/ 69969 h 192989"/>
                  <a:gd name="connsiteX10" fmla="*/ 66815 w 103520"/>
                  <a:gd name="connsiteY10" fmla="*/ 138792 h 192989"/>
                  <a:gd name="connsiteX11" fmla="*/ 84881 w 103520"/>
                  <a:gd name="connsiteY11" fmla="*/ 163166 h 192989"/>
                  <a:gd name="connsiteX12" fmla="*/ 102373 w 103520"/>
                  <a:gd name="connsiteY12" fmla="*/ 159151 h 192989"/>
                  <a:gd name="connsiteX13" fmla="*/ 103520 w 103520"/>
                  <a:gd name="connsiteY13" fmla="*/ 189548 h 192989"/>
                  <a:gd name="connsiteX14" fmla="*/ 75131 w 103520"/>
                  <a:gd name="connsiteY14" fmla="*/ 192989 h 192989"/>
                  <a:gd name="connsiteX15" fmla="*/ 28389 w 103520"/>
                  <a:gd name="connsiteY15" fmla="*/ 145100 h 192989"/>
                  <a:gd name="connsiteX16" fmla="*/ 28389 w 103520"/>
                  <a:gd name="connsiteY16" fmla="*/ 69969 h 19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520" h="192989">
                    <a:moveTo>
                      <a:pt x="28389" y="69969"/>
                    </a:moveTo>
                    <a:lnTo>
                      <a:pt x="0" y="69969"/>
                    </a:lnTo>
                    <a:lnTo>
                      <a:pt x="0" y="41867"/>
                    </a:lnTo>
                    <a:lnTo>
                      <a:pt x="28389" y="41867"/>
                    </a:lnTo>
                    <a:lnTo>
                      <a:pt x="28389" y="12331"/>
                    </a:lnTo>
                    <a:lnTo>
                      <a:pt x="66815" y="0"/>
                    </a:lnTo>
                    <a:lnTo>
                      <a:pt x="66815" y="41867"/>
                    </a:lnTo>
                    <a:lnTo>
                      <a:pt x="100939" y="41867"/>
                    </a:lnTo>
                    <a:lnTo>
                      <a:pt x="100939" y="69969"/>
                    </a:lnTo>
                    <a:lnTo>
                      <a:pt x="66815" y="69969"/>
                    </a:lnTo>
                    <a:lnTo>
                      <a:pt x="66815" y="138792"/>
                    </a:lnTo>
                    <a:cubicBezTo>
                      <a:pt x="66815" y="151409"/>
                      <a:pt x="70256" y="163166"/>
                      <a:pt x="84881" y="163166"/>
                    </a:cubicBezTo>
                    <a:cubicBezTo>
                      <a:pt x="91763" y="163166"/>
                      <a:pt x="98358" y="161732"/>
                      <a:pt x="102373" y="159151"/>
                    </a:cubicBezTo>
                    <a:lnTo>
                      <a:pt x="103520" y="189548"/>
                    </a:lnTo>
                    <a:cubicBezTo>
                      <a:pt x="95491" y="191842"/>
                      <a:pt x="86601" y="192989"/>
                      <a:pt x="75131" y="192989"/>
                    </a:cubicBezTo>
                    <a:cubicBezTo>
                      <a:pt x="45021" y="192989"/>
                      <a:pt x="28389" y="174350"/>
                      <a:pt x="28389" y="145100"/>
                    </a:cubicBezTo>
                    <a:lnTo>
                      <a:pt x="28389" y="69969"/>
                    </a:lnTo>
                    <a:close/>
                  </a:path>
                </a:pathLst>
              </a:custGeom>
              <a:solidFill>
                <a:srgbClr val="231F20"/>
              </a:solidFill>
              <a:ln w="0" cap="flat">
                <a:noFill/>
                <a:prstDash val="solid"/>
                <a:miter/>
              </a:ln>
            </p:spPr>
            <p:txBody>
              <a:bodyPr rtlCol="0" anchor="ctr"/>
              <a:lstStyle/>
              <a:p>
                <a:endParaRPr lang="en-GB" sz="1800"/>
              </a:p>
            </p:txBody>
          </p:sp>
          <p:sp>
            <p:nvSpPr>
              <p:cNvPr id="101" name="Freeform: Shape 100">
                <a:extLst>
                  <a:ext uri="{FF2B5EF4-FFF2-40B4-BE49-F238E27FC236}">
                    <a16:creationId xmlns:a16="http://schemas.microsoft.com/office/drawing/2014/main" id="{5B1A89CF-887C-BF73-9FBF-77E52E0258C2}"/>
                  </a:ext>
                </a:extLst>
              </p:cNvPr>
              <p:cNvSpPr/>
              <p:nvPr/>
            </p:nvSpPr>
            <p:spPr>
              <a:xfrm>
                <a:off x="8527797" y="1729526"/>
                <a:ext cx="160585" cy="200158"/>
              </a:xfrm>
              <a:custGeom>
                <a:avLst/>
                <a:gdLst>
                  <a:gd name="connsiteX0" fmla="*/ 0 w 160585"/>
                  <a:gd name="connsiteY0" fmla="*/ 0 h 200158"/>
                  <a:gd name="connsiteX1" fmla="*/ 40146 w 160585"/>
                  <a:gd name="connsiteY1" fmla="*/ 0 h 200158"/>
                  <a:gd name="connsiteX2" fmla="*/ 40146 w 160585"/>
                  <a:gd name="connsiteY2" fmla="*/ 80866 h 200158"/>
                  <a:gd name="connsiteX3" fmla="*/ 120439 w 160585"/>
                  <a:gd name="connsiteY3" fmla="*/ 80866 h 200158"/>
                  <a:gd name="connsiteX4" fmla="*/ 120439 w 160585"/>
                  <a:gd name="connsiteY4" fmla="*/ 0 h 200158"/>
                  <a:gd name="connsiteX5" fmla="*/ 160585 w 160585"/>
                  <a:gd name="connsiteY5" fmla="*/ 0 h 200158"/>
                  <a:gd name="connsiteX6" fmla="*/ 160585 w 160585"/>
                  <a:gd name="connsiteY6" fmla="*/ 200158 h 200158"/>
                  <a:gd name="connsiteX7" fmla="*/ 120439 w 160585"/>
                  <a:gd name="connsiteY7" fmla="*/ 200158 h 200158"/>
                  <a:gd name="connsiteX8" fmla="*/ 120439 w 160585"/>
                  <a:gd name="connsiteY8" fmla="*/ 112410 h 200158"/>
                  <a:gd name="connsiteX9" fmla="*/ 40146 w 160585"/>
                  <a:gd name="connsiteY9" fmla="*/ 112410 h 200158"/>
                  <a:gd name="connsiteX10" fmla="*/ 40146 w 160585"/>
                  <a:gd name="connsiteY10" fmla="*/ 200158 h 200158"/>
                  <a:gd name="connsiteX11" fmla="*/ 0 w 160585"/>
                  <a:gd name="connsiteY11" fmla="*/ 200158 h 200158"/>
                  <a:gd name="connsiteX12" fmla="*/ 0 w 160585"/>
                  <a:gd name="connsiteY12" fmla="*/ 0 h 20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585" h="200158">
                    <a:moveTo>
                      <a:pt x="0" y="0"/>
                    </a:moveTo>
                    <a:lnTo>
                      <a:pt x="40146" y="0"/>
                    </a:lnTo>
                    <a:lnTo>
                      <a:pt x="40146" y="80866"/>
                    </a:lnTo>
                    <a:lnTo>
                      <a:pt x="120439" y="80866"/>
                    </a:lnTo>
                    <a:lnTo>
                      <a:pt x="120439" y="0"/>
                    </a:lnTo>
                    <a:lnTo>
                      <a:pt x="160585" y="0"/>
                    </a:lnTo>
                    <a:lnTo>
                      <a:pt x="160585" y="200158"/>
                    </a:lnTo>
                    <a:lnTo>
                      <a:pt x="120439" y="200158"/>
                    </a:lnTo>
                    <a:lnTo>
                      <a:pt x="120439" y="112410"/>
                    </a:lnTo>
                    <a:lnTo>
                      <a:pt x="40146" y="112410"/>
                    </a:lnTo>
                    <a:lnTo>
                      <a:pt x="40146" y="200158"/>
                    </a:lnTo>
                    <a:lnTo>
                      <a:pt x="0" y="200158"/>
                    </a:lnTo>
                    <a:lnTo>
                      <a:pt x="0" y="0"/>
                    </a:lnTo>
                    <a:close/>
                  </a:path>
                </a:pathLst>
              </a:custGeom>
              <a:solidFill>
                <a:srgbClr val="231F20"/>
              </a:solidFill>
              <a:ln w="0" cap="flat">
                <a:noFill/>
                <a:prstDash val="solid"/>
                <a:miter/>
              </a:ln>
            </p:spPr>
            <p:txBody>
              <a:bodyPr rtlCol="0" anchor="ctr"/>
              <a:lstStyle/>
              <a:p>
                <a:endParaRPr lang="en-GB" sz="1800"/>
              </a:p>
            </p:txBody>
          </p:sp>
          <p:sp>
            <p:nvSpPr>
              <p:cNvPr id="102" name="Freeform: Shape 101">
                <a:extLst>
                  <a:ext uri="{FF2B5EF4-FFF2-40B4-BE49-F238E27FC236}">
                    <a16:creationId xmlns:a16="http://schemas.microsoft.com/office/drawing/2014/main" id="{1B63847D-91B9-5244-DABD-5C02EA7DA614}"/>
                  </a:ext>
                </a:extLst>
              </p:cNvPr>
              <p:cNvSpPr/>
              <p:nvPr/>
            </p:nvSpPr>
            <p:spPr>
              <a:xfrm>
                <a:off x="8721933" y="1778562"/>
                <a:ext cx="138791" cy="154563"/>
              </a:xfrm>
              <a:custGeom>
                <a:avLst/>
                <a:gdLst>
                  <a:gd name="connsiteX0" fmla="*/ 127895 w 138791"/>
                  <a:gd name="connsiteY0" fmla="*/ 142806 h 154563"/>
                  <a:gd name="connsiteX1" fmla="*/ 77138 w 138791"/>
                  <a:gd name="connsiteY1" fmla="*/ 154563 h 154563"/>
                  <a:gd name="connsiteX2" fmla="*/ 0 w 138791"/>
                  <a:gd name="connsiteY2" fmla="*/ 77999 h 154563"/>
                  <a:gd name="connsiteX3" fmla="*/ 68535 w 138791"/>
                  <a:gd name="connsiteY3" fmla="*/ 0 h 154563"/>
                  <a:gd name="connsiteX4" fmla="*/ 138792 w 138791"/>
                  <a:gd name="connsiteY4" fmla="*/ 89182 h 154563"/>
                  <a:gd name="connsiteX5" fmla="*/ 36705 w 138791"/>
                  <a:gd name="connsiteY5" fmla="*/ 89182 h 154563"/>
                  <a:gd name="connsiteX6" fmla="*/ 78859 w 138791"/>
                  <a:gd name="connsiteY6" fmla="*/ 126461 h 154563"/>
                  <a:gd name="connsiteX7" fmla="*/ 127895 w 138791"/>
                  <a:gd name="connsiteY7" fmla="*/ 111549 h 154563"/>
                  <a:gd name="connsiteX8" fmla="*/ 127895 w 138791"/>
                  <a:gd name="connsiteY8" fmla="*/ 142806 h 154563"/>
                  <a:gd name="connsiteX9" fmla="*/ 102086 w 138791"/>
                  <a:gd name="connsiteY9" fmla="*/ 62800 h 154563"/>
                  <a:gd name="connsiteX10" fmla="*/ 70830 w 138791"/>
                  <a:gd name="connsiteY10" fmla="*/ 28102 h 154563"/>
                  <a:gd name="connsiteX11" fmla="*/ 36705 w 138791"/>
                  <a:gd name="connsiteY11" fmla="*/ 62800 h 154563"/>
                  <a:gd name="connsiteX12" fmla="*/ 102086 w 138791"/>
                  <a:gd name="connsiteY12" fmla="*/ 6280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91" h="154563">
                    <a:moveTo>
                      <a:pt x="127895" y="142806"/>
                    </a:moveTo>
                    <a:cubicBezTo>
                      <a:pt x="113844" y="150549"/>
                      <a:pt x="97785" y="154563"/>
                      <a:pt x="77138" y="154563"/>
                    </a:cubicBezTo>
                    <a:cubicBezTo>
                      <a:pt x="28389" y="154563"/>
                      <a:pt x="0" y="126461"/>
                      <a:pt x="0" y="77999"/>
                    </a:cubicBezTo>
                    <a:cubicBezTo>
                      <a:pt x="0" y="35271"/>
                      <a:pt x="22654" y="0"/>
                      <a:pt x="68535" y="0"/>
                    </a:cubicBezTo>
                    <a:cubicBezTo>
                      <a:pt x="123306" y="0"/>
                      <a:pt x="138792" y="37565"/>
                      <a:pt x="138792" y="89182"/>
                    </a:cubicBezTo>
                    <a:lnTo>
                      <a:pt x="36705" y="89182"/>
                    </a:lnTo>
                    <a:cubicBezTo>
                      <a:pt x="38426" y="112983"/>
                      <a:pt x="55058" y="126461"/>
                      <a:pt x="78859" y="126461"/>
                    </a:cubicBezTo>
                    <a:cubicBezTo>
                      <a:pt x="97498" y="126461"/>
                      <a:pt x="113557" y="119579"/>
                      <a:pt x="127895" y="111549"/>
                    </a:cubicBezTo>
                    <a:lnTo>
                      <a:pt x="127895" y="142806"/>
                    </a:lnTo>
                    <a:close/>
                    <a:moveTo>
                      <a:pt x="102086" y="62800"/>
                    </a:moveTo>
                    <a:cubicBezTo>
                      <a:pt x="100939" y="44161"/>
                      <a:pt x="92337" y="28102"/>
                      <a:pt x="70830" y="28102"/>
                    </a:cubicBezTo>
                    <a:cubicBezTo>
                      <a:pt x="49323" y="28102"/>
                      <a:pt x="38426" y="43014"/>
                      <a:pt x="36705" y="62800"/>
                    </a:cubicBezTo>
                    <a:lnTo>
                      <a:pt x="102086" y="62800"/>
                    </a:lnTo>
                    <a:close/>
                  </a:path>
                </a:pathLst>
              </a:custGeom>
              <a:solidFill>
                <a:srgbClr val="231F20"/>
              </a:solidFill>
              <a:ln w="0" cap="flat">
                <a:noFill/>
                <a:prstDash val="solid"/>
                <a:miter/>
              </a:ln>
            </p:spPr>
            <p:txBody>
              <a:bodyPr rtlCol="0" anchor="ctr"/>
              <a:lstStyle/>
              <a:p>
                <a:endParaRPr lang="en-GB" sz="1800"/>
              </a:p>
            </p:txBody>
          </p:sp>
          <p:sp>
            <p:nvSpPr>
              <p:cNvPr id="103" name="Freeform: Shape 102">
                <a:extLst>
                  <a:ext uri="{FF2B5EF4-FFF2-40B4-BE49-F238E27FC236}">
                    <a16:creationId xmlns:a16="http://schemas.microsoft.com/office/drawing/2014/main" id="{50B79316-48D7-66CD-1666-6FF90219780F}"/>
                  </a:ext>
                </a:extLst>
              </p:cNvPr>
              <p:cNvSpPr/>
              <p:nvPr/>
            </p:nvSpPr>
            <p:spPr>
              <a:xfrm>
                <a:off x="8891695" y="1714615"/>
                <a:ext cx="38425" cy="215069"/>
              </a:xfrm>
              <a:custGeom>
                <a:avLst/>
                <a:gdLst>
                  <a:gd name="connsiteX0" fmla="*/ 0 w 38425"/>
                  <a:gd name="connsiteY0" fmla="*/ 0 h 215069"/>
                  <a:gd name="connsiteX1" fmla="*/ 38426 w 38425"/>
                  <a:gd name="connsiteY1" fmla="*/ 0 h 215069"/>
                  <a:gd name="connsiteX2" fmla="*/ 38426 w 38425"/>
                  <a:gd name="connsiteY2" fmla="*/ 215070 h 215069"/>
                  <a:gd name="connsiteX3" fmla="*/ 0 w 38425"/>
                  <a:gd name="connsiteY3" fmla="*/ 215070 h 215069"/>
                  <a:gd name="connsiteX4" fmla="*/ 0 w 38425"/>
                  <a:gd name="connsiteY4" fmla="*/ 0 h 21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5" h="215069">
                    <a:moveTo>
                      <a:pt x="0" y="0"/>
                    </a:moveTo>
                    <a:lnTo>
                      <a:pt x="38426" y="0"/>
                    </a:lnTo>
                    <a:lnTo>
                      <a:pt x="38426" y="215070"/>
                    </a:lnTo>
                    <a:lnTo>
                      <a:pt x="0" y="215070"/>
                    </a:lnTo>
                    <a:lnTo>
                      <a:pt x="0" y="0"/>
                    </a:lnTo>
                    <a:close/>
                  </a:path>
                </a:pathLst>
              </a:custGeom>
              <a:solidFill>
                <a:srgbClr val="231F20"/>
              </a:solidFill>
              <a:ln w="0" cap="flat">
                <a:noFill/>
                <a:prstDash val="solid"/>
                <a:miter/>
              </a:ln>
            </p:spPr>
            <p:txBody>
              <a:bodyPr rtlCol="0" anchor="ctr"/>
              <a:lstStyle/>
              <a:p>
                <a:endParaRPr lang="en-GB" sz="1800"/>
              </a:p>
            </p:txBody>
          </p:sp>
          <p:sp>
            <p:nvSpPr>
              <p:cNvPr id="104" name="Freeform: Shape 103">
                <a:extLst>
                  <a:ext uri="{FF2B5EF4-FFF2-40B4-BE49-F238E27FC236}">
                    <a16:creationId xmlns:a16="http://schemas.microsoft.com/office/drawing/2014/main" id="{3BFC9428-72F3-B92F-2467-F7E805B865F3}"/>
                  </a:ext>
                </a:extLst>
              </p:cNvPr>
              <p:cNvSpPr/>
              <p:nvPr/>
            </p:nvSpPr>
            <p:spPr>
              <a:xfrm>
                <a:off x="8971414" y="1718342"/>
                <a:ext cx="38425" cy="211341"/>
              </a:xfrm>
              <a:custGeom>
                <a:avLst/>
                <a:gdLst>
                  <a:gd name="connsiteX0" fmla="*/ 0 w 38425"/>
                  <a:gd name="connsiteY0" fmla="*/ 0 h 211341"/>
                  <a:gd name="connsiteX1" fmla="*/ 38426 w 38425"/>
                  <a:gd name="connsiteY1" fmla="*/ 0 h 211341"/>
                  <a:gd name="connsiteX2" fmla="*/ 38426 w 38425"/>
                  <a:gd name="connsiteY2" fmla="*/ 36705 h 211341"/>
                  <a:gd name="connsiteX3" fmla="*/ 0 w 38425"/>
                  <a:gd name="connsiteY3" fmla="*/ 36705 h 211341"/>
                  <a:gd name="connsiteX4" fmla="*/ 0 w 38425"/>
                  <a:gd name="connsiteY4" fmla="*/ 0 h 211341"/>
                  <a:gd name="connsiteX5" fmla="*/ 0 w 38425"/>
                  <a:gd name="connsiteY5" fmla="*/ 63661 h 211341"/>
                  <a:gd name="connsiteX6" fmla="*/ 38426 w 38425"/>
                  <a:gd name="connsiteY6" fmla="*/ 63661 h 211341"/>
                  <a:gd name="connsiteX7" fmla="*/ 38426 w 38425"/>
                  <a:gd name="connsiteY7" fmla="*/ 211342 h 211341"/>
                  <a:gd name="connsiteX8" fmla="*/ 0 w 38425"/>
                  <a:gd name="connsiteY8" fmla="*/ 211342 h 211341"/>
                  <a:gd name="connsiteX9" fmla="*/ 0 w 38425"/>
                  <a:gd name="connsiteY9" fmla="*/ 63661 h 2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25" h="211341">
                    <a:moveTo>
                      <a:pt x="0" y="0"/>
                    </a:moveTo>
                    <a:lnTo>
                      <a:pt x="38426" y="0"/>
                    </a:lnTo>
                    <a:lnTo>
                      <a:pt x="38426" y="36705"/>
                    </a:lnTo>
                    <a:lnTo>
                      <a:pt x="0" y="36705"/>
                    </a:lnTo>
                    <a:lnTo>
                      <a:pt x="0" y="0"/>
                    </a:lnTo>
                    <a:close/>
                    <a:moveTo>
                      <a:pt x="0" y="63661"/>
                    </a:moveTo>
                    <a:lnTo>
                      <a:pt x="38426" y="63661"/>
                    </a:lnTo>
                    <a:lnTo>
                      <a:pt x="38426" y="211342"/>
                    </a:lnTo>
                    <a:lnTo>
                      <a:pt x="0" y="211342"/>
                    </a:lnTo>
                    <a:lnTo>
                      <a:pt x="0" y="63661"/>
                    </a:lnTo>
                    <a:close/>
                  </a:path>
                </a:pathLst>
              </a:custGeom>
              <a:solidFill>
                <a:srgbClr val="231F20"/>
              </a:solidFill>
              <a:ln w="0" cap="flat">
                <a:noFill/>
                <a:prstDash val="solid"/>
                <a:miter/>
              </a:ln>
            </p:spPr>
            <p:txBody>
              <a:bodyPr rtlCol="0" anchor="ctr"/>
              <a:lstStyle/>
              <a:p>
                <a:endParaRPr lang="en-GB" sz="1800"/>
              </a:p>
            </p:txBody>
          </p:sp>
          <p:sp>
            <p:nvSpPr>
              <p:cNvPr id="105" name="Freeform: Shape 104">
                <a:extLst>
                  <a:ext uri="{FF2B5EF4-FFF2-40B4-BE49-F238E27FC236}">
                    <a16:creationId xmlns:a16="http://schemas.microsoft.com/office/drawing/2014/main" id="{4F99CF2C-E1B2-38CA-7514-CB3214EAAB37}"/>
                  </a:ext>
                </a:extLst>
              </p:cNvPr>
              <p:cNvSpPr/>
              <p:nvPr/>
            </p:nvSpPr>
            <p:spPr>
              <a:xfrm>
                <a:off x="9040810" y="1778562"/>
                <a:ext cx="138791" cy="154563"/>
              </a:xfrm>
              <a:custGeom>
                <a:avLst/>
                <a:gdLst>
                  <a:gd name="connsiteX0" fmla="*/ 127895 w 138791"/>
                  <a:gd name="connsiteY0" fmla="*/ 142806 h 154563"/>
                  <a:gd name="connsiteX1" fmla="*/ 77138 w 138791"/>
                  <a:gd name="connsiteY1" fmla="*/ 154563 h 154563"/>
                  <a:gd name="connsiteX2" fmla="*/ 0 w 138791"/>
                  <a:gd name="connsiteY2" fmla="*/ 77999 h 154563"/>
                  <a:gd name="connsiteX3" fmla="*/ 68535 w 138791"/>
                  <a:gd name="connsiteY3" fmla="*/ 0 h 154563"/>
                  <a:gd name="connsiteX4" fmla="*/ 138792 w 138791"/>
                  <a:gd name="connsiteY4" fmla="*/ 89182 h 154563"/>
                  <a:gd name="connsiteX5" fmla="*/ 36705 w 138791"/>
                  <a:gd name="connsiteY5" fmla="*/ 89182 h 154563"/>
                  <a:gd name="connsiteX6" fmla="*/ 78859 w 138791"/>
                  <a:gd name="connsiteY6" fmla="*/ 126461 h 154563"/>
                  <a:gd name="connsiteX7" fmla="*/ 127895 w 138791"/>
                  <a:gd name="connsiteY7" fmla="*/ 111549 h 154563"/>
                  <a:gd name="connsiteX8" fmla="*/ 127895 w 138791"/>
                  <a:gd name="connsiteY8" fmla="*/ 142806 h 154563"/>
                  <a:gd name="connsiteX9" fmla="*/ 102086 w 138791"/>
                  <a:gd name="connsiteY9" fmla="*/ 62800 h 154563"/>
                  <a:gd name="connsiteX10" fmla="*/ 70830 w 138791"/>
                  <a:gd name="connsiteY10" fmla="*/ 28102 h 154563"/>
                  <a:gd name="connsiteX11" fmla="*/ 36705 w 138791"/>
                  <a:gd name="connsiteY11" fmla="*/ 62800 h 154563"/>
                  <a:gd name="connsiteX12" fmla="*/ 102086 w 138791"/>
                  <a:gd name="connsiteY12" fmla="*/ 62800 h 1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91" h="154563">
                    <a:moveTo>
                      <a:pt x="127895" y="142806"/>
                    </a:moveTo>
                    <a:cubicBezTo>
                      <a:pt x="113844" y="150549"/>
                      <a:pt x="97785" y="154563"/>
                      <a:pt x="77138" y="154563"/>
                    </a:cubicBezTo>
                    <a:cubicBezTo>
                      <a:pt x="28389" y="154563"/>
                      <a:pt x="0" y="126461"/>
                      <a:pt x="0" y="77999"/>
                    </a:cubicBezTo>
                    <a:cubicBezTo>
                      <a:pt x="0" y="35271"/>
                      <a:pt x="22654" y="0"/>
                      <a:pt x="68535" y="0"/>
                    </a:cubicBezTo>
                    <a:cubicBezTo>
                      <a:pt x="123306" y="0"/>
                      <a:pt x="138792" y="37565"/>
                      <a:pt x="138792" y="89182"/>
                    </a:cubicBezTo>
                    <a:lnTo>
                      <a:pt x="36705" y="89182"/>
                    </a:lnTo>
                    <a:cubicBezTo>
                      <a:pt x="38426" y="112983"/>
                      <a:pt x="55058" y="126461"/>
                      <a:pt x="78859" y="126461"/>
                    </a:cubicBezTo>
                    <a:cubicBezTo>
                      <a:pt x="97498" y="126461"/>
                      <a:pt x="113557" y="119579"/>
                      <a:pt x="127895" y="111549"/>
                    </a:cubicBezTo>
                    <a:lnTo>
                      <a:pt x="127895" y="142806"/>
                    </a:lnTo>
                    <a:close/>
                    <a:moveTo>
                      <a:pt x="102086" y="62800"/>
                    </a:moveTo>
                    <a:cubicBezTo>
                      <a:pt x="100939" y="44161"/>
                      <a:pt x="92337" y="28102"/>
                      <a:pt x="70830" y="28102"/>
                    </a:cubicBezTo>
                    <a:cubicBezTo>
                      <a:pt x="49323" y="28102"/>
                      <a:pt x="38426" y="43014"/>
                      <a:pt x="36705" y="62800"/>
                    </a:cubicBezTo>
                    <a:lnTo>
                      <a:pt x="102086" y="62800"/>
                    </a:lnTo>
                    <a:close/>
                  </a:path>
                </a:pathLst>
              </a:custGeom>
              <a:solidFill>
                <a:srgbClr val="231F20"/>
              </a:solidFill>
              <a:ln w="0" cap="flat">
                <a:noFill/>
                <a:prstDash val="solid"/>
                <a:miter/>
              </a:ln>
            </p:spPr>
            <p:txBody>
              <a:bodyPr rtlCol="0" anchor="ctr"/>
              <a:lstStyle/>
              <a:p>
                <a:endParaRPr lang="en-GB" sz="1800"/>
              </a:p>
            </p:txBody>
          </p:sp>
          <p:sp>
            <p:nvSpPr>
              <p:cNvPr id="106" name="Freeform: Shape 105">
                <a:extLst>
                  <a:ext uri="{FF2B5EF4-FFF2-40B4-BE49-F238E27FC236}">
                    <a16:creationId xmlns:a16="http://schemas.microsoft.com/office/drawing/2014/main" id="{317FA13B-C7AB-5951-16E2-53BE7101C1FA}"/>
                  </a:ext>
                </a:extLst>
              </p:cNvPr>
              <p:cNvSpPr/>
              <p:nvPr/>
            </p:nvSpPr>
            <p:spPr>
              <a:xfrm>
                <a:off x="9210571" y="1778562"/>
                <a:ext cx="86888" cy="151122"/>
              </a:xfrm>
              <a:custGeom>
                <a:avLst/>
                <a:gdLst>
                  <a:gd name="connsiteX0" fmla="*/ 0 w 86888"/>
                  <a:gd name="connsiteY0" fmla="*/ 3441 h 151122"/>
                  <a:gd name="connsiteX1" fmla="*/ 34124 w 86888"/>
                  <a:gd name="connsiteY1" fmla="*/ 3441 h 151122"/>
                  <a:gd name="connsiteX2" fmla="*/ 34124 w 86888"/>
                  <a:gd name="connsiteY2" fmla="*/ 36992 h 151122"/>
                  <a:gd name="connsiteX3" fmla="*/ 34698 w 86888"/>
                  <a:gd name="connsiteY3" fmla="*/ 36992 h 151122"/>
                  <a:gd name="connsiteX4" fmla="*/ 75131 w 86888"/>
                  <a:gd name="connsiteY4" fmla="*/ 0 h 151122"/>
                  <a:gd name="connsiteX5" fmla="*/ 86888 w 86888"/>
                  <a:gd name="connsiteY5" fmla="*/ 1147 h 151122"/>
                  <a:gd name="connsiteX6" fmla="*/ 86888 w 86888"/>
                  <a:gd name="connsiteY6" fmla="*/ 39860 h 151122"/>
                  <a:gd name="connsiteX7" fmla="*/ 69683 w 86888"/>
                  <a:gd name="connsiteY7" fmla="*/ 36705 h 151122"/>
                  <a:gd name="connsiteX8" fmla="*/ 38426 w 86888"/>
                  <a:gd name="connsiteY8" fmla="*/ 96925 h 151122"/>
                  <a:gd name="connsiteX9" fmla="*/ 38426 w 86888"/>
                  <a:gd name="connsiteY9" fmla="*/ 151122 h 151122"/>
                  <a:gd name="connsiteX10" fmla="*/ 0 w 86888"/>
                  <a:gd name="connsiteY10" fmla="*/ 151122 h 151122"/>
                  <a:gd name="connsiteX11" fmla="*/ 0 w 86888"/>
                  <a:gd name="connsiteY11" fmla="*/ 3441 h 15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88" h="151122">
                    <a:moveTo>
                      <a:pt x="0" y="3441"/>
                    </a:moveTo>
                    <a:lnTo>
                      <a:pt x="34124" y="3441"/>
                    </a:lnTo>
                    <a:lnTo>
                      <a:pt x="34124" y="36992"/>
                    </a:lnTo>
                    <a:lnTo>
                      <a:pt x="34698" y="36992"/>
                    </a:lnTo>
                    <a:cubicBezTo>
                      <a:pt x="36418" y="23228"/>
                      <a:pt x="52190" y="0"/>
                      <a:pt x="75131" y="0"/>
                    </a:cubicBezTo>
                    <a:cubicBezTo>
                      <a:pt x="78859" y="0"/>
                      <a:pt x="82873" y="0"/>
                      <a:pt x="86888" y="1147"/>
                    </a:cubicBezTo>
                    <a:lnTo>
                      <a:pt x="86888" y="39860"/>
                    </a:lnTo>
                    <a:cubicBezTo>
                      <a:pt x="83447" y="37852"/>
                      <a:pt x="76565" y="36705"/>
                      <a:pt x="69683" y="36705"/>
                    </a:cubicBezTo>
                    <a:cubicBezTo>
                      <a:pt x="38426" y="36705"/>
                      <a:pt x="38426" y="75704"/>
                      <a:pt x="38426" y="96925"/>
                    </a:cubicBezTo>
                    <a:lnTo>
                      <a:pt x="38426" y="151122"/>
                    </a:lnTo>
                    <a:lnTo>
                      <a:pt x="0" y="151122"/>
                    </a:lnTo>
                    <a:lnTo>
                      <a:pt x="0" y="3441"/>
                    </a:lnTo>
                    <a:close/>
                  </a:path>
                </a:pathLst>
              </a:custGeom>
              <a:solidFill>
                <a:srgbClr val="231F20"/>
              </a:solidFill>
              <a:ln w="0" cap="flat">
                <a:noFill/>
                <a:prstDash val="solid"/>
                <a:miter/>
              </a:ln>
            </p:spPr>
            <p:txBody>
              <a:bodyPr rtlCol="0" anchor="ctr"/>
              <a:lstStyle/>
              <a:p>
                <a:endParaRPr lang="en-GB" sz="1800"/>
              </a:p>
            </p:txBody>
          </p:sp>
        </p:grpSp>
        <p:grpSp>
          <p:nvGrpSpPr>
            <p:cNvPr id="62" name="Group 61">
              <a:extLst>
                <a:ext uri="{FF2B5EF4-FFF2-40B4-BE49-F238E27FC236}">
                  <a16:creationId xmlns:a16="http://schemas.microsoft.com/office/drawing/2014/main" id="{D0934740-F6A4-D79D-5E19-4F76A3360B30}"/>
                </a:ext>
              </a:extLst>
            </p:cNvPr>
            <p:cNvGrpSpPr/>
            <p:nvPr/>
          </p:nvGrpSpPr>
          <p:grpSpPr>
            <a:xfrm>
              <a:off x="8764700" y="2025271"/>
              <a:ext cx="3427300" cy="185819"/>
              <a:chOff x="7578815" y="2025271"/>
              <a:chExt cx="3427300" cy="185819"/>
            </a:xfrm>
          </p:grpSpPr>
          <p:sp>
            <p:nvSpPr>
              <p:cNvPr id="63" name="Freeform: Shape 62">
                <a:extLst>
                  <a:ext uri="{FF2B5EF4-FFF2-40B4-BE49-F238E27FC236}">
                    <a16:creationId xmlns:a16="http://schemas.microsoft.com/office/drawing/2014/main" id="{7B600A79-5960-E2B8-8EB7-8E633258221B}"/>
                  </a:ext>
                </a:extLst>
              </p:cNvPr>
              <p:cNvSpPr/>
              <p:nvPr/>
            </p:nvSpPr>
            <p:spPr>
              <a:xfrm>
                <a:off x="7578815" y="2035212"/>
                <a:ext cx="108968" cy="135732"/>
              </a:xfrm>
              <a:custGeom>
                <a:avLst/>
                <a:gdLst>
                  <a:gd name="connsiteX0" fmla="*/ 0 w 108968"/>
                  <a:gd name="connsiteY0" fmla="*/ 0 h 135732"/>
                  <a:gd name="connsiteX1" fmla="*/ 26764 w 108968"/>
                  <a:gd name="connsiteY1" fmla="*/ 0 h 135732"/>
                  <a:gd name="connsiteX2" fmla="*/ 26764 w 108968"/>
                  <a:gd name="connsiteY2" fmla="*/ 77043 h 135732"/>
                  <a:gd name="connsiteX3" fmla="*/ 54484 w 108968"/>
                  <a:gd name="connsiteY3" fmla="*/ 114704 h 135732"/>
                  <a:gd name="connsiteX4" fmla="*/ 82204 w 108968"/>
                  <a:gd name="connsiteY4" fmla="*/ 77043 h 135732"/>
                  <a:gd name="connsiteX5" fmla="*/ 82204 w 108968"/>
                  <a:gd name="connsiteY5" fmla="*/ 0 h 135732"/>
                  <a:gd name="connsiteX6" fmla="*/ 108969 w 108968"/>
                  <a:gd name="connsiteY6" fmla="*/ 0 h 135732"/>
                  <a:gd name="connsiteX7" fmla="*/ 108969 w 108968"/>
                  <a:gd name="connsiteY7" fmla="*/ 85263 h 135732"/>
                  <a:gd name="connsiteX8" fmla="*/ 54484 w 108968"/>
                  <a:gd name="connsiteY8" fmla="*/ 135733 h 135732"/>
                  <a:gd name="connsiteX9" fmla="*/ 0 w 108968"/>
                  <a:gd name="connsiteY9" fmla="*/ 85263 h 135732"/>
                  <a:gd name="connsiteX10" fmla="*/ 0 w 108968"/>
                  <a:gd name="connsiteY10" fmla="*/ 0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68" h="135732">
                    <a:moveTo>
                      <a:pt x="0" y="0"/>
                    </a:moveTo>
                    <a:lnTo>
                      <a:pt x="26764" y="0"/>
                    </a:lnTo>
                    <a:lnTo>
                      <a:pt x="26764" y="77043"/>
                    </a:lnTo>
                    <a:cubicBezTo>
                      <a:pt x="26764" y="99792"/>
                      <a:pt x="34029" y="114704"/>
                      <a:pt x="54484" y="114704"/>
                    </a:cubicBezTo>
                    <a:cubicBezTo>
                      <a:pt x="74940" y="114704"/>
                      <a:pt x="82204" y="99792"/>
                      <a:pt x="82204" y="77043"/>
                    </a:cubicBezTo>
                    <a:lnTo>
                      <a:pt x="82204" y="0"/>
                    </a:lnTo>
                    <a:lnTo>
                      <a:pt x="108969" y="0"/>
                    </a:lnTo>
                    <a:lnTo>
                      <a:pt x="108969" y="85263"/>
                    </a:lnTo>
                    <a:cubicBezTo>
                      <a:pt x="108969" y="121012"/>
                      <a:pt x="88704" y="135733"/>
                      <a:pt x="54484" y="135733"/>
                    </a:cubicBezTo>
                    <a:cubicBezTo>
                      <a:pt x="20264" y="135733"/>
                      <a:pt x="0" y="121012"/>
                      <a:pt x="0" y="85263"/>
                    </a:cubicBezTo>
                    <a:lnTo>
                      <a:pt x="0" y="0"/>
                    </a:lnTo>
                    <a:close/>
                  </a:path>
                </a:pathLst>
              </a:custGeom>
              <a:solidFill>
                <a:srgbClr val="0072BC"/>
              </a:solidFill>
              <a:ln w="0" cap="flat">
                <a:noFill/>
                <a:prstDash val="solid"/>
                <a:miter/>
              </a:ln>
            </p:spPr>
            <p:txBody>
              <a:bodyPr rtlCol="0" anchor="ctr"/>
              <a:lstStyle/>
              <a:p>
                <a:endParaRPr lang="en-GB" sz="1800"/>
              </a:p>
            </p:txBody>
          </p:sp>
          <p:sp>
            <p:nvSpPr>
              <p:cNvPr id="64" name="Freeform: Shape 63">
                <a:extLst>
                  <a:ext uri="{FF2B5EF4-FFF2-40B4-BE49-F238E27FC236}">
                    <a16:creationId xmlns:a16="http://schemas.microsoft.com/office/drawing/2014/main" id="{A595DF8A-F5D4-B700-D2A9-CB8772363476}"/>
                  </a:ext>
                </a:extLst>
              </p:cNvPr>
              <p:cNvSpPr/>
              <p:nvPr/>
            </p:nvSpPr>
            <p:spPr>
              <a:xfrm>
                <a:off x="7715503" y="2067902"/>
                <a:ext cx="90424" cy="100748"/>
              </a:xfrm>
              <a:custGeom>
                <a:avLst/>
                <a:gdLst>
                  <a:gd name="connsiteX0" fmla="*/ 0 w 90424"/>
                  <a:gd name="connsiteY0" fmla="*/ 2294 h 100748"/>
                  <a:gd name="connsiteX1" fmla="*/ 24279 w 90424"/>
                  <a:gd name="connsiteY1" fmla="*/ 2294 h 100748"/>
                  <a:gd name="connsiteX2" fmla="*/ 24279 w 90424"/>
                  <a:gd name="connsiteY2" fmla="*/ 15676 h 100748"/>
                  <a:gd name="connsiteX3" fmla="*/ 24661 w 90424"/>
                  <a:gd name="connsiteY3" fmla="*/ 15676 h 100748"/>
                  <a:gd name="connsiteX4" fmla="*/ 56970 w 90424"/>
                  <a:gd name="connsiteY4" fmla="*/ 0 h 100748"/>
                  <a:gd name="connsiteX5" fmla="*/ 90425 w 90424"/>
                  <a:gd name="connsiteY5" fmla="*/ 38617 h 100748"/>
                  <a:gd name="connsiteX6" fmla="*/ 90425 w 90424"/>
                  <a:gd name="connsiteY6" fmla="*/ 100748 h 100748"/>
                  <a:gd name="connsiteX7" fmla="*/ 64808 w 90424"/>
                  <a:gd name="connsiteY7" fmla="*/ 100748 h 100748"/>
                  <a:gd name="connsiteX8" fmla="*/ 64808 w 90424"/>
                  <a:gd name="connsiteY8" fmla="*/ 48176 h 100748"/>
                  <a:gd name="connsiteX9" fmla="*/ 48176 w 90424"/>
                  <a:gd name="connsiteY9" fmla="*/ 19882 h 100748"/>
                  <a:gd name="connsiteX10" fmla="*/ 25617 w 90424"/>
                  <a:gd name="connsiteY10" fmla="*/ 52573 h 100748"/>
                  <a:gd name="connsiteX11" fmla="*/ 25617 w 90424"/>
                  <a:gd name="connsiteY11" fmla="*/ 100748 h 100748"/>
                  <a:gd name="connsiteX12" fmla="*/ 0 w 90424"/>
                  <a:gd name="connsiteY12" fmla="*/ 100748 h 100748"/>
                  <a:gd name="connsiteX13" fmla="*/ 0 w 90424"/>
                  <a:gd name="connsiteY13" fmla="*/ 229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24" h="100748">
                    <a:moveTo>
                      <a:pt x="0" y="2294"/>
                    </a:moveTo>
                    <a:lnTo>
                      <a:pt x="24279" y="2294"/>
                    </a:lnTo>
                    <a:lnTo>
                      <a:pt x="24279" y="15676"/>
                    </a:lnTo>
                    <a:lnTo>
                      <a:pt x="24661" y="15676"/>
                    </a:lnTo>
                    <a:cubicBezTo>
                      <a:pt x="32691" y="4397"/>
                      <a:pt x="43587" y="0"/>
                      <a:pt x="56970" y="0"/>
                    </a:cubicBezTo>
                    <a:cubicBezTo>
                      <a:pt x="80293" y="0"/>
                      <a:pt x="90425" y="16441"/>
                      <a:pt x="90425" y="38617"/>
                    </a:cubicBezTo>
                    <a:lnTo>
                      <a:pt x="90425" y="100748"/>
                    </a:lnTo>
                    <a:lnTo>
                      <a:pt x="64808" y="100748"/>
                    </a:lnTo>
                    <a:lnTo>
                      <a:pt x="64808" y="48176"/>
                    </a:lnTo>
                    <a:cubicBezTo>
                      <a:pt x="64808" y="36132"/>
                      <a:pt x="64616" y="19882"/>
                      <a:pt x="48176" y="19882"/>
                    </a:cubicBezTo>
                    <a:cubicBezTo>
                      <a:pt x="29632" y="19882"/>
                      <a:pt x="25617" y="39955"/>
                      <a:pt x="25617" y="52573"/>
                    </a:cubicBezTo>
                    <a:lnTo>
                      <a:pt x="25617" y="100748"/>
                    </a:lnTo>
                    <a:lnTo>
                      <a:pt x="0" y="100748"/>
                    </a:lnTo>
                    <a:lnTo>
                      <a:pt x="0" y="2294"/>
                    </a:lnTo>
                    <a:close/>
                  </a:path>
                </a:pathLst>
              </a:custGeom>
              <a:solidFill>
                <a:srgbClr val="0072BC"/>
              </a:solidFill>
              <a:ln w="0" cap="flat">
                <a:noFill/>
                <a:prstDash val="solid"/>
                <a:miter/>
              </a:ln>
            </p:spPr>
            <p:txBody>
              <a:bodyPr rtlCol="0" anchor="ctr"/>
              <a:lstStyle/>
              <a:p>
                <a:endParaRPr lang="en-GB" sz="1800"/>
              </a:p>
            </p:txBody>
          </p:sp>
          <p:sp>
            <p:nvSpPr>
              <p:cNvPr id="65" name="Freeform: Shape 64">
                <a:extLst>
                  <a:ext uri="{FF2B5EF4-FFF2-40B4-BE49-F238E27FC236}">
                    <a16:creationId xmlns:a16="http://schemas.microsoft.com/office/drawing/2014/main" id="{8B137520-67E3-C8E3-E46A-F9057B0CCBE2}"/>
                  </a:ext>
                </a:extLst>
              </p:cNvPr>
              <p:cNvSpPr/>
              <p:nvPr/>
            </p:nvSpPr>
            <p:spPr>
              <a:xfrm>
                <a:off x="7832883" y="2027756"/>
                <a:ext cx="25617" cy="140894"/>
              </a:xfrm>
              <a:custGeom>
                <a:avLst/>
                <a:gdLst>
                  <a:gd name="connsiteX0" fmla="*/ 0 w 25617"/>
                  <a:gd name="connsiteY0" fmla="*/ 0 h 140894"/>
                  <a:gd name="connsiteX1" fmla="*/ 25617 w 25617"/>
                  <a:gd name="connsiteY1" fmla="*/ 0 h 140894"/>
                  <a:gd name="connsiteX2" fmla="*/ 25617 w 25617"/>
                  <a:gd name="connsiteY2" fmla="*/ 24470 h 140894"/>
                  <a:gd name="connsiteX3" fmla="*/ 0 w 25617"/>
                  <a:gd name="connsiteY3" fmla="*/ 24470 h 140894"/>
                  <a:gd name="connsiteX4" fmla="*/ 0 w 25617"/>
                  <a:gd name="connsiteY4" fmla="*/ 0 h 140894"/>
                  <a:gd name="connsiteX5" fmla="*/ 0 w 25617"/>
                  <a:gd name="connsiteY5" fmla="*/ 42440 h 140894"/>
                  <a:gd name="connsiteX6" fmla="*/ 25617 w 25617"/>
                  <a:gd name="connsiteY6" fmla="*/ 42440 h 140894"/>
                  <a:gd name="connsiteX7" fmla="*/ 25617 w 25617"/>
                  <a:gd name="connsiteY7" fmla="*/ 140894 h 140894"/>
                  <a:gd name="connsiteX8" fmla="*/ 0 w 25617"/>
                  <a:gd name="connsiteY8" fmla="*/ 140894 h 140894"/>
                  <a:gd name="connsiteX9" fmla="*/ 0 w 25617"/>
                  <a:gd name="connsiteY9" fmla="*/ 42440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17" h="140894">
                    <a:moveTo>
                      <a:pt x="0" y="0"/>
                    </a:moveTo>
                    <a:lnTo>
                      <a:pt x="25617" y="0"/>
                    </a:lnTo>
                    <a:lnTo>
                      <a:pt x="25617" y="24470"/>
                    </a:lnTo>
                    <a:lnTo>
                      <a:pt x="0" y="24470"/>
                    </a:lnTo>
                    <a:lnTo>
                      <a:pt x="0" y="0"/>
                    </a:lnTo>
                    <a:close/>
                    <a:moveTo>
                      <a:pt x="0" y="42440"/>
                    </a:moveTo>
                    <a:lnTo>
                      <a:pt x="25617" y="42440"/>
                    </a:lnTo>
                    <a:lnTo>
                      <a:pt x="25617" y="140894"/>
                    </a:lnTo>
                    <a:lnTo>
                      <a:pt x="0" y="140894"/>
                    </a:lnTo>
                    <a:lnTo>
                      <a:pt x="0" y="42440"/>
                    </a:lnTo>
                    <a:close/>
                  </a:path>
                </a:pathLst>
              </a:custGeom>
              <a:solidFill>
                <a:srgbClr val="0072BC"/>
              </a:solidFill>
              <a:ln w="0" cap="flat">
                <a:noFill/>
                <a:prstDash val="solid"/>
                <a:miter/>
              </a:ln>
            </p:spPr>
            <p:txBody>
              <a:bodyPr rtlCol="0" anchor="ctr"/>
              <a:lstStyle/>
              <a:p>
                <a:endParaRPr lang="en-GB" sz="1800"/>
              </a:p>
            </p:txBody>
          </p:sp>
          <p:sp>
            <p:nvSpPr>
              <p:cNvPr id="66" name="Freeform: Shape 65">
                <a:extLst>
                  <a:ext uri="{FF2B5EF4-FFF2-40B4-BE49-F238E27FC236}">
                    <a16:creationId xmlns:a16="http://schemas.microsoft.com/office/drawing/2014/main" id="{2D5F3587-6973-AD68-98BC-672CACC9B20A}"/>
                  </a:ext>
                </a:extLst>
              </p:cNvPr>
              <p:cNvSpPr/>
              <p:nvPr/>
            </p:nvSpPr>
            <p:spPr>
              <a:xfrm>
                <a:off x="7874559" y="2070196"/>
                <a:ext cx="101704" cy="98454"/>
              </a:xfrm>
              <a:custGeom>
                <a:avLst/>
                <a:gdLst>
                  <a:gd name="connsiteX0" fmla="*/ 0 w 101704"/>
                  <a:gd name="connsiteY0" fmla="*/ 0 h 98454"/>
                  <a:gd name="connsiteX1" fmla="*/ 27529 w 101704"/>
                  <a:gd name="connsiteY1" fmla="*/ 0 h 98454"/>
                  <a:gd name="connsiteX2" fmla="*/ 51999 w 101704"/>
                  <a:gd name="connsiteY2" fmla="*/ 71690 h 98454"/>
                  <a:gd name="connsiteX3" fmla="*/ 52381 w 101704"/>
                  <a:gd name="connsiteY3" fmla="*/ 71690 h 98454"/>
                  <a:gd name="connsiteX4" fmla="*/ 76087 w 101704"/>
                  <a:gd name="connsiteY4" fmla="*/ 0 h 98454"/>
                  <a:gd name="connsiteX5" fmla="*/ 101704 w 101704"/>
                  <a:gd name="connsiteY5" fmla="*/ 0 h 98454"/>
                  <a:gd name="connsiteX6" fmla="*/ 65381 w 101704"/>
                  <a:gd name="connsiteY6" fmla="*/ 98454 h 98454"/>
                  <a:gd name="connsiteX7" fmla="*/ 36514 w 101704"/>
                  <a:gd name="connsiteY7" fmla="*/ 98454 h 98454"/>
                  <a:gd name="connsiteX8" fmla="*/ 0 w 101704"/>
                  <a:gd name="connsiteY8" fmla="*/ 0 h 9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04" h="98454">
                    <a:moveTo>
                      <a:pt x="0" y="0"/>
                    </a:moveTo>
                    <a:lnTo>
                      <a:pt x="27529" y="0"/>
                    </a:lnTo>
                    <a:lnTo>
                      <a:pt x="51999" y="71690"/>
                    </a:lnTo>
                    <a:lnTo>
                      <a:pt x="52381" y="71690"/>
                    </a:lnTo>
                    <a:lnTo>
                      <a:pt x="76087" y="0"/>
                    </a:lnTo>
                    <a:lnTo>
                      <a:pt x="101704" y="0"/>
                    </a:lnTo>
                    <a:lnTo>
                      <a:pt x="65381" y="98454"/>
                    </a:lnTo>
                    <a:lnTo>
                      <a:pt x="36514" y="98454"/>
                    </a:lnTo>
                    <a:lnTo>
                      <a:pt x="0" y="0"/>
                    </a:lnTo>
                    <a:close/>
                  </a:path>
                </a:pathLst>
              </a:custGeom>
              <a:solidFill>
                <a:srgbClr val="0072BC"/>
              </a:solidFill>
              <a:ln w="0" cap="flat">
                <a:noFill/>
                <a:prstDash val="solid"/>
                <a:miter/>
              </a:ln>
            </p:spPr>
            <p:txBody>
              <a:bodyPr rtlCol="0" anchor="ctr"/>
              <a:lstStyle/>
              <a:p>
                <a:endParaRPr lang="en-GB" sz="1800"/>
              </a:p>
            </p:txBody>
          </p:sp>
          <p:sp>
            <p:nvSpPr>
              <p:cNvPr id="67" name="Freeform: Shape 66">
                <a:extLst>
                  <a:ext uri="{FF2B5EF4-FFF2-40B4-BE49-F238E27FC236}">
                    <a16:creationId xmlns:a16="http://schemas.microsoft.com/office/drawing/2014/main" id="{4C65F6C8-56A3-C86F-C982-1707502145C0}"/>
                  </a:ext>
                </a:extLst>
              </p:cNvPr>
              <p:cNvSpPr/>
              <p:nvPr/>
            </p:nvSpPr>
            <p:spPr>
              <a:xfrm>
                <a:off x="7985440" y="2067902"/>
                <a:ext cx="92527" cy="103042"/>
              </a:xfrm>
              <a:custGeom>
                <a:avLst/>
                <a:gdLst>
                  <a:gd name="connsiteX0" fmla="*/ 85263 w 92527"/>
                  <a:gd name="connsiteY0" fmla="*/ 95204 h 103042"/>
                  <a:gd name="connsiteX1" fmla="*/ 51425 w 92527"/>
                  <a:gd name="connsiteY1" fmla="*/ 103042 h 103042"/>
                  <a:gd name="connsiteX2" fmla="*/ 0 w 92527"/>
                  <a:gd name="connsiteY2" fmla="*/ 51999 h 103042"/>
                  <a:gd name="connsiteX3" fmla="*/ 45690 w 92527"/>
                  <a:gd name="connsiteY3" fmla="*/ 0 h 103042"/>
                  <a:gd name="connsiteX4" fmla="*/ 92528 w 92527"/>
                  <a:gd name="connsiteY4" fmla="*/ 59455 h 103042"/>
                  <a:gd name="connsiteX5" fmla="*/ 24470 w 92527"/>
                  <a:gd name="connsiteY5" fmla="*/ 59455 h 103042"/>
                  <a:gd name="connsiteX6" fmla="*/ 52573 w 92527"/>
                  <a:gd name="connsiteY6" fmla="*/ 84307 h 103042"/>
                  <a:gd name="connsiteX7" fmla="*/ 85263 w 92527"/>
                  <a:gd name="connsiteY7" fmla="*/ 74366 h 103042"/>
                  <a:gd name="connsiteX8" fmla="*/ 85263 w 92527"/>
                  <a:gd name="connsiteY8" fmla="*/ 95204 h 103042"/>
                  <a:gd name="connsiteX9" fmla="*/ 68058 w 92527"/>
                  <a:gd name="connsiteY9" fmla="*/ 41867 h 103042"/>
                  <a:gd name="connsiteX10" fmla="*/ 47220 w 92527"/>
                  <a:gd name="connsiteY10" fmla="*/ 18735 h 103042"/>
                  <a:gd name="connsiteX11" fmla="*/ 24470 w 92527"/>
                  <a:gd name="connsiteY11" fmla="*/ 41867 h 103042"/>
                  <a:gd name="connsiteX12" fmla="*/ 68058 w 92527"/>
                  <a:gd name="connsiteY12" fmla="*/ 4186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527" h="103042">
                    <a:moveTo>
                      <a:pt x="85263" y="95204"/>
                    </a:moveTo>
                    <a:cubicBezTo>
                      <a:pt x="75896" y="100366"/>
                      <a:pt x="65190" y="103042"/>
                      <a:pt x="51425" y="103042"/>
                    </a:cubicBezTo>
                    <a:cubicBezTo>
                      <a:pt x="18926" y="103042"/>
                      <a:pt x="0" y="84307"/>
                      <a:pt x="0" y="51999"/>
                    </a:cubicBezTo>
                    <a:cubicBezTo>
                      <a:pt x="0" y="23514"/>
                      <a:pt x="15103" y="0"/>
                      <a:pt x="45690" y="0"/>
                    </a:cubicBezTo>
                    <a:cubicBezTo>
                      <a:pt x="82204" y="0"/>
                      <a:pt x="92528" y="25044"/>
                      <a:pt x="92528" y="59455"/>
                    </a:cubicBezTo>
                    <a:lnTo>
                      <a:pt x="24470" y="59455"/>
                    </a:lnTo>
                    <a:cubicBezTo>
                      <a:pt x="25617" y="75322"/>
                      <a:pt x="36705" y="84307"/>
                      <a:pt x="52573" y="84307"/>
                    </a:cubicBezTo>
                    <a:cubicBezTo>
                      <a:pt x="64999" y="84307"/>
                      <a:pt x="75704" y="79719"/>
                      <a:pt x="85263" y="74366"/>
                    </a:cubicBezTo>
                    <a:lnTo>
                      <a:pt x="85263" y="95204"/>
                    </a:lnTo>
                    <a:close/>
                    <a:moveTo>
                      <a:pt x="68058" y="41867"/>
                    </a:moveTo>
                    <a:cubicBezTo>
                      <a:pt x="67293" y="29441"/>
                      <a:pt x="61558" y="18735"/>
                      <a:pt x="47220" y="18735"/>
                    </a:cubicBezTo>
                    <a:cubicBezTo>
                      <a:pt x="32882" y="18735"/>
                      <a:pt x="25617" y="28676"/>
                      <a:pt x="24470" y="41867"/>
                    </a:cubicBezTo>
                    <a:lnTo>
                      <a:pt x="68058" y="41867"/>
                    </a:lnTo>
                    <a:close/>
                  </a:path>
                </a:pathLst>
              </a:custGeom>
              <a:solidFill>
                <a:srgbClr val="0072BC"/>
              </a:solidFill>
              <a:ln w="0" cap="flat">
                <a:noFill/>
                <a:prstDash val="solid"/>
                <a:miter/>
              </a:ln>
            </p:spPr>
            <p:txBody>
              <a:bodyPr rtlCol="0" anchor="ctr"/>
              <a:lstStyle/>
              <a:p>
                <a:endParaRPr lang="en-GB" sz="1800"/>
              </a:p>
            </p:txBody>
          </p:sp>
          <p:sp>
            <p:nvSpPr>
              <p:cNvPr id="68" name="Freeform: Shape 67">
                <a:extLst>
                  <a:ext uri="{FF2B5EF4-FFF2-40B4-BE49-F238E27FC236}">
                    <a16:creationId xmlns:a16="http://schemas.microsoft.com/office/drawing/2014/main" id="{62C673E3-79F3-3F83-D7D3-C0BD737E1528}"/>
                  </a:ext>
                </a:extLst>
              </p:cNvPr>
              <p:cNvSpPr/>
              <p:nvPr/>
            </p:nvSpPr>
            <p:spPr>
              <a:xfrm>
                <a:off x="8098614" y="2067902"/>
                <a:ext cx="57925" cy="100748"/>
              </a:xfrm>
              <a:custGeom>
                <a:avLst/>
                <a:gdLst>
                  <a:gd name="connsiteX0" fmla="*/ 0 w 57925"/>
                  <a:gd name="connsiteY0" fmla="*/ 2294 h 100748"/>
                  <a:gd name="connsiteX1" fmla="*/ 22750 w 57925"/>
                  <a:gd name="connsiteY1" fmla="*/ 2294 h 100748"/>
                  <a:gd name="connsiteX2" fmla="*/ 22750 w 57925"/>
                  <a:gd name="connsiteY2" fmla="*/ 24661 h 100748"/>
                  <a:gd name="connsiteX3" fmla="*/ 23132 w 57925"/>
                  <a:gd name="connsiteY3" fmla="*/ 24661 h 100748"/>
                  <a:gd name="connsiteX4" fmla="*/ 50087 w 57925"/>
                  <a:gd name="connsiteY4" fmla="*/ 0 h 100748"/>
                  <a:gd name="connsiteX5" fmla="*/ 57925 w 57925"/>
                  <a:gd name="connsiteY5" fmla="*/ 765 h 100748"/>
                  <a:gd name="connsiteX6" fmla="*/ 57925 w 57925"/>
                  <a:gd name="connsiteY6" fmla="*/ 26573 h 100748"/>
                  <a:gd name="connsiteX7" fmla="*/ 46455 w 57925"/>
                  <a:gd name="connsiteY7" fmla="*/ 24470 h 100748"/>
                  <a:gd name="connsiteX8" fmla="*/ 25617 w 57925"/>
                  <a:gd name="connsiteY8" fmla="*/ 64616 h 100748"/>
                  <a:gd name="connsiteX9" fmla="*/ 25617 w 57925"/>
                  <a:gd name="connsiteY9" fmla="*/ 100748 h 100748"/>
                  <a:gd name="connsiteX10" fmla="*/ 0 w 57925"/>
                  <a:gd name="connsiteY10" fmla="*/ 100748 h 100748"/>
                  <a:gd name="connsiteX11" fmla="*/ 0 w 57925"/>
                  <a:gd name="connsiteY11" fmla="*/ 229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25" h="100748">
                    <a:moveTo>
                      <a:pt x="0" y="2294"/>
                    </a:moveTo>
                    <a:lnTo>
                      <a:pt x="22750" y="2294"/>
                    </a:lnTo>
                    <a:lnTo>
                      <a:pt x="22750" y="24661"/>
                    </a:lnTo>
                    <a:lnTo>
                      <a:pt x="23132" y="24661"/>
                    </a:lnTo>
                    <a:cubicBezTo>
                      <a:pt x="24279" y="15485"/>
                      <a:pt x="34793" y="0"/>
                      <a:pt x="50087" y="0"/>
                    </a:cubicBezTo>
                    <a:cubicBezTo>
                      <a:pt x="52573" y="0"/>
                      <a:pt x="55249" y="0"/>
                      <a:pt x="57925" y="765"/>
                    </a:cubicBezTo>
                    <a:lnTo>
                      <a:pt x="57925" y="26573"/>
                    </a:lnTo>
                    <a:cubicBezTo>
                      <a:pt x="55631" y="25235"/>
                      <a:pt x="51043" y="24470"/>
                      <a:pt x="46455" y="24470"/>
                    </a:cubicBezTo>
                    <a:cubicBezTo>
                      <a:pt x="25617" y="24470"/>
                      <a:pt x="25617" y="50470"/>
                      <a:pt x="25617" y="64616"/>
                    </a:cubicBezTo>
                    <a:lnTo>
                      <a:pt x="25617" y="100748"/>
                    </a:lnTo>
                    <a:lnTo>
                      <a:pt x="0" y="100748"/>
                    </a:lnTo>
                    <a:lnTo>
                      <a:pt x="0" y="2294"/>
                    </a:lnTo>
                    <a:close/>
                  </a:path>
                </a:pathLst>
              </a:custGeom>
              <a:solidFill>
                <a:srgbClr val="0072BC"/>
              </a:solidFill>
              <a:ln w="0" cap="flat">
                <a:noFill/>
                <a:prstDash val="solid"/>
                <a:miter/>
              </a:ln>
            </p:spPr>
            <p:txBody>
              <a:bodyPr rtlCol="0" anchor="ctr"/>
              <a:lstStyle/>
              <a:p>
                <a:endParaRPr lang="en-GB" sz="1800"/>
              </a:p>
            </p:txBody>
          </p:sp>
          <p:sp>
            <p:nvSpPr>
              <p:cNvPr id="69" name="Freeform: Shape 68">
                <a:extLst>
                  <a:ext uri="{FF2B5EF4-FFF2-40B4-BE49-F238E27FC236}">
                    <a16:creationId xmlns:a16="http://schemas.microsoft.com/office/drawing/2014/main" id="{F0330A8F-2CFC-636E-B647-79E6CFA65E30}"/>
                  </a:ext>
                </a:extLst>
              </p:cNvPr>
              <p:cNvSpPr/>
              <p:nvPr/>
            </p:nvSpPr>
            <p:spPr>
              <a:xfrm>
                <a:off x="8166098" y="2067902"/>
                <a:ext cx="71307" cy="103042"/>
              </a:xfrm>
              <a:custGeom>
                <a:avLst/>
                <a:gdLst>
                  <a:gd name="connsiteX0" fmla="*/ 64808 w 71307"/>
                  <a:gd name="connsiteY0" fmla="*/ 22941 h 103042"/>
                  <a:gd name="connsiteX1" fmla="*/ 41867 w 71307"/>
                  <a:gd name="connsiteY1" fmla="*/ 18735 h 103042"/>
                  <a:gd name="connsiteX2" fmla="*/ 26764 w 71307"/>
                  <a:gd name="connsiteY2" fmla="*/ 29632 h 103042"/>
                  <a:gd name="connsiteX3" fmla="*/ 71308 w 71307"/>
                  <a:gd name="connsiteY3" fmla="*/ 70925 h 103042"/>
                  <a:gd name="connsiteX4" fmla="*/ 30014 w 71307"/>
                  <a:gd name="connsiteY4" fmla="*/ 103042 h 103042"/>
                  <a:gd name="connsiteX5" fmla="*/ 956 w 71307"/>
                  <a:gd name="connsiteY5" fmla="*/ 98836 h 103042"/>
                  <a:gd name="connsiteX6" fmla="*/ 2485 w 71307"/>
                  <a:gd name="connsiteY6" fmla="*/ 77807 h 103042"/>
                  <a:gd name="connsiteX7" fmla="*/ 27720 w 71307"/>
                  <a:gd name="connsiteY7" fmla="*/ 84307 h 103042"/>
                  <a:gd name="connsiteX8" fmla="*/ 44543 w 71307"/>
                  <a:gd name="connsiteY8" fmla="*/ 72263 h 103042"/>
                  <a:gd name="connsiteX9" fmla="*/ 0 w 71307"/>
                  <a:gd name="connsiteY9" fmla="*/ 30588 h 103042"/>
                  <a:gd name="connsiteX10" fmla="*/ 38617 w 71307"/>
                  <a:gd name="connsiteY10" fmla="*/ 0 h 103042"/>
                  <a:gd name="connsiteX11" fmla="*/ 66528 w 71307"/>
                  <a:gd name="connsiteY11" fmla="*/ 3632 h 103042"/>
                  <a:gd name="connsiteX12" fmla="*/ 64808 w 71307"/>
                  <a:gd name="connsiteY12" fmla="*/ 22941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307" h="103042">
                    <a:moveTo>
                      <a:pt x="64808" y="22941"/>
                    </a:moveTo>
                    <a:cubicBezTo>
                      <a:pt x="56970" y="20264"/>
                      <a:pt x="51234" y="18735"/>
                      <a:pt x="41867" y="18735"/>
                    </a:cubicBezTo>
                    <a:cubicBezTo>
                      <a:pt x="34985" y="18735"/>
                      <a:pt x="26764" y="21220"/>
                      <a:pt x="26764" y="29632"/>
                    </a:cubicBezTo>
                    <a:cubicBezTo>
                      <a:pt x="26764" y="45308"/>
                      <a:pt x="71308" y="35367"/>
                      <a:pt x="71308" y="70925"/>
                    </a:cubicBezTo>
                    <a:cubicBezTo>
                      <a:pt x="71308" y="93866"/>
                      <a:pt x="50852" y="103042"/>
                      <a:pt x="30014" y="103042"/>
                    </a:cubicBezTo>
                    <a:cubicBezTo>
                      <a:pt x="20264" y="103042"/>
                      <a:pt x="10323" y="101322"/>
                      <a:pt x="956" y="98836"/>
                    </a:cubicBezTo>
                    <a:lnTo>
                      <a:pt x="2485" y="77807"/>
                    </a:lnTo>
                    <a:cubicBezTo>
                      <a:pt x="10514" y="81822"/>
                      <a:pt x="18926" y="84307"/>
                      <a:pt x="27720" y="84307"/>
                    </a:cubicBezTo>
                    <a:cubicBezTo>
                      <a:pt x="34220" y="84307"/>
                      <a:pt x="44543" y="81822"/>
                      <a:pt x="44543" y="72263"/>
                    </a:cubicBezTo>
                    <a:cubicBezTo>
                      <a:pt x="44543" y="52955"/>
                      <a:pt x="0" y="66146"/>
                      <a:pt x="0" y="30588"/>
                    </a:cubicBezTo>
                    <a:cubicBezTo>
                      <a:pt x="0" y="9368"/>
                      <a:pt x="18544" y="0"/>
                      <a:pt x="38617" y="0"/>
                    </a:cubicBezTo>
                    <a:cubicBezTo>
                      <a:pt x="50661" y="0"/>
                      <a:pt x="58499" y="1912"/>
                      <a:pt x="66528" y="3632"/>
                    </a:cubicBezTo>
                    <a:lnTo>
                      <a:pt x="64808" y="22941"/>
                    </a:lnTo>
                    <a:close/>
                  </a:path>
                </a:pathLst>
              </a:custGeom>
              <a:solidFill>
                <a:srgbClr val="0072BC"/>
              </a:solidFill>
              <a:ln w="0" cap="flat">
                <a:noFill/>
                <a:prstDash val="solid"/>
                <a:miter/>
              </a:ln>
            </p:spPr>
            <p:txBody>
              <a:bodyPr rtlCol="0" anchor="ctr"/>
              <a:lstStyle/>
              <a:p>
                <a:endParaRPr lang="en-GB" sz="1800"/>
              </a:p>
            </p:txBody>
          </p:sp>
          <p:sp>
            <p:nvSpPr>
              <p:cNvPr id="70" name="Freeform: Shape 69">
                <a:extLst>
                  <a:ext uri="{FF2B5EF4-FFF2-40B4-BE49-F238E27FC236}">
                    <a16:creationId xmlns:a16="http://schemas.microsoft.com/office/drawing/2014/main" id="{805DC23D-09D5-EAF3-0AEA-FF2193A078AE}"/>
                  </a:ext>
                </a:extLst>
              </p:cNvPr>
              <p:cNvSpPr/>
              <p:nvPr/>
            </p:nvSpPr>
            <p:spPr>
              <a:xfrm>
                <a:off x="8257861" y="2027756"/>
                <a:ext cx="25617" cy="140894"/>
              </a:xfrm>
              <a:custGeom>
                <a:avLst/>
                <a:gdLst>
                  <a:gd name="connsiteX0" fmla="*/ 0 w 25617"/>
                  <a:gd name="connsiteY0" fmla="*/ 0 h 140894"/>
                  <a:gd name="connsiteX1" fmla="*/ 25617 w 25617"/>
                  <a:gd name="connsiteY1" fmla="*/ 0 h 140894"/>
                  <a:gd name="connsiteX2" fmla="*/ 25617 w 25617"/>
                  <a:gd name="connsiteY2" fmla="*/ 24470 h 140894"/>
                  <a:gd name="connsiteX3" fmla="*/ 0 w 25617"/>
                  <a:gd name="connsiteY3" fmla="*/ 24470 h 140894"/>
                  <a:gd name="connsiteX4" fmla="*/ 0 w 25617"/>
                  <a:gd name="connsiteY4" fmla="*/ 0 h 140894"/>
                  <a:gd name="connsiteX5" fmla="*/ 0 w 25617"/>
                  <a:gd name="connsiteY5" fmla="*/ 42440 h 140894"/>
                  <a:gd name="connsiteX6" fmla="*/ 25617 w 25617"/>
                  <a:gd name="connsiteY6" fmla="*/ 42440 h 140894"/>
                  <a:gd name="connsiteX7" fmla="*/ 25617 w 25617"/>
                  <a:gd name="connsiteY7" fmla="*/ 140894 h 140894"/>
                  <a:gd name="connsiteX8" fmla="*/ 0 w 25617"/>
                  <a:gd name="connsiteY8" fmla="*/ 140894 h 140894"/>
                  <a:gd name="connsiteX9" fmla="*/ 0 w 25617"/>
                  <a:gd name="connsiteY9" fmla="*/ 42440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17" h="140894">
                    <a:moveTo>
                      <a:pt x="0" y="0"/>
                    </a:moveTo>
                    <a:lnTo>
                      <a:pt x="25617" y="0"/>
                    </a:lnTo>
                    <a:lnTo>
                      <a:pt x="25617" y="24470"/>
                    </a:lnTo>
                    <a:lnTo>
                      <a:pt x="0" y="24470"/>
                    </a:lnTo>
                    <a:lnTo>
                      <a:pt x="0" y="0"/>
                    </a:lnTo>
                    <a:close/>
                    <a:moveTo>
                      <a:pt x="0" y="42440"/>
                    </a:moveTo>
                    <a:lnTo>
                      <a:pt x="25617" y="42440"/>
                    </a:lnTo>
                    <a:lnTo>
                      <a:pt x="25617" y="140894"/>
                    </a:lnTo>
                    <a:lnTo>
                      <a:pt x="0" y="140894"/>
                    </a:lnTo>
                    <a:lnTo>
                      <a:pt x="0" y="42440"/>
                    </a:lnTo>
                    <a:close/>
                  </a:path>
                </a:pathLst>
              </a:custGeom>
              <a:solidFill>
                <a:srgbClr val="0072BC"/>
              </a:solidFill>
              <a:ln w="0" cap="flat">
                <a:noFill/>
                <a:prstDash val="solid"/>
                <a:miter/>
              </a:ln>
            </p:spPr>
            <p:txBody>
              <a:bodyPr rtlCol="0" anchor="ctr"/>
              <a:lstStyle/>
              <a:p>
                <a:endParaRPr lang="en-GB" sz="1800"/>
              </a:p>
            </p:txBody>
          </p:sp>
          <p:sp>
            <p:nvSpPr>
              <p:cNvPr id="71" name="Freeform: Shape 70">
                <a:extLst>
                  <a:ext uri="{FF2B5EF4-FFF2-40B4-BE49-F238E27FC236}">
                    <a16:creationId xmlns:a16="http://schemas.microsoft.com/office/drawing/2014/main" id="{7B05273E-BDC6-6683-D521-AD87829018A4}"/>
                  </a:ext>
                </a:extLst>
              </p:cNvPr>
              <p:cNvSpPr/>
              <p:nvPr/>
            </p:nvSpPr>
            <p:spPr>
              <a:xfrm>
                <a:off x="8299919" y="2042285"/>
                <a:ext cx="69013" cy="128659"/>
              </a:xfrm>
              <a:custGeom>
                <a:avLst/>
                <a:gdLst>
                  <a:gd name="connsiteX0" fmla="*/ 18926 w 69013"/>
                  <a:gd name="connsiteY0" fmla="*/ 46646 h 128659"/>
                  <a:gd name="connsiteX1" fmla="*/ 0 w 69013"/>
                  <a:gd name="connsiteY1" fmla="*/ 46646 h 128659"/>
                  <a:gd name="connsiteX2" fmla="*/ 0 w 69013"/>
                  <a:gd name="connsiteY2" fmla="*/ 27911 h 128659"/>
                  <a:gd name="connsiteX3" fmla="*/ 18926 w 69013"/>
                  <a:gd name="connsiteY3" fmla="*/ 27911 h 128659"/>
                  <a:gd name="connsiteX4" fmla="*/ 18926 w 69013"/>
                  <a:gd name="connsiteY4" fmla="*/ 8220 h 128659"/>
                  <a:gd name="connsiteX5" fmla="*/ 44543 w 69013"/>
                  <a:gd name="connsiteY5" fmla="*/ 0 h 128659"/>
                  <a:gd name="connsiteX6" fmla="*/ 44543 w 69013"/>
                  <a:gd name="connsiteY6" fmla="*/ 27911 h 128659"/>
                  <a:gd name="connsiteX7" fmla="*/ 67293 w 69013"/>
                  <a:gd name="connsiteY7" fmla="*/ 27911 h 128659"/>
                  <a:gd name="connsiteX8" fmla="*/ 67293 w 69013"/>
                  <a:gd name="connsiteY8" fmla="*/ 46646 h 128659"/>
                  <a:gd name="connsiteX9" fmla="*/ 44543 w 69013"/>
                  <a:gd name="connsiteY9" fmla="*/ 46646 h 128659"/>
                  <a:gd name="connsiteX10" fmla="*/ 44543 w 69013"/>
                  <a:gd name="connsiteY10" fmla="*/ 92528 h 128659"/>
                  <a:gd name="connsiteX11" fmla="*/ 56587 w 69013"/>
                  <a:gd name="connsiteY11" fmla="*/ 108777 h 128659"/>
                  <a:gd name="connsiteX12" fmla="*/ 68249 w 69013"/>
                  <a:gd name="connsiteY12" fmla="*/ 106101 h 128659"/>
                  <a:gd name="connsiteX13" fmla="*/ 69013 w 69013"/>
                  <a:gd name="connsiteY13" fmla="*/ 126365 h 128659"/>
                  <a:gd name="connsiteX14" fmla="*/ 50087 w 69013"/>
                  <a:gd name="connsiteY14" fmla="*/ 128659 h 128659"/>
                  <a:gd name="connsiteX15" fmla="*/ 18926 w 69013"/>
                  <a:gd name="connsiteY15" fmla="*/ 96733 h 128659"/>
                  <a:gd name="connsiteX16" fmla="*/ 18926 w 69013"/>
                  <a:gd name="connsiteY16" fmla="*/ 46646 h 12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13" h="128659">
                    <a:moveTo>
                      <a:pt x="18926" y="46646"/>
                    </a:moveTo>
                    <a:lnTo>
                      <a:pt x="0" y="46646"/>
                    </a:lnTo>
                    <a:lnTo>
                      <a:pt x="0" y="27911"/>
                    </a:lnTo>
                    <a:lnTo>
                      <a:pt x="18926" y="27911"/>
                    </a:lnTo>
                    <a:lnTo>
                      <a:pt x="18926" y="8220"/>
                    </a:lnTo>
                    <a:lnTo>
                      <a:pt x="44543" y="0"/>
                    </a:lnTo>
                    <a:lnTo>
                      <a:pt x="44543" y="27911"/>
                    </a:lnTo>
                    <a:lnTo>
                      <a:pt x="67293" y="27911"/>
                    </a:lnTo>
                    <a:lnTo>
                      <a:pt x="67293" y="46646"/>
                    </a:lnTo>
                    <a:lnTo>
                      <a:pt x="44543" y="46646"/>
                    </a:lnTo>
                    <a:lnTo>
                      <a:pt x="44543" y="92528"/>
                    </a:lnTo>
                    <a:cubicBezTo>
                      <a:pt x="44543" y="100939"/>
                      <a:pt x="46837" y="108777"/>
                      <a:pt x="56587" y="108777"/>
                    </a:cubicBezTo>
                    <a:cubicBezTo>
                      <a:pt x="61175" y="108777"/>
                      <a:pt x="65572" y="107822"/>
                      <a:pt x="68249" y="106101"/>
                    </a:cubicBezTo>
                    <a:lnTo>
                      <a:pt x="69013" y="126365"/>
                    </a:lnTo>
                    <a:cubicBezTo>
                      <a:pt x="63661" y="127895"/>
                      <a:pt x="57734" y="128659"/>
                      <a:pt x="50087" y="128659"/>
                    </a:cubicBezTo>
                    <a:cubicBezTo>
                      <a:pt x="30014" y="128659"/>
                      <a:pt x="18926" y="116233"/>
                      <a:pt x="18926" y="96733"/>
                    </a:cubicBezTo>
                    <a:lnTo>
                      <a:pt x="18926" y="46646"/>
                    </a:lnTo>
                    <a:close/>
                  </a:path>
                </a:pathLst>
              </a:custGeom>
              <a:solidFill>
                <a:srgbClr val="0072BC"/>
              </a:solidFill>
              <a:ln w="0" cap="flat">
                <a:noFill/>
                <a:prstDash val="solid"/>
                <a:miter/>
              </a:ln>
            </p:spPr>
            <p:txBody>
              <a:bodyPr rtlCol="0" anchor="ctr"/>
              <a:lstStyle/>
              <a:p>
                <a:endParaRPr lang="en-GB" sz="1800"/>
              </a:p>
            </p:txBody>
          </p:sp>
          <p:sp>
            <p:nvSpPr>
              <p:cNvPr id="72" name="Freeform: Shape 71">
                <a:extLst>
                  <a:ext uri="{FF2B5EF4-FFF2-40B4-BE49-F238E27FC236}">
                    <a16:creationId xmlns:a16="http://schemas.microsoft.com/office/drawing/2014/main" id="{EBBD5A89-7C1B-E781-DFA1-DB89F9356C8B}"/>
                  </a:ext>
                </a:extLst>
              </p:cNvPr>
              <p:cNvSpPr/>
              <p:nvPr/>
            </p:nvSpPr>
            <p:spPr>
              <a:xfrm>
                <a:off x="8373664" y="2070196"/>
                <a:ext cx="102086" cy="140894"/>
              </a:xfrm>
              <a:custGeom>
                <a:avLst/>
                <a:gdLst>
                  <a:gd name="connsiteX0" fmla="*/ 51999 w 102086"/>
                  <a:gd name="connsiteY0" fmla="*/ 71881 h 140894"/>
                  <a:gd name="connsiteX1" fmla="*/ 52381 w 102086"/>
                  <a:gd name="connsiteY1" fmla="*/ 71881 h 140894"/>
                  <a:gd name="connsiteX2" fmla="*/ 76087 w 102086"/>
                  <a:gd name="connsiteY2" fmla="*/ 0 h 140894"/>
                  <a:gd name="connsiteX3" fmla="*/ 102086 w 102086"/>
                  <a:gd name="connsiteY3" fmla="*/ 0 h 140894"/>
                  <a:gd name="connsiteX4" fmla="*/ 65190 w 102086"/>
                  <a:gd name="connsiteY4" fmla="*/ 97689 h 140894"/>
                  <a:gd name="connsiteX5" fmla="*/ 24279 w 102086"/>
                  <a:gd name="connsiteY5" fmla="*/ 140895 h 140894"/>
                  <a:gd name="connsiteX6" fmla="*/ 6118 w 102086"/>
                  <a:gd name="connsiteY6" fmla="*/ 138218 h 140894"/>
                  <a:gd name="connsiteX7" fmla="*/ 7838 w 102086"/>
                  <a:gd name="connsiteY7" fmla="*/ 119292 h 140894"/>
                  <a:gd name="connsiteX8" fmla="*/ 21029 w 102086"/>
                  <a:gd name="connsiteY8" fmla="*/ 121013 h 140894"/>
                  <a:gd name="connsiteX9" fmla="*/ 37661 w 102086"/>
                  <a:gd name="connsiteY9" fmla="*/ 103425 h 140894"/>
                  <a:gd name="connsiteX10" fmla="*/ 0 w 102086"/>
                  <a:gd name="connsiteY10" fmla="*/ 0 h 140894"/>
                  <a:gd name="connsiteX11" fmla="*/ 28294 w 102086"/>
                  <a:gd name="connsiteY11" fmla="*/ 0 h 140894"/>
                  <a:gd name="connsiteX12" fmla="*/ 51999 w 102086"/>
                  <a:gd name="connsiteY12" fmla="*/ 71881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86" h="140894">
                    <a:moveTo>
                      <a:pt x="51999" y="71881"/>
                    </a:moveTo>
                    <a:lnTo>
                      <a:pt x="52381" y="71881"/>
                    </a:lnTo>
                    <a:lnTo>
                      <a:pt x="76087" y="0"/>
                    </a:lnTo>
                    <a:lnTo>
                      <a:pt x="102086" y="0"/>
                    </a:lnTo>
                    <a:lnTo>
                      <a:pt x="65190" y="97689"/>
                    </a:lnTo>
                    <a:cubicBezTo>
                      <a:pt x="56970" y="119483"/>
                      <a:pt x="51043" y="140895"/>
                      <a:pt x="24279" y="140895"/>
                    </a:cubicBezTo>
                    <a:cubicBezTo>
                      <a:pt x="18161" y="140895"/>
                      <a:pt x="12044" y="139939"/>
                      <a:pt x="6118" y="138218"/>
                    </a:cubicBezTo>
                    <a:lnTo>
                      <a:pt x="7838" y="119292"/>
                    </a:lnTo>
                    <a:cubicBezTo>
                      <a:pt x="11088" y="120439"/>
                      <a:pt x="14720" y="121013"/>
                      <a:pt x="21029" y="121013"/>
                    </a:cubicBezTo>
                    <a:cubicBezTo>
                      <a:pt x="31352" y="121013"/>
                      <a:pt x="37661" y="113939"/>
                      <a:pt x="37661" y="103425"/>
                    </a:cubicBezTo>
                    <a:lnTo>
                      <a:pt x="0" y="0"/>
                    </a:lnTo>
                    <a:lnTo>
                      <a:pt x="28294" y="0"/>
                    </a:lnTo>
                    <a:lnTo>
                      <a:pt x="51999" y="71881"/>
                    </a:lnTo>
                    <a:close/>
                  </a:path>
                </a:pathLst>
              </a:custGeom>
              <a:solidFill>
                <a:srgbClr val="0072BC"/>
              </a:solidFill>
              <a:ln w="0" cap="flat">
                <a:noFill/>
                <a:prstDash val="solid"/>
                <a:miter/>
              </a:ln>
            </p:spPr>
            <p:txBody>
              <a:bodyPr rtlCol="0" anchor="ctr"/>
              <a:lstStyle/>
              <a:p>
                <a:endParaRPr lang="en-GB" sz="1800"/>
              </a:p>
            </p:txBody>
          </p:sp>
          <p:sp>
            <p:nvSpPr>
              <p:cNvPr id="73" name="Freeform: Shape 72">
                <a:extLst>
                  <a:ext uri="{FF2B5EF4-FFF2-40B4-BE49-F238E27FC236}">
                    <a16:creationId xmlns:a16="http://schemas.microsoft.com/office/drawing/2014/main" id="{E8D2C6EF-CECC-F9E9-1E84-C2CF7CE6A12C}"/>
                  </a:ext>
                </a:extLst>
              </p:cNvPr>
              <p:cNvSpPr/>
              <p:nvPr/>
            </p:nvSpPr>
            <p:spPr>
              <a:xfrm>
                <a:off x="8546532" y="2035212"/>
                <a:ext cx="107056" cy="133438"/>
              </a:xfrm>
              <a:custGeom>
                <a:avLst/>
                <a:gdLst>
                  <a:gd name="connsiteX0" fmla="*/ 0 w 107056"/>
                  <a:gd name="connsiteY0" fmla="*/ 0 h 133438"/>
                  <a:gd name="connsiteX1" fmla="*/ 26764 w 107056"/>
                  <a:gd name="connsiteY1" fmla="*/ 0 h 133438"/>
                  <a:gd name="connsiteX2" fmla="*/ 26764 w 107056"/>
                  <a:gd name="connsiteY2" fmla="*/ 53911 h 133438"/>
                  <a:gd name="connsiteX3" fmla="*/ 80293 w 107056"/>
                  <a:gd name="connsiteY3" fmla="*/ 53911 h 133438"/>
                  <a:gd name="connsiteX4" fmla="*/ 80293 w 107056"/>
                  <a:gd name="connsiteY4" fmla="*/ 0 h 133438"/>
                  <a:gd name="connsiteX5" fmla="*/ 107057 w 107056"/>
                  <a:gd name="connsiteY5" fmla="*/ 0 h 133438"/>
                  <a:gd name="connsiteX6" fmla="*/ 107057 w 107056"/>
                  <a:gd name="connsiteY6" fmla="*/ 133439 h 133438"/>
                  <a:gd name="connsiteX7" fmla="*/ 80293 w 107056"/>
                  <a:gd name="connsiteY7" fmla="*/ 133439 h 133438"/>
                  <a:gd name="connsiteX8" fmla="*/ 80293 w 107056"/>
                  <a:gd name="connsiteY8" fmla="*/ 74940 h 133438"/>
                  <a:gd name="connsiteX9" fmla="*/ 26764 w 107056"/>
                  <a:gd name="connsiteY9" fmla="*/ 74940 h 133438"/>
                  <a:gd name="connsiteX10" fmla="*/ 26764 w 107056"/>
                  <a:gd name="connsiteY10" fmla="*/ 133439 h 133438"/>
                  <a:gd name="connsiteX11" fmla="*/ 0 w 107056"/>
                  <a:gd name="connsiteY11" fmla="*/ 133439 h 133438"/>
                  <a:gd name="connsiteX12" fmla="*/ 0 w 107056"/>
                  <a:gd name="connsiteY12" fmla="*/ 0 h 13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56" h="133438">
                    <a:moveTo>
                      <a:pt x="0" y="0"/>
                    </a:moveTo>
                    <a:lnTo>
                      <a:pt x="26764" y="0"/>
                    </a:lnTo>
                    <a:lnTo>
                      <a:pt x="26764" y="53911"/>
                    </a:lnTo>
                    <a:lnTo>
                      <a:pt x="80293" y="53911"/>
                    </a:lnTo>
                    <a:lnTo>
                      <a:pt x="80293" y="0"/>
                    </a:lnTo>
                    <a:lnTo>
                      <a:pt x="107057" y="0"/>
                    </a:lnTo>
                    <a:lnTo>
                      <a:pt x="107057" y="133439"/>
                    </a:lnTo>
                    <a:lnTo>
                      <a:pt x="80293" y="133439"/>
                    </a:lnTo>
                    <a:lnTo>
                      <a:pt x="80293" y="74940"/>
                    </a:lnTo>
                    <a:lnTo>
                      <a:pt x="26764" y="74940"/>
                    </a:lnTo>
                    <a:lnTo>
                      <a:pt x="26764" y="133439"/>
                    </a:lnTo>
                    <a:lnTo>
                      <a:pt x="0" y="133439"/>
                    </a:lnTo>
                    <a:lnTo>
                      <a:pt x="0" y="0"/>
                    </a:lnTo>
                    <a:close/>
                  </a:path>
                </a:pathLst>
              </a:custGeom>
              <a:solidFill>
                <a:srgbClr val="0072BC"/>
              </a:solidFill>
              <a:ln w="0" cap="flat">
                <a:noFill/>
                <a:prstDash val="solid"/>
                <a:miter/>
              </a:ln>
            </p:spPr>
            <p:txBody>
              <a:bodyPr rtlCol="0" anchor="ctr"/>
              <a:lstStyle/>
              <a:p>
                <a:endParaRPr lang="en-GB" sz="1800"/>
              </a:p>
            </p:txBody>
          </p:sp>
          <p:sp>
            <p:nvSpPr>
              <p:cNvPr id="74" name="Freeform: Shape 73">
                <a:extLst>
                  <a:ext uri="{FF2B5EF4-FFF2-40B4-BE49-F238E27FC236}">
                    <a16:creationId xmlns:a16="http://schemas.microsoft.com/office/drawing/2014/main" id="{789AE22A-9863-34A6-0CD4-81D67B1D3B09}"/>
                  </a:ext>
                </a:extLst>
              </p:cNvPr>
              <p:cNvSpPr/>
              <p:nvPr/>
            </p:nvSpPr>
            <p:spPr>
              <a:xfrm>
                <a:off x="8675908" y="2067902"/>
                <a:ext cx="103042" cy="103042"/>
              </a:xfrm>
              <a:custGeom>
                <a:avLst/>
                <a:gdLst>
                  <a:gd name="connsiteX0" fmla="*/ 51426 w 103042"/>
                  <a:gd name="connsiteY0" fmla="*/ 0 h 103042"/>
                  <a:gd name="connsiteX1" fmla="*/ 103042 w 103042"/>
                  <a:gd name="connsiteY1" fmla="*/ 52190 h 103042"/>
                  <a:gd name="connsiteX2" fmla="*/ 51426 w 103042"/>
                  <a:gd name="connsiteY2" fmla="*/ 103042 h 103042"/>
                  <a:gd name="connsiteX3" fmla="*/ 0 w 103042"/>
                  <a:gd name="connsiteY3" fmla="*/ 52190 h 103042"/>
                  <a:gd name="connsiteX4" fmla="*/ 51426 w 103042"/>
                  <a:gd name="connsiteY4" fmla="*/ 0 h 103042"/>
                  <a:gd name="connsiteX5" fmla="*/ 51426 w 103042"/>
                  <a:gd name="connsiteY5" fmla="*/ 83160 h 103042"/>
                  <a:gd name="connsiteX6" fmla="*/ 76278 w 103042"/>
                  <a:gd name="connsiteY6" fmla="*/ 49131 h 103042"/>
                  <a:gd name="connsiteX7" fmla="*/ 51426 w 103042"/>
                  <a:gd name="connsiteY7" fmla="*/ 19882 h 103042"/>
                  <a:gd name="connsiteX8" fmla="*/ 26764 w 103042"/>
                  <a:gd name="connsiteY8" fmla="*/ 49131 h 103042"/>
                  <a:gd name="connsiteX9" fmla="*/ 51426 w 103042"/>
                  <a:gd name="connsiteY9" fmla="*/ 83160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42" h="103042">
                    <a:moveTo>
                      <a:pt x="51426" y="0"/>
                    </a:moveTo>
                    <a:cubicBezTo>
                      <a:pt x="80675" y="0"/>
                      <a:pt x="103042" y="19691"/>
                      <a:pt x="103042" y="52190"/>
                    </a:cubicBezTo>
                    <a:cubicBezTo>
                      <a:pt x="103042" y="80484"/>
                      <a:pt x="84116" y="103042"/>
                      <a:pt x="51426" y="103042"/>
                    </a:cubicBezTo>
                    <a:cubicBezTo>
                      <a:pt x="18735" y="103042"/>
                      <a:pt x="0" y="80484"/>
                      <a:pt x="0" y="52190"/>
                    </a:cubicBezTo>
                    <a:cubicBezTo>
                      <a:pt x="0" y="19691"/>
                      <a:pt x="22367" y="0"/>
                      <a:pt x="51426" y="0"/>
                    </a:cubicBezTo>
                    <a:close/>
                    <a:moveTo>
                      <a:pt x="51426" y="83160"/>
                    </a:moveTo>
                    <a:cubicBezTo>
                      <a:pt x="71116" y="83160"/>
                      <a:pt x="76278" y="65572"/>
                      <a:pt x="76278" y="49131"/>
                    </a:cubicBezTo>
                    <a:cubicBezTo>
                      <a:pt x="76278" y="34029"/>
                      <a:pt x="68249" y="19882"/>
                      <a:pt x="51426" y="19882"/>
                    </a:cubicBezTo>
                    <a:cubicBezTo>
                      <a:pt x="34602" y="19882"/>
                      <a:pt x="26764" y="34411"/>
                      <a:pt x="26764" y="49131"/>
                    </a:cubicBezTo>
                    <a:cubicBezTo>
                      <a:pt x="26764" y="65381"/>
                      <a:pt x="31926" y="83160"/>
                      <a:pt x="51426" y="83160"/>
                    </a:cubicBezTo>
                    <a:close/>
                  </a:path>
                </a:pathLst>
              </a:custGeom>
              <a:solidFill>
                <a:srgbClr val="0072BC"/>
              </a:solidFill>
              <a:ln w="0" cap="flat">
                <a:noFill/>
                <a:prstDash val="solid"/>
                <a:miter/>
              </a:ln>
            </p:spPr>
            <p:txBody>
              <a:bodyPr rtlCol="0" anchor="ctr"/>
              <a:lstStyle/>
              <a:p>
                <a:endParaRPr lang="en-GB" sz="1800"/>
              </a:p>
            </p:txBody>
          </p:sp>
          <p:sp>
            <p:nvSpPr>
              <p:cNvPr id="75" name="Freeform: Shape 74">
                <a:extLst>
                  <a:ext uri="{FF2B5EF4-FFF2-40B4-BE49-F238E27FC236}">
                    <a16:creationId xmlns:a16="http://schemas.microsoft.com/office/drawing/2014/main" id="{71C5BADB-6100-0E03-C5E0-2A40CF43E801}"/>
                  </a:ext>
                </a:extLst>
              </p:cNvPr>
              <p:cNvSpPr/>
              <p:nvPr/>
            </p:nvSpPr>
            <p:spPr>
              <a:xfrm>
                <a:off x="8792715" y="2067902"/>
                <a:ext cx="71307" cy="103042"/>
              </a:xfrm>
              <a:custGeom>
                <a:avLst/>
                <a:gdLst>
                  <a:gd name="connsiteX0" fmla="*/ 64808 w 71307"/>
                  <a:gd name="connsiteY0" fmla="*/ 22941 h 103042"/>
                  <a:gd name="connsiteX1" fmla="*/ 41867 w 71307"/>
                  <a:gd name="connsiteY1" fmla="*/ 18735 h 103042"/>
                  <a:gd name="connsiteX2" fmla="*/ 26764 w 71307"/>
                  <a:gd name="connsiteY2" fmla="*/ 29632 h 103042"/>
                  <a:gd name="connsiteX3" fmla="*/ 71308 w 71307"/>
                  <a:gd name="connsiteY3" fmla="*/ 70925 h 103042"/>
                  <a:gd name="connsiteX4" fmla="*/ 30014 w 71307"/>
                  <a:gd name="connsiteY4" fmla="*/ 103042 h 103042"/>
                  <a:gd name="connsiteX5" fmla="*/ 956 w 71307"/>
                  <a:gd name="connsiteY5" fmla="*/ 98836 h 103042"/>
                  <a:gd name="connsiteX6" fmla="*/ 2485 w 71307"/>
                  <a:gd name="connsiteY6" fmla="*/ 77807 h 103042"/>
                  <a:gd name="connsiteX7" fmla="*/ 27720 w 71307"/>
                  <a:gd name="connsiteY7" fmla="*/ 84307 h 103042"/>
                  <a:gd name="connsiteX8" fmla="*/ 44543 w 71307"/>
                  <a:gd name="connsiteY8" fmla="*/ 72263 h 103042"/>
                  <a:gd name="connsiteX9" fmla="*/ 0 w 71307"/>
                  <a:gd name="connsiteY9" fmla="*/ 30588 h 103042"/>
                  <a:gd name="connsiteX10" fmla="*/ 38617 w 71307"/>
                  <a:gd name="connsiteY10" fmla="*/ 0 h 103042"/>
                  <a:gd name="connsiteX11" fmla="*/ 66528 w 71307"/>
                  <a:gd name="connsiteY11" fmla="*/ 3632 h 103042"/>
                  <a:gd name="connsiteX12" fmla="*/ 64808 w 71307"/>
                  <a:gd name="connsiteY12" fmla="*/ 22941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307" h="103042">
                    <a:moveTo>
                      <a:pt x="64808" y="22941"/>
                    </a:moveTo>
                    <a:cubicBezTo>
                      <a:pt x="56970" y="20264"/>
                      <a:pt x="51234" y="18735"/>
                      <a:pt x="41867" y="18735"/>
                    </a:cubicBezTo>
                    <a:cubicBezTo>
                      <a:pt x="34985" y="18735"/>
                      <a:pt x="26764" y="21220"/>
                      <a:pt x="26764" y="29632"/>
                    </a:cubicBezTo>
                    <a:cubicBezTo>
                      <a:pt x="26764" y="45308"/>
                      <a:pt x="71308" y="35367"/>
                      <a:pt x="71308" y="70925"/>
                    </a:cubicBezTo>
                    <a:cubicBezTo>
                      <a:pt x="71308" y="93866"/>
                      <a:pt x="50852" y="103042"/>
                      <a:pt x="30014" y="103042"/>
                    </a:cubicBezTo>
                    <a:cubicBezTo>
                      <a:pt x="20264" y="103042"/>
                      <a:pt x="10323" y="101322"/>
                      <a:pt x="956" y="98836"/>
                    </a:cubicBezTo>
                    <a:lnTo>
                      <a:pt x="2485" y="77807"/>
                    </a:lnTo>
                    <a:cubicBezTo>
                      <a:pt x="10515" y="81822"/>
                      <a:pt x="18926" y="84307"/>
                      <a:pt x="27720" y="84307"/>
                    </a:cubicBezTo>
                    <a:cubicBezTo>
                      <a:pt x="34220" y="84307"/>
                      <a:pt x="44543" y="81822"/>
                      <a:pt x="44543" y="72263"/>
                    </a:cubicBezTo>
                    <a:cubicBezTo>
                      <a:pt x="44543" y="52955"/>
                      <a:pt x="0" y="66146"/>
                      <a:pt x="0" y="30588"/>
                    </a:cubicBezTo>
                    <a:cubicBezTo>
                      <a:pt x="0" y="9368"/>
                      <a:pt x="18544" y="0"/>
                      <a:pt x="38617" y="0"/>
                    </a:cubicBezTo>
                    <a:cubicBezTo>
                      <a:pt x="50661" y="0"/>
                      <a:pt x="58499" y="1912"/>
                      <a:pt x="66528" y="3632"/>
                    </a:cubicBezTo>
                    <a:lnTo>
                      <a:pt x="64808" y="22941"/>
                    </a:lnTo>
                    <a:close/>
                  </a:path>
                </a:pathLst>
              </a:custGeom>
              <a:solidFill>
                <a:srgbClr val="0072BC"/>
              </a:solidFill>
              <a:ln w="0" cap="flat">
                <a:noFill/>
                <a:prstDash val="solid"/>
                <a:miter/>
              </a:ln>
            </p:spPr>
            <p:txBody>
              <a:bodyPr rtlCol="0" anchor="ctr"/>
              <a:lstStyle/>
              <a:p>
                <a:endParaRPr lang="en-GB" sz="1800"/>
              </a:p>
            </p:txBody>
          </p:sp>
          <p:sp>
            <p:nvSpPr>
              <p:cNvPr id="76" name="Freeform: Shape 75">
                <a:extLst>
                  <a:ext uri="{FF2B5EF4-FFF2-40B4-BE49-F238E27FC236}">
                    <a16:creationId xmlns:a16="http://schemas.microsoft.com/office/drawing/2014/main" id="{4844D3DA-E6AF-BB83-9DF0-F66FD5287380}"/>
                  </a:ext>
                </a:extLst>
              </p:cNvPr>
              <p:cNvSpPr/>
              <p:nvPr/>
            </p:nvSpPr>
            <p:spPr>
              <a:xfrm>
                <a:off x="8883952" y="2067902"/>
                <a:ext cx="96733" cy="140894"/>
              </a:xfrm>
              <a:custGeom>
                <a:avLst/>
                <a:gdLst>
                  <a:gd name="connsiteX0" fmla="*/ 0 w 96733"/>
                  <a:gd name="connsiteY0" fmla="*/ 2294 h 140894"/>
                  <a:gd name="connsiteX1" fmla="*/ 24470 w 96733"/>
                  <a:gd name="connsiteY1" fmla="*/ 2294 h 140894"/>
                  <a:gd name="connsiteX2" fmla="*/ 24470 w 96733"/>
                  <a:gd name="connsiteY2" fmla="*/ 16250 h 140894"/>
                  <a:gd name="connsiteX3" fmla="*/ 24853 w 96733"/>
                  <a:gd name="connsiteY3" fmla="*/ 16250 h 140894"/>
                  <a:gd name="connsiteX4" fmla="*/ 55440 w 96733"/>
                  <a:gd name="connsiteY4" fmla="*/ 0 h 140894"/>
                  <a:gd name="connsiteX5" fmla="*/ 96733 w 96733"/>
                  <a:gd name="connsiteY5" fmla="*/ 51234 h 140894"/>
                  <a:gd name="connsiteX6" fmla="*/ 54867 w 96733"/>
                  <a:gd name="connsiteY6" fmla="*/ 103042 h 140894"/>
                  <a:gd name="connsiteX7" fmla="*/ 26000 w 96733"/>
                  <a:gd name="connsiteY7" fmla="*/ 89469 h 140894"/>
                  <a:gd name="connsiteX8" fmla="*/ 25617 w 96733"/>
                  <a:gd name="connsiteY8" fmla="*/ 89469 h 140894"/>
                  <a:gd name="connsiteX9" fmla="*/ 25617 w 96733"/>
                  <a:gd name="connsiteY9" fmla="*/ 140894 h 140894"/>
                  <a:gd name="connsiteX10" fmla="*/ 0 w 96733"/>
                  <a:gd name="connsiteY10" fmla="*/ 140894 h 140894"/>
                  <a:gd name="connsiteX11" fmla="*/ 0 w 96733"/>
                  <a:gd name="connsiteY11" fmla="*/ 2294 h 140894"/>
                  <a:gd name="connsiteX12" fmla="*/ 25761 w 96733"/>
                  <a:gd name="connsiteY12" fmla="*/ 51234 h 140894"/>
                  <a:gd name="connsiteX13" fmla="*/ 48319 w 96733"/>
                  <a:gd name="connsiteY13" fmla="*/ 83160 h 140894"/>
                  <a:gd name="connsiteX14" fmla="*/ 69922 w 96733"/>
                  <a:gd name="connsiteY14" fmla="*/ 51234 h 140894"/>
                  <a:gd name="connsiteX15" fmla="*/ 48701 w 96733"/>
                  <a:gd name="connsiteY15" fmla="*/ 19882 h 140894"/>
                  <a:gd name="connsiteX16" fmla="*/ 25761 w 96733"/>
                  <a:gd name="connsiteY16" fmla="*/ 51234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733" h="140894">
                    <a:moveTo>
                      <a:pt x="0" y="2294"/>
                    </a:moveTo>
                    <a:lnTo>
                      <a:pt x="24470" y="2294"/>
                    </a:lnTo>
                    <a:lnTo>
                      <a:pt x="24470" y="16250"/>
                    </a:lnTo>
                    <a:lnTo>
                      <a:pt x="24853" y="16250"/>
                    </a:lnTo>
                    <a:cubicBezTo>
                      <a:pt x="30588" y="6691"/>
                      <a:pt x="40338" y="0"/>
                      <a:pt x="55440" y="0"/>
                    </a:cubicBezTo>
                    <a:cubicBezTo>
                      <a:pt x="85646" y="0"/>
                      <a:pt x="96733" y="24088"/>
                      <a:pt x="96733" y="51234"/>
                    </a:cubicBezTo>
                    <a:cubicBezTo>
                      <a:pt x="96733" y="78381"/>
                      <a:pt x="85646" y="103042"/>
                      <a:pt x="54867" y="103042"/>
                    </a:cubicBezTo>
                    <a:cubicBezTo>
                      <a:pt x="43970" y="103042"/>
                      <a:pt x="34985" y="100366"/>
                      <a:pt x="26000" y="89469"/>
                    </a:cubicBezTo>
                    <a:lnTo>
                      <a:pt x="25617" y="89469"/>
                    </a:lnTo>
                    <a:lnTo>
                      <a:pt x="25617" y="140894"/>
                    </a:lnTo>
                    <a:lnTo>
                      <a:pt x="0" y="140894"/>
                    </a:lnTo>
                    <a:lnTo>
                      <a:pt x="0" y="2294"/>
                    </a:lnTo>
                    <a:close/>
                    <a:moveTo>
                      <a:pt x="25761" y="51234"/>
                    </a:moveTo>
                    <a:cubicBezTo>
                      <a:pt x="25761" y="65190"/>
                      <a:pt x="31305" y="83160"/>
                      <a:pt x="48319" y="83160"/>
                    </a:cubicBezTo>
                    <a:cubicBezTo>
                      <a:pt x="65333" y="83160"/>
                      <a:pt x="69922" y="64808"/>
                      <a:pt x="69922" y="51234"/>
                    </a:cubicBezTo>
                    <a:cubicBezTo>
                      <a:pt x="69922" y="37661"/>
                      <a:pt x="65333" y="19882"/>
                      <a:pt x="48701" y="19882"/>
                    </a:cubicBezTo>
                    <a:cubicBezTo>
                      <a:pt x="32069" y="19882"/>
                      <a:pt x="25761" y="37470"/>
                      <a:pt x="25761" y="51234"/>
                    </a:cubicBezTo>
                    <a:close/>
                  </a:path>
                </a:pathLst>
              </a:custGeom>
              <a:solidFill>
                <a:srgbClr val="0072BC"/>
              </a:solidFill>
              <a:ln w="0" cap="flat">
                <a:noFill/>
                <a:prstDash val="solid"/>
                <a:miter/>
              </a:ln>
            </p:spPr>
            <p:txBody>
              <a:bodyPr rtlCol="0" anchor="ctr"/>
              <a:lstStyle/>
              <a:p>
                <a:endParaRPr lang="en-GB" sz="1800"/>
              </a:p>
            </p:txBody>
          </p:sp>
          <p:sp>
            <p:nvSpPr>
              <p:cNvPr id="77" name="Freeform: Shape 76">
                <a:extLst>
                  <a:ext uri="{FF2B5EF4-FFF2-40B4-BE49-F238E27FC236}">
                    <a16:creationId xmlns:a16="http://schemas.microsoft.com/office/drawing/2014/main" id="{EB074D71-1D7B-815D-0001-5C3FB16F4180}"/>
                  </a:ext>
                </a:extLst>
              </p:cNvPr>
              <p:cNvSpPr/>
              <p:nvPr/>
            </p:nvSpPr>
            <p:spPr>
              <a:xfrm>
                <a:off x="9001285" y="2027756"/>
                <a:ext cx="25617" cy="140894"/>
              </a:xfrm>
              <a:custGeom>
                <a:avLst/>
                <a:gdLst>
                  <a:gd name="connsiteX0" fmla="*/ 0 w 25617"/>
                  <a:gd name="connsiteY0" fmla="*/ 0 h 140894"/>
                  <a:gd name="connsiteX1" fmla="*/ 25617 w 25617"/>
                  <a:gd name="connsiteY1" fmla="*/ 0 h 140894"/>
                  <a:gd name="connsiteX2" fmla="*/ 25617 w 25617"/>
                  <a:gd name="connsiteY2" fmla="*/ 24470 h 140894"/>
                  <a:gd name="connsiteX3" fmla="*/ 0 w 25617"/>
                  <a:gd name="connsiteY3" fmla="*/ 24470 h 140894"/>
                  <a:gd name="connsiteX4" fmla="*/ 0 w 25617"/>
                  <a:gd name="connsiteY4" fmla="*/ 0 h 140894"/>
                  <a:gd name="connsiteX5" fmla="*/ 0 w 25617"/>
                  <a:gd name="connsiteY5" fmla="*/ 42440 h 140894"/>
                  <a:gd name="connsiteX6" fmla="*/ 25617 w 25617"/>
                  <a:gd name="connsiteY6" fmla="*/ 42440 h 140894"/>
                  <a:gd name="connsiteX7" fmla="*/ 25617 w 25617"/>
                  <a:gd name="connsiteY7" fmla="*/ 140894 h 140894"/>
                  <a:gd name="connsiteX8" fmla="*/ 0 w 25617"/>
                  <a:gd name="connsiteY8" fmla="*/ 140894 h 140894"/>
                  <a:gd name="connsiteX9" fmla="*/ 0 w 25617"/>
                  <a:gd name="connsiteY9" fmla="*/ 42440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17" h="140894">
                    <a:moveTo>
                      <a:pt x="0" y="0"/>
                    </a:moveTo>
                    <a:lnTo>
                      <a:pt x="25617" y="0"/>
                    </a:lnTo>
                    <a:lnTo>
                      <a:pt x="25617" y="24470"/>
                    </a:lnTo>
                    <a:lnTo>
                      <a:pt x="0" y="24470"/>
                    </a:lnTo>
                    <a:lnTo>
                      <a:pt x="0" y="0"/>
                    </a:lnTo>
                    <a:close/>
                    <a:moveTo>
                      <a:pt x="0" y="42440"/>
                    </a:moveTo>
                    <a:lnTo>
                      <a:pt x="25617" y="42440"/>
                    </a:lnTo>
                    <a:lnTo>
                      <a:pt x="25617" y="140894"/>
                    </a:lnTo>
                    <a:lnTo>
                      <a:pt x="0" y="140894"/>
                    </a:lnTo>
                    <a:lnTo>
                      <a:pt x="0" y="42440"/>
                    </a:lnTo>
                    <a:close/>
                  </a:path>
                </a:pathLst>
              </a:custGeom>
              <a:solidFill>
                <a:srgbClr val="0072BC"/>
              </a:solidFill>
              <a:ln w="0" cap="flat">
                <a:noFill/>
                <a:prstDash val="solid"/>
                <a:miter/>
              </a:ln>
            </p:spPr>
            <p:txBody>
              <a:bodyPr rtlCol="0" anchor="ctr"/>
              <a:lstStyle/>
              <a:p>
                <a:endParaRPr lang="en-GB" sz="1800"/>
              </a:p>
            </p:txBody>
          </p:sp>
          <p:sp>
            <p:nvSpPr>
              <p:cNvPr id="78" name="Freeform: Shape 77">
                <a:extLst>
                  <a:ext uri="{FF2B5EF4-FFF2-40B4-BE49-F238E27FC236}">
                    <a16:creationId xmlns:a16="http://schemas.microsoft.com/office/drawing/2014/main" id="{43836D98-EB64-6663-06F5-6129452366AD}"/>
                  </a:ext>
                </a:extLst>
              </p:cNvPr>
              <p:cNvSpPr/>
              <p:nvPr/>
            </p:nvSpPr>
            <p:spPr>
              <a:xfrm>
                <a:off x="9043343" y="2042285"/>
                <a:ext cx="69013" cy="128659"/>
              </a:xfrm>
              <a:custGeom>
                <a:avLst/>
                <a:gdLst>
                  <a:gd name="connsiteX0" fmla="*/ 18926 w 69013"/>
                  <a:gd name="connsiteY0" fmla="*/ 46646 h 128659"/>
                  <a:gd name="connsiteX1" fmla="*/ 0 w 69013"/>
                  <a:gd name="connsiteY1" fmla="*/ 46646 h 128659"/>
                  <a:gd name="connsiteX2" fmla="*/ 0 w 69013"/>
                  <a:gd name="connsiteY2" fmla="*/ 27911 h 128659"/>
                  <a:gd name="connsiteX3" fmla="*/ 18926 w 69013"/>
                  <a:gd name="connsiteY3" fmla="*/ 27911 h 128659"/>
                  <a:gd name="connsiteX4" fmla="*/ 18926 w 69013"/>
                  <a:gd name="connsiteY4" fmla="*/ 8220 h 128659"/>
                  <a:gd name="connsiteX5" fmla="*/ 44543 w 69013"/>
                  <a:gd name="connsiteY5" fmla="*/ 0 h 128659"/>
                  <a:gd name="connsiteX6" fmla="*/ 44543 w 69013"/>
                  <a:gd name="connsiteY6" fmla="*/ 27911 h 128659"/>
                  <a:gd name="connsiteX7" fmla="*/ 67293 w 69013"/>
                  <a:gd name="connsiteY7" fmla="*/ 27911 h 128659"/>
                  <a:gd name="connsiteX8" fmla="*/ 67293 w 69013"/>
                  <a:gd name="connsiteY8" fmla="*/ 46646 h 128659"/>
                  <a:gd name="connsiteX9" fmla="*/ 44543 w 69013"/>
                  <a:gd name="connsiteY9" fmla="*/ 46646 h 128659"/>
                  <a:gd name="connsiteX10" fmla="*/ 44543 w 69013"/>
                  <a:gd name="connsiteY10" fmla="*/ 92528 h 128659"/>
                  <a:gd name="connsiteX11" fmla="*/ 56587 w 69013"/>
                  <a:gd name="connsiteY11" fmla="*/ 108777 h 128659"/>
                  <a:gd name="connsiteX12" fmla="*/ 68249 w 69013"/>
                  <a:gd name="connsiteY12" fmla="*/ 106101 h 128659"/>
                  <a:gd name="connsiteX13" fmla="*/ 69013 w 69013"/>
                  <a:gd name="connsiteY13" fmla="*/ 126365 h 128659"/>
                  <a:gd name="connsiteX14" fmla="*/ 50087 w 69013"/>
                  <a:gd name="connsiteY14" fmla="*/ 128659 h 128659"/>
                  <a:gd name="connsiteX15" fmla="*/ 18926 w 69013"/>
                  <a:gd name="connsiteY15" fmla="*/ 96733 h 128659"/>
                  <a:gd name="connsiteX16" fmla="*/ 18926 w 69013"/>
                  <a:gd name="connsiteY16" fmla="*/ 46646 h 12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13" h="128659">
                    <a:moveTo>
                      <a:pt x="18926" y="46646"/>
                    </a:moveTo>
                    <a:lnTo>
                      <a:pt x="0" y="46646"/>
                    </a:lnTo>
                    <a:lnTo>
                      <a:pt x="0" y="27911"/>
                    </a:lnTo>
                    <a:lnTo>
                      <a:pt x="18926" y="27911"/>
                    </a:lnTo>
                    <a:lnTo>
                      <a:pt x="18926" y="8220"/>
                    </a:lnTo>
                    <a:lnTo>
                      <a:pt x="44543" y="0"/>
                    </a:lnTo>
                    <a:lnTo>
                      <a:pt x="44543" y="27911"/>
                    </a:lnTo>
                    <a:lnTo>
                      <a:pt x="67293" y="27911"/>
                    </a:lnTo>
                    <a:lnTo>
                      <a:pt x="67293" y="46646"/>
                    </a:lnTo>
                    <a:lnTo>
                      <a:pt x="44543" y="46646"/>
                    </a:lnTo>
                    <a:lnTo>
                      <a:pt x="44543" y="92528"/>
                    </a:lnTo>
                    <a:cubicBezTo>
                      <a:pt x="44543" y="100939"/>
                      <a:pt x="46837" y="108777"/>
                      <a:pt x="56587" y="108777"/>
                    </a:cubicBezTo>
                    <a:cubicBezTo>
                      <a:pt x="61175" y="108777"/>
                      <a:pt x="65572" y="107822"/>
                      <a:pt x="68249" y="106101"/>
                    </a:cubicBezTo>
                    <a:lnTo>
                      <a:pt x="69013" y="126365"/>
                    </a:lnTo>
                    <a:cubicBezTo>
                      <a:pt x="63661" y="127895"/>
                      <a:pt x="57734" y="128659"/>
                      <a:pt x="50087" y="128659"/>
                    </a:cubicBezTo>
                    <a:cubicBezTo>
                      <a:pt x="30014" y="128659"/>
                      <a:pt x="18926" y="116233"/>
                      <a:pt x="18926" y="96733"/>
                    </a:cubicBezTo>
                    <a:lnTo>
                      <a:pt x="18926" y="46646"/>
                    </a:lnTo>
                    <a:close/>
                  </a:path>
                </a:pathLst>
              </a:custGeom>
              <a:solidFill>
                <a:srgbClr val="0072BC"/>
              </a:solidFill>
              <a:ln w="0" cap="flat">
                <a:noFill/>
                <a:prstDash val="solid"/>
                <a:miter/>
              </a:ln>
            </p:spPr>
            <p:txBody>
              <a:bodyPr rtlCol="0" anchor="ctr"/>
              <a:lstStyle/>
              <a:p>
                <a:endParaRPr lang="en-GB" sz="1800"/>
              </a:p>
            </p:txBody>
          </p:sp>
          <p:sp>
            <p:nvSpPr>
              <p:cNvPr id="79" name="Freeform: Shape 78">
                <a:extLst>
                  <a:ext uri="{FF2B5EF4-FFF2-40B4-BE49-F238E27FC236}">
                    <a16:creationId xmlns:a16="http://schemas.microsoft.com/office/drawing/2014/main" id="{2489DE93-8AC2-53B2-980E-4BDAC22BB798}"/>
                  </a:ext>
                </a:extLst>
              </p:cNvPr>
              <p:cNvSpPr/>
              <p:nvPr/>
            </p:nvSpPr>
            <p:spPr>
              <a:xfrm>
                <a:off x="9121915" y="2067902"/>
                <a:ext cx="88895" cy="103042"/>
              </a:xfrm>
              <a:custGeom>
                <a:avLst/>
                <a:gdLst>
                  <a:gd name="connsiteX0" fmla="*/ 10706 w 88895"/>
                  <a:gd name="connsiteY0" fmla="*/ 7456 h 103042"/>
                  <a:gd name="connsiteX1" fmla="*/ 44926 w 88895"/>
                  <a:gd name="connsiteY1" fmla="*/ 0 h 103042"/>
                  <a:gd name="connsiteX2" fmla="*/ 87366 w 88895"/>
                  <a:gd name="connsiteY2" fmla="*/ 41485 h 103042"/>
                  <a:gd name="connsiteX3" fmla="*/ 87366 w 88895"/>
                  <a:gd name="connsiteY3" fmla="*/ 54102 h 103042"/>
                  <a:gd name="connsiteX4" fmla="*/ 87748 w 88895"/>
                  <a:gd name="connsiteY4" fmla="*/ 78763 h 103042"/>
                  <a:gd name="connsiteX5" fmla="*/ 88895 w 88895"/>
                  <a:gd name="connsiteY5" fmla="*/ 100748 h 103042"/>
                  <a:gd name="connsiteX6" fmla="*/ 66337 w 88895"/>
                  <a:gd name="connsiteY6" fmla="*/ 100748 h 103042"/>
                  <a:gd name="connsiteX7" fmla="*/ 65190 w 88895"/>
                  <a:gd name="connsiteY7" fmla="*/ 86028 h 103042"/>
                  <a:gd name="connsiteX8" fmla="*/ 64808 w 88895"/>
                  <a:gd name="connsiteY8" fmla="*/ 86028 h 103042"/>
                  <a:gd name="connsiteX9" fmla="*/ 34411 w 88895"/>
                  <a:gd name="connsiteY9" fmla="*/ 103042 h 103042"/>
                  <a:gd name="connsiteX10" fmla="*/ 0 w 88895"/>
                  <a:gd name="connsiteY10" fmla="*/ 73793 h 103042"/>
                  <a:gd name="connsiteX11" fmla="*/ 16823 w 88895"/>
                  <a:gd name="connsiteY11" fmla="*/ 45690 h 103042"/>
                  <a:gd name="connsiteX12" fmla="*/ 49896 w 88895"/>
                  <a:gd name="connsiteY12" fmla="*/ 39955 h 103042"/>
                  <a:gd name="connsiteX13" fmla="*/ 64043 w 88895"/>
                  <a:gd name="connsiteY13" fmla="*/ 39955 h 103042"/>
                  <a:gd name="connsiteX14" fmla="*/ 41867 w 88895"/>
                  <a:gd name="connsiteY14" fmla="*/ 18735 h 103042"/>
                  <a:gd name="connsiteX15" fmla="*/ 11470 w 88895"/>
                  <a:gd name="connsiteY15" fmla="*/ 29441 h 103042"/>
                  <a:gd name="connsiteX16" fmla="*/ 10706 w 88895"/>
                  <a:gd name="connsiteY16" fmla="*/ 7456 h 103042"/>
                  <a:gd name="connsiteX17" fmla="*/ 40720 w 88895"/>
                  <a:gd name="connsiteY17" fmla="*/ 84307 h 103042"/>
                  <a:gd name="connsiteX18" fmla="*/ 58690 w 88895"/>
                  <a:gd name="connsiteY18" fmla="*/ 75513 h 103042"/>
                  <a:gd name="connsiteX19" fmla="*/ 64043 w 88895"/>
                  <a:gd name="connsiteY19" fmla="*/ 55249 h 103042"/>
                  <a:gd name="connsiteX20" fmla="*/ 52955 w 88895"/>
                  <a:gd name="connsiteY20" fmla="*/ 55249 h 103042"/>
                  <a:gd name="connsiteX21" fmla="*/ 24470 w 88895"/>
                  <a:gd name="connsiteY21" fmla="*/ 72263 h 103042"/>
                  <a:gd name="connsiteX22" fmla="*/ 40720 w 88895"/>
                  <a:gd name="connsiteY22" fmla="*/ 8430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895" h="103042">
                    <a:moveTo>
                      <a:pt x="10706" y="7456"/>
                    </a:moveTo>
                    <a:cubicBezTo>
                      <a:pt x="20647" y="2868"/>
                      <a:pt x="34029" y="0"/>
                      <a:pt x="44926" y="0"/>
                    </a:cubicBezTo>
                    <a:cubicBezTo>
                      <a:pt x="74940" y="0"/>
                      <a:pt x="87366" y="12426"/>
                      <a:pt x="87366" y="41485"/>
                    </a:cubicBezTo>
                    <a:lnTo>
                      <a:pt x="87366" y="54102"/>
                    </a:lnTo>
                    <a:cubicBezTo>
                      <a:pt x="87366" y="64043"/>
                      <a:pt x="87557" y="71499"/>
                      <a:pt x="87748" y="78763"/>
                    </a:cubicBezTo>
                    <a:cubicBezTo>
                      <a:pt x="87940" y="86219"/>
                      <a:pt x="88322" y="93101"/>
                      <a:pt x="88895" y="100748"/>
                    </a:cubicBezTo>
                    <a:lnTo>
                      <a:pt x="66337" y="100748"/>
                    </a:lnTo>
                    <a:cubicBezTo>
                      <a:pt x="65381" y="95587"/>
                      <a:pt x="65381" y="89087"/>
                      <a:pt x="65190" y="86028"/>
                    </a:cubicBezTo>
                    <a:lnTo>
                      <a:pt x="64808" y="86028"/>
                    </a:lnTo>
                    <a:cubicBezTo>
                      <a:pt x="58881" y="96925"/>
                      <a:pt x="46073" y="103042"/>
                      <a:pt x="34411" y="103042"/>
                    </a:cubicBezTo>
                    <a:cubicBezTo>
                      <a:pt x="17014" y="103042"/>
                      <a:pt x="0" y="92528"/>
                      <a:pt x="0" y="73793"/>
                    </a:cubicBezTo>
                    <a:cubicBezTo>
                      <a:pt x="0" y="59072"/>
                      <a:pt x="7073" y="50470"/>
                      <a:pt x="16823" y="45690"/>
                    </a:cubicBezTo>
                    <a:cubicBezTo>
                      <a:pt x="26573" y="40911"/>
                      <a:pt x="39190" y="39955"/>
                      <a:pt x="49896" y="39955"/>
                    </a:cubicBezTo>
                    <a:lnTo>
                      <a:pt x="64043" y="39955"/>
                    </a:lnTo>
                    <a:cubicBezTo>
                      <a:pt x="64043" y="24088"/>
                      <a:pt x="56969" y="18735"/>
                      <a:pt x="41867" y="18735"/>
                    </a:cubicBezTo>
                    <a:cubicBezTo>
                      <a:pt x="30970" y="18735"/>
                      <a:pt x="20073" y="22941"/>
                      <a:pt x="11470" y="29441"/>
                    </a:cubicBezTo>
                    <a:lnTo>
                      <a:pt x="10706" y="7456"/>
                    </a:lnTo>
                    <a:close/>
                    <a:moveTo>
                      <a:pt x="40720" y="84307"/>
                    </a:moveTo>
                    <a:cubicBezTo>
                      <a:pt x="48558" y="84307"/>
                      <a:pt x="54675" y="80866"/>
                      <a:pt x="58690" y="75513"/>
                    </a:cubicBezTo>
                    <a:cubicBezTo>
                      <a:pt x="62896" y="69969"/>
                      <a:pt x="64043" y="62896"/>
                      <a:pt x="64043" y="55249"/>
                    </a:cubicBezTo>
                    <a:lnTo>
                      <a:pt x="52955" y="55249"/>
                    </a:lnTo>
                    <a:cubicBezTo>
                      <a:pt x="41484" y="55249"/>
                      <a:pt x="24470" y="57161"/>
                      <a:pt x="24470" y="72263"/>
                    </a:cubicBezTo>
                    <a:cubicBezTo>
                      <a:pt x="24470" y="80675"/>
                      <a:pt x="31544" y="84307"/>
                      <a:pt x="40720" y="84307"/>
                    </a:cubicBezTo>
                    <a:close/>
                  </a:path>
                </a:pathLst>
              </a:custGeom>
              <a:solidFill>
                <a:srgbClr val="0072BC"/>
              </a:solidFill>
              <a:ln w="0" cap="flat">
                <a:noFill/>
                <a:prstDash val="solid"/>
                <a:miter/>
              </a:ln>
            </p:spPr>
            <p:txBody>
              <a:bodyPr rtlCol="0" anchor="ctr"/>
              <a:lstStyle/>
              <a:p>
                <a:endParaRPr lang="en-GB" sz="1800"/>
              </a:p>
            </p:txBody>
          </p:sp>
          <p:sp>
            <p:nvSpPr>
              <p:cNvPr id="80" name="Freeform: Shape 79">
                <a:extLst>
                  <a:ext uri="{FF2B5EF4-FFF2-40B4-BE49-F238E27FC236}">
                    <a16:creationId xmlns:a16="http://schemas.microsoft.com/office/drawing/2014/main" id="{B3773B20-C3E8-D25E-9096-96F1F3E8F714}"/>
                  </a:ext>
                </a:extLst>
              </p:cNvPr>
              <p:cNvSpPr/>
              <p:nvPr/>
            </p:nvSpPr>
            <p:spPr>
              <a:xfrm>
                <a:off x="9235089" y="2025271"/>
                <a:ext cx="25617" cy="143379"/>
              </a:xfrm>
              <a:custGeom>
                <a:avLst/>
                <a:gdLst>
                  <a:gd name="connsiteX0" fmla="*/ 0 w 25617"/>
                  <a:gd name="connsiteY0" fmla="*/ 0 h 143379"/>
                  <a:gd name="connsiteX1" fmla="*/ 25617 w 25617"/>
                  <a:gd name="connsiteY1" fmla="*/ 0 h 143379"/>
                  <a:gd name="connsiteX2" fmla="*/ 25617 w 25617"/>
                  <a:gd name="connsiteY2" fmla="*/ 143380 h 143379"/>
                  <a:gd name="connsiteX3" fmla="*/ 0 w 25617"/>
                  <a:gd name="connsiteY3" fmla="*/ 143380 h 143379"/>
                  <a:gd name="connsiteX4" fmla="*/ 0 w 25617"/>
                  <a:gd name="connsiteY4" fmla="*/ 0 h 14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7" h="143379">
                    <a:moveTo>
                      <a:pt x="0" y="0"/>
                    </a:moveTo>
                    <a:lnTo>
                      <a:pt x="25617" y="0"/>
                    </a:lnTo>
                    <a:lnTo>
                      <a:pt x="25617" y="143380"/>
                    </a:lnTo>
                    <a:lnTo>
                      <a:pt x="0" y="143380"/>
                    </a:lnTo>
                    <a:lnTo>
                      <a:pt x="0" y="0"/>
                    </a:lnTo>
                    <a:close/>
                  </a:path>
                </a:pathLst>
              </a:custGeom>
              <a:solidFill>
                <a:srgbClr val="0072BC"/>
              </a:solidFill>
              <a:ln w="0" cap="flat">
                <a:noFill/>
                <a:prstDash val="solid"/>
                <a:miter/>
              </a:ln>
            </p:spPr>
            <p:txBody>
              <a:bodyPr rtlCol="0" anchor="ctr"/>
              <a:lstStyle/>
              <a:p>
                <a:endParaRPr lang="en-GB" sz="1800"/>
              </a:p>
            </p:txBody>
          </p:sp>
          <p:sp>
            <p:nvSpPr>
              <p:cNvPr id="81" name="Freeform: Shape 80">
                <a:extLst>
                  <a:ext uri="{FF2B5EF4-FFF2-40B4-BE49-F238E27FC236}">
                    <a16:creationId xmlns:a16="http://schemas.microsoft.com/office/drawing/2014/main" id="{889DC532-84CC-BE3B-9D7F-002803788CD9}"/>
                  </a:ext>
                </a:extLst>
              </p:cNvPr>
              <p:cNvSpPr/>
              <p:nvPr/>
            </p:nvSpPr>
            <p:spPr>
              <a:xfrm>
                <a:off x="9281353" y="2067902"/>
                <a:ext cx="71307" cy="103042"/>
              </a:xfrm>
              <a:custGeom>
                <a:avLst/>
                <a:gdLst>
                  <a:gd name="connsiteX0" fmla="*/ 64808 w 71307"/>
                  <a:gd name="connsiteY0" fmla="*/ 22941 h 103042"/>
                  <a:gd name="connsiteX1" fmla="*/ 41867 w 71307"/>
                  <a:gd name="connsiteY1" fmla="*/ 18735 h 103042"/>
                  <a:gd name="connsiteX2" fmla="*/ 26764 w 71307"/>
                  <a:gd name="connsiteY2" fmla="*/ 29632 h 103042"/>
                  <a:gd name="connsiteX3" fmla="*/ 71308 w 71307"/>
                  <a:gd name="connsiteY3" fmla="*/ 70925 h 103042"/>
                  <a:gd name="connsiteX4" fmla="*/ 30014 w 71307"/>
                  <a:gd name="connsiteY4" fmla="*/ 103042 h 103042"/>
                  <a:gd name="connsiteX5" fmla="*/ 956 w 71307"/>
                  <a:gd name="connsiteY5" fmla="*/ 98836 h 103042"/>
                  <a:gd name="connsiteX6" fmla="*/ 2485 w 71307"/>
                  <a:gd name="connsiteY6" fmla="*/ 77807 h 103042"/>
                  <a:gd name="connsiteX7" fmla="*/ 27720 w 71307"/>
                  <a:gd name="connsiteY7" fmla="*/ 84307 h 103042"/>
                  <a:gd name="connsiteX8" fmla="*/ 44543 w 71307"/>
                  <a:gd name="connsiteY8" fmla="*/ 72263 h 103042"/>
                  <a:gd name="connsiteX9" fmla="*/ 0 w 71307"/>
                  <a:gd name="connsiteY9" fmla="*/ 30588 h 103042"/>
                  <a:gd name="connsiteX10" fmla="*/ 38617 w 71307"/>
                  <a:gd name="connsiteY10" fmla="*/ 0 h 103042"/>
                  <a:gd name="connsiteX11" fmla="*/ 66528 w 71307"/>
                  <a:gd name="connsiteY11" fmla="*/ 3632 h 103042"/>
                  <a:gd name="connsiteX12" fmla="*/ 64808 w 71307"/>
                  <a:gd name="connsiteY12" fmla="*/ 22941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307" h="103042">
                    <a:moveTo>
                      <a:pt x="64808" y="22941"/>
                    </a:moveTo>
                    <a:cubicBezTo>
                      <a:pt x="56970" y="20264"/>
                      <a:pt x="51234" y="18735"/>
                      <a:pt x="41867" y="18735"/>
                    </a:cubicBezTo>
                    <a:cubicBezTo>
                      <a:pt x="34985" y="18735"/>
                      <a:pt x="26764" y="21220"/>
                      <a:pt x="26764" y="29632"/>
                    </a:cubicBezTo>
                    <a:cubicBezTo>
                      <a:pt x="26764" y="45308"/>
                      <a:pt x="71308" y="35367"/>
                      <a:pt x="71308" y="70925"/>
                    </a:cubicBezTo>
                    <a:cubicBezTo>
                      <a:pt x="71308" y="93866"/>
                      <a:pt x="50852" y="103042"/>
                      <a:pt x="30014" y="103042"/>
                    </a:cubicBezTo>
                    <a:cubicBezTo>
                      <a:pt x="20264" y="103042"/>
                      <a:pt x="10323" y="101322"/>
                      <a:pt x="956" y="98836"/>
                    </a:cubicBezTo>
                    <a:lnTo>
                      <a:pt x="2485" y="77807"/>
                    </a:lnTo>
                    <a:cubicBezTo>
                      <a:pt x="10515" y="81822"/>
                      <a:pt x="18926" y="84307"/>
                      <a:pt x="27720" y="84307"/>
                    </a:cubicBezTo>
                    <a:cubicBezTo>
                      <a:pt x="34220" y="84307"/>
                      <a:pt x="44543" y="81822"/>
                      <a:pt x="44543" y="72263"/>
                    </a:cubicBezTo>
                    <a:cubicBezTo>
                      <a:pt x="44543" y="52955"/>
                      <a:pt x="0" y="66146"/>
                      <a:pt x="0" y="30588"/>
                    </a:cubicBezTo>
                    <a:cubicBezTo>
                      <a:pt x="0" y="9368"/>
                      <a:pt x="18544" y="0"/>
                      <a:pt x="38617" y="0"/>
                    </a:cubicBezTo>
                    <a:cubicBezTo>
                      <a:pt x="50661" y="0"/>
                      <a:pt x="58499" y="1912"/>
                      <a:pt x="66528" y="3632"/>
                    </a:cubicBezTo>
                    <a:lnTo>
                      <a:pt x="64808" y="22941"/>
                    </a:lnTo>
                    <a:close/>
                  </a:path>
                </a:pathLst>
              </a:custGeom>
              <a:solidFill>
                <a:srgbClr val="0072BC"/>
              </a:solidFill>
              <a:ln w="0" cap="flat">
                <a:noFill/>
                <a:prstDash val="solid"/>
                <a:miter/>
              </a:ln>
            </p:spPr>
            <p:txBody>
              <a:bodyPr rtlCol="0" anchor="ctr"/>
              <a:lstStyle/>
              <a:p>
                <a:endParaRPr lang="en-GB" sz="1800"/>
              </a:p>
            </p:txBody>
          </p:sp>
          <p:sp>
            <p:nvSpPr>
              <p:cNvPr id="82" name="Freeform: Shape 81">
                <a:extLst>
                  <a:ext uri="{FF2B5EF4-FFF2-40B4-BE49-F238E27FC236}">
                    <a16:creationId xmlns:a16="http://schemas.microsoft.com/office/drawing/2014/main" id="{9B346B02-4C03-723A-C7F8-5E26C6384406}"/>
                  </a:ext>
                </a:extLst>
              </p:cNvPr>
              <p:cNvSpPr/>
              <p:nvPr/>
            </p:nvSpPr>
            <p:spPr>
              <a:xfrm>
                <a:off x="9419380" y="2067902"/>
                <a:ext cx="88895" cy="103042"/>
              </a:xfrm>
              <a:custGeom>
                <a:avLst/>
                <a:gdLst>
                  <a:gd name="connsiteX0" fmla="*/ 10706 w 88895"/>
                  <a:gd name="connsiteY0" fmla="*/ 7456 h 103042"/>
                  <a:gd name="connsiteX1" fmla="*/ 44926 w 88895"/>
                  <a:gd name="connsiteY1" fmla="*/ 0 h 103042"/>
                  <a:gd name="connsiteX2" fmla="*/ 87366 w 88895"/>
                  <a:gd name="connsiteY2" fmla="*/ 41485 h 103042"/>
                  <a:gd name="connsiteX3" fmla="*/ 87366 w 88895"/>
                  <a:gd name="connsiteY3" fmla="*/ 54102 h 103042"/>
                  <a:gd name="connsiteX4" fmla="*/ 87748 w 88895"/>
                  <a:gd name="connsiteY4" fmla="*/ 78763 h 103042"/>
                  <a:gd name="connsiteX5" fmla="*/ 88895 w 88895"/>
                  <a:gd name="connsiteY5" fmla="*/ 100748 h 103042"/>
                  <a:gd name="connsiteX6" fmla="*/ 66337 w 88895"/>
                  <a:gd name="connsiteY6" fmla="*/ 100748 h 103042"/>
                  <a:gd name="connsiteX7" fmla="*/ 65190 w 88895"/>
                  <a:gd name="connsiteY7" fmla="*/ 86028 h 103042"/>
                  <a:gd name="connsiteX8" fmla="*/ 64808 w 88895"/>
                  <a:gd name="connsiteY8" fmla="*/ 86028 h 103042"/>
                  <a:gd name="connsiteX9" fmla="*/ 34411 w 88895"/>
                  <a:gd name="connsiteY9" fmla="*/ 103042 h 103042"/>
                  <a:gd name="connsiteX10" fmla="*/ 0 w 88895"/>
                  <a:gd name="connsiteY10" fmla="*/ 73793 h 103042"/>
                  <a:gd name="connsiteX11" fmla="*/ 16823 w 88895"/>
                  <a:gd name="connsiteY11" fmla="*/ 45690 h 103042"/>
                  <a:gd name="connsiteX12" fmla="*/ 49896 w 88895"/>
                  <a:gd name="connsiteY12" fmla="*/ 39955 h 103042"/>
                  <a:gd name="connsiteX13" fmla="*/ 64043 w 88895"/>
                  <a:gd name="connsiteY13" fmla="*/ 39955 h 103042"/>
                  <a:gd name="connsiteX14" fmla="*/ 41867 w 88895"/>
                  <a:gd name="connsiteY14" fmla="*/ 18735 h 103042"/>
                  <a:gd name="connsiteX15" fmla="*/ 11470 w 88895"/>
                  <a:gd name="connsiteY15" fmla="*/ 29441 h 103042"/>
                  <a:gd name="connsiteX16" fmla="*/ 10706 w 88895"/>
                  <a:gd name="connsiteY16" fmla="*/ 7456 h 103042"/>
                  <a:gd name="connsiteX17" fmla="*/ 40720 w 88895"/>
                  <a:gd name="connsiteY17" fmla="*/ 84307 h 103042"/>
                  <a:gd name="connsiteX18" fmla="*/ 58690 w 88895"/>
                  <a:gd name="connsiteY18" fmla="*/ 75513 h 103042"/>
                  <a:gd name="connsiteX19" fmla="*/ 64043 w 88895"/>
                  <a:gd name="connsiteY19" fmla="*/ 55249 h 103042"/>
                  <a:gd name="connsiteX20" fmla="*/ 52955 w 88895"/>
                  <a:gd name="connsiteY20" fmla="*/ 55249 h 103042"/>
                  <a:gd name="connsiteX21" fmla="*/ 24470 w 88895"/>
                  <a:gd name="connsiteY21" fmla="*/ 72263 h 103042"/>
                  <a:gd name="connsiteX22" fmla="*/ 40720 w 88895"/>
                  <a:gd name="connsiteY22" fmla="*/ 8430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895" h="103042">
                    <a:moveTo>
                      <a:pt x="10706" y="7456"/>
                    </a:moveTo>
                    <a:cubicBezTo>
                      <a:pt x="20647" y="2868"/>
                      <a:pt x="34029" y="0"/>
                      <a:pt x="44926" y="0"/>
                    </a:cubicBezTo>
                    <a:cubicBezTo>
                      <a:pt x="74940" y="0"/>
                      <a:pt x="87366" y="12426"/>
                      <a:pt x="87366" y="41485"/>
                    </a:cubicBezTo>
                    <a:lnTo>
                      <a:pt x="87366" y="54102"/>
                    </a:lnTo>
                    <a:cubicBezTo>
                      <a:pt x="87366" y="64043"/>
                      <a:pt x="87557" y="71499"/>
                      <a:pt x="87748" y="78763"/>
                    </a:cubicBezTo>
                    <a:cubicBezTo>
                      <a:pt x="87940" y="86219"/>
                      <a:pt x="88322" y="93101"/>
                      <a:pt x="88895" y="100748"/>
                    </a:cubicBezTo>
                    <a:lnTo>
                      <a:pt x="66337" y="100748"/>
                    </a:lnTo>
                    <a:cubicBezTo>
                      <a:pt x="65381" y="95587"/>
                      <a:pt x="65381" y="89087"/>
                      <a:pt x="65190" y="86028"/>
                    </a:cubicBezTo>
                    <a:lnTo>
                      <a:pt x="64808" y="86028"/>
                    </a:lnTo>
                    <a:cubicBezTo>
                      <a:pt x="58881" y="96925"/>
                      <a:pt x="46073" y="103042"/>
                      <a:pt x="34411" y="103042"/>
                    </a:cubicBezTo>
                    <a:cubicBezTo>
                      <a:pt x="17014" y="103042"/>
                      <a:pt x="0" y="92528"/>
                      <a:pt x="0" y="73793"/>
                    </a:cubicBezTo>
                    <a:cubicBezTo>
                      <a:pt x="0" y="59072"/>
                      <a:pt x="7073" y="50470"/>
                      <a:pt x="16823" y="45690"/>
                    </a:cubicBezTo>
                    <a:cubicBezTo>
                      <a:pt x="26573" y="40911"/>
                      <a:pt x="39191" y="39955"/>
                      <a:pt x="49896" y="39955"/>
                    </a:cubicBezTo>
                    <a:lnTo>
                      <a:pt x="64043" y="39955"/>
                    </a:lnTo>
                    <a:cubicBezTo>
                      <a:pt x="64043" y="24088"/>
                      <a:pt x="56970" y="18735"/>
                      <a:pt x="41867" y="18735"/>
                    </a:cubicBezTo>
                    <a:cubicBezTo>
                      <a:pt x="30970" y="18735"/>
                      <a:pt x="20073" y="22941"/>
                      <a:pt x="11470" y="29441"/>
                    </a:cubicBezTo>
                    <a:lnTo>
                      <a:pt x="10706" y="7456"/>
                    </a:lnTo>
                    <a:close/>
                    <a:moveTo>
                      <a:pt x="40720" y="84307"/>
                    </a:moveTo>
                    <a:cubicBezTo>
                      <a:pt x="48558" y="84307"/>
                      <a:pt x="54675" y="80866"/>
                      <a:pt x="58690" y="75513"/>
                    </a:cubicBezTo>
                    <a:cubicBezTo>
                      <a:pt x="62896" y="69969"/>
                      <a:pt x="64043" y="62896"/>
                      <a:pt x="64043" y="55249"/>
                    </a:cubicBezTo>
                    <a:lnTo>
                      <a:pt x="52955" y="55249"/>
                    </a:lnTo>
                    <a:cubicBezTo>
                      <a:pt x="41484" y="55249"/>
                      <a:pt x="24470" y="57161"/>
                      <a:pt x="24470" y="72263"/>
                    </a:cubicBezTo>
                    <a:cubicBezTo>
                      <a:pt x="24470" y="80675"/>
                      <a:pt x="31544" y="84307"/>
                      <a:pt x="40720" y="84307"/>
                    </a:cubicBezTo>
                    <a:close/>
                  </a:path>
                </a:pathLst>
              </a:custGeom>
              <a:solidFill>
                <a:srgbClr val="0072BC"/>
              </a:solidFill>
              <a:ln w="0" cap="flat">
                <a:noFill/>
                <a:prstDash val="solid"/>
                <a:miter/>
              </a:ln>
            </p:spPr>
            <p:txBody>
              <a:bodyPr rtlCol="0" anchor="ctr"/>
              <a:lstStyle/>
              <a:p>
                <a:endParaRPr lang="en-GB" sz="1800"/>
              </a:p>
            </p:txBody>
          </p:sp>
          <p:sp>
            <p:nvSpPr>
              <p:cNvPr id="83" name="Freeform: Shape 82">
                <a:extLst>
                  <a:ext uri="{FF2B5EF4-FFF2-40B4-BE49-F238E27FC236}">
                    <a16:creationId xmlns:a16="http://schemas.microsoft.com/office/drawing/2014/main" id="{1B1B2169-4960-63DC-95FF-3E839E68D6F0}"/>
                  </a:ext>
                </a:extLst>
              </p:cNvPr>
              <p:cNvSpPr/>
              <p:nvPr/>
            </p:nvSpPr>
            <p:spPr>
              <a:xfrm>
                <a:off x="9531981" y="2067902"/>
                <a:ext cx="90424" cy="100748"/>
              </a:xfrm>
              <a:custGeom>
                <a:avLst/>
                <a:gdLst>
                  <a:gd name="connsiteX0" fmla="*/ 0 w 90424"/>
                  <a:gd name="connsiteY0" fmla="*/ 2294 h 100748"/>
                  <a:gd name="connsiteX1" fmla="*/ 24279 w 90424"/>
                  <a:gd name="connsiteY1" fmla="*/ 2294 h 100748"/>
                  <a:gd name="connsiteX2" fmla="*/ 24279 w 90424"/>
                  <a:gd name="connsiteY2" fmla="*/ 15676 h 100748"/>
                  <a:gd name="connsiteX3" fmla="*/ 24661 w 90424"/>
                  <a:gd name="connsiteY3" fmla="*/ 15676 h 100748"/>
                  <a:gd name="connsiteX4" fmla="*/ 56970 w 90424"/>
                  <a:gd name="connsiteY4" fmla="*/ 0 h 100748"/>
                  <a:gd name="connsiteX5" fmla="*/ 90425 w 90424"/>
                  <a:gd name="connsiteY5" fmla="*/ 38617 h 100748"/>
                  <a:gd name="connsiteX6" fmla="*/ 90425 w 90424"/>
                  <a:gd name="connsiteY6" fmla="*/ 100748 h 100748"/>
                  <a:gd name="connsiteX7" fmla="*/ 64808 w 90424"/>
                  <a:gd name="connsiteY7" fmla="*/ 100748 h 100748"/>
                  <a:gd name="connsiteX8" fmla="*/ 64808 w 90424"/>
                  <a:gd name="connsiteY8" fmla="*/ 48176 h 100748"/>
                  <a:gd name="connsiteX9" fmla="*/ 48176 w 90424"/>
                  <a:gd name="connsiteY9" fmla="*/ 19882 h 100748"/>
                  <a:gd name="connsiteX10" fmla="*/ 25617 w 90424"/>
                  <a:gd name="connsiteY10" fmla="*/ 52573 h 100748"/>
                  <a:gd name="connsiteX11" fmla="*/ 25617 w 90424"/>
                  <a:gd name="connsiteY11" fmla="*/ 100748 h 100748"/>
                  <a:gd name="connsiteX12" fmla="*/ 0 w 90424"/>
                  <a:gd name="connsiteY12" fmla="*/ 100748 h 100748"/>
                  <a:gd name="connsiteX13" fmla="*/ 0 w 90424"/>
                  <a:gd name="connsiteY13" fmla="*/ 229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24" h="100748">
                    <a:moveTo>
                      <a:pt x="0" y="2294"/>
                    </a:moveTo>
                    <a:lnTo>
                      <a:pt x="24279" y="2294"/>
                    </a:lnTo>
                    <a:lnTo>
                      <a:pt x="24279" y="15676"/>
                    </a:lnTo>
                    <a:lnTo>
                      <a:pt x="24661" y="15676"/>
                    </a:lnTo>
                    <a:cubicBezTo>
                      <a:pt x="32691" y="4397"/>
                      <a:pt x="43587" y="0"/>
                      <a:pt x="56970" y="0"/>
                    </a:cubicBezTo>
                    <a:cubicBezTo>
                      <a:pt x="80293" y="0"/>
                      <a:pt x="90425" y="16441"/>
                      <a:pt x="90425" y="38617"/>
                    </a:cubicBezTo>
                    <a:lnTo>
                      <a:pt x="90425" y="100748"/>
                    </a:lnTo>
                    <a:lnTo>
                      <a:pt x="64808" y="100748"/>
                    </a:lnTo>
                    <a:lnTo>
                      <a:pt x="64808" y="48176"/>
                    </a:lnTo>
                    <a:cubicBezTo>
                      <a:pt x="64808" y="36132"/>
                      <a:pt x="64617" y="19882"/>
                      <a:pt x="48176" y="19882"/>
                    </a:cubicBezTo>
                    <a:cubicBezTo>
                      <a:pt x="29632" y="19882"/>
                      <a:pt x="25617" y="39955"/>
                      <a:pt x="25617" y="52573"/>
                    </a:cubicBezTo>
                    <a:lnTo>
                      <a:pt x="25617" y="100748"/>
                    </a:lnTo>
                    <a:lnTo>
                      <a:pt x="0" y="100748"/>
                    </a:lnTo>
                    <a:lnTo>
                      <a:pt x="0" y="2294"/>
                    </a:lnTo>
                    <a:close/>
                  </a:path>
                </a:pathLst>
              </a:custGeom>
              <a:solidFill>
                <a:srgbClr val="0072BC"/>
              </a:solidFill>
              <a:ln w="0" cap="flat">
                <a:noFill/>
                <a:prstDash val="solid"/>
                <a:miter/>
              </a:ln>
            </p:spPr>
            <p:txBody>
              <a:bodyPr rtlCol="0" anchor="ctr"/>
              <a:lstStyle/>
              <a:p>
                <a:endParaRPr lang="en-GB" sz="1800"/>
              </a:p>
            </p:txBody>
          </p:sp>
          <p:sp>
            <p:nvSpPr>
              <p:cNvPr id="84" name="Freeform: Shape 83">
                <a:extLst>
                  <a:ext uri="{FF2B5EF4-FFF2-40B4-BE49-F238E27FC236}">
                    <a16:creationId xmlns:a16="http://schemas.microsoft.com/office/drawing/2014/main" id="{2D10A375-B28D-8FFE-68BD-0CD7FFFAA817}"/>
                  </a:ext>
                </a:extLst>
              </p:cNvPr>
              <p:cNvSpPr/>
              <p:nvPr/>
            </p:nvSpPr>
            <p:spPr>
              <a:xfrm>
                <a:off x="9642479" y="2025271"/>
                <a:ext cx="96733" cy="145673"/>
              </a:xfrm>
              <a:custGeom>
                <a:avLst/>
                <a:gdLst>
                  <a:gd name="connsiteX0" fmla="*/ 71881 w 96733"/>
                  <a:gd name="connsiteY0" fmla="*/ 132292 h 145673"/>
                  <a:gd name="connsiteX1" fmla="*/ 71499 w 96733"/>
                  <a:gd name="connsiteY1" fmla="*/ 132292 h 145673"/>
                  <a:gd name="connsiteX2" fmla="*/ 41293 w 96733"/>
                  <a:gd name="connsiteY2" fmla="*/ 145674 h 145673"/>
                  <a:gd name="connsiteX3" fmla="*/ 0 w 96733"/>
                  <a:gd name="connsiteY3" fmla="*/ 93866 h 145673"/>
                  <a:gd name="connsiteX4" fmla="*/ 41293 w 96733"/>
                  <a:gd name="connsiteY4" fmla="*/ 42632 h 145673"/>
                  <a:gd name="connsiteX5" fmla="*/ 70734 w 96733"/>
                  <a:gd name="connsiteY5" fmla="*/ 56396 h 145673"/>
                  <a:gd name="connsiteX6" fmla="*/ 71116 w 96733"/>
                  <a:gd name="connsiteY6" fmla="*/ 56396 h 145673"/>
                  <a:gd name="connsiteX7" fmla="*/ 71116 w 96733"/>
                  <a:gd name="connsiteY7" fmla="*/ 0 h 145673"/>
                  <a:gd name="connsiteX8" fmla="*/ 96734 w 96733"/>
                  <a:gd name="connsiteY8" fmla="*/ 0 h 145673"/>
                  <a:gd name="connsiteX9" fmla="*/ 96734 w 96733"/>
                  <a:gd name="connsiteY9" fmla="*/ 143380 h 145673"/>
                  <a:gd name="connsiteX10" fmla="*/ 71881 w 96733"/>
                  <a:gd name="connsiteY10" fmla="*/ 143380 h 145673"/>
                  <a:gd name="connsiteX11" fmla="*/ 71881 w 96733"/>
                  <a:gd name="connsiteY11" fmla="*/ 132292 h 145673"/>
                  <a:gd name="connsiteX12" fmla="*/ 48367 w 96733"/>
                  <a:gd name="connsiteY12" fmla="*/ 125792 h 145673"/>
                  <a:gd name="connsiteX13" fmla="*/ 70925 w 96733"/>
                  <a:gd name="connsiteY13" fmla="*/ 93866 h 145673"/>
                  <a:gd name="connsiteX14" fmla="*/ 47984 w 96733"/>
                  <a:gd name="connsiteY14" fmla="*/ 62514 h 145673"/>
                  <a:gd name="connsiteX15" fmla="*/ 26764 w 96733"/>
                  <a:gd name="connsiteY15" fmla="*/ 93866 h 145673"/>
                  <a:gd name="connsiteX16" fmla="*/ 48367 w 96733"/>
                  <a:gd name="connsiteY16" fmla="*/ 125792 h 1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733" h="145673">
                    <a:moveTo>
                      <a:pt x="71881" y="132292"/>
                    </a:moveTo>
                    <a:lnTo>
                      <a:pt x="71499" y="132292"/>
                    </a:lnTo>
                    <a:cubicBezTo>
                      <a:pt x="63852" y="141850"/>
                      <a:pt x="53337" y="145674"/>
                      <a:pt x="41293" y="145674"/>
                    </a:cubicBezTo>
                    <a:cubicBezTo>
                      <a:pt x="11088" y="145674"/>
                      <a:pt x="0" y="120821"/>
                      <a:pt x="0" y="93866"/>
                    </a:cubicBezTo>
                    <a:cubicBezTo>
                      <a:pt x="0" y="66911"/>
                      <a:pt x="11088" y="42632"/>
                      <a:pt x="41293" y="42632"/>
                    </a:cubicBezTo>
                    <a:cubicBezTo>
                      <a:pt x="54102" y="42632"/>
                      <a:pt x="63087" y="47029"/>
                      <a:pt x="70734" y="56396"/>
                    </a:cubicBezTo>
                    <a:lnTo>
                      <a:pt x="71116" y="56396"/>
                    </a:lnTo>
                    <a:lnTo>
                      <a:pt x="71116" y="0"/>
                    </a:lnTo>
                    <a:lnTo>
                      <a:pt x="96734" y="0"/>
                    </a:lnTo>
                    <a:lnTo>
                      <a:pt x="96734" y="143380"/>
                    </a:lnTo>
                    <a:lnTo>
                      <a:pt x="71881" y="143380"/>
                    </a:lnTo>
                    <a:lnTo>
                      <a:pt x="71881" y="132292"/>
                    </a:lnTo>
                    <a:close/>
                    <a:moveTo>
                      <a:pt x="48367" y="125792"/>
                    </a:moveTo>
                    <a:cubicBezTo>
                      <a:pt x="65381" y="125792"/>
                      <a:pt x="70925" y="107822"/>
                      <a:pt x="70925" y="93866"/>
                    </a:cubicBezTo>
                    <a:cubicBezTo>
                      <a:pt x="70925" y="79910"/>
                      <a:pt x="64425" y="62514"/>
                      <a:pt x="47984" y="62514"/>
                    </a:cubicBezTo>
                    <a:cubicBezTo>
                      <a:pt x="31544" y="62514"/>
                      <a:pt x="26764" y="80675"/>
                      <a:pt x="26764" y="93866"/>
                    </a:cubicBezTo>
                    <a:cubicBezTo>
                      <a:pt x="26764" y="107057"/>
                      <a:pt x="31544" y="125792"/>
                      <a:pt x="48367" y="125792"/>
                    </a:cubicBezTo>
                    <a:close/>
                  </a:path>
                </a:pathLst>
              </a:custGeom>
              <a:solidFill>
                <a:srgbClr val="0072BC"/>
              </a:solidFill>
              <a:ln w="0" cap="flat">
                <a:noFill/>
                <a:prstDash val="solid"/>
                <a:miter/>
              </a:ln>
            </p:spPr>
            <p:txBody>
              <a:bodyPr rtlCol="0" anchor="ctr"/>
              <a:lstStyle/>
              <a:p>
                <a:endParaRPr lang="en-GB" sz="1800"/>
              </a:p>
            </p:txBody>
          </p:sp>
          <p:sp>
            <p:nvSpPr>
              <p:cNvPr id="85" name="Freeform: Shape 84">
                <a:extLst>
                  <a:ext uri="{FF2B5EF4-FFF2-40B4-BE49-F238E27FC236}">
                    <a16:creationId xmlns:a16="http://schemas.microsoft.com/office/drawing/2014/main" id="{D15C05A6-3875-3C34-1A29-FF4B0AAC3F86}"/>
                  </a:ext>
                </a:extLst>
              </p:cNvPr>
              <p:cNvSpPr/>
              <p:nvPr/>
            </p:nvSpPr>
            <p:spPr>
              <a:xfrm>
                <a:off x="9821034" y="2035212"/>
                <a:ext cx="107056" cy="133438"/>
              </a:xfrm>
              <a:custGeom>
                <a:avLst/>
                <a:gdLst>
                  <a:gd name="connsiteX0" fmla="*/ 0 w 107056"/>
                  <a:gd name="connsiteY0" fmla="*/ 0 h 133438"/>
                  <a:gd name="connsiteX1" fmla="*/ 26764 w 107056"/>
                  <a:gd name="connsiteY1" fmla="*/ 0 h 133438"/>
                  <a:gd name="connsiteX2" fmla="*/ 26764 w 107056"/>
                  <a:gd name="connsiteY2" fmla="*/ 53911 h 133438"/>
                  <a:gd name="connsiteX3" fmla="*/ 80293 w 107056"/>
                  <a:gd name="connsiteY3" fmla="*/ 53911 h 133438"/>
                  <a:gd name="connsiteX4" fmla="*/ 80293 w 107056"/>
                  <a:gd name="connsiteY4" fmla="*/ 0 h 133438"/>
                  <a:gd name="connsiteX5" fmla="*/ 107057 w 107056"/>
                  <a:gd name="connsiteY5" fmla="*/ 0 h 133438"/>
                  <a:gd name="connsiteX6" fmla="*/ 107057 w 107056"/>
                  <a:gd name="connsiteY6" fmla="*/ 133439 h 133438"/>
                  <a:gd name="connsiteX7" fmla="*/ 80293 w 107056"/>
                  <a:gd name="connsiteY7" fmla="*/ 133439 h 133438"/>
                  <a:gd name="connsiteX8" fmla="*/ 80293 w 107056"/>
                  <a:gd name="connsiteY8" fmla="*/ 74940 h 133438"/>
                  <a:gd name="connsiteX9" fmla="*/ 26764 w 107056"/>
                  <a:gd name="connsiteY9" fmla="*/ 74940 h 133438"/>
                  <a:gd name="connsiteX10" fmla="*/ 26764 w 107056"/>
                  <a:gd name="connsiteY10" fmla="*/ 133439 h 133438"/>
                  <a:gd name="connsiteX11" fmla="*/ 0 w 107056"/>
                  <a:gd name="connsiteY11" fmla="*/ 133439 h 133438"/>
                  <a:gd name="connsiteX12" fmla="*/ 0 w 107056"/>
                  <a:gd name="connsiteY12" fmla="*/ 0 h 13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056" h="133438">
                    <a:moveTo>
                      <a:pt x="0" y="0"/>
                    </a:moveTo>
                    <a:lnTo>
                      <a:pt x="26764" y="0"/>
                    </a:lnTo>
                    <a:lnTo>
                      <a:pt x="26764" y="53911"/>
                    </a:lnTo>
                    <a:lnTo>
                      <a:pt x="80293" y="53911"/>
                    </a:lnTo>
                    <a:lnTo>
                      <a:pt x="80293" y="0"/>
                    </a:lnTo>
                    <a:lnTo>
                      <a:pt x="107057" y="0"/>
                    </a:lnTo>
                    <a:lnTo>
                      <a:pt x="107057" y="133439"/>
                    </a:lnTo>
                    <a:lnTo>
                      <a:pt x="80293" y="133439"/>
                    </a:lnTo>
                    <a:lnTo>
                      <a:pt x="80293" y="74940"/>
                    </a:lnTo>
                    <a:lnTo>
                      <a:pt x="26764" y="74940"/>
                    </a:lnTo>
                    <a:lnTo>
                      <a:pt x="26764" y="133439"/>
                    </a:lnTo>
                    <a:lnTo>
                      <a:pt x="0" y="133439"/>
                    </a:lnTo>
                    <a:lnTo>
                      <a:pt x="0" y="0"/>
                    </a:lnTo>
                    <a:close/>
                  </a:path>
                </a:pathLst>
              </a:custGeom>
              <a:solidFill>
                <a:srgbClr val="0072BC"/>
              </a:solidFill>
              <a:ln w="0" cap="flat">
                <a:noFill/>
                <a:prstDash val="solid"/>
                <a:miter/>
              </a:ln>
            </p:spPr>
            <p:txBody>
              <a:bodyPr rtlCol="0" anchor="ctr"/>
              <a:lstStyle/>
              <a:p>
                <a:endParaRPr lang="en-GB" sz="1800"/>
              </a:p>
            </p:txBody>
          </p:sp>
          <p:sp>
            <p:nvSpPr>
              <p:cNvPr id="86" name="Freeform: Shape 85">
                <a:extLst>
                  <a:ext uri="{FF2B5EF4-FFF2-40B4-BE49-F238E27FC236}">
                    <a16:creationId xmlns:a16="http://schemas.microsoft.com/office/drawing/2014/main" id="{DF3A680A-776E-1EFC-9A47-152E6D6AD5CE}"/>
                  </a:ext>
                </a:extLst>
              </p:cNvPr>
              <p:cNvSpPr/>
              <p:nvPr/>
            </p:nvSpPr>
            <p:spPr>
              <a:xfrm>
                <a:off x="9950458" y="2067902"/>
                <a:ext cx="92527" cy="103042"/>
              </a:xfrm>
              <a:custGeom>
                <a:avLst/>
                <a:gdLst>
                  <a:gd name="connsiteX0" fmla="*/ 85263 w 92527"/>
                  <a:gd name="connsiteY0" fmla="*/ 95204 h 103042"/>
                  <a:gd name="connsiteX1" fmla="*/ 51426 w 92527"/>
                  <a:gd name="connsiteY1" fmla="*/ 103042 h 103042"/>
                  <a:gd name="connsiteX2" fmla="*/ 0 w 92527"/>
                  <a:gd name="connsiteY2" fmla="*/ 51999 h 103042"/>
                  <a:gd name="connsiteX3" fmla="*/ 45690 w 92527"/>
                  <a:gd name="connsiteY3" fmla="*/ 0 h 103042"/>
                  <a:gd name="connsiteX4" fmla="*/ 92528 w 92527"/>
                  <a:gd name="connsiteY4" fmla="*/ 59455 h 103042"/>
                  <a:gd name="connsiteX5" fmla="*/ 24470 w 92527"/>
                  <a:gd name="connsiteY5" fmla="*/ 59455 h 103042"/>
                  <a:gd name="connsiteX6" fmla="*/ 52573 w 92527"/>
                  <a:gd name="connsiteY6" fmla="*/ 84307 h 103042"/>
                  <a:gd name="connsiteX7" fmla="*/ 85263 w 92527"/>
                  <a:gd name="connsiteY7" fmla="*/ 74366 h 103042"/>
                  <a:gd name="connsiteX8" fmla="*/ 85263 w 92527"/>
                  <a:gd name="connsiteY8" fmla="*/ 95204 h 103042"/>
                  <a:gd name="connsiteX9" fmla="*/ 68058 w 92527"/>
                  <a:gd name="connsiteY9" fmla="*/ 41867 h 103042"/>
                  <a:gd name="connsiteX10" fmla="*/ 47220 w 92527"/>
                  <a:gd name="connsiteY10" fmla="*/ 18735 h 103042"/>
                  <a:gd name="connsiteX11" fmla="*/ 24470 w 92527"/>
                  <a:gd name="connsiteY11" fmla="*/ 41867 h 103042"/>
                  <a:gd name="connsiteX12" fmla="*/ 68058 w 92527"/>
                  <a:gd name="connsiteY12" fmla="*/ 4186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527" h="103042">
                    <a:moveTo>
                      <a:pt x="85263" y="95204"/>
                    </a:moveTo>
                    <a:cubicBezTo>
                      <a:pt x="75896" y="100366"/>
                      <a:pt x="65190" y="103042"/>
                      <a:pt x="51426" y="103042"/>
                    </a:cubicBezTo>
                    <a:cubicBezTo>
                      <a:pt x="18926" y="103042"/>
                      <a:pt x="0" y="84307"/>
                      <a:pt x="0" y="51999"/>
                    </a:cubicBezTo>
                    <a:cubicBezTo>
                      <a:pt x="0" y="23514"/>
                      <a:pt x="15103" y="0"/>
                      <a:pt x="45690" y="0"/>
                    </a:cubicBezTo>
                    <a:cubicBezTo>
                      <a:pt x="82204" y="0"/>
                      <a:pt x="92528" y="25044"/>
                      <a:pt x="92528" y="59455"/>
                    </a:cubicBezTo>
                    <a:lnTo>
                      <a:pt x="24470" y="59455"/>
                    </a:lnTo>
                    <a:cubicBezTo>
                      <a:pt x="25617" y="75322"/>
                      <a:pt x="36705" y="84307"/>
                      <a:pt x="52573" y="84307"/>
                    </a:cubicBezTo>
                    <a:cubicBezTo>
                      <a:pt x="64999" y="84307"/>
                      <a:pt x="75704" y="79719"/>
                      <a:pt x="85263" y="74366"/>
                    </a:cubicBezTo>
                    <a:lnTo>
                      <a:pt x="85263" y="95204"/>
                    </a:lnTo>
                    <a:close/>
                    <a:moveTo>
                      <a:pt x="68058" y="41867"/>
                    </a:moveTo>
                    <a:cubicBezTo>
                      <a:pt x="67293" y="29441"/>
                      <a:pt x="61558" y="18735"/>
                      <a:pt x="47220" y="18735"/>
                    </a:cubicBezTo>
                    <a:cubicBezTo>
                      <a:pt x="32882" y="18735"/>
                      <a:pt x="25617" y="28676"/>
                      <a:pt x="24470" y="41867"/>
                    </a:cubicBezTo>
                    <a:lnTo>
                      <a:pt x="68058" y="41867"/>
                    </a:lnTo>
                    <a:close/>
                  </a:path>
                </a:pathLst>
              </a:custGeom>
              <a:solidFill>
                <a:srgbClr val="0072BC"/>
              </a:solidFill>
              <a:ln w="0" cap="flat">
                <a:noFill/>
                <a:prstDash val="solid"/>
                <a:miter/>
              </a:ln>
            </p:spPr>
            <p:txBody>
              <a:bodyPr rtlCol="0" anchor="ctr"/>
              <a:lstStyle/>
              <a:p>
                <a:endParaRPr lang="en-GB" sz="1800"/>
              </a:p>
            </p:txBody>
          </p:sp>
          <p:sp>
            <p:nvSpPr>
              <p:cNvPr id="87" name="Freeform: Shape 86">
                <a:extLst>
                  <a:ext uri="{FF2B5EF4-FFF2-40B4-BE49-F238E27FC236}">
                    <a16:creationId xmlns:a16="http://schemas.microsoft.com/office/drawing/2014/main" id="{D03D1C94-59AD-23EF-D52F-9BCAC5BA4806}"/>
                  </a:ext>
                </a:extLst>
              </p:cNvPr>
              <p:cNvSpPr/>
              <p:nvPr/>
            </p:nvSpPr>
            <p:spPr>
              <a:xfrm>
                <a:off x="10056751" y="2067902"/>
                <a:ext cx="88895" cy="103042"/>
              </a:xfrm>
              <a:custGeom>
                <a:avLst/>
                <a:gdLst>
                  <a:gd name="connsiteX0" fmla="*/ 10706 w 88895"/>
                  <a:gd name="connsiteY0" fmla="*/ 7456 h 103042"/>
                  <a:gd name="connsiteX1" fmla="*/ 44925 w 88895"/>
                  <a:gd name="connsiteY1" fmla="*/ 0 h 103042"/>
                  <a:gd name="connsiteX2" fmla="*/ 87366 w 88895"/>
                  <a:gd name="connsiteY2" fmla="*/ 41485 h 103042"/>
                  <a:gd name="connsiteX3" fmla="*/ 87366 w 88895"/>
                  <a:gd name="connsiteY3" fmla="*/ 54102 h 103042"/>
                  <a:gd name="connsiteX4" fmla="*/ 87748 w 88895"/>
                  <a:gd name="connsiteY4" fmla="*/ 78763 h 103042"/>
                  <a:gd name="connsiteX5" fmla="*/ 88895 w 88895"/>
                  <a:gd name="connsiteY5" fmla="*/ 100748 h 103042"/>
                  <a:gd name="connsiteX6" fmla="*/ 66337 w 88895"/>
                  <a:gd name="connsiteY6" fmla="*/ 100748 h 103042"/>
                  <a:gd name="connsiteX7" fmla="*/ 65190 w 88895"/>
                  <a:gd name="connsiteY7" fmla="*/ 86028 h 103042"/>
                  <a:gd name="connsiteX8" fmla="*/ 64808 w 88895"/>
                  <a:gd name="connsiteY8" fmla="*/ 86028 h 103042"/>
                  <a:gd name="connsiteX9" fmla="*/ 34411 w 88895"/>
                  <a:gd name="connsiteY9" fmla="*/ 103042 h 103042"/>
                  <a:gd name="connsiteX10" fmla="*/ 0 w 88895"/>
                  <a:gd name="connsiteY10" fmla="*/ 73793 h 103042"/>
                  <a:gd name="connsiteX11" fmla="*/ 16823 w 88895"/>
                  <a:gd name="connsiteY11" fmla="*/ 45690 h 103042"/>
                  <a:gd name="connsiteX12" fmla="*/ 49896 w 88895"/>
                  <a:gd name="connsiteY12" fmla="*/ 39955 h 103042"/>
                  <a:gd name="connsiteX13" fmla="*/ 64043 w 88895"/>
                  <a:gd name="connsiteY13" fmla="*/ 39955 h 103042"/>
                  <a:gd name="connsiteX14" fmla="*/ 41867 w 88895"/>
                  <a:gd name="connsiteY14" fmla="*/ 18735 h 103042"/>
                  <a:gd name="connsiteX15" fmla="*/ 11470 w 88895"/>
                  <a:gd name="connsiteY15" fmla="*/ 29441 h 103042"/>
                  <a:gd name="connsiteX16" fmla="*/ 10706 w 88895"/>
                  <a:gd name="connsiteY16" fmla="*/ 7456 h 103042"/>
                  <a:gd name="connsiteX17" fmla="*/ 40720 w 88895"/>
                  <a:gd name="connsiteY17" fmla="*/ 84307 h 103042"/>
                  <a:gd name="connsiteX18" fmla="*/ 58690 w 88895"/>
                  <a:gd name="connsiteY18" fmla="*/ 75513 h 103042"/>
                  <a:gd name="connsiteX19" fmla="*/ 64043 w 88895"/>
                  <a:gd name="connsiteY19" fmla="*/ 55249 h 103042"/>
                  <a:gd name="connsiteX20" fmla="*/ 52955 w 88895"/>
                  <a:gd name="connsiteY20" fmla="*/ 55249 h 103042"/>
                  <a:gd name="connsiteX21" fmla="*/ 24470 w 88895"/>
                  <a:gd name="connsiteY21" fmla="*/ 72263 h 103042"/>
                  <a:gd name="connsiteX22" fmla="*/ 40720 w 88895"/>
                  <a:gd name="connsiteY22" fmla="*/ 84307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895" h="103042">
                    <a:moveTo>
                      <a:pt x="10706" y="7456"/>
                    </a:moveTo>
                    <a:cubicBezTo>
                      <a:pt x="20647" y="2868"/>
                      <a:pt x="34029" y="0"/>
                      <a:pt x="44925" y="0"/>
                    </a:cubicBezTo>
                    <a:cubicBezTo>
                      <a:pt x="74940" y="0"/>
                      <a:pt x="87366" y="12426"/>
                      <a:pt x="87366" y="41485"/>
                    </a:cubicBezTo>
                    <a:lnTo>
                      <a:pt x="87366" y="54102"/>
                    </a:lnTo>
                    <a:cubicBezTo>
                      <a:pt x="87366" y="64043"/>
                      <a:pt x="87557" y="71499"/>
                      <a:pt x="87748" y="78763"/>
                    </a:cubicBezTo>
                    <a:cubicBezTo>
                      <a:pt x="87939" y="86219"/>
                      <a:pt x="88322" y="93101"/>
                      <a:pt x="88895" y="100748"/>
                    </a:cubicBezTo>
                    <a:lnTo>
                      <a:pt x="66337" y="100748"/>
                    </a:lnTo>
                    <a:cubicBezTo>
                      <a:pt x="65381" y="95587"/>
                      <a:pt x="65381" y="89087"/>
                      <a:pt x="65190" y="86028"/>
                    </a:cubicBezTo>
                    <a:lnTo>
                      <a:pt x="64808" y="86028"/>
                    </a:lnTo>
                    <a:cubicBezTo>
                      <a:pt x="58881" y="96925"/>
                      <a:pt x="46073" y="103042"/>
                      <a:pt x="34411" y="103042"/>
                    </a:cubicBezTo>
                    <a:cubicBezTo>
                      <a:pt x="17014" y="103042"/>
                      <a:pt x="0" y="92528"/>
                      <a:pt x="0" y="73793"/>
                    </a:cubicBezTo>
                    <a:cubicBezTo>
                      <a:pt x="0" y="59072"/>
                      <a:pt x="7073" y="50470"/>
                      <a:pt x="16823" y="45690"/>
                    </a:cubicBezTo>
                    <a:cubicBezTo>
                      <a:pt x="26573" y="40911"/>
                      <a:pt x="39191" y="39955"/>
                      <a:pt x="49896" y="39955"/>
                    </a:cubicBezTo>
                    <a:lnTo>
                      <a:pt x="64043" y="39955"/>
                    </a:lnTo>
                    <a:cubicBezTo>
                      <a:pt x="64043" y="24088"/>
                      <a:pt x="56969" y="18735"/>
                      <a:pt x="41867" y="18735"/>
                    </a:cubicBezTo>
                    <a:cubicBezTo>
                      <a:pt x="30970" y="18735"/>
                      <a:pt x="20073" y="22941"/>
                      <a:pt x="11470" y="29441"/>
                    </a:cubicBezTo>
                    <a:lnTo>
                      <a:pt x="10706" y="7456"/>
                    </a:lnTo>
                    <a:close/>
                    <a:moveTo>
                      <a:pt x="40720" y="84307"/>
                    </a:moveTo>
                    <a:cubicBezTo>
                      <a:pt x="48558" y="84307"/>
                      <a:pt x="54675" y="80866"/>
                      <a:pt x="58690" y="75513"/>
                    </a:cubicBezTo>
                    <a:cubicBezTo>
                      <a:pt x="62896" y="69969"/>
                      <a:pt x="64043" y="62896"/>
                      <a:pt x="64043" y="55249"/>
                    </a:cubicBezTo>
                    <a:lnTo>
                      <a:pt x="52955" y="55249"/>
                    </a:lnTo>
                    <a:cubicBezTo>
                      <a:pt x="41484" y="55249"/>
                      <a:pt x="24470" y="57161"/>
                      <a:pt x="24470" y="72263"/>
                    </a:cubicBezTo>
                    <a:cubicBezTo>
                      <a:pt x="24470" y="80675"/>
                      <a:pt x="31543" y="84307"/>
                      <a:pt x="40720" y="84307"/>
                    </a:cubicBezTo>
                    <a:close/>
                  </a:path>
                </a:pathLst>
              </a:custGeom>
              <a:solidFill>
                <a:srgbClr val="0072BC"/>
              </a:solidFill>
              <a:ln w="0" cap="flat">
                <a:noFill/>
                <a:prstDash val="solid"/>
                <a:miter/>
              </a:ln>
            </p:spPr>
            <p:txBody>
              <a:bodyPr rtlCol="0" anchor="ctr"/>
              <a:lstStyle/>
              <a:p>
                <a:endParaRPr lang="en-GB" sz="1800"/>
              </a:p>
            </p:txBody>
          </p:sp>
          <p:sp>
            <p:nvSpPr>
              <p:cNvPr id="88" name="Freeform: Shape 87">
                <a:extLst>
                  <a:ext uri="{FF2B5EF4-FFF2-40B4-BE49-F238E27FC236}">
                    <a16:creationId xmlns:a16="http://schemas.microsoft.com/office/drawing/2014/main" id="{B1E9AF1D-9E38-F7BC-AD9F-CE8C65213311}"/>
                  </a:ext>
                </a:extLst>
              </p:cNvPr>
              <p:cNvSpPr/>
              <p:nvPr/>
            </p:nvSpPr>
            <p:spPr>
              <a:xfrm>
                <a:off x="10169925" y="2025271"/>
                <a:ext cx="25617" cy="143379"/>
              </a:xfrm>
              <a:custGeom>
                <a:avLst/>
                <a:gdLst>
                  <a:gd name="connsiteX0" fmla="*/ 0 w 25617"/>
                  <a:gd name="connsiteY0" fmla="*/ 0 h 143379"/>
                  <a:gd name="connsiteX1" fmla="*/ 25617 w 25617"/>
                  <a:gd name="connsiteY1" fmla="*/ 0 h 143379"/>
                  <a:gd name="connsiteX2" fmla="*/ 25617 w 25617"/>
                  <a:gd name="connsiteY2" fmla="*/ 143380 h 143379"/>
                  <a:gd name="connsiteX3" fmla="*/ 0 w 25617"/>
                  <a:gd name="connsiteY3" fmla="*/ 143380 h 143379"/>
                  <a:gd name="connsiteX4" fmla="*/ 0 w 25617"/>
                  <a:gd name="connsiteY4" fmla="*/ 0 h 14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7" h="143379">
                    <a:moveTo>
                      <a:pt x="0" y="0"/>
                    </a:moveTo>
                    <a:lnTo>
                      <a:pt x="25617" y="0"/>
                    </a:lnTo>
                    <a:lnTo>
                      <a:pt x="25617" y="143380"/>
                    </a:lnTo>
                    <a:lnTo>
                      <a:pt x="0" y="143380"/>
                    </a:lnTo>
                    <a:lnTo>
                      <a:pt x="0" y="0"/>
                    </a:lnTo>
                    <a:close/>
                  </a:path>
                </a:pathLst>
              </a:custGeom>
              <a:solidFill>
                <a:srgbClr val="0072BC"/>
              </a:solidFill>
              <a:ln w="0" cap="flat">
                <a:noFill/>
                <a:prstDash val="solid"/>
                <a:miter/>
              </a:ln>
            </p:spPr>
            <p:txBody>
              <a:bodyPr rtlCol="0" anchor="ctr"/>
              <a:lstStyle/>
              <a:p>
                <a:endParaRPr lang="en-GB" sz="1800"/>
              </a:p>
            </p:txBody>
          </p:sp>
          <p:sp>
            <p:nvSpPr>
              <p:cNvPr id="89" name="Freeform: Shape 88">
                <a:extLst>
                  <a:ext uri="{FF2B5EF4-FFF2-40B4-BE49-F238E27FC236}">
                    <a16:creationId xmlns:a16="http://schemas.microsoft.com/office/drawing/2014/main" id="{9B028358-B98C-EEB2-C9DD-EDF121FF0222}"/>
                  </a:ext>
                </a:extLst>
              </p:cNvPr>
              <p:cNvSpPr/>
              <p:nvPr/>
            </p:nvSpPr>
            <p:spPr>
              <a:xfrm>
                <a:off x="10211983" y="2042285"/>
                <a:ext cx="69013" cy="128659"/>
              </a:xfrm>
              <a:custGeom>
                <a:avLst/>
                <a:gdLst>
                  <a:gd name="connsiteX0" fmla="*/ 18926 w 69013"/>
                  <a:gd name="connsiteY0" fmla="*/ 46646 h 128659"/>
                  <a:gd name="connsiteX1" fmla="*/ 0 w 69013"/>
                  <a:gd name="connsiteY1" fmla="*/ 46646 h 128659"/>
                  <a:gd name="connsiteX2" fmla="*/ 0 w 69013"/>
                  <a:gd name="connsiteY2" fmla="*/ 27911 h 128659"/>
                  <a:gd name="connsiteX3" fmla="*/ 18926 w 69013"/>
                  <a:gd name="connsiteY3" fmla="*/ 27911 h 128659"/>
                  <a:gd name="connsiteX4" fmla="*/ 18926 w 69013"/>
                  <a:gd name="connsiteY4" fmla="*/ 8220 h 128659"/>
                  <a:gd name="connsiteX5" fmla="*/ 44543 w 69013"/>
                  <a:gd name="connsiteY5" fmla="*/ 0 h 128659"/>
                  <a:gd name="connsiteX6" fmla="*/ 44543 w 69013"/>
                  <a:gd name="connsiteY6" fmla="*/ 27911 h 128659"/>
                  <a:gd name="connsiteX7" fmla="*/ 67293 w 69013"/>
                  <a:gd name="connsiteY7" fmla="*/ 27911 h 128659"/>
                  <a:gd name="connsiteX8" fmla="*/ 67293 w 69013"/>
                  <a:gd name="connsiteY8" fmla="*/ 46646 h 128659"/>
                  <a:gd name="connsiteX9" fmla="*/ 44543 w 69013"/>
                  <a:gd name="connsiteY9" fmla="*/ 46646 h 128659"/>
                  <a:gd name="connsiteX10" fmla="*/ 44543 w 69013"/>
                  <a:gd name="connsiteY10" fmla="*/ 92528 h 128659"/>
                  <a:gd name="connsiteX11" fmla="*/ 56587 w 69013"/>
                  <a:gd name="connsiteY11" fmla="*/ 108777 h 128659"/>
                  <a:gd name="connsiteX12" fmla="*/ 68249 w 69013"/>
                  <a:gd name="connsiteY12" fmla="*/ 106101 h 128659"/>
                  <a:gd name="connsiteX13" fmla="*/ 69013 w 69013"/>
                  <a:gd name="connsiteY13" fmla="*/ 126365 h 128659"/>
                  <a:gd name="connsiteX14" fmla="*/ 50087 w 69013"/>
                  <a:gd name="connsiteY14" fmla="*/ 128659 h 128659"/>
                  <a:gd name="connsiteX15" fmla="*/ 18926 w 69013"/>
                  <a:gd name="connsiteY15" fmla="*/ 96733 h 128659"/>
                  <a:gd name="connsiteX16" fmla="*/ 18926 w 69013"/>
                  <a:gd name="connsiteY16" fmla="*/ 46646 h 12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013" h="128659">
                    <a:moveTo>
                      <a:pt x="18926" y="46646"/>
                    </a:moveTo>
                    <a:lnTo>
                      <a:pt x="0" y="46646"/>
                    </a:lnTo>
                    <a:lnTo>
                      <a:pt x="0" y="27911"/>
                    </a:lnTo>
                    <a:lnTo>
                      <a:pt x="18926" y="27911"/>
                    </a:lnTo>
                    <a:lnTo>
                      <a:pt x="18926" y="8220"/>
                    </a:lnTo>
                    <a:lnTo>
                      <a:pt x="44543" y="0"/>
                    </a:lnTo>
                    <a:lnTo>
                      <a:pt x="44543" y="27911"/>
                    </a:lnTo>
                    <a:lnTo>
                      <a:pt x="67293" y="27911"/>
                    </a:lnTo>
                    <a:lnTo>
                      <a:pt x="67293" y="46646"/>
                    </a:lnTo>
                    <a:lnTo>
                      <a:pt x="44543" y="46646"/>
                    </a:lnTo>
                    <a:lnTo>
                      <a:pt x="44543" y="92528"/>
                    </a:lnTo>
                    <a:cubicBezTo>
                      <a:pt x="44543" y="100939"/>
                      <a:pt x="46837" y="108777"/>
                      <a:pt x="56587" y="108777"/>
                    </a:cubicBezTo>
                    <a:cubicBezTo>
                      <a:pt x="61175" y="108777"/>
                      <a:pt x="65572" y="107822"/>
                      <a:pt x="68249" y="106101"/>
                    </a:cubicBezTo>
                    <a:lnTo>
                      <a:pt x="69013" y="126365"/>
                    </a:lnTo>
                    <a:cubicBezTo>
                      <a:pt x="63661" y="127895"/>
                      <a:pt x="57734" y="128659"/>
                      <a:pt x="50087" y="128659"/>
                    </a:cubicBezTo>
                    <a:cubicBezTo>
                      <a:pt x="30014" y="128659"/>
                      <a:pt x="18926" y="116233"/>
                      <a:pt x="18926" y="96733"/>
                    </a:cubicBezTo>
                    <a:lnTo>
                      <a:pt x="18926" y="46646"/>
                    </a:lnTo>
                    <a:close/>
                  </a:path>
                </a:pathLst>
              </a:custGeom>
              <a:solidFill>
                <a:srgbClr val="0072BC"/>
              </a:solidFill>
              <a:ln w="0" cap="flat">
                <a:noFill/>
                <a:prstDash val="solid"/>
                <a:miter/>
              </a:ln>
            </p:spPr>
            <p:txBody>
              <a:bodyPr rtlCol="0" anchor="ctr"/>
              <a:lstStyle/>
              <a:p>
                <a:endParaRPr lang="en-GB" sz="1800"/>
              </a:p>
            </p:txBody>
          </p:sp>
          <p:sp>
            <p:nvSpPr>
              <p:cNvPr id="90" name="Freeform: Shape 89">
                <a:extLst>
                  <a:ext uri="{FF2B5EF4-FFF2-40B4-BE49-F238E27FC236}">
                    <a16:creationId xmlns:a16="http://schemas.microsoft.com/office/drawing/2014/main" id="{5A757BEE-B860-F06D-2549-F0B3DC5532EF}"/>
                  </a:ext>
                </a:extLst>
              </p:cNvPr>
              <p:cNvSpPr/>
              <p:nvPr/>
            </p:nvSpPr>
            <p:spPr>
              <a:xfrm>
                <a:off x="10296864" y="2025271"/>
                <a:ext cx="90424" cy="143379"/>
              </a:xfrm>
              <a:custGeom>
                <a:avLst/>
                <a:gdLst>
                  <a:gd name="connsiteX0" fmla="*/ 0 w 90424"/>
                  <a:gd name="connsiteY0" fmla="*/ 0 h 143379"/>
                  <a:gd name="connsiteX1" fmla="*/ 25617 w 90424"/>
                  <a:gd name="connsiteY1" fmla="*/ 0 h 143379"/>
                  <a:gd name="connsiteX2" fmla="*/ 25617 w 90424"/>
                  <a:gd name="connsiteY2" fmla="*/ 58308 h 143379"/>
                  <a:gd name="connsiteX3" fmla="*/ 26000 w 90424"/>
                  <a:gd name="connsiteY3" fmla="*/ 58308 h 143379"/>
                  <a:gd name="connsiteX4" fmla="*/ 56969 w 90424"/>
                  <a:gd name="connsiteY4" fmla="*/ 42632 h 143379"/>
                  <a:gd name="connsiteX5" fmla="*/ 90425 w 90424"/>
                  <a:gd name="connsiteY5" fmla="*/ 81249 h 143379"/>
                  <a:gd name="connsiteX6" fmla="*/ 90425 w 90424"/>
                  <a:gd name="connsiteY6" fmla="*/ 143380 h 143379"/>
                  <a:gd name="connsiteX7" fmla="*/ 64808 w 90424"/>
                  <a:gd name="connsiteY7" fmla="*/ 143380 h 143379"/>
                  <a:gd name="connsiteX8" fmla="*/ 64808 w 90424"/>
                  <a:gd name="connsiteY8" fmla="*/ 90807 h 143379"/>
                  <a:gd name="connsiteX9" fmla="*/ 48176 w 90424"/>
                  <a:gd name="connsiteY9" fmla="*/ 62514 h 143379"/>
                  <a:gd name="connsiteX10" fmla="*/ 25617 w 90424"/>
                  <a:gd name="connsiteY10" fmla="*/ 95204 h 143379"/>
                  <a:gd name="connsiteX11" fmla="*/ 25617 w 90424"/>
                  <a:gd name="connsiteY11" fmla="*/ 143380 h 143379"/>
                  <a:gd name="connsiteX12" fmla="*/ 0 w 90424"/>
                  <a:gd name="connsiteY12" fmla="*/ 143380 h 143379"/>
                  <a:gd name="connsiteX13" fmla="*/ 0 w 90424"/>
                  <a:gd name="connsiteY13" fmla="*/ 0 h 14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24" h="143379">
                    <a:moveTo>
                      <a:pt x="0" y="0"/>
                    </a:moveTo>
                    <a:lnTo>
                      <a:pt x="25617" y="0"/>
                    </a:lnTo>
                    <a:lnTo>
                      <a:pt x="25617" y="58308"/>
                    </a:lnTo>
                    <a:lnTo>
                      <a:pt x="26000" y="58308"/>
                    </a:lnTo>
                    <a:cubicBezTo>
                      <a:pt x="32499" y="48749"/>
                      <a:pt x="43587" y="42632"/>
                      <a:pt x="56969" y="42632"/>
                    </a:cubicBezTo>
                    <a:cubicBezTo>
                      <a:pt x="80293" y="42632"/>
                      <a:pt x="90425" y="59072"/>
                      <a:pt x="90425" y="81249"/>
                    </a:cubicBezTo>
                    <a:lnTo>
                      <a:pt x="90425" y="143380"/>
                    </a:lnTo>
                    <a:lnTo>
                      <a:pt x="64808" y="143380"/>
                    </a:lnTo>
                    <a:lnTo>
                      <a:pt x="64808" y="90807"/>
                    </a:lnTo>
                    <a:cubicBezTo>
                      <a:pt x="64808" y="78763"/>
                      <a:pt x="64617" y="62514"/>
                      <a:pt x="48176" y="62514"/>
                    </a:cubicBezTo>
                    <a:cubicBezTo>
                      <a:pt x="29632" y="62514"/>
                      <a:pt x="25617" y="82587"/>
                      <a:pt x="25617" y="95204"/>
                    </a:cubicBezTo>
                    <a:lnTo>
                      <a:pt x="25617" y="143380"/>
                    </a:lnTo>
                    <a:lnTo>
                      <a:pt x="0" y="143380"/>
                    </a:lnTo>
                    <a:lnTo>
                      <a:pt x="0" y="0"/>
                    </a:lnTo>
                    <a:close/>
                  </a:path>
                </a:pathLst>
              </a:custGeom>
              <a:solidFill>
                <a:srgbClr val="0072BC"/>
              </a:solidFill>
              <a:ln w="0" cap="flat">
                <a:noFill/>
                <a:prstDash val="solid"/>
                <a:miter/>
              </a:ln>
            </p:spPr>
            <p:txBody>
              <a:bodyPr rtlCol="0" anchor="ctr"/>
              <a:lstStyle/>
              <a:p>
                <a:endParaRPr lang="en-GB" sz="1800"/>
              </a:p>
            </p:txBody>
          </p:sp>
          <p:sp>
            <p:nvSpPr>
              <p:cNvPr id="91" name="Freeform: Shape 90">
                <a:extLst>
                  <a:ext uri="{FF2B5EF4-FFF2-40B4-BE49-F238E27FC236}">
                    <a16:creationId xmlns:a16="http://schemas.microsoft.com/office/drawing/2014/main" id="{16603FD2-B83A-D201-E633-BB5271BBA1E3}"/>
                  </a:ext>
                </a:extLst>
              </p:cNvPr>
              <p:cNvSpPr/>
              <p:nvPr/>
            </p:nvSpPr>
            <p:spPr>
              <a:xfrm>
                <a:off x="10462611" y="2032917"/>
                <a:ext cx="116424" cy="138026"/>
              </a:xfrm>
              <a:custGeom>
                <a:avLst/>
                <a:gdLst>
                  <a:gd name="connsiteX0" fmla="*/ 110689 w 116424"/>
                  <a:gd name="connsiteY0" fmla="*/ 28102 h 138026"/>
                  <a:gd name="connsiteX1" fmla="*/ 76278 w 116424"/>
                  <a:gd name="connsiteY1" fmla="*/ 21029 h 138026"/>
                  <a:gd name="connsiteX2" fmla="*/ 27911 w 116424"/>
                  <a:gd name="connsiteY2" fmla="*/ 69396 h 138026"/>
                  <a:gd name="connsiteX3" fmla="*/ 73219 w 116424"/>
                  <a:gd name="connsiteY3" fmla="*/ 116998 h 138026"/>
                  <a:gd name="connsiteX4" fmla="*/ 90807 w 116424"/>
                  <a:gd name="connsiteY4" fmla="*/ 115086 h 138026"/>
                  <a:gd name="connsiteX5" fmla="*/ 90807 w 116424"/>
                  <a:gd name="connsiteY5" fmla="*/ 80293 h 138026"/>
                  <a:gd name="connsiteX6" fmla="*/ 62514 w 116424"/>
                  <a:gd name="connsiteY6" fmla="*/ 80293 h 138026"/>
                  <a:gd name="connsiteX7" fmla="*/ 62514 w 116424"/>
                  <a:gd name="connsiteY7" fmla="*/ 59264 h 138026"/>
                  <a:gd name="connsiteX8" fmla="*/ 116424 w 116424"/>
                  <a:gd name="connsiteY8" fmla="*/ 59264 h 138026"/>
                  <a:gd name="connsiteX9" fmla="*/ 116424 w 116424"/>
                  <a:gd name="connsiteY9" fmla="*/ 131145 h 138026"/>
                  <a:gd name="connsiteX10" fmla="*/ 73219 w 116424"/>
                  <a:gd name="connsiteY10" fmla="*/ 138027 h 138026"/>
                  <a:gd name="connsiteX11" fmla="*/ 0 w 116424"/>
                  <a:gd name="connsiteY11" fmla="*/ 71308 h 138026"/>
                  <a:gd name="connsiteX12" fmla="*/ 73219 w 116424"/>
                  <a:gd name="connsiteY12" fmla="*/ 0 h 138026"/>
                  <a:gd name="connsiteX13" fmla="*/ 112410 w 116424"/>
                  <a:gd name="connsiteY13" fmla="*/ 5544 h 138026"/>
                  <a:gd name="connsiteX14" fmla="*/ 110689 w 116424"/>
                  <a:gd name="connsiteY14" fmla="*/ 28102 h 1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424" h="138026">
                    <a:moveTo>
                      <a:pt x="110689" y="28102"/>
                    </a:moveTo>
                    <a:cubicBezTo>
                      <a:pt x="100366" y="23323"/>
                      <a:pt x="86984" y="21029"/>
                      <a:pt x="76278" y="21029"/>
                    </a:cubicBezTo>
                    <a:cubicBezTo>
                      <a:pt x="45117" y="21029"/>
                      <a:pt x="27911" y="42058"/>
                      <a:pt x="27911" y="69396"/>
                    </a:cubicBezTo>
                    <a:cubicBezTo>
                      <a:pt x="27911" y="96733"/>
                      <a:pt x="44734" y="116998"/>
                      <a:pt x="73219" y="116998"/>
                    </a:cubicBezTo>
                    <a:cubicBezTo>
                      <a:pt x="80484" y="116998"/>
                      <a:pt x="86219" y="116233"/>
                      <a:pt x="90807" y="115086"/>
                    </a:cubicBezTo>
                    <a:lnTo>
                      <a:pt x="90807" y="80293"/>
                    </a:lnTo>
                    <a:lnTo>
                      <a:pt x="62514" y="80293"/>
                    </a:lnTo>
                    <a:lnTo>
                      <a:pt x="62514" y="59264"/>
                    </a:lnTo>
                    <a:lnTo>
                      <a:pt x="116424" y="59264"/>
                    </a:lnTo>
                    <a:lnTo>
                      <a:pt x="116424" y="131145"/>
                    </a:lnTo>
                    <a:cubicBezTo>
                      <a:pt x="102278" y="134968"/>
                      <a:pt x="87557" y="138027"/>
                      <a:pt x="73219" y="138027"/>
                    </a:cubicBezTo>
                    <a:cubicBezTo>
                      <a:pt x="30014" y="138027"/>
                      <a:pt x="0" y="116424"/>
                      <a:pt x="0" y="71308"/>
                    </a:cubicBezTo>
                    <a:cubicBezTo>
                      <a:pt x="0" y="26191"/>
                      <a:pt x="27911" y="0"/>
                      <a:pt x="73219" y="0"/>
                    </a:cubicBezTo>
                    <a:cubicBezTo>
                      <a:pt x="88704" y="0"/>
                      <a:pt x="100939" y="2103"/>
                      <a:pt x="112410" y="5544"/>
                    </a:cubicBezTo>
                    <a:lnTo>
                      <a:pt x="110689" y="28102"/>
                    </a:lnTo>
                    <a:close/>
                  </a:path>
                </a:pathLst>
              </a:custGeom>
              <a:solidFill>
                <a:srgbClr val="0072BC"/>
              </a:solidFill>
              <a:ln w="0" cap="flat">
                <a:noFill/>
                <a:prstDash val="solid"/>
                <a:miter/>
              </a:ln>
            </p:spPr>
            <p:txBody>
              <a:bodyPr rtlCol="0" anchor="ctr"/>
              <a:lstStyle/>
              <a:p>
                <a:endParaRPr lang="en-GB" sz="1800"/>
              </a:p>
            </p:txBody>
          </p:sp>
          <p:sp>
            <p:nvSpPr>
              <p:cNvPr id="92" name="Freeform: Shape 91">
                <a:extLst>
                  <a:ext uri="{FF2B5EF4-FFF2-40B4-BE49-F238E27FC236}">
                    <a16:creationId xmlns:a16="http://schemas.microsoft.com/office/drawing/2014/main" id="{A2E2BCD7-3E30-3A82-C211-B9F8184EDE13}"/>
                  </a:ext>
                </a:extLst>
              </p:cNvPr>
              <p:cNvSpPr/>
              <p:nvPr/>
            </p:nvSpPr>
            <p:spPr>
              <a:xfrm>
                <a:off x="10605417" y="2067902"/>
                <a:ext cx="57925" cy="100748"/>
              </a:xfrm>
              <a:custGeom>
                <a:avLst/>
                <a:gdLst>
                  <a:gd name="connsiteX0" fmla="*/ 0 w 57925"/>
                  <a:gd name="connsiteY0" fmla="*/ 2294 h 100748"/>
                  <a:gd name="connsiteX1" fmla="*/ 22750 w 57925"/>
                  <a:gd name="connsiteY1" fmla="*/ 2294 h 100748"/>
                  <a:gd name="connsiteX2" fmla="*/ 22750 w 57925"/>
                  <a:gd name="connsiteY2" fmla="*/ 24661 h 100748"/>
                  <a:gd name="connsiteX3" fmla="*/ 23132 w 57925"/>
                  <a:gd name="connsiteY3" fmla="*/ 24661 h 100748"/>
                  <a:gd name="connsiteX4" fmla="*/ 50087 w 57925"/>
                  <a:gd name="connsiteY4" fmla="*/ 0 h 100748"/>
                  <a:gd name="connsiteX5" fmla="*/ 57925 w 57925"/>
                  <a:gd name="connsiteY5" fmla="*/ 765 h 100748"/>
                  <a:gd name="connsiteX6" fmla="*/ 57925 w 57925"/>
                  <a:gd name="connsiteY6" fmla="*/ 26573 h 100748"/>
                  <a:gd name="connsiteX7" fmla="*/ 46455 w 57925"/>
                  <a:gd name="connsiteY7" fmla="*/ 24470 h 100748"/>
                  <a:gd name="connsiteX8" fmla="*/ 25617 w 57925"/>
                  <a:gd name="connsiteY8" fmla="*/ 64616 h 100748"/>
                  <a:gd name="connsiteX9" fmla="*/ 25617 w 57925"/>
                  <a:gd name="connsiteY9" fmla="*/ 100748 h 100748"/>
                  <a:gd name="connsiteX10" fmla="*/ 0 w 57925"/>
                  <a:gd name="connsiteY10" fmla="*/ 100748 h 100748"/>
                  <a:gd name="connsiteX11" fmla="*/ 0 w 57925"/>
                  <a:gd name="connsiteY11" fmla="*/ 229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25" h="100748">
                    <a:moveTo>
                      <a:pt x="0" y="2294"/>
                    </a:moveTo>
                    <a:lnTo>
                      <a:pt x="22750" y="2294"/>
                    </a:lnTo>
                    <a:lnTo>
                      <a:pt x="22750" y="24661"/>
                    </a:lnTo>
                    <a:lnTo>
                      <a:pt x="23132" y="24661"/>
                    </a:lnTo>
                    <a:cubicBezTo>
                      <a:pt x="24279" y="15485"/>
                      <a:pt x="34794" y="0"/>
                      <a:pt x="50087" y="0"/>
                    </a:cubicBezTo>
                    <a:cubicBezTo>
                      <a:pt x="52573" y="0"/>
                      <a:pt x="55249" y="0"/>
                      <a:pt x="57925" y="765"/>
                    </a:cubicBezTo>
                    <a:lnTo>
                      <a:pt x="57925" y="26573"/>
                    </a:lnTo>
                    <a:cubicBezTo>
                      <a:pt x="55631" y="25235"/>
                      <a:pt x="51043" y="24470"/>
                      <a:pt x="46455" y="24470"/>
                    </a:cubicBezTo>
                    <a:cubicBezTo>
                      <a:pt x="25617" y="24470"/>
                      <a:pt x="25617" y="50470"/>
                      <a:pt x="25617" y="64616"/>
                    </a:cubicBezTo>
                    <a:lnTo>
                      <a:pt x="25617" y="100748"/>
                    </a:lnTo>
                    <a:lnTo>
                      <a:pt x="0" y="100748"/>
                    </a:lnTo>
                    <a:lnTo>
                      <a:pt x="0" y="2294"/>
                    </a:lnTo>
                    <a:close/>
                  </a:path>
                </a:pathLst>
              </a:custGeom>
              <a:solidFill>
                <a:srgbClr val="0072BC"/>
              </a:solidFill>
              <a:ln w="0" cap="flat">
                <a:noFill/>
                <a:prstDash val="solid"/>
                <a:miter/>
              </a:ln>
            </p:spPr>
            <p:txBody>
              <a:bodyPr rtlCol="0" anchor="ctr"/>
              <a:lstStyle/>
              <a:p>
                <a:endParaRPr lang="en-GB" sz="1800"/>
              </a:p>
            </p:txBody>
          </p:sp>
          <p:sp>
            <p:nvSpPr>
              <p:cNvPr id="93" name="Freeform: Shape 92">
                <a:extLst>
                  <a:ext uri="{FF2B5EF4-FFF2-40B4-BE49-F238E27FC236}">
                    <a16:creationId xmlns:a16="http://schemas.microsoft.com/office/drawing/2014/main" id="{F9D9CD07-EBA0-D6F2-7339-AC7F0F55D251}"/>
                  </a:ext>
                </a:extLst>
              </p:cNvPr>
              <p:cNvSpPr/>
              <p:nvPr/>
            </p:nvSpPr>
            <p:spPr>
              <a:xfrm>
                <a:off x="10669460" y="2067902"/>
                <a:ext cx="103042" cy="103042"/>
              </a:xfrm>
              <a:custGeom>
                <a:avLst/>
                <a:gdLst>
                  <a:gd name="connsiteX0" fmla="*/ 51425 w 103042"/>
                  <a:gd name="connsiteY0" fmla="*/ 0 h 103042"/>
                  <a:gd name="connsiteX1" fmla="*/ 103042 w 103042"/>
                  <a:gd name="connsiteY1" fmla="*/ 52190 h 103042"/>
                  <a:gd name="connsiteX2" fmla="*/ 51425 w 103042"/>
                  <a:gd name="connsiteY2" fmla="*/ 103042 h 103042"/>
                  <a:gd name="connsiteX3" fmla="*/ 0 w 103042"/>
                  <a:gd name="connsiteY3" fmla="*/ 52190 h 103042"/>
                  <a:gd name="connsiteX4" fmla="*/ 51425 w 103042"/>
                  <a:gd name="connsiteY4" fmla="*/ 0 h 103042"/>
                  <a:gd name="connsiteX5" fmla="*/ 51425 w 103042"/>
                  <a:gd name="connsiteY5" fmla="*/ 83160 h 103042"/>
                  <a:gd name="connsiteX6" fmla="*/ 76278 w 103042"/>
                  <a:gd name="connsiteY6" fmla="*/ 49131 h 103042"/>
                  <a:gd name="connsiteX7" fmla="*/ 51425 w 103042"/>
                  <a:gd name="connsiteY7" fmla="*/ 19882 h 103042"/>
                  <a:gd name="connsiteX8" fmla="*/ 26764 w 103042"/>
                  <a:gd name="connsiteY8" fmla="*/ 49131 h 103042"/>
                  <a:gd name="connsiteX9" fmla="*/ 51425 w 103042"/>
                  <a:gd name="connsiteY9" fmla="*/ 83160 h 1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42" h="103042">
                    <a:moveTo>
                      <a:pt x="51425" y="0"/>
                    </a:moveTo>
                    <a:cubicBezTo>
                      <a:pt x="80675" y="0"/>
                      <a:pt x="103042" y="19691"/>
                      <a:pt x="103042" y="52190"/>
                    </a:cubicBezTo>
                    <a:cubicBezTo>
                      <a:pt x="103042" y="80484"/>
                      <a:pt x="84116" y="103042"/>
                      <a:pt x="51425" y="103042"/>
                    </a:cubicBezTo>
                    <a:cubicBezTo>
                      <a:pt x="18735" y="103042"/>
                      <a:pt x="0" y="80484"/>
                      <a:pt x="0" y="52190"/>
                    </a:cubicBezTo>
                    <a:cubicBezTo>
                      <a:pt x="0" y="19691"/>
                      <a:pt x="22367" y="0"/>
                      <a:pt x="51425" y="0"/>
                    </a:cubicBezTo>
                    <a:close/>
                    <a:moveTo>
                      <a:pt x="51425" y="83160"/>
                    </a:moveTo>
                    <a:cubicBezTo>
                      <a:pt x="71116" y="83160"/>
                      <a:pt x="76278" y="65572"/>
                      <a:pt x="76278" y="49131"/>
                    </a:cubicBezTo>
                    <a:cubicBezTo>
                      <a:pt x="76278" y="34029"/>
                      <a:pt x="68249" y="19882"/>
                      <a:pt x="51425" y="19882"/>
                    </a:cubicBezTo>
                    <a:cubicBezTo>
                      <a:pt x="34602" y="19882"/>
                      <a:pt x="26764" y="34411"/>
                      <a:pt x="26764" y="49131"/>
                    </a:cubicBezTo>
                    <a:cubicBezTo>
                      <a:pt x="26764" y="65381"/>
                      <a:pt x="31926" y="83160"/>
                      <a:pt x="51425" y="83160"/>
                    </a:cubicBezTo>
                    <a:close/>
                  </a:path>
                </a:pathLst>
              </a:custGeom>
              <a:solidFill>
                <a:srgbClr val="0072BC"/>
              </a:solidFill>
              <a:ln w="0" cap="flat">
                <a:noFill/>
                <a:prstDash val="solid"/>
                <a:miter/>
              </a:ln>
            </p:spPr>
            <p:txBody>
              <a:bodyPr rtlCol="0" anchor="ctr"/>
              <a:lstStyle/>
              <a:p>
                <a:endParaRPr lang="en-GB" sz="1800"/>
              </a:p>
            </p:txBody>
          </p:sp>
          <p:sp>
            <p:nvSpPr>
              <p:cNvPr id="94" name="Freeform: Shape 93">
                <a:extLst>
                  <a:ext uri="{FF2B5EF4-FFF2-40B4-BE49-F238E27FC236}">
                    <a16:creationId xmlns:a16="http://schemas.microsoft.com/office/drawing/2014/main" id="{1FF66270-08CC-7760-C9E9-25AA97C404ED}"/>
                  </a:ext>
                </a:extLst>
              </p:cNvPr>
              <p:cNvSpPr/>
              <p:nvPr/>
            </p:nvSpPr>
            <p:spPr>
              <a:xfrm>
                <a:off x="10792575" y="2070196"/>
                <a:ext cx="90425" cy="100748"/>
              </a:xfrm>
              <a:custGeom>
                <a:avLst/>
                <a:gdLst>
                  <a:gd name="connsiteX0" fmla="*/ 90425 w 90425"/>
                  <a:gd name="connsiteY0" fmla="*/ 98454 h 100748"/>
                  <a:gd name="connsiteX1" fmla="*/ 66146 w 90425"/>
                  <a:gd name="connsiteY1" fmla="*/ 98454 h 100748"/>
                  <a:gd name="connsiteX2" fmla="*/ 66146 w 90425"/>
                  <a:gd name="connsiteY2" fmla="*/ 85072 h 100748"/>
                  <a:gd name="connsiteX3" fmla="*/ 65764 w 90425"/>
                  <a:gd name="connsiteY3" fmla="*/ 85072 h 100748"/>
                  <a:gd name="connsiteX4" fmla="*/ 33455 w 90425"/>
                  <a:gd name="connsiteY4" fmla="*/ 100748 h 100748"/>
                  <a:gd name="connsiteX5" fmla="*/ 0 w 90425"/>
                  <a:gd name="connsiteY5" fmla="*/ 62131 h 100748"/>
                  <a:gd name="connsiteX6" fmla="*/ 0 w 90425"/>
                  <a:gd name="connsiteY6" fmla="*/ 0 h 100748"/>
                  <a:gd name="connsiteX7" fmla="*/ 25617 w 90425"/>
                  <a:gd name="connsiteY7" fmla="*/ 0 h 100748"/>
                  <a:gd name="connsiteX8" fmla="*/ 25617 w 90425"/>
                  <a:gd name="connsiteY8" fmla="*/ 52573 h 100748"/>
                  <a:gd name="connsiteX9" fmla="*/ 42249 w 90425"/>
                  <a:gd name="connsiteY9" fmla="*/ 80866 h 100748"/>
                  <a:gd name="connsiteX10" fmla="*/ 64808 w 90425"/>
                  <a:gd name="connsiteY10" fmla="*/ 48176 h 100748"/>
                  <a:gd name="connsiteX11" fmla="*/ 64808 w 90425"/>
                  <a:gd name="connsiteY11" fmla="*/ 0 h 100748"/>
                  <a:gd name="connsiteX12" fmla="*/ 90425 w 90425"/>
                  <a:gd name="connsiteY12" fmla="*/ 0 h 100748"/>
                  <a:gd name="connsiteX13" fmla="*/ 90425 w 90425"/>
                  <a:gd name="connsiteY13" fmla="*/ 98454 h 1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425" h="100748">
                    <a:moveTo>
                      <a:pt x="90425" y="98454"/>
                    </a:moveTo>
                    <a:lnTo>
                      <a:pt x="66146" y="98454"/>
                    </a:lnTo>
                    <a:lnTo>
                      <a:pt x="66146" y="85072"/>
                    </a:lnTo>
                    <a:lnTo>
                      <a:pt x="65764" y="85072"/>
                    </a:lnTo>
                    <a:cubicBezTo>
                      <a:pt x="57926" y="94631"/>
                      <a:pt x="46838" y="100748"/>
                      <a:pt x="33455" y="100748"/>
                    </a:cubicBezTo>
                    <a:cubicBezTo>
                      <a:pt x="10132" y="100748"/>
                      <a:pt x="0" y="84307"/>
                      <a:pt x="0" y="62131"/>
                    </a:cubicBezTo>
                    <a:lnTo>
                      <a:pt x="0" y="0"/>
                    </a:lnTo>
                    <a:lnTo>
                      <a:pt x="25617" y="0"/>
                    </a:lnTo>
                    <a:lnTo>
                      <a:pt x="25617" y="52573"/>
                    </a:lnTo>
                    <a:cubicBezTo>
                      <a:pt x="25617" y="64617"/>
                      <a:pt x="25808" y="80866"/>
                      <a:pt x="42249" y="80866"/>
                    </a:cubicBezTo>
                    <a:cubicBezTo>
                      <a:pt x="60793" y="80866"/>
                      <a:pt x="64808" y="60793"/>
                      <a:pt x="64808" y="48176"/>
                    </a:cubicBezTo>
                    <a:lnTo>
                      <a:pt x="64808" y="0"/>
                    </a:lnTo>
                    <a:lnTo>
                      <a:pt x="90425" y="0"/>
                    </a:lnTo>
                    <a:lnTo>
                      <a:pt x="90425" y="98454"/>
                    </a:lnTo>
                    <a:close/>
                  </a:path>
                </a:pathLst>
              </a:custGeom>
              <a:solidFill>
                <a:srgbClr val="0072BC"/>
              </a:solidFill>
              <a:ln w="0" cap="flat">
                <a:noFill/>
                <a:prstDash val="solid"/>
                <a:miter/>
              </a:ln>
            </p:spPr>
            <p:txBody>
              <a:bodyPr rtlCol="0" anchor="ctr"/>
              <a:lstStyle/>
              <a:p>
                <a:endParaRPr lang="en-GB" sz="1800"/>
              </a:p>
            </p:txBody>
          </p:sp>
          <p:sp>
            <p:nvSpPr>
              <p:cNvPr id="95" name="Freeform: Shape 94">
                <a:extLst>
                  <a:ext uri="{FF2B5EF4-FFF2-40B4-BE49-F238E27FC236}">
                    <a16:creationId xmlns:a16="http://schemas.microsoft.com/office/drawing/2014/main" id="{22AB2E2E-1DAB-4559-AD81-8C8197D01978}"/>
                  </a:ext>
                </a:extLst>
              </p:cNvPr>
              <p:cNvSpPr/>
              <p:nvPr/>
            </p:nvSpPr>
            <p:spPr>
              <a:xfrm>
                <a:off x="10909382" y="2067902"/>
                <a:ext cx="96733" cy="140894"/>
              </a:xfrm>
              <a:custGeom>
                <a:avLst/>
                <a:gdLst>
                  <a:gd name="connsiteX0" fmla="*/ 0 w 96733"/>
                  <a:gd name="connsiteY0" fmla="*/ 2294 h 140894"/>
                  <a:gd name="connsiteX1" fmla="*/ 24470 w 96733"/>
                  <a:gd name="connsiteY1" fmla="*/ 2294 h 140894"/>
                  <a:gd name="connsiteX2" fmla="*/ 24470 w 96733"/>
                  <a:gd name="connsiteY2" fmla="*/ 16250 h 140894"/>
                  <a:gd name="connsiteX3" fmla="*/ 24853 w 96733"/>
                  <a:gd name="connsiteY3" fmla="*/ 16250 h 140894"/>
                  <a:gd name="connsiteX4" fmla="*/ 55440 w 96733"/>
                  <a:gd name="connsiteY4" fmla="*/ 0 h 140894"/>
                  <a:gd name="connsiteX5" fmla="*/ 96734 w 96733"/>
                  <a:gd name="connsiteY5" fmla="*/ 51234 h 140894"/>
                  <a:gd name="connsiteX6" fmla="*/ 54867 w 96733"/>
                  <a:gd name="connsiteY6" fmla="*/ 103042 h 140894"/>
                  <a:gd name="connsiteX7" fmla="*/ 26000 w 96733"/>
                  <a:gd name="connsiteY7" fmla="*/ 89469 h 140894"/>
                  <a:gd name="connsiteX8" fmla="*/ 25617 w 96733"/>
                  <a:gd name="connsiteY8" fmla="*/ 89469 h 140894"/>
                  <a:gd name="connsiteX9" fmla="*/ 25617 w 96733"/>
                  <a:gd name="connsiteY9" fmla="*/ 140894 h 140894"/>
                  <a:gd name="connsiteX10" fmla="*/ 0 w 96733"/>
                  <a:gd name="connsiteY10" fmla="*/ 140894 h 140894"/>
                  <a:gd name="connsiteX11" fmla="*/ 0 w 96733"/>
                  <a:gd name="connsiteY11" fmla="*/ 2294 h 140894"/>
                  <a:gd name="connsiteX12" fmla="*/ 25808 w 96733"/>
                  <a:gd name="connsiteY12" fmla="*/ 51234 h 140894"/>
                  <a:gd name="connsiteX13" fmla="*/ 48367 w 96733"/>
                  <a:gd name="connsiteY13" fmla="*/ 83160 h 140894"/>
                  <a:gd name="connsiteX14" fmla="*/ 69969 w 96733"/>
                  <a:gd name="connsiteY14" fmla="*/ 51234 h 140894"/>
                  <a:gd name="connsiteX15" fmla="*/ 48749 w 96733"/>
                  <a:gd name="connsiteY15" fmla="*/ 19882 h 140894"/>
                  <a:gd name="connsiteX16" fmla="*/ 25808 w 96733"/>
                  <a:gd name="connsiteY16" fmla="*/ 51234 h 1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733" h="140894">
                    <a:moveTo>
                      <a:pt x="0" y="2294"/>
                    </a:moveTo>
                    <a:lnTo>
                      <a:pt x="24470" y="2294"/>
                    </a:lnTo>
                    <a:lnTo>
                      <a:pt x="24470" y="16250"/>
                    </a:lnTo>
                    <a:lnTo>
                      <a:pt x="24853" y="16250"/>
                    </a:lnTo>
                    <a:cubicBezTo>
                      <a:pt x="30588" y="6691"/>
                      <a:pt x="40338" y="0"/>
                      <a:pt x="55440" y="0"/>
                    </a:cubicBezTo>
                    <a:cubicBezTo>
                      <a:pt x="85646" y="0"/>
                      <a:pt x="96734" y="24088"/>
                      <a:pt x="96734" y="51234"/>
                    </a:cubicBezTo>
                    <a:cubicBezTo>
                      <a:pt x="96734" y="78381"/>
                      <a:pt x="85646" y="103042"/>
                      <a:pt x="54867" y="103042"/>
                    </a:cubicBezTo>
                    <a:cubicBezTo>
                      <a:pt x="43970" y="103042"/>
                      <a:pt x="34985" y="100366"/>
                      <a:pt x="26000" y="89469"/>
                    </a:cubicBezTo>
                    <a:lnTo>
                      <a:pt x="25617" y="89469"/>
                    </a:lnTo>
                    <a:lnTo>
                      <a:pt x="25617" y="140894"/>
                    </a:lnTo>
                    <a:lnTo>
                      <a:pt x="0" y="140894"/>
                    </a:lnTo>
                    <a:lnTo>
                      <a:pt x="0" y="2294"/>
                    </a:lnTo>
                    <a:close/>
                    <a:moveTo>
                      <a:pt x="25808" y="51234"/>
                    </a:moveTo>
                    <a:cubicBezTo>
                      <a:pt x="25808" y="65190"/>
                      <a:pt x="31352" y="83160"/>
                      <a:pt x="48367" y="83160"/>
                    </a:cubicBezTo>
                    <a:cubicBezTo>
                      <a:pt x="65381" y="83160"/>
                      <a:pt x="69969" y="64808"/>
                      <a:pt x="69969" y="51234"/>
                    </a:cubicBezTo>
                    <a:cubicBezTo>
                      <a:pt x="69969" y="37661"/>
                      <a:pt x="65381" y="19882"/>
                      <a:pt x="48749" y="19882"/>
                    </a:cubicBezTo>
                    <a:cubicBezTo>
                      <a:pt x="32117" y="19882"/>
                      <a:pt x="25808" y="37470"/>
                      <a:pt x="25808" y="51234"/>
                    </a:cubicBezTo>
                    <a:close/>
                  </a:path>
                </a:pathLst>
              </a:custGeom>
              <a:solidFill>
                <a:srgbClr val="0072BC"/>
              </a:solidFill>
              <a:ln w="0" cap="flat">
                <a:noFill/>
                <a:prstDash val="solid"/>
                <a:miter/>
              </a:ln>
            </p:spPr>
            <p:txBody>
              <a:bodyPr rtlCol="0" anchor="ctr"/>
              <a:lstStyle/>
              <a:p>
                <a:endParaRPr lang="en-GB" sz="1800"/>
              </a:p>
            </p:txBody>
          </p:sp>
        </p:grpSp>
      </p:grpSp>
    </p:spTree>
    <p:extLst>
      <p:ext uri="{BB962C8B-B14F-4D97-AF65-F5344CB8AC3E}">
        <p14:creationId xmlns:p14="http://schemas.microsoft.com/office/powerpoint/2010/main" val="9128766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defTabSz="914377" rtl="0" eaLnBrk="1" latinLnBrk="0" hangingPunct="1">
        <a:lnSpc>
          <a:spcPct val="90000"/>
        </a:lnSpc>
        <a:spcBef>
          <a:spcPct val="0"/>
        </a:spcBef>
        <a:buNone/>
        <a:defRPr sz="4000" b="1" kern="1200">
          <a:solidFill>
            <a:srgbClr val="201547"/>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45E_609B8AA5.xm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45F_B1B3C82D.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FCD8EF0D-9A5D-75CF-7DBD-C0573AA17468}"/>
              </a:ext>
            </a:extLst>
          </p:cNvPr>
          <p:cNvPicPr>
            <a:picLocks noChangeAspect="1"/>
          </p:cNvPicPr>
          <p:nvPr/>
        </p:nvPicPr>
        <p:blipFill>
          <a:blip r:embed="rId3">
            <a:duotone>
              <a:schemeClr val="accent6">
                <a:shade val="45000"/>
                <a:satMod val="135000"/>
              </a:schemeClr>
              <a:prstClr val="white"/>
            </a:duotone>
          </a:blip>
          <a:stretch>
            <a:fillRect/>
          </a:stretch>
        </p:blipFill>
        <p:spPr>
          <a:xfrm>
            <a:off x="4521538" y="0"/>
            <a:ext cx="6858000" cy="6858000"/>
          </a:xfrm>
          <a:prstGeom prst="rect">
            <a:avLst/>
          </a:prstGeom>
        </p:spPr>
      </p:pic>
      <p:sp>
        <p:nvSpPr>
          <p:cNvPr id="12" name="Title 24">
            <a:extLst>
              <a:ext uri="{FF2B5EF4-FFF2-40B4-BE49-F238E27FC236}">
                <a16:creationId xmlns:a16="http://schemas.microsoft.com/office/drawing/2014/main" id="{DA984C65-1B62-7B10-1841-4A4FC521BE4B}"/>
              </a:ext>
            </a:extLst>
          </p:cNvPr>
          <p:cNvSpPr txBox="1">
            <a:spLocks/>
          </p:cNvSpPr>
          <p:nvPr/>
        </p:nvSpPr>
        <p:spPr>
          <a:xfrm>
            <a:off x="480242" y="1573619"/>
            <a:ext cx="8663758" cy="2286000"/>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US" sz="9600" dirty="0">
                <a:solidFill>
                  <a:schemeClr val="accent6"/>
                </a:solidFill>
                <a:latin typeface="Arial" panose="020B0604020202020204" pitchFamily="34" charset="0"/>
                <a:cs typeface="Arial" panose="020B0604020202020204" pitchFamily="34" charset="0"/>
              </a:rPr>
              <a:t>Green Plan </a:t>
            </a:r>
          </a:p>
          <a:p>
            <a:pPr>
              <a:lnSpc>
                <a:spcPts val="5067"/>
              </a:lnSpc>
            </a:pPr>
            <a:r>
              <a:rPr lang="en-US" sz="3500" dirty="0">
                <a:solidFill>
                  <a:srgbClr val="0F0148"/>
                </a:solidFill>
              </a:rPr>
              <a:t>Healthy planet, healthy people </a:t>
            </a:r>
            <a:endParaRPr lang="en-US" sz="3500" dirty="0">
              <a:solidFill>
                <a:srgbClr val="0F0148"/>
              </a:solidFill>
              <a:latin typeface="Arial" panose="020B0604020202020204" pitchFamily="34" charset="0"/>
              <a:cs typeface="Arial" panose="020B0604020202020204" pitchFamily="34" charset="0"/>
            </a:endParaRPr>
          </a:p>
          <a:p>
            <a:pPr>
              <a:lnSpc>
                <a:spcPts val="5067"/>
              </a:lnSpc>
            </a:pPr>
            <a:r>
              <a:rPr lang="en-US" sz="1600" b="0" dirty="0">
                <a:solidFill>
                  <a:srgbClr val="0F0148"/>
                </a:solidFill>
                <a:latin typeface="Arial" panose="020B0604020202020204" pitchFamily="34" charset="0"/>
                <a:cs typeface="Arial" panose="020B0604020202020204" pitchFamily="34" charset="0"/>
              </a:rPr>
              <a:t>Our strategy for 2025-2028</a:t>
            </a:r>
          </a:p>
        </p:txBody>
      </p:sp>
      <p:pic>
        <p:nvPicPr>
          <p:cNvPr id="9" name="Picture 8"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4"/>
          <a:stretch>
            <a:fillRect/>
          </a:stretch>
        </p:blipFill>
        <p:spPr>
          <a:xfrm>
            <a:off x="10678816" y="200184"/>
            <a:ext cx="1176747" cy="324951"/>
          </a:xfrm>
          <a:prstGeom prst="rect">
            <a:avLst/>
          </a:prstGeom>
        </p:spPr>
      </p:pic>
      <p:pic>
        <p:nvPicPr>
          <p:cNvPr id="10" name="Picture 9">
            <a:extLst>
              <a:ext uri="{FF2B5EF4-FFF2-40B4-BE49-F238E27FC236}">
                <a16:creationId xmlns:a16="http://schemas.microsoft.com/office/drawing/2014/main" id="{65166EE7-EF57-844F-9EB2-9E202C897542}"/>
              </a:ext>
            </a:extLst>
          </p:cNvPr>
          <p:cNvPicPr>
            <a:picLocks noChangeAspect="1"/>
          </p:cNvPicPr>
          <p:nvPr/>
        </p:nvPicPr>
        <p:blipFill>
          <a:blip r:embed="rId5"/>
          <a:stretch>
            <a:fillRect/>
          </a:stretch>
        </p:blipFill>
        <p:spPr>
          <a:xfrm>
            <a:off x="10300421" y="674954"/>
            <a:ext cx="1555142" cy="588589"/>
          </a:xfrm>
          <a:prstGeom prst="rect">
            <a:avLst/>
          </a:prstGeom>
        </p:spPr>
      </p:pic>
      <p:pic>
        <p:nvPicPr>
          <p:cNvPr id="4" name="Picture 3">
            <a:extLst>
              <a:ext uri="{FF2B5EF4-FFF2-40B4-BE49-F238E27FC236}">
                <a16:creationId xmlns:a16="http://schemas.microsoft.com/office/drawing/2014/main" id="{C32FFF46-6CB1-D3AA-FA4C-E52943CDC809}"/>
              </a:ext>
            </a:extLst>
          </p:cNvPr>
          <p:cNvPicPr>
            <a:picLocks noChangeAspect="1"/>
          </p:cNvPicPr>
          <p:nvPr/>
        </p:nvPicPr>
        <p:blipFill>
          <a:blip r:embed="rId6"/>
          <a:stretch>
            <a:fillRect/>
          </a:stretch>
        </p:blipFill>
        <p:spPr>
          <a:xfrm>
            <a:off x="6204163" y="2624866"/>
            <a:ext cx="5987837" cy="4233134"/>
          </a:xfrm>
          <a:prstGeom prst="rect">
            <a:avLst/>
          </a:prstGeom>
        </p:spPr>
      </p:pic>
    </p:spTree>
    <p:extLst>
      <p:ext uri="{BB962C8B-B14F-4D97-AF65-F5344CB8AC3E}">
        <p14:creationId xmlns:p14="http://schemas.microsoft.com/office/powerpoint/2010/main" val="3925779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1;p32">
            <a:extLst>
              <a:ext uri="{FF2B5EF4-FFF2-40B4-BE49-F238E27FC236}">
                <a16:creationId xmlns:a16="http://schemas.microsoft.com/office/drawing/2014/main" id="{89472430-7331-5096-B758-79A8042B4A6D}"/>
              </a:ext>
            </a:extLst>
          </p:cNvPr>
          <p:cNvSpPr txBox="1">
            <a:spLocks/>
          </p:cNvSpPr>
          <p:nvPr/>
        </p:nvSpPr>
        <p:spPr>
          <a:xfrm>
            <a:off x="2863097" y="2382636"/>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highlight>
                <a:srgbClr val="FFFF00"/>
              </a:highlight>
              <a:uLnTx/>
              <a:uFillTx/>
              <a:latin typeface="Arial"/>
              <a:ea typeface="+mj-ea"/>
              <a:cs typeface="Arial"/>
            </a:endParaRPr>
          </a:p>
        </p:txBody>
      </p:sp>
      <p:sp>
        <p:nvSpPr>
          <p:cNvPr id="10" name="Google Shape;224;p32">
            <a:extLst>
              <a:ext uri="{FF2B5EF4-FFF2-40B4-BE49-F238E27FC236}">
                <a16:creationId xmlns:a16="http://schemas.microsoft.com/office/drawing/2014/main" id="{8267CA72-381D-7835-746C-3E5075510F5B}"/>
              </a:ext>
            </a:extLst>
          </p:cNvPr>
          <p:cNvSpPr txBox="1">
            <a:spLocks/>
          </p:cNvSpPr>
          <p:nvPr/>
        </p:nvSpPr>
        <p:spPr>
          <a:xfrm>
            <a:off x="8175261" y="2334693"/>
            <a:ext cx="3174056" cy="703600"/>
          </a:xfrm>
          <a:prstGeom prst="rect">
            <a:avLst/>
          </a:prstGeom>
        </p:spPr>
        <p:txBody>
          <a:bodyPr spcFirstLastPara="1" vert="horz" wrap="square" lIns="121900" tIns="121900" rIns="121900" bIns="121900" rtlCol="0" anchor="ctr" anchorCtr="0">
            <a:noAutofit/>
          </a:bodyPr>
          <a:lstStyle>
            <a:defPPr>
              <a:defRPr lang="en-US"/>
            </a:defPPr>
            <a:lvl1pPr marL="0" algn="r" defTabSz="457200" rtl="0" eaLnBrk="1" latinLnBrk="0" hangingPunct="1">
              <a:defRPr sz="9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a:ea typeface="+mn-ea"/>
              <a:cs typeface="Arial"/>
            </a:endParaRPr>
          </a:p>
        </p:txBody>
      </p:sp>
      <p:sp>
        <p:nvSpPr>
          <p:cNvPr id="13" name="Google Shape;227;p32">
            <a:extLst>
              <a:ext uri="{FF2B5EF4-FFF2-40B4-BE49-F238E27FC236}">
                <a16:creationId xmlns:a16="http://schemas.microsoft.com/office/drawing/2014/main" id="{77CD9569-3035-227F-AAC8-F31C9BA42BD9}"/>
              </a:ext>
            </a:extLst>
          </p:cNvPr>
          <p:cNvSpPr txBox="1">
            <a:spLocks/>
          </p:cNvSpPr>
          <p:nvPr/>
        </p:nvSpPr>
        <p:spPr>
          <a:xfrm>
            <a:off x="2897725" y="4330088"/>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a:ea typeface="+mj-ea"/>
              <a:cs typeface="Arial"/>
            </a:endParaRPr>
          </a:p>
        </p:txBody>
      </p:sp>
      <p:grpSp>
        <p:nvGrpSpPr>
          <p:cNvPr id="29" name="Group 28">
            <a:extLst>
              <a:ext uri="{FF2B5EF4-FFF2-40B4-BE49-F238E27FC236}">
                <a16:creationId xmlns:a16="http://schemas.microsoft.com/office/drawing/2014/main" id="{FDE8AEF7-593B-1957-40C4-71C23403FD88}"/>
              </a:ext>
            </a:extLst>
          </p:cNvPr>
          <p:cNvGrpSpPr/>
          <p:nvPr/>
        </p:nvGrpSpPr>
        <p:grpSpPr>
          <a:xfrm>
            <a:off x="318842" y="2598172"/>
            <a:ext cx="1745200" cy="1745200"/>
            <a:chOff x="1036477" y="4157588"/>
            <a:chExt cx="1745200" cy="1745200"/>
          </a:xfrm>
          <a:solidFill>
            <a:srgbClr val="EC8A01"/>
          </a:solidFill>
        </p:grpSpPr>
        <p:sp>
          <p:nvSpPr>
            <p:cNvPr id="3" name="Google Shape;217;p32">
              <a:extLst>
                <a:ext uri="{FF2B5EF4-FFF2-40B4-BE49-F238E27FC236}">
                  <a16:creationId xmlns:a16="http://schemas.microsoft.com/office/drawing/2014/main" id="{3DAD1C0F-2AC5-852C-F6E3-8A79C916B028}"/>
                </a:ext>
              </a:extLst>
            </p:cNvPr>
            <p:cNvSpPr/>
            <p:nvPr/>
          </p:nvSpPr>
          <p:spPr>
            <a:xfrm>
              <a:off x="1036477" y="4157588"/>
              <a:ext cx="1745200" cy="1745200"/>
            </a:xfrm>
            <a:prstGeom prst="ellipse">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15" name="Google Shape;229;p32">
              <a:extLst>
                <a:ext uri="{FF2B5EF4-FFF2-40B4-BE49-F238E27FC236}">
                  <a16:creationId xmlns:a16="http://schemas.microsoft.com/office/drawing/2014/main" id="{3AF2FDF1-14D5-2835-1945-F2374A9B2ADD}"/>
                </a:ext>
              </a:extLst>
            </p:cNvPr>
            <p:cNvSpPr txBox="1">
              <a:spLocks/>
            </p:cNvSpPr>
            <p:nvPr/>
          </p:nvSpPr>
          <p:spPr>
            <a:xfrm>
              <a:off x="1121425" y="4706988"/>
              <a:ext cx="1600000" cy="646400"/>
            </a:xfrm>
            <a:prstGeom prst="rect">
              <a:avLst/>
            </a:prstGeom>
            <a:grpFill/>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white"/>
                  </a:solidFill>
                  <a:effectLst/>
                  <a:uLnTx/>
                  <a:uFillTx/>
                  <a:latin typeface="Arial"/>
                  <a:ea typeface="+mj-ea"/>
                  <a:cs typeface="Arial"/>
                </a:rPr>
                <a:t>Financial sustainability</a:t>
              </a:r>
            </a:p>
          </p:txBody>
        </p:sp>
      </p:grpSp>
      <p:sp>
        <p:nvSpPr>
          <p:cNvPr id="16" name="Google Shape;230;p32">
            <a:extLst>
              <a:ext uri="{FF2B5EF4-FFF2-40B4-BE49-F238E27FC236}">
                <a16:creationId xmlns:a16="http://schemas.microsoft.com/office/drawing/2014/main" id="{FDC041C8-A49D-A905-4CC4-80A628A6455D}"/>
              </a:ext>
            </a:extLst>
          </p:cNvPr>
          <p:cNvSpPr txBox="1">
            <a:spLocks/>
          </p:cNvSpPr>
          <p:nvPr/>
        </p:nvSpPr>
        <p:spPr>
          <a:xfrm>
            <a:off x="8175261" y="4351960"/>
            <a:ext cx="3430699"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a:ea typeface="+mj-ea"/>
              <a:cs typeface="Arial"/>
            </a:endParaRPr>
          </a:p>
        </p:txBody>
      </p:sp>
      <p:sp>
        <p:nvSpPr>
          <p:cNvPr id="18" name="Google Shape;232;p32">
            <a:extLst>
              <a:ext uri="{FF2B5EF4-FFF2-40B4-BE49-F238E27FC236}">
                <a16:creationId xmlns:a16="http://schemas.microsoft.com/office/drawing/2014/main" id="{16AAED00-D6F3-C310-3ED2-1E1EB662B970}"/>
              </a:ext>
            </a:extLst>
          </p:cNvPr>
          <p:cNvSpPr txBox="1">
            <a:spLocks/>
          </p:cNvSpPr>
          <p:nvPr/>
        </p:nvSpPr>
        <p:spPr>
          <a:xfrm>
            <a:off x="6401043" y="4732360"/>
            <a:ext cx="1600000" cy="6464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 sz="6400" b="1" i="0" u="none" strike="noStrike" kern="1200" cap="none" spc="0" normalizeH="0" baseline="0" noProof="0" dirty="0">
              <a:ln>
                <a:noFill/>
              </a:ln>
              <a:solidFill>
                <a:prstClr val="white"/>
              </a:solidFill>
              <a:effectLst/>
              <a:uLnTx/>
              <a:uFillTx/>
              <a:latin typeface="Arial"/>
              <a:ea typeface="+mj-ea"/>
              <a:cs typeface="Arial"/>
            </a:endParaRPr>
          </a:p>
        </p:txBody>
      </p:sp>
      <p:sp>
        <p:nvSpPr>
          <p:cNvPr id="26" name="Title 24">
            <a:extLst>
              <a:ext uri="{FF2B5EF4-FFF2-40B4-BE49-F238E27FC236}">
                <a16:creationId xmlns:a16="http://schemas.microsoft.com/office/drawing/2014/main" id="{56650E2C-FEC7-CB10-4F23-A9C54F4DBAD6}"/>
              </a:ext>
            </a:extLst>
          </p:cNvPr>
          <p:cNvSpPr txBox="1">
            <a:spLocks/>
          </p:cNvSpPr>
          <p:nvPr/>
        </p:nvSpPr>
        <p:spPr>
          <a:xfrm>
            <a:off x="336087" y="1398273"/>
            <a:ext cx="7552855"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Financial sustainability </a:t>
            </a:r>
          </a:p>
        </p:txBody>
      </p:sp>
      <p:sp>
        <p:nvSpPr>
          <p:cNvPr id="4" name="TextBox 3">
            <a:extLst>
              <a:ext uri="{FF2B5EF4-FFF2-40B4-BE49-F238E27FC236}">
                <a16:creationId xmlns:a16="http://schemas.microsoft.com/office/drawing/2014/main" id="{EE99361E-8A03-EFC6-7386-C822F731CE68}"/>
              </a:ext>
            </a:extLst>
          </p:cNvPr>
          <p:cNvSpPr txBox="1"/>
          <p:nvPr/>
        </p:nvSpPr>
        <p:spPr>
          <a:xfrm>
            <a:off x="2111706" y="1972909"/>
            <a:ext cx="9658845"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200"/>
              </a:spcBef>
              <a:spcAft>
                <a:spcPts val="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Delivery of this Green Plan will also support financial sustainability longer term for gesh by:</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Reducing costs due to improved efficiency and lower energy demand  </a:t>
            </a:r>
            <a:endParaRPr kumimoji="0" lang="en-GB" sz="14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Future proofing the Trust against energy price shocks and by minimising the risk of emergency expenditure from climate issues such as flooding and heat waves</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Reducing the risk associated with supply chain partners by choosing those tackling their own carbon emissions and environmental impacts</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Delivering benefits of the circular economy by building sustainability into new contracts e.g. reusable, remanufactured, recyclable and low impact equipment and supplies that can save costs in the long run</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Improving the performance of clinical service delivery through efficiency savings, better use of staff time, and through reduced use of materials, transportation, and energy</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Acting as an anchor organisation communicating the co-benefits of environmental sustainability (e.g. active travel) thus improving health of patients and reducing the strain on services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ensure delivery of commitments and funding to support this Green Plan we will investigate and explore external funding opportunities, alternative finance options, and innovative mechanisms designed to keep costs of change low. An indicative outline of the financial benefits of delivering this Green Plan is in development.</a:t>
            </a:r>
          </a:p>
        </p:txBody>
      </p:sp>
      <p:sp>
        <p:nvSpPr>
          <p:cNvPr id="2" name="Rectangle 1" descr="January 2017">
            <a:extLst>
              <a:ext uri="{FF2B5EF4-FFF2-40B4-BE49-F238E27FC236}">
                <a16:creationId xmlns:a16="http://schemas.microsoft.com/office/drawing/2014/main" id="{78CA6528-7C5E-2B58-0862-8A3865E85A0B}"/>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412330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4">
            <a:extLst>
              <a:ext uri="{FF2B5EF4-FFF2-40B4-BE49-F238E27FC236}">
                <a16:creationId xmlns:a16="http://schemas.microsoft.com/office/drawing/2014/main" id="{ADBFD07D-8172-1B8B-F99F-12AACF3DC47D}"/>
              </a:ext>
            </a:extLst>
          </p:cNvPr>
          <p:cNvSpPr txBox="1">
            <a:spLocks/>
          </p:cNvSpPr>
          <p:nvPr/>
        </p:nvSpPr>
        <p:spPr>
          <a:xfrm>
            <a:off x="248410" y="1425731"/>
            <a:ext cx="5481271" cy="540182"/>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Key challenges</a:t>
            </a:r>
          </a:p>
        </p:txBody>
      </p:sp>
      <p:sp>
        <p:nvSpPr>
          <p:cNvPr id="29" name="Arrow: Pentagon 28">
            <a:extLst>
              <a:ext uri="{FF2B5EF4-FFF2-40B4-BE49-F238E27FC236}">
                <a16:creationId xmlns:a16="http://schemas.microsoft.com/office/drawing/2014/main" id="{BE17B2F0-14A9-0C47-4B19-E24224663C3D}"/>
              </a:ext>
            </a:extLst>
          </p:cNvPr>
          <p:cNvSpPr/>
          <p:nvPr/>
        </p:nvSpPr>
        <p:spPr>
          <a:xfrm>
            <a:off x="336087" y="2185654"/>
            <a:ext cx="3120080" cy="742095"/>
          </a:xfrm>
          <a:prstGeom prst="homePlate">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Finance</a:t>
            </a:r>
          </a:p>
        </p:txBody>
      </p:sp>
      <p:sp>
        <p:nvSpPr>
          <p:cNvPr id="30" name="Arrow: Pentagon 29">
            <a:extLst>
              <a:ext uri="{FF2B5EF4-FFF2-40B4-BE49-F238E27FC236}">
                <a16:creationId xmlns:a16="http://schemas.microsoft.com/office/drawing/2014/main" id="{D052533B-BBB8-A2EC-E65F-B41377E0FA5E}"/>
              </a:ext>
            </a:extLst>
          </p:cNvPr>
          <p:cNvSpPr/>
          <p:nvPr/>
        </p:nvSpPr>
        <p:spPr>
          <a:xfrm>
            <a:off x="336087" y="3494190"/>
            <a:ext cx="3120080" cy="752930"/>
          </a:xfrm>
          <a:prstGeom prst="homePlate">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Capacity and capability</a:t>
            </a:r>
          </a:p>
        </p:txBody>
      </p:sp>
      <p:sp>
        <p:nvSpPr>
          <p:cNvPr id="31" name="Arrow: Pentagon 30">
            <a:extLst>
              <a:ext uri="{FF2B5EF4-FFF2-40B4-BE49-F238E27FC236}">
                <a16:creationId xmlns:a16="http://schemas.microsoft.com/office/drawing/2014/main" id="{2238019E-B6F2-6E5A-8584-7FD868F1895A}"/>
              </a:ext>
            </a:extLst>
          </p:cNvPr>
          <p:cNvSpPr/>
          <p:nvPr/>
        </p:nvSpPr>
        <p:spPr>
          <a:xfrm>
            <a:off x="336087" y="4813561"/>
            <a:ext cx="3120080" cy="752927"/>
          </a:xfrm>
          <a:prstGeom prst="homePlate">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body)"/>
                <a:ea typeface="+mn-ea"/>
                <a:cs typeface="Arial" panose="020B0604020202020204" pitchFamily="34" charset="0"/>
              </a:rPr>
              <a:t>Accountability</a:t>
            </a:r>
          </a:p>
        </p:txBody>
      </p:sp>
      <p:sp>
        <p:nvSpPr>
          <p:cNvPr id="8" name="TextBox 7">
            <a:extLst>
              <a:ext uri="{FF2B5EF4-FFF2-40B4-BE49-F238E27FC236}">
                <a16:creationId xmlns:a16="http://schemas.microsoft.com/office/drawing/2014/main" id="{7B4A3D7E-C666-9D1A-C1D3-00FE9B0EC1F9}"/>
              </a:ext>
            </a:extLst>
          </p:cNvPr>
          <p:cNvSpPr txBox="1"/>
          <p:nvPr/>
        </p:nvSpPr>
        <p:spPr>
          <a:xfrm>
            <a:off x="3566624" y="2097045"/>
            <a:ext cx="8625376" cy="3539430"/>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 financially challenging environment, internal and external funding needs to be accessed for longer term sustainability initiatives e.g. electric vehicle pool cars and charging points, and for developing and delivering investment grade proposals for estates heat decarbonisation. Improving levels of front-end investment to deliver longer term financial efficiencies and carbon reduction will be needed</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capacity and capability around “green” issues. Understanding needs to be developed across gesh that achieving sustainability is a requirement for the whole organisation not just estates and facilities</a:t>
            </a:r>
            <a:endParaRPr kumimoji="0" lang="en-GB" sz="14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Given that sustainability has many factors, setting up robust Group oversight whilst also having site-based action plans, and real ownership of actions within all sustainability workstreams is a challenge. We will develop robust reporting assurance across the group. </a:t>
            </a:r>
          </a:p>
        </p:txBody>
      </p:sp>
      <p:sp>
        <p:nvSpPr>
          <p:cNvPr id="2" name="Rectangle 1" descr="January 2017">
            <a:extLst>
              <a:ext uri="{FF2B5EF4-FFF2-40B4-BE49-F238E27FC236}">
                <a16:creationId xmlns:a16="http://schemas.microsoft.com/office/drawing/2014/main" id="{7CD6C6C8-F7B6-1206-2C10-46BAA5FEE239}"/>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20055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4">
            <a:extLst>
              <a:ext uri="{FF2B5EF4-FFF2-40B4-BE49-F238E27FC236}">
                <a16:creationId xmlns:a16="http://schemas.microsoft.com/office/drawing/2014/main" id="{771B8649-2B46-5A06-DA28-E523F66DA890}"/>
              </a:ext>
            </a:extLst>
          </p:cNvPr>
          <p:cNvSpPr txBox="1">
            <a:spLocks/>
          </p:cNvSpPr>
          <p:nvPr/>
        </p:nvSpPr>
        <p:spPr>
          <a:xfrm>
            <a:off x="336087" y="1398273"/>
            <a:ext cx="5358076"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Opportunities</a:t>
            </a:r>
            <a:r>
              <a:rPr kumimoji="0" lang="en-US" sz="44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 </a:t>
            </a:r>
          </a:p>
        </p:txBody>
      </p:sp>
      <p:sp>
        <p:nvSpPr>
          <p:cNvPr id="11" name="Arrow: Pentagon 10">
            <a:extLst>
              <a:ext uri="{FF2B5EF4-FFF2-40B4-BE49-F238E27FC236}">
                <a16:creationId xmlns:a16="http://schemas.microsoft.com/office/drawing/2014/main" id="{583F069E-D11B-99BB-DA8C-727704AE34AB}"/>
              </a:ext>
            </a:extLst>
          </p:cNvPr>
          <p:cNvSpPr/>
          <p:nvPr/>
        </p:nvSpPr>
        <p:spPr>
          <a:xfrm>
            <a:off x="336087" y="2287583"/>
            <a:ext cx="3120080" cy="742095"/>
          </a:xfrm>
          <a:prstGeom prst="homePlate">
            <a:avLst/>
          </a:prstGeom>
          <a:solidFill>
            <a:srgbClr val="AD247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Scale and spread</a:t>
            </a:r>
          </a:p>
        </p:txBody>
      </p:sp>
      <p:sp>
        <p:nvSpPr>
          <p:cNvPr id="12" name="Arrow: Pentagon 11">
            <a:extLst>
              <a:ext uri="{FF2B5EF4-FFF2-40B4-BE49-F238E27FC236}">
                <a16:creationId xmlns:a16="http://schemas.microsoft.com/office/drawing/2014/main" id="{9CAD3F6F-CB46-A2DB-0705-F22632007800}"/>
              </a:ext>
            </a:extLst>
          </p:cNvPr>
          <p:cNvSpPr/>
          <p:nvPr/>
        </p:nvSpPr>
        <p:spPr>
          <a:xfrm>
            <a:off x="336087" y="3180257"/>
            <a:ext cx="3120080" cy="752930"/>
          </a:xfrm>
          <a:prstGeom prst="homePlate">
            <a:avLst/>
          </a:prstGeom>
          <a:solidFill>
            <a:srgbClr val="AD247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a reputation for sustainability</a:t>
            </a:r>
          </a:p>
        </p:txBody>
      </p:sp>
      <p:sp>
        <p:nvSpPr>
          <p:cNvPr id="13" name="Arrow: Pentagon 12">
            <a:extLst>
              <a:ext uri="{FF2B5EF4-FFF2-40B4-BE49-F238E27FC236}">
                <a16:creationId xmlns:a16="http://schemas.microsoft.com/office/drawing/2014/main" id="{D66D6087-8D5C-B49A-10D0-9B007F19A567}"/>
              </a:ext>
            </a:extLst>
          </p:cNvPr>
          <p:cNvSpPr/>
          <p:nvPr/>
        </p:nvSpPr>
        <p:spPr>
          <a:xfrm>
            <a:off x="345500" y="4084356"/>
            <a:ext cx="3120080" cy="752927"/>
          </a:xfrm>
          <a:prstGeom prst="homePlate">
            <a:avLst/>
          </a:prstGeom>
          <a:solidFill>
            <a:srgbClr val="AD247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body)"/>
                <a:ea typeface="+mn-ea"/>
                <a:cs typeface="Arial" panose="020B0604020202020204" pitchFamily="34" charset="0"/>
              </a:rPr>
              <a:t>Improved outcomes and efficiency</a:t>
            </a:r>
          </a:p>
        </p:txBody>
      </p:sp>
      <p:sp>
        <p:nvSpPr>
          <p:cNvPr id="10" name="TextBox 9">
            <a:extLst>
              <a:ext uri="{FF2B5EF4-FFF2-40B4-BE49-F238E27FC236}">
                <a16:creationId xmlns:a16="http://schemas.microsoft.com/office/drawing/2014/main" id="{CCBA556E-0DC8-0709-7793-27C52B0FAA4B}"/>
              </a:ext>
            </a:extLst>
          </p:cNvPr>
          <p:cNvSpPr txBox="1"/>
          <p:nvPr/>
        </p:nvSpPr>
        <p:spPr>
          <a:xfrm>
            <a:off x="3673929" y="2295094"/>
            <a:ext cx="8287916" cy="738664"/>
          </a:xfrm>
          <a:prstGeom prst="rect">
            <a:avLst/>
          </a:prstGeom>
          <a:noFill/>
        </p:spPr>
        <p:txBody>
          <a:bodyPr wrap="square">
            <a:spAutoFit/>
          </a:bodyPr>
          <a:lstStyle/>
          <a:p>
            <a:pPr marL="0" marR="0" lvl="1" indent="0" algn="l" defTabSz="914400" rtl="0" eaLnBrk="1" fontAlgn="t"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benefits of Group level collaboration provide a real opportunity to scale and spread what is working well at each site and to share sustainability resources e.g. training, education and awareness raising materials </a:t>
            </a:r>
          </a:p>
        </p:txBody>
      </p:sp>
      <p:sp>
        <p:nvSpPr>
          <p:cNvPr id="5" name="Arrow: Pentagon 4">
            <a:extLst>
              <a:ext uri="{FF2B5EF4-FFF2-40B4-BE49-F238E27FC236}">
                <a16:creationId xmlns:a16="http://schemas.microsoft.com/office/drawing/2014/main" id="{60BF2160-3F04-BEB5-CCD9-90935795A97B}"/>
              </a:ext>
            </a:extLst>
          </p:cNvPr>
          <p:cNvSpPr/>
          <p:nvPr/>
        </p:nvSpPr>
        <p:spPr>
          <a:xfrm>
            <a:off x="345500" y="4986274"/>
            <a:ext cx="3120080" cy="752927"/>
          </a:xfrm>
          <a:prstGeom prst="homePlate">
            <a:avLst/>
          </a:prstGeom>
          <a:solidFill>
            <a:srgbClr val="AD247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body)"/>
                <a:ea typeface="+mn-ea"/>
                <a:cs typeface="Arial" panose="020B0604020202020204" pitchFamily="34" charset="0"/>
              </a:rPr>
              <a:t>Working Collaboratively </a:t>
            </a:r>
          </a:p>
        </p:txBody>
      </p:sp>
      <p:sp>
        <p:nvSpPr>
          <p:cNvPr id="7" name="TextBox 6">
            <a:extLst>
              <a:ext uri="{FF2B5EF4-FFF2-40B4-BE49-F238E27FC236}">
                <a16:creationId xmlns:a16="http://schemas.microsoft.com/office/drawing/2014/main" id="{15A3D4C4-C571-23BA-7BB7-F91B5403F3CA}"/>
              </a:ext>
            </a:extLst>
          </p:cNvPr>
          <p:cNvSpPr txBox="1"/>
          <p:nvPr/>
        </p:nvSpPr>
        <p:spPr>
          <a:xfrm>
            <a:off x="3673929" y="3210337"/>
            <a:ext cx="8287916" cy="738664"/>
          </a:xfrm>
          <a:prstGeom prst="rect">
            <a:avLst/>
          </a:prstGeom>
          <a:noFill/>
        </p:spPr>
        <p:txBody>
          <a:bodyPr wrap="square">
            <a:spAutoFit/>
          </a:bodyPr>
          <a:lstStyle/>
          <a:p>
            <a:pPr marL="0" marR="0" lvl="1" indent="0" algn="l" defTabSz="914400" rtl="0" eaLnBrk="1" fontAlgn="t"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Delivering the gesh Green Plan will improve the reputation and standing of the organisation as a centre of sustainability excellence. gesh has already led the way with nationally significant projects such as SMART theatres and the maternity departments Central Destruction Unit. </a:t>
            </a:r>
          </a:p>
        </p:txBody>
      </p:sp>
      <p:sp>
        <p:nvSpPr>
          <p:cNvPr id="8" name="TextBox 7">
            <a:extLst>
              <a:ext uri="{FF2B5EF4-FFF2-40B4-BE49-F238E27FC236}">
                <a16:creationId xmlns:a16="http://schemas.microsoft.com/office/drawing/2014/main" id="{6D78FCF7-0B68-34A9-C72F-2E459B87A1D3}"/>
              </a:ext>
            </a:extLst>
          </p:cNvPr>
          <p:cNvSpPr txBox="1"/>
          <p:nvPr/>
        </p:nvSpPr>
        <p:spPr>
          <a:xfrm>
            <a:off x="3673929" y="4199209"/>
            <a:ext cx="8287916" cy="523220"/>
          </a:xfrm>
          <a:prstGeom prst="rect">
            <a:avLst/>
          </a:prstGeom>
          <a:noFill/>
        </p:spPr>
        <p:txBody>
          <a:bodyPr wrap="square">
            <a:spAutoFit/>
          </a:bodyPr>
          <a:lstStyle/>
          <a:p>
            <a:pPr marL="0" marR="0" lvl="1" indent="0" algn="l" defTabSz="914400" rtl="0" eaLnBrk="1" fontAlgn="t"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Using a continuous improvement approach to deliver the Group Green Plan will lead to efficiency savings, better clinical services and improved outcomes for patients</a:t>
            </a:r>
          </a:p>
        </p:txBody>
      </p:sp>
      <p:sp>
        <p:nvSpPr>
          <p:cNvPr id="14" name="TextBox 13">
            <a:extLst>
              <a:ext uri="{FF2B5EF4-FFF2-40B4-BE49-F238E27FC236}">
                <a16:creationId xmlns:a16="http://schemas.microsoft.com/office/drawing/2014/main" id="{3A21059D-E609-B825-94D6-B031458DA3D5}"/>
              </a:ext>
            </a:extLst>
          </p:cNvPr>
          <p:cNvSpPr txBox="1"/>
          <p:nvPr/>
        </p:nvSpPr>
        <p:spPr>
          <a:xfrm>
            <a:off x="3673929" y="5016529"/>
            <a:ext cx="8287916" cy="73866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Learning from and sharing best practice with our PFI partners, local community partners the South-West London ICB, the local authorities Wandsworth, Merton and Sutton, the Greener NHS team and the NHS Estates team.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Rectangle 14" descr="January 2017">
            <a:extLst>
              <a:ext uri="{FF2B5EF4-FFF2-40B4-BE49-F238E27FC236}">
                <a16:creationId xmlns:a16="http://schemas.microsoft.com/office/drawing/2014/main" id="{B8419350-57E8-7297-5AEB-89ECDDEC1441}"/>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412757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9;p2">
            <a:extLst>
              <a:ext uri="{FF2B5EF4-FFF2-40B4-BE49-F238E27FC236}">
                <a16:creationId xmlns:a16="http://schemas.microsoft.com/office/drawing/2014/main" id="{44AD4963-916A-E853-9202-5804FD110C16}"/>
              </a:ext>
            </a:extLst>
          </p:cNvPr>
          <p:cNvSpPr/>
          <p:nvPr/>
        </p:nvSpPr>
        <p:spPr>
          <a:xfrm rot="10800000">
            <a:off x="-3592767" y="1736439"/>
            <a:ext cx="12128800" cy="11765200"/>
          </a:xfrm>
          <a:prstGeom prst="pie">
            <a:avLst>
              <a:gd name="adj1" fmla="val 0"/>
              <a:gd name="adj2" fmla="val 10803062"/>
            </a:avLst>
          </a:prstGeom>
          <a:solidFill>
            <a:srgbClr val="03A49A">
              <a:alpha val="49998"/>
            </a:srgbClr>
          </a:solidFill>
          <a:ln>
            <a:noFill/>
          </a:ln>
        </p:spPr>
        <p:txBody>
          <a:bodyPr spcFirstLastPara="1" wrap="square" lIns="121900" tIns="121900" rIns="121900" bIns="121900" anchor="ctr" anchorCtr="0">
            <a:noAutofit/>
          </a:bodyPr>
          <a:lstStyle/>
          <a:p>
            <a:r>
              <a:rPr lang="en-GB" sz="2400" dirty="0"/>
              <a:t> </a:t>
            </a:r>
            <a:endParaRPr sz="2400" dirty="0"/>
          </a:p>
        </p:txBody>
      </p:sp>
      <p:pic>
        <p:nvPicPr>
          <p:cNvPr id="6" name="Picture 5">
            <a:extLst>
              <a:ext uri="{FF2B5EF4-FFF2-40B4-BE49-F238E27FC236}">
                <a16:creationId xmlns:a16="http://schemas.microsoft.com/office/drawing/2014/main" id="{6F95E447-3BD2-42F1-D906-A33060E25171}"/>
              </a:ext>
            </a:extLst>
          </p:cNvPr>
          <p:cNvPicPr>
            <a:picLocks noChangeAspect="1"/>
          </p:cNvPicPr>
          <p:nvPr/>
        </p:nvPicPr>
        <p:blipFill>
          <a:blip r:embed="rId3"/>
          <a:srcRect/>
          <a:stretch/>
        </p:blipFill>
        <p:spPr>
          <a:xfrm>
            <a:off x="8653724" y="573931"/>
            <a:ext cx="2843816" cy="786788"/>
          </a:xfrm>
          <a:prstGeom prst="rect">
            <a:avLst/>
          </a:prstGeom>
        </p:spPr>
      </p:pic>
      <p:pic>
        <p:nvPicPr>
          <p:cNvPr id="18" name="Google Shape;202;p30">
            <a:extLst>
              <a:ext uri="{FF2B5EF4-FFF2-40B4-BE49-F238E27FC236}">
                <a16:creationId xmlns:a16="http://schemas.microsoft.com/office/drawing/2014/main" id="{E2249432-8EE9-93D1-262D-1797F23A0D8C}"/>
              </a:ext>
            </a:extLst>
          </p:cNvPr>
          <p:cNvPicPr preferRelativeResize="0"/>
          <p:nvPr/>
        </p:nvPicPr>
        <p:blipFill rotWithShape="1">
          <a:blip r:embed="rId4">
            <a:alphaModFix/>
          </a:blip>
          <a:srcRect l="50000"/>
          <a:stretch/>
        </p:blipFill>
        <p:spPr>
          <a:xfrm flipH="1">
            <a:off x="6037127" y="-2495167"/>
            <a:ext cx="6791200" cy="6658800"/>
          </a:xfrm>
          <a:prstGeom prst="ellipse">
            <a:avLst/>
          </a:prstGeom>
          <a:noFill/>
          <a:ln>
            <a:noFill/>
          </a:ln>
        </p:spPr>
      </p:pic>
      <p:pic>
        <p:nvPicPr>
          <p:cNvPr id="12" name="Picture 11"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5"/>
          <a:stretch>
            <a:fillRect/>
          </a:stretch>
        </p:blipFill>
        <p:spPr>
          <a:xfrm>
            <a:off x="336087" y="403243"/>
            <a:ext cx="2849204" cy="786789"/>
          </a:xfrm>
          <a:prstGeom prst="rect">
            <a:avLst/>
          </a:prstGeom>
        </p:spPr>
      </p:pic>
      <p:sp>
        <p:nvSpPr>
          <p:cNvPr id="2" name="Rectangle: Rounded Corners 1">
            <a:extLst>
              <a:ext uri="{FF2B5EF4-FFF2-40B4-BE49-F238E27FC236}">
                <a16:creationId xmlns:a16="http://schemas.microsoft.com/office/drawing/2014/main" id="{FD3C7B9A-DE61-1B2F-6ABA-15D5D2476C16}"/>
              </a:ext>
            </a:extLst>
          </p:cNvPr>
          <p:cNvSpPr/>
          <p:nvPr/>
        </p:nvSpPr>
        <p:spPr>
          <a:xfrm>
            <a:off x="106998" y="4163117"/>
            <a:ext cx="5088844" cy="103092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a:solidFill>
                  <a:schemeClr val="tx1"/>
                </a:solidFill>
              </a:rPr>
              <a:t>       </a:t>
            </a:r>
          </a:p>
        </p:txBody>
      </p:sp>
      <p:sp>
        <p:nvSpPr>
          <p:cNvPr id="3" name="Title 24">
            <a:extLst>
              <a:ext uri="{FF2B5EF4-FFF2-40B4-BE49-F238E27FC236}">
                <a16:creationId xmlns:a16="http://schemas.microsoft.com/office/drawing/2014/main" id="{4733F6A0-1B5E-729D-3798-35AF67026E8B}"/>
              </a:ext>
            </a:extLst>
          </p:cNvPr>
          <p:cNvSpPr txBox="1">
            <a:spLocks/>
          </p:cNvSpPr>
          <p:nvPr/>
        </p:nvSpPr>
        <p:spPr>
          <a:xfrm>
            <a:off x="336087" y="4831843"/>
            <a:ext cx="11019991" cy="1365347"/>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3733"/>
              </a:lnSpc>
            </a:pPr>
            <a:r>
              <a:rPr lang="en-GB" sz="4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What do we want to achieve?</a:t>
            </a:r>
            <a:endParaRPr lang="en-US" sz="3600" b="0" dirty="0">
              <a:latin typeface="Arial" panose="020B0604020202020204" pitchFamily="34" charset="0"/>
              <a:cs typeface="Arial" panose="020B0604020202020204" pitchFamily="34" charset="0"/>
            </a:endParaRPr>
          </a:p>
        </p:txBody>
      </p:sp>
      <p:sp>
        <p:nvSpPr>
          <p:cNvPr id="4" name="Rectangle 3" descr="January 2017">
            <a:extLst>
              <a:ext uri="{FF2B5EF4-FFF2-40B4-BE49-F238E27FC236}">
                <a16:creationId xmlns:a16="http://schemas.microsoft.com/office/drawing/2014/main" id="{740631A0-4269-3435-95AE-986B47524645}"/>
              </a:ext>
            </a:extLst>
          </p:cNvPr>
          <p:cNvSpPr/>
          <p:nvPr/>
        </p:nvSpPr>
        <p:spPr>
          <a:xfrm>
            <a:off x="11209203" y="6552007"/>
            <a:ext cx="897453" cy="205121"/>
          </a:xfrm>
          <a:prstGeom prst="rect">
            <a:avLst/>
          </a:prstGeom>
        </p:spPr>
        <p:txBody>
          <a:bodyPr wrap="square" lIns="0" tIns="0" rIns="0" bIns="0">
            <a:spAutoFit/>
          </a:bodyPr>
          <a:lstStyle/>
          <a:p>
            <a:r>
              <a:rPr lang="en-US" sz="1333" b="1" dirty="0">
                <a:solidFill>
                  <a:schemeClr val="accent6">
                    <a:lumMod val="75000"/>
                  </a:schemeClr>
                </a:solidFill>
              </a:rPr>
              <a:t>Green Plan</a:t>
            </a:r>
          </a:p>
        </p:txBody>
      </p:sp>
    </p:spTree>
    <p:extLst>
      <p:ext uri="{BB962C8B-B14F-4D97-AF65-F5344CB8AC3E}">
        <p14:creationId xmlns:p14="http://schemas.microsoft.com/office/powerpoint/2010/main" val="223611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January 2017">
            <a:extLst>
              <a:ext uri="{FF2B5EF4-FFF2-40B4-BE49-F238E27FC236}">
                <a16:creationId xmlns:a16="http://schemas.microsoft.com/office/drawing/2014/main" id="{07BF1D05-D415-5C0E-5EB1-4F34CCACF497}"/>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Green Plan</a:t>
            </a:r>
          </a:p>
        </p:txBody>
      </p:sp>
      <p:sp>
        <p:nvSpPr>
          <p:cNvPr id="11" name="Title 24">
            <a:extLst>
              <a:ext uri="{FF2B5EF4-FFF2-40B4-BE49-F238E27FC236}">
                <a16:creationId xmlns:a16="http://schemas.microsoft.com/office/drawing/2014/main" id="{23706B1D-06E3-06BC-596D-39C8AAF90C57}"/>
              </a:ext>
            </a:extLst>
          </p:cNvPr>
          <p:cNvSpPr txBox="1">
            <a:spLocks/>
          </p:cNvSpPr>
          <p:nvPr/>
        </p:nvSpPr>
        <p:spPr>
          <a:xfrm>
            <a:off x="576740" y="1047188"/>
            <a:ext cx="9739114" cy="1365347"/>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3733"/>
              </a:lnSpc>
            </a:pPr>
            <a:r>
              <a:rPr lang="en-GB" sz="36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Our vision: </a:t>
            </a:r>
            <a:r>
              <a:rPr lang="en-GB" sz="3600" b="0" kern="100" dirty="0">
                <a:latin typeface="Arial" panose="020B0604020202020204" pitchFamily="34" charset="0"/>
                <a:cs typeface="Arial" panose="020B0604020202020204" pitchFamily="34" charset="0"/>
              </a:rPr>
              <a:t>we will integrate </a:t>
            </a:r>
            <a:r>
              <a:rPr lang="en-GB" sz="3600" b="0" kern="100" dirty="0">
                <a:solidFill>
                  <a:schemeClr val="accent6"/>
                </a:solidFill>
                <a:latin typeface="Arial" panose="020B0604020202020204" pitchFamily="34" charset="0"/>
                <a:ea typeface="Calibri" panose="020F0502020204030204" pitchFamily="34" charset="0"/>
                <a:cs typeface="Arial" panose="020B0604020202020204" pitchFamily="34" charset="0"/>
              </a:rPr>
              <a:t>Net Zero Carbon </a:t>
            </a:r>
            <a:r>
              <a:rPr lang="en-GB" sz="3600" b="0" kern="100" dirty="0">
                <a:latin typeface="Arial" panose="020B0604020202020204" pitchFamily="34" charset="0"/>
                <a:ea typeface="Calibri" panose="020F0502020204030204" pitchFamily="34" charset="0"/>
                <a:cs typeface="Arial" panose="020B0604020202020204" pitchFamily="34" charset="0"/>
              </a:rPr>
              <a:t>into </a:t>
            </a:r>
            <a:r>
              <a:rPr lang="en-GB" sz="3600" b="0" kern="100" dirty="0">
                <a:effectLst/>
                <a:latin typeface="Arial" panose="020B0604020202020204" pitchFamily="34" charset="0"/>
                <a:ea typeface="Calibri" panose="020F0502020204030204" pitchFamily="34" charset="0"/>
                <a:cs typeface="Arial" panose="020B0604020202020204" pitchFamily="34" charset="0"/>
              </a:rPr>
              <a:t>everything we do</a:t>
            </a:r>
            <a:endParaRPr lang="en-US" sz="2800" b="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E312B19-1015-3C83-DF35-C0E38EB55E23}"/>
              </a:ext>
            </a:extLst>
          </p:cNvPr>
          <p:cNvSpPr txBox="1"/>
          <p:nvPr/>
        </p:nvSpPr>
        <p:spPr>
          <a:xfrm>
            <a:off x="500132" y="2542621"/>
            <a:ext cx="1316852"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Clinical </a:t>
            </a:r>
          </a:p>
          <a:p>
            <a:pPr algn="ctr"/>
            <a:r>
              <a:rPr lang="en-GB" sz="1200" b="1" dirty="0">
                <a:solidFill>
                  <a:schemeClr val="bg1"/>
                </a:solidFill>
                <a:latin typeface="Arial" panose="020B0604020202020204" pitchFamily="34" charset="0"/>
                <a:cs typeface="Arial" panose="020B0604020202020204" pitchFamily="34" charset="0"/>
              </a:rPr>
              <a:t>Transformation</a:t>
            </a:r>
          </a:p>
        </p:txBody>
      </p:sp>
      <p:grpSp>
        <p:nvGrpSpPr>
          <p:cNvPr id="17" name="Group 16">
            <a:extLst>
              <a:ext uri="{FF2B5EF4-FFF2-40B4-BE49-F238E27FC236}">
                <a16:creationId xmlns:a16="http://schemas.microsoft.com/office/drawing/2014/main" id="{433F580C-9976-E8AA-CC1F-18B268A05292}"/>
              </a:ext>
            </a:extLst>
          </p:cNvPr>
          <p:cNvGrpSpPr/>
          <p:nvPr/>
        </p:nvGrpSpPr>
        <p:grpSpPr>
          <a:xfrm>
            <a:off x="797223" y="1970843"/>
            <a:ext cx="11045589" cy="4882022"/>
            <a:chOff x="814975" y="1637404"/>
            <a:chExt cx="8284638" cy="5215461"/>
          </a:xfrm>
        </p:grpSpPr>
        <p:graphicFrame>
          <p:nvGraphicFramePr>
            <p:cNvPr id="18" name="Diagram 17">
              <a:extLst>
                <a:ext uri="{FF2B5EF4-FFF2-40B4-BE49-F238E27FC236}">
                  <a16:creationId xmlns:a16="http://schemas.microsoft.com/office/drawing/2014/main" id="{E499BEE8-5E86-AFEF-15E9-076BE7AD2C12}"/>
                </a:ext>
              </a:extLst>
            </p:cNvPr>
            <p:cNvGraphicFramePr/>
            <p:nvPr>
              <p:extLst>
                <p:ext uri="{D42A27DB-BD31-4B8C-83A1-F6EECF244321}">
                  <p14:modId xmlns:p14="http://schemas.microsoft.com/office/powerpoint/2010/main" val="840109554"/>
                </p:ext>
              </p:extLst>
            </p:nvPr>
          </p:nvGraphicFramePr>
          <p:xfrm>
            <a:off x="868247" y="1637404"/>
            <a:ext cx="8231366" cy="5215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5BFA851A-A0FF-83F4-E650-CCA220F328E2}"/>
                </a:ext>
              </a:extLst>
            </p:cNvPr>
            <p:cNvSpPr txBox="1"/>
            <p:nvPr/>
          </p:nvSpPr>
          <p:spPr>
            <a:xfrm>
              <a:off x="1429979" y="4476521"/>
              <a:ext cx="877849" cy="493196"/>
            </a:xfrm>
            <a:prstGeom prst="rect">
              <a:avLst/>
            </a:prstGeom>
            <a:noFill/>
          </p:spPr>
          <p:txBody>
            <a:bodyPr wrap="square" rtlCol="0">
              <a:spAutoFit/>
            </a:bodyPr>
            <a:lstStyle/>
            <a:p>
              <a:r>
                <a:rPr lang="en-GB" sz="1200" b="1" dirty="0">
                  <a:solidFill>
                    <a:schemeClr val="tx1">
                      <a:lumMod val="65000"/>
                      <a:lumOff val="35000"/>
                    </a:schemeClr>
                  </a:solidFill>
                  <a:latin typeface="Arial" panose="020B0604020202020204" pitchFamily="34" charset="0"/>
                  <a:cs typeface="Arial" panose="020B0604020202020204" pitchFamily="34" charset="0"/>
                </a:rPr>
                <a:t>Estates &amp; Facilities</a:t>
              </a:r>
            </a:p>
          </p:txBody>
        </p:sp>
        <p:sp>
          <p:nvSpPr>
            <p:cNvPr id="20" name="TextBox 19">
              <a:extLst>
                <a:ext uri="{FF2B5EF4-FFF2-40B4-BE49-F238E27FC236}">
                  <a16:creationId xmlns:a16="http://schemas.microsoft.com/office/drawing/2014/main" id="{B207749D-1EA8-F4B0-5699-F964EE404356}"/>
                </a:ext>
              </a:extLst>
            </p:cNvPr>
            <p:cNvSpPr txBox="1"/>
            <p:nvPr/>
          </p:nvSpPr>
          <p:spPr>
            <a:xfrm>
              <a:off x="814975" y="2081272"/>
              <a:ext cx="987692" cy="493196"/>
            </a:xfrm>
            <a:prstGeom prst="rect">
              <a:avLst/>
            </a:prstGeom>
            <a:noFill/>
          </p:spPr>
          <p:txBody>
            <a:bodyPr wrap="square" rtlCol="0">
              <a:spAutoFit/>
            </a:bodyPr>
            <a:lstStyle/>
            <a:p>
              <a:pPr algn="ctr"/>
              <a:r>
                <a:rPr lang="en-GB" sz="1200" b="1" dirty="0">
                  <a:solidFill>
                    <a:schemeClr val="tx1">
                      <a:lumMod val="65000"/>
                      <a:lumOff val="35000"/>
                    </a:schemeClr>
                  </a:solidFill>
                  <a:latin typeface="Arial" panose="020B0604020202020204" pitchFamily="34" charset="0"/>
                  <a:cs typeface="Arial" panose="020B0604020202020204" pitchFamily="34" charset="0"/>
                </a:rPr>
                <a:t>Clinical </a:t>
              </a:r>
            </a:p>
            <a:p>
              <a:pPr algn="ctr"/>
              <a:r>
                <a:rPr lang="en-GB" sz="1200" b="1" dirty="0">
                  <a:solidFill>
                    <a:schemeClr val="tx1">
                      <a:lumMod val="65000"/>
                      <a:lumOff val="35000"/>
                    </a:schemeClr>
                  </a:solidFill>
                  <a:latin typeface="Arial" panose="020B0604020202020204" pitchFamily="34" charset="0"/>
                  <a:cs typeface="Arial" panose="020B0604020202020204" pitchFamily="34" charset="0"/>
                </a:rPr>
                <a:t>Transformation</a:t>
              </a:r>
            </a:p>
          </p:txBody>
        </p:sp>
        <p:sp>
          <p:nvSpPr>
            <p:cNvPr id="21" name="TextBox 20">
              <a:extLst>
                <a:ext uri="{FF2B5EF4-FFF2-40B4-BE49-F238E27FC236}">
                  <a16:creationId xmlns:a16="http://schemas.microsoft.com/office/drawing/2014/main" id="{0E01E15F-AE93-538D-87FC-74051A82D4D6}"/>
                </a:ext>
              </a:extLst>
            </p:cNvPr>
            <p:cNvSpPr txBox="1"/>
            <p:nvPr/>
          </p:nvSpPr>
          <p:spPr>
            <a:xfrm>
              <a:off x="975533" y="5797145"/>
              <a:ext cx="877849" cy="295918"/>
            </a:xfrm>
            <a:prstGeom prst="rect">
              <a:avLst/>
            </a:prstGeom>
            <a:noFill/>
          </p:spPr>
          <p:txBody>
            <a:bodyPr wrap="square" rtlCol="0">
              <a:spAutoFit/>
            </a:bodyPr>
            <a:lstStyle/>
            <a:p>
              <a:pPr algn="ctr"/>
              <a:r>
                <a:rPr lang="en-GB" sz="1200" b="1" dirty="0">
                  <a:solidFill>
                    <a:schemeClr val="tx1">
                      <a:lumMod val="65000"/>
                      <a:lumOff val="35000"/>
                    </a:schemeClr>
                  </a:solidFill>
                  <a:latin typeface="Arial" panose="020B0604020202020204" pitchFamily="34" charset="0"/>
                  <a:cs typeface="Arial" panose="020B0604020202020204" pitchFamily="34" charset="0"/>
                </a:rPr>
                <a:t>Procurement</a:t>
              </a:r>
            </a:p>
          </p:txBody>
        </p:sp>
        <p:sp>
          <p:nvSpPr>
            <p:cNvPr id="22" name="TextBox 21">
              <a:extLst>
                <a:ext uri="{FF2B5EF4-FFF2-40B4-BE49-F238E27FC236}">
                  <a16:creationId xmlns:a16="http://schemas.microsoft.com/office/drawing/2014/main" id="{AFE36F86-A989-DA10-9E6D-54F37A0DD90D}"/>
                </a:ext>
              </a:extLst>
            </p:cNvPr>
            <p:cNvSpPr txBox="1"/>
            <p:nvPr/>
          </p:nvSpPr>
          <p:spPr>
            <a:xfrm>
              <a:off x="1165720" y="3304470"/>
              <a:ext cx="1103244" cy="493196"/>
            </a:xfrm>
            <a:prstGeom prst="rect">
              <a:avLst/>
            </a:prstGeom>
            <a:noFill/>
          </p:spPr>
          <p:txBody>
            <a:bodyPr wrap="square" rtlCol="0">
              <a:spAutoFit/>
            </a:bodyPr>
            <a:lstStyle/>
            <a:p>
              <a:pPr algn="ctr"/>
              <a:r>
                <a:rPr lang="en-BZ" sz="1200" b="1" dirty="0">
                  <a:solidFill>
                    <a:schemeClr val="tx1">
                      <a:lumMod val="65000"/>
                      <a:lumOff val="35000"/>
                    </a:schemeClr>
                  </a:solidFill>
                  <a:latin typeface="Arial" panose="020B0604020202020204" pitchFamily="34" charset="0"/>
                  <a:cs typeface="Arial" panose="020B0604020202020204" pitchFamily="34" charset="0"/>
                </a:rPr>
                <a:t>Leadership &amp; Workforce</a:t>
              </a:r>
              <a:endParaRPr lang="en-GB" sz="1200" b="1" dirty="0">
                <a:solidFill>
                  <a:schemeClr val="tx1">
                    <a:lumMod val="65000"/>
                    <a:lumOff val="3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6217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897CBE05-611B-5AED-9C55-DE4DF5469F14}"/>
              </a:ext>
            </a:extLst>
          </p:cNvPr>
          <p:cNvPicPr>
            <a:picLocks noChangeAspect="1"/>
          </p:cNvPicPr>
          <p:nvPr/>
        </p:nvPicPr>
        <p:blipFill>
          <a:blip r:embed="rId3"/>
          <a:stretch>
            <a:fillRect/>
          </a:stretch>
        </p:blipFill>
        <p:spPr>
          <a:xfrm>
            <a:off x="336087" y="403243"/>
            <a:ext cx="2849204" cy="786789"/>
          </a:xfrm>
          <a:prstGeom prst="rect">
            <a:avLst/>
          </a:prstGeom>
        </p:spPr>
      </p:pic>
      <p:pic>
        <p:nvPicPr>
          <p:cNvPr id="4" name="Picture 3">
            <a:extLst>
              <a:ext uri="{FF2B5EF4-FFF2-40B4-BE49-F238E27FC236}">
                <a16:creationId xmlns:a16="http://schemas.microsoft.com/office/drawing/2014/main" id="{DA8D9968-4F8B-22DB-1880-9CA2DE11172D}"/>
              </a:ext>
            </a:extLst>
          </p:cNvPr>
          <p:cNvPicPr>
            <a:picLocks noChangeAspect="1"/>
          </p:cNvPicPr>
          <p:nvPr/>
        </p:nvPicPr>
        <p:blipFill>
          <a:blip r:embed="rId4"/>
          <a:stretch>
            <a:fillRect/>
          </a:stretch>
        </p:blipFill>
        <p:spPr>
          <a:xfrm>
            <a:off x="9253788" y="305994"/>
            <a:ext cx="2592712" cy="981287"/>
          </a:xfrm>
          <a:prstGeom prst="rect">
            <a:avLst/>
          </a:prstGeom>
        </p:spPr>
      </p:pic>
      <p:sp>
        <p:nvSpPr>
          <p:cNvPr id="9" name="Title 24">
            <a:extLst>
              <a:ext uri="{FF2B5EF4-FFF2-40B4-BE49-F238E27FC236}">
                <a16:creationId xmlns:a16="http://schemas.microsoft.com/office/drawing/2014/main" id="{771B8649-2B46-5A06-DA28-E523F66DA890}"/>
              </a:ext>
            </a:extLst>
          </p:cNvPr>
          <p:cNvSpPr txBox="1">
            <a:spLocks/>
          </p:cNvSpPr>
          <p:nvPr/>
        </p:nvSpPr>
        <p:spPr>
          <a:xfrm>
            <a:off x="1878559" y="1447314"/>
            <a:ext cx="684464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US" sz="4267" dirty="0">
                <a:solidFill>
                  <a:srgbClr val="0F0248"/>
                </a:solidFill>
                <a:latin typeface="Arial" panose="020B0604020202020204" pitchFamily="34" charset="0"/>
                <a:cs typeface="Arial" panose="020B0604020202020204" pitchFamily="34" charset="0"/>
              </a:rPr>
              <a:t>Domains</a:t>
            </a:r>
          </a:p>
        </p:txBody>
      </p:sp>
      <p:sp>
        <p:nvSpPr>
          <p:cNvPr id="2" name="Flowchart: Off-page Connector 1">
            <a:extLst>
              <a:ext uri="{FF2B5EF4-FFF2-40B4-BE49-F238E27FC236}">
                <a16:creationId xmlns:a16="http://schemas.microsoft.com/office/drawing/2014/main" id="{EB58E886-A546-B2D0-F028-C2BC4D149638}"/>
              </a:ext>
            </a:extLst>
          </p:cNvPr>
          <p:cNvSpPr/>
          <p:nvPr/>
        </p:nvSpPr>
        <p:spPr>
          <a:xfrm>
            <a:off x="6275489" y="2424840"/>
            <a:ext cx="2251811" cy="3194692"/>
          </a:xfrm>
          <a:prstGeom prst="flowChartOffpageConnector">
            <a:avLst/>
          </a:prstGeom>
          <a:solidFill>
            <a:srgbClr val="3FD9CA"/>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Estates and Facilities</a:t>
            </a:r>
          </a:p>
        </p:txBody>
      </p:sp>
      <p:sp>
        <p:nvSpPr>
          <p:cNvPr id="8" name="Flowchart: Off-page Connector 7">
            <a:extLst>
              <a:ext uri="{FF2B5EF4-FFF2-40B4-BE49-F238E27FC236}">
                <a16:creationId xmlns:a16="http://schemas.microsoft.com/office/drawing/2014/main" id="{D9C5A59E-7ED4-AEAC-4845-54B32ED1D7A6}"/>
              </a:ext>
            </a:extLst>
          </p:cNvPr>
          <p:cNvSpPr/>
          <p:nvPr/>
        </p:nvSpPr>
        <p:spPr>
          <a:xfrm>
            <a:off x="911684" y="2424840"/>
            <a:ext cx="2251811" cy="3194692"/>
          </a:xfrm>
          <a:prstGeom prst="flowChartOffpageConnector">
            <a:avLst/>
          </a:prstGeom>
          <a:solidFill>
            <a:schemeClr val="accent4"/>
          </a:solid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Clinical</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Transformation</a:t>
            </a:r>
          </a:p>
        </p:txBody>
      </p:sp>
      <p:sp>
        <p:nvSpPr>
          <p:cNvPr id="10" name="Flowchart: Off-page Connector 9">
            <a:extLst>
              <a:ext uri="{FF2B5EF4-FFF2-40B4-BE49-F238E27FC236}">
                <a16:creationId xmlns:a16="http://schemas.microsoft.com/office/drawing/2014/main" id="{0F58A080-1148-E67E-46C3-5271ECDE37C3}"/>
              </a:ext>
            </a:extLst>
          </p:cNvPr>
          <p:cNvSpPr/>
          <p:nvPr/>
        </p:nvSpPr>
        <p:spPr>
          <a:xfrm>
            <a:off x="8957392" y="2424840"/>
            <a:ext cx="2251811" cy="3194692"/>
          </a:xfrm>
          <a:prstGeom prst="flowChartOffpageConnector">
            <a:avLst/>
          </a:prstGeom>
          <a:solidFill>
            <a:srgbClr val="00B0F0"/>
          </a:solidFill>
          <a:ln>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Procurement</a:t>
            </a:r>
          </a:p>
          <a:p>
            <a:pPr algn="ctr"/>
            <a:endParaRPr lang="en-GB" b="1" dirty="0">
              <a:latin typeface="Arial" panose="020B0604020202020204" pitchFamily="34" charset="0"/>
              <a:cs typeface="Arial" panose="020B0604020202020204" pitchFamily="34" charset="0"/>
            </a:endParaRPr>
          </a:p>
        </p:txBody>
      </p:sp>
      <p:sp>
        <p:nvSpPr>
          <p:cNvPr id="11" name="Flowchart: Off-page Connector 10">
            <a:extLst>
              <a:ext uri="{FF2B5EF4-FFF2-40B4-BE49-F238E27FC236}">
                <a16:creationId xmlns:a16="http://schemas.microsoft.com/office/drawing/2014/main" id="{A361714D-983C-9D20-3B7F-511C0EC85030}"/>
              </a:ext>
            </a:extLst>
          </p:cNvPr>
          <p:cNvSpPr/>
          <p:nvPr/>
        </p:nvSpPr>
        <p:spPr>
          <a:xfrm>
            <a:off x="3593587" y="2424840"/>
            <a:ext cx="2251811" cy="3194692"/>
          </a:xfrm>
          <a:prstGeom prst="flowChartOffpageConnector">
            <a:avLst/>
          </a:prstGeom>
          <a:solidFill>
            <a:srgbClr val="4DE838"/>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BZ" sz="1800" b="1" dirty="0">
                <a:solidFill>
                  <a:schemeClr val="tx1"/>
                </a:solidFill>
                <a:latin typeface="Arial" panose="020B0604020202020204" pitchFamily="34" charset="0"/>
                <a:cs typeface="Arial" panose="020B0604020202020204" pitchFamily="34" charset="0"/>
              </a:rPr>
              <a:t>Leadership &amp; Workforce</a:t>
            </a:r>
            <a:endParaRPr lang="en-GB" sz="1800" b="1" dirty="0">
              <a:solidFill>
                <a:schemeClr val="tx1"/>
              </a:solidFill>
              <a:latin typeface="Arial" panose="020B0604020202020204" pitchFamily="34" charset="0"/>
              <a:cs typeface="Arial" panose="020B0604020202020204" pitchFamily="34" charset="0"/>
            </a:endParaRPr>
          </a:p>
        </p:txBody>
      </p:sp>
      <p:sp>
        <p:nvSpPr>
          <p:cNvPr id="5" name="Rectangle 4" descr="January 2017">
            <a:extLst>
              <a:ext uri="{FF2B5EF4-FFF2-40B4-BE49-F238E27FC236}">
                <a16:creationId xmlns:a16="http://schemas.microsoft.com/office/drawing/2014/main" id="{7BDB8537-E3A1-DA01-CF0E-4D787C68107B}"/>
              </a:ext>
            </a:extLst>
          </p:cNvPr>
          <p:cNvSpPr/>
          <p:nvPr/>
        </p:nvSpPr>
        <p:spPr>
          <a:xfrm>
            <a:off x="11209203" y="6552007"/>
            <a:ext cx="897453" cy="205121"/>
          </a:xfrm>
          <a:prstGeom prst="rect">
            <a:avLst/>
          </a:prstGeom>
        </p:spPr>
        <p:txBody>
          <a:bodyPr wrap="square" lIns="0" tIns="0" rIns="0" bIns="0">
            <a:spAutoFit/>
          </a:bodyPr>
          <a:lstStyle/>
          <a:p>
            <a:r>
              <a:rPr lang="en-US" sz="1333" b="1" dirty="0">
                <a:solidFill>
                  <a:schemeClr val="accent6">
                    <a:lumMod val="75000"/>
                  </a:schemeClr>
                </a:solidFill>
              </a:rPr>
              <a:t>Green Plan</a:t>
            </a:r>
          </a:p>
        </p:txBody>
      </p:sp>
    </p:spTree>
    <p:extLst>
      <p:ext uri="{BB962C8B-B14F-4D97-AF65-F5344CB8AC3E}">
        <p14:creationId xmlns:p14="http://schemas.microsoft.com/office/powerpoint/2010/main" val="167896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066C2C-24CB-61A7-B0D6-64F222E5E7F6}"/>
              </a:ext>
            </a:extLst>
          </p:cNvPr>
          <p:cNvSpPr txBox="1"/>
          <p:nvPr/>
        </p:nvSpPr>
        <p:spPr>
          <a:xfrm>
            <a:off x="2770909" y="1620574"/>
            <a:ext cx="9075591" cy="464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are we now?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transformation is key to achieving sustainability, and this area covers optimising prescribing, substituting high carbon products for low-carbon alternatives, and making improvements in service delivery and waste processes. Additionally, development of more sustainable clinical models of care will also help to prevent unnecessary journeys through improved preventative medicine and enhanced digital care. So far, the following progress has been made: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decommissioned use of desflurane across gesh, moved to TIVA pumps and oral anaesthetics, significantly reducing the clinical carbon footprint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 George’s have closed 3 of the 4 nitrous manifolds in 2024, and ESTH are planning to close the nitrous oxide manifolds in 2025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Clinicians have been involved in the SMART theatres project and in implementing the Intercollegiate Green Theatre Checklist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started the roll out of the clinical engagement workshops aimed at implementing a sustainable quality improvement process for all clinical departments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descr="January 2017">
            <a:extLst>
              <a:ext uri="{FF2B5EF4-FFF2-40B4-BE49-F238E27FC236}">
                <a16:creationId xmlns:a16="http://schemas.microsoft.com/office/drawing/2014/main" id="{D7A0E1FD-7C67-5917-5817-CAD5459B6A6A}"/>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
        <p:nvSpPr>
          <p:cNvPr id="3" name="Flowchart: Off-page Connector 2">
            <a:extLst>
              <a:ext uri="{FF2B5EF4-FFF2-40B4-BE49-F238E27FC236}">
                <a16:creationId xmlns:a16="http://schemas.microsoft.com/office/drawing/2014/main" id="{43BC44CB-1703-3AB8-3ED4-6F40D4903FA5}"/>
              </a:ext>
            </a:extLst>
          </p:cNvPr>
          <p:cNvSpPr/>
          <p:nvPr/>
        </p:nvSpPr>
        <p:spPr>
          <a:xfrm>
            <a:off x="345500" y="1737403"/>
            <a:ext cx="2251811" cy="3194692"/>
          </a:xfrm>
          <a:prstGeom prst="flowChartOffpageConnector">
            <a:avLst/>
          </a:prstGeom>
          <a:solidFill>
            <a:schemeClr val="accent4"/>
          </a:solid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Clinical</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Transformation</a:t>
            </a:r>
          </a:p>
        </p:txBody>
      </p:sp>
    </p:spTree>
    <p:extLst>
      <p:ext uri="{BB962C8B-B14F-4D97-AF65-F5344CB8AC3E}">
        <p14:creationId xmlns:p14="http://schemas.microsoft.com/office/powerpoint/2010/main" val="46142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A33DF9DA-6F55-7FEE-CAB6-95B7863E836A}"/>
              </a:ext>
            </a:extLst>
          </p:cNvPr>
          <p:cNvGraphicFramePr>
            <a:graphicFrameLocks noGrp="1"/>
          </p:cNvGraphicFramePr>
          <p:nvPr>
            <p:extLst>
              <p:ext uri="{D42A27DB-BD31-4B8C-83A1-F6EECF244321}">
                <p14:modId xmlns:p14="http://schemas.microsoft.com/office/powerpoint/2010/main" val="3651232902"/>
              </p:ext>
            </p:extLst>
          </p:nvPr>
        </p:nvGraphicFramePr>
        <p:xfrm>
          <a:off x="336087" y="1879050"/>
          <a:ext cx="11510413" cy="4628898"/>
        </p:xfrm>
        <a:graphic>
          <a:graphicData uri="http://schemas.openxmlformats.org/drawingml/2006/table">
            <a:tbl>
              <a:tblPr firstRow="1" bandRow="1">
                <a:tableStyleId>{5C22544A-7EE6-4342-B048-85BDC9FD1C3A}</a:tableStyleId>
              </a:tblPr>
              <a:tblGrid>
                <a:gridCol w="3477791">
                  <a:extLst>
                    <a:ext uri="{9D8B030D-6E8A-4147-A177-3AD203B41FA5}">
                      <a16:colId xmlns:a16="http://schemas.microsoft.com/office/drawing/2014/main" val="3937274092"/>
                    </a:ext>
                  </a:extLst>
                </a:gridCol>
                <a:gridCol w="8032622">
                  <a:extLst>
                    <a:ext uri="{9D8B030D-6E8A-4147-A177-3AD203B41FA5}">
                      <a16:colId xmlns:a16="http://schemas.microsoft.com/office/drawing/2014/main" val="1525285726"/>
                    </a:ext>
                  </a:extLst>
                </a:gridCol>
              </a:tblGrid>
              <a:tr h="340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What do we want to achieve?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How will we get there?</a:t>
                      </a:r>
                      <a:endParaRPr lang="en-GB" sz="1400" u="none"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42509"/>
                  </a:ext>
                </a:extLst>
              </a:tr>
              <a:tr h="2351778">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i="0" dirty="0">
                          <a:latin typeface="Arial" panose="020B0604020202020204" pitchFamily="34" charset="0"/>
                          <a:cs typeface="Arial" panose="020B0604020202020204" pitchFamily="34" charset="0"/>
                        </a:rPr>
                        <a:t>Sustainable models of care </a:t>
                      </a:r>
                      <a:r>
                        <a:rPr lang="en-GB" sz="1200" b="0" i="0" dirty="0">
                          <a:latin typeface="Arial" panose="020B0604020202020204" pitchFamily="34" charset="0"/>
                          <a:cs typeface="Arial" panose="020B0604020202020204" pitchFamily="34" charset="0"/>
                        </a:rPr>
                        <a:t>- we will deliver</a:t>
                      </a:r>
                      <a:r>
                        <a:rPr lang="en-GB" sz="1200" b="0" i="0" kern="1200" dirty="0">
                          <a:solidFill>
                            <a:schemeClr val="tx1"/>
                          </a:solidFill>
                          <a:latin typeface="Arial" panose="020B0604020202020204" pitchFamily="34" charset="0"/>
                          <a:ea typeface="+mn-ea"/>
                          <a:cs typeface="Arial" panose="020B0604020202020204" pitchFamily="34" charset="0"/>
                        </a:rPr>
                        <a:t> improvements in the three key areas of Care, Cost and Carbon. We will take a whole systems approach to the way care is delivered. Our approach will embed consideration of sustainability into any existing or new clinical model/ service change.</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kern="1200" dirty="0">
                          <a:solidFill>
                            <a:schemeClr val="tx1"/>
                          </a:solidFill>
                          <a:effectLst/>
                          <a:latin typeface="Arial" panose="020B0604020202020204" pitchFamily="34" charset="0"/>
                          <a:ea typeface="+mn-ea"/>
                          <a:cs typeface="Arial" panose="020B0604020202020204" pitchFamily="34" charset="0"/>
                        </a:rPr>
                        <a:t>We will </a:t>
                      </a:r>
                      <a:r>
                        <a:rPr lang="en-GB" sz="1200" b="1" i="0" u="none" kern="1200" dirty="0">
                          <a:solidFill>
                            <a:schemeClr val="tx1"/>
                          </a:solidFill>
                          <a:effectLst/>
                          <a:latin typeface="Arial" panose="020B0604020202020204" pitchFamily="34" charset="0"/>
                          <a:ea typeface="+mn-ea"/>
                          <a:cs typeface="Arial" panose="020B0604020202020204" pitchFamily="34" charset="0"/>
                        </a:rPr>
                        <a:t>support our clinical and operational teams to consider sustainability in their delivery of care through a Quality Improvement process </a:t>
                      </a:r>
                      <a:r>
                        <a:rPr lang="en-GB" sz="1200" b="0" i="0" u="none" kern="1200" dirty="0">
                          <a:solidFill>
                            <a:schemeClr val="tx1"/>
                          </a:solidFill>
                          <a:effectLst/>
                          <a:latin typeface="Arial" panose="020B0604020202020204" pitchFamily="34" charset="0"/>
                          <a:ea typeface="+mn-ea"/>
                          <a:cs typeface="Arial" panose="020B0604020202020204" pitchFamily="34" charset="0"/>
                        </a:rPr>
                        <a:t>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Arial" panose="020B0604020202020204" pitchFamily="34" charset="0"/>
                          <a:ea typeface="+mn-ea"/>
                          <a:cs typeface="Arial" panose="020B0604020202020204" pitchFamily="34" charset="0"/>
                        </a:rPr>
                        <a:t>Developing Sustainable Quality Improvement process and a </a:t>
                      </a:r>
                      <a:r>
                        <a:rPr lang="en-GB" sz="1200" b="0" i="0" kern="1200" dirty="0">
                          <a:solidFill>
                            <a:schemeClr val="tx1"/>
                          </a:solidFill>
                          <a:effectLst/>
                          <a:latin typeface="Arial" panose="020B0604020202020204" pitchFamily="34" charset="0"/>
                          <a:ea typeface="+mn-ea"/>
                          <a:cs typeface="Arial" panose="020B0604020202020204" pitchFamily="34" charset="0"/>
                        </a:rPr>
                        <a:t>programme of communication/ engagement </a:t>
                      </a:r>
                      <a:r>
                        <a:rPr lang="en-GB" sz="1200" b="0" i="0" kern="1200" baseline="0" dirty="0">
                          <a:solidFill>
                            <a:schemeClr val="tx1"/>
                          </a:solidFill>
                          <a:effectLst/>
                          <a:latin typeface="Arial" panose="020B0604020202020204" pitchFamily="34" charset="0"/>
                          <a:ea typeface="+mn-ea"/>
                          <a:cs typeface="Arial" panose="020B0604020202020204" pitchFamily="34" charset="0"/>
                        </a:rPr>
                        <a:t>for all clinical departments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Arial" panose="020B0604020202020204" pitchFamily="34" charset="0"/>
                          <a:ea typeface="+mn-ea"/>
                          <a:cs typeface="Arial" panose="020B0604020202020204" pitchFamily="34" charset="0"/>
                        </a:rPr>
                        <a:t>We will help them to learn from our own successes, the professional bodies and national best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Arial" panose="020B0604020202020204" pitchFamily="34" charset="0"/>
                          <a:ea typeface="+mn-ea"/>
                          <a:cs typeface="Arial" panose="020B0604020202020204" pitchFamily="34" charset="0"/>
                        </a:rPr>
                        <a:t>Ensuring sustainability is embedded as a requirement for consideration in any future service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Arial" panose="020B0604020202020204" pitchFamily="34" charset="0"/>
                          <a:ea typeface="+mn-ea"/>
                          <a:cs typeface="Arial" panose="020B0604020202020204" pitchFamily="34" charset="0"/>
                        </a:rPr>
                        <a:t>Supporting programmes of work to avoid clinically unnecessary interventions and the procurement of sustainable products and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Arial" panose="020B0604020202020204" pitchFamily="34" charset="0"/>
                          <a:ea typeface="+mn-ea"/>
                          <a:cs typeface="Arial" panose="020B0604020202020204" pitchFamily="34" charset="0"/>
                        </a:rPr>
                        <a:t>Maximising digital delivery of care e.g. </a:t>
                      </a:r>
                      <a:r>
                        <a:rPr lang="en-GB" sz="1200" b="0" i="0" kern="1200" dirty="0">
                          <a:solidFill>
                            <a:schemeClr val="tx1"/>
                          </a:solidFill>
                          <a:effectLst/>
                          <a:latin typeface="Arial" panose="020B0604020202020204" pitchFamily="34" charset="0"/>
                          <a:ea typeface="+mn-ea"/>
                          <a:cs typeface="Arial" panose="020B0604020202020204" pitchFamily="34" charset="0"/>
                        </a:rPr>
                        <a:t>outpatient follow up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Arial" panose="020B0604020202020204" pitchFamily="34" charset="0"/>
                          <a:ea typeface="+mn-ea"/>
                          <a:cs typeface="Arial" panose="020B0604020202020204" pitchFamily="34" charset="0"/>
                        </a:rPr>
                        <a:t>Seeking to deliver patient care in community-based settings closer to people’s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Arial" panose="020B0604020202020204" pitchFamily="34" charset="0"/>
                          <a:ea typeface="+mn-ea"/>
                          <a:cs typeface="Arial" panose="020B0604020202020204" pitchFamily="34" charset="0"/>
                        </a:rPr>
                        <a:t>Promoting preventative healthcare and lifestyle changes that support sustainability e.g. active travel, healthy diets.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705259"/>
                  </a:ext>
                </a:extLst>
              </a:tr>
              <a:tr h="1595850">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i="0" kern="1200" dirty="0">
                          <a:solidFill>
                            <a:schemeClr val="tx1"/>
                          </a:solidFill>
                          <a:latin typeface="Arial" panose="020B0604020202020204" pitchFamily="34" charset="0"/>
                          <a:ea typeface="+mn-ea"/>
                          <a:cs typeface="Arial" panose="020B0604020202020204" pitchFamily="34" charset="0"/>
                        </a:rPr>
                        <a:t>Medicines </a:t>
                      </a:r>
                      <a:r>
                        <a:rPr lang="en-GB" sz="1200" b="0" i="0" kern="1200" dirty="0">
                          <a:solidFill>
                            <a:schemeClr val="tx1"/>
                          </a:solidFill>
                          <a:latin typeface="Arial" panose="020B0604020202020204" pitchFamily="34" charset="0"/>
                          <a:ea typeface="+mn-ea"/>
                          <a:cs typeface="Arial" panose="020B0604020202020204" pitchFamily="34" charset="0"/>
                        </a:rPr>
                        <a:t>- our clinical teams will be supported to optimise prescribing for example, by reducing the use of inhalers, nitrous oxide, and anaesthetic gases. We will have low levels of drug waste and will have minimised our emissions from medicines.</a:t>
                      </a:r>
                    </a:p>
                    <a:p>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pPr>
                      <a:r>
                        <a:rPr lang="en-GB" sz="1200" b="0" u="none" dirty="0">
                          <a:latin typeface="Arial" panose="020B0604020202020204" pitchFamily="34" charset="0"/>
                          <a:cs typeface="Arial" panose="020B0604020202020204" pitchFamily="34" charset="0"/>
                        </a:rPr>
                        <a:t>We will </a:t>
                      </a:r>
                      <a:r>
                        <a:rPr lang="en-GB" sz="1200" b="1" u="none" dirty="0">
                          <a:latin typeface="Arial" panose="020B0604020202020204" pitchFamily="34" charset="0"/>
                          <a:cs typeface="Arial" panose="020B0604020202020204" pitchFamily="34" charset="0"/>
                        </a:rPr>
                        <a:t>implement plans to optimise sustainability in pharmacy. </a:t>
                      </a:r>
                      <a:r>
                        <a:rPr lang="en-GB" sz="1200" b="0" u="none" dirty="0">
                          <a:latin typeface="Arial" panose="020B0604020202020204" pitchFamily="34" charset="0"/>
                          <a:cs typeface="Arial" panose="020B0604020202020204" pitchFamily="34" charset="0"/>
                        </a:rPr>
                        <a:t>This will include:</a:t>
                      </a:r>
                    </a:p>
                    <a:p>
                      <a:pPr marL="171450" lvl="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Manifold closures to reduce wastage (leaks)</a:t>
                      </a:r>
                    </a:p>
                    <a:p>
                      <a:pPr marL="171450" lvl="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Introduction of N</a:t>
                      </a:r>
                      <a:r>
                        <a:rPr lang="en-GB" sz="1200" b="0" baseline="-25000" dirty="0">
                          <a:latin typeface="Arial" panose="020B0604020202020204" pitchFamily="34" charset="0"/>
                          <a:cs typeface="Arial" panose="020B0604020202020204" pitchFamily="34" charset="0"/>
                        </a:rPr>
                        <a:t>2</a:t>
                      </a:r>
                      <a:r>
                        <a:rPr lang="en-GB" sz="1200" b="0" dirty="0">
                          <a:latin typeface="Arial" panose="020B0604020202020204" pitchFamily="34" charset="0"/>
                          <a:cs typeface="Arial" panose="020B0604020202020204" pitchFamily="34" charset="0"/>
                        </a:rPr>
                        <a:t>O cracking for patient-controlled delivery</a:t>
                      </a:r>
                    </a:p>
                    <a:p>
                      <a:pPr marL="171450" lvl="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Promotion of Sevoflurane</a:t>
                      </a:r>
                      <a:r>
                        <a:rPr lang="en-GB" sz="1200" b="0" baseline="0" dirty="0">
                          <a:latin typeface="Arial" panose="020B0604020202020204" pitchFamily="34" charset="0"/>
                          <a:cs typeface="Arial" panose="020B0604020202020204" pitchFamily="34" charset="0"/>
                        </a:rPr>
                        <a:t> as the preferred anaesthetic gas </a:t>
                      </a:r>
                    </a:p>
                    <a:p>
                      <a:pPr marL="171450" lvl="0" indent="-171450">
                        <a:buFont typeface="Arial" panose="020B0604020202020204" pitchFamily="34" charset="0"/>
                        <a:buChar char="•"/>
                      </a:pPr>
                      <a:r>
                        <a:rPr lang="en-GB" sz="1200" b="0" baseline="0" dirty="0">
                          <a:latin typeface="Arial" panose="020B0604020202020204" pitchFamily="34" charset="0"/>
                          <a:cs typeface="Arial" panose="020B0604020202020204" pitchFamily="34" charset="0"/>
                        </a:rPr>
                        <a:t>Moving to TIVA for anaesthetics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Arial" panose="020B0604020202020204" pitchFamily="34" charset="0"/>
                          <a:cs typeface="Arial" panose="020B0604020202020204" pitchFamily="34" charset="0"/>
                        </a:rPr>
                        <a:t>Increase of dry powder inhaler prescriptions and reducing/ recycling Metered Dose Inhalers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latin typeface="Arial" panose="020B0604020202020204" pitchFamily="34" charset="0"/>
                          <a:cs typeface="Arial" panose="020B0604020202020204" pitchFamily="34" charset="0"/>
                        </a:rPr>
                        <a:t>Developing a programme of awareness raising for staff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Arial" panose="020B0604020202020204" pitchFamily="34" charset="0"/>
                          <a:cs typeface="Arial" panose="020B0604020202020204" pitchFamily="34" charset="0"/>
                        </a:rPr>
                        <a:t>Minimising drug waste and over prescription  </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188299"/>
                  </a:ext>
                </a:extLst>
              </a:tr>
              <a:tr h="340635">
                <a:tc>
                  <a:txBody>
                    <a:bodyPr/>
                    <a:lstStyle/>
                    <a:p>
                      <a:endParaRPr lang="en-GB" sz="135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pPr>
                      <a:endParaRPr lang="en-GB" sz="135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737605"/>
                  </a:ext>
                </a:extLst>
              </a:tr>
            </a:tbl>
          </a:graphicData>
        </a:graphic>
      </p:graphicFrame>
      <p:sp>
        <p:nvSpPr>
          <p:cNvPr id="8" name="Title 24">
            <a:extLst>
              <a:ext uri="{FF2B5EF4-FFF2-40B4-BE49-F238E27FC236}">
                <a16:creationId xmlns:a16="http://schemas.microsoft.com/office/drawing/2014/main" id="{924ABE64-8264-51EA-8573-E3139CCFA3DF}"/>
              </a:ext>
            </a:extLst>
          </p:cNvPr>
          <p:cNvSpPr txBox="1">
            <a:spLocks/>
          </p:cNvSpPr>
          <p:nvPr/>
        </p:nvSpPr>
        <p:spPr>
          <a:xfrm>
            <a:off x="345500" y="1158807"/>
            <a:ext cx="664843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Clinical transformation</a:t>
            </a:r>
          </a:p>
        </p:txBody>
      </p:sp>
      <p:sp>
        <p:nvSpPr>
          <p:cNvPr id="7" name="Rectangle 6" descr="January 2017">
            <a:extLst>
              <a:ext uri="{FF2B5EF4-FFF2-40B4-BE49-F238E27FC236}">
                <a16:creationId xmlns:a16="http://schemas.microsoft.com/office/drawing/2014/main" id="{37B5D1E1-A10B-838D-6FA2-EB5BE9C49011}"/>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297058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066C2C-24CB-61A7-B0D6-64F222E5E7F6}"/>
              </a:ext>
            </a:extLst>
          </p:cNvPr>
          <p:cNvSpPr txBox="1"/>
          <p:nvPr/>
        </p:nvSpPr>
        <p:spPr>
          <a:xfrm>
            <a:off x="2687311" y="1713640"/>
            <a:ext cx="911600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are we now?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domain covers the essential role leadership and the workforce in general plays in delivering the aims of the Green Plan. Good progress has been made to date with the following success: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hold Trust level steering group meetings with the managing directors for both sites.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a governance structure agreed at the group level.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active working groups for each of the workstreams and key projects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active staff led groups for Theatres, ED and ICU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an active group Green Champions Group with representatives from throughout the organisation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specialist groups like the Bicycle User Group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descr="January 2017">
            <a:extLst>
              <a:ext uri="{FF2B5EF4-FFF2-40B4-BE49-F238E27FC236}">
                <a16:creationId xmlns:a16="http://schemas.microsoft.com/office/drawing/2014/main" id="{0AC70A8F-A20A-C32B-F2B1-54BA3942489D}"/>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
        <p:nvSpPr>
          <p:cNvPr id="2" name="Flowchart: Off-page Connector 1">
            <a:extLst>
              <a:ext uri="{FF2B5EF4-FFF2-40B4-BE49-F238E27FC236}">
                <a16:creationId xmlns:a16="http://schemas.microsoft.com/office/drawing/2014/main" id="{29B66033-86D2-4BC8-B55F-05B4C8F7C3EF}"/>
              </a:ext>
            </a:extLst>
          </p:cNvPr>
          <p:cNvSpPr/>
          <p:nvPr/>
        </p:nvSpPr>
        <p:spPr>
          <a:xfrm>
            <a:off x="286969" y="1713640"/>
            <a:ext cx="2251811" cy="3194692"/>
          </a:xfrm>
          <a:prstGeom prst="flowChartOffpageConnector">
            <a:avLst/>
          </a:prstGeom>
          <a:solidFill>
            <a:srgbClr val="4DE838"/>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BZ" sz="1800" b="1" dirty="0">
                <a:solidFill>
                  <a:schemeClr val="tx1"/>
                </a:solidFill>
                <a:latin typeface="Arial" panose="020B0604020202020204" pitchFamily="34" charset="0"/>
                <a:cs typeface="Arial" panose="020B0604020202020204" pitchFamily="34" charset="0"/>
              </a:rPr>
              <a:t>Leadership &amp; Workforce</a:t>
            </a:r>
            <a:endParaRPr lang="en-GB"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29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4">
            <a:extLst>
              <a:ext uri="{FF2B5EF4-FFF2-40B4-BE49-F238E27FC236}">
                <a16:creationId xmlns:a16="http://schemas.microsoft.com/office/drawing/2014/main" id="{771B8649-2B46-5A06-DA28-E523F66DA890}"/>
              </a:ext>
            </a:extLst>
          </p:cNvPr>
          <p:cNvSpPr txBox="1">
            <a:spLocks/>
          </p:cNvSpPr>
          <p:nvPr/>
        </p:nvSpPr>
        <p:spPr>
          <a:xfrm>
            <a:off x="336087" y="1112346"/>
            <a:ext cx="684464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Leadership &amp; Workforce</a:t>
            </a:r>
          </a:p>
        </p:txBody>
      </p:sp>
      <p:graphicFrame>
        <p:nvGraphicFramePr>
          <p:cNvPr id="5" name="Table 6">
            <a:extLst>
              <a:ext uri="{FF2B5EF4-FFF2-40B4-BE49-F238E27FC236}">
                <a16:creationId xmlns:a16="http://schemas.microsoft.com/office/drawing/2014/main" id="{19F718A7-0732-4F39-639D-4873786D5586}"/>
              </a:ext>
            </a:extLst>
          </p:cNvPr>
          <p:cNvGraphicFramePr>
            <a:graphicFrameLocks noGrp="1"/>
          </p:cNvGraphicFramePr>
          <p:nvPr>
            <p:extLst>
              <p:ext uri="{D42A27DB-BD31-4B8C-83A1-F6EECF244321}">
                <p14:modId xmlns:p14="http://schemas.microsoft.com/office/powerpoint/2010/main" val="3231242951"/>
              </p:ext>
            </p:extLst>
          </p:nvPr>
        </p:nvGraphicFramePr>
        <p:xfrm>
          <a:off x="336087" y="1818322"/>
          <a:ext cx="11644420" cy="5034280"/>
        </p:xfrm>
        <a:graphic>
          <a:graphicData uri="http://schemas.openxmlformats.org/drawingml/2006/table">
            <a:tbl>
              <a:tblPr firstRow="1" bandRow="1">
                <a:tableStyleId>{5C22544A-7EE6-4342-B048-85BDC9FD1C3A}</a:tableStyleId>
              </a:tblPr>
              <a:tblGrid>
                <a:gridCol w="4183958">
                  <a:extLst>
                    <a:ext uri="{9D8B030D-6E8A-4147-A177-3AD203B41FA5}">
                      <a16:colId xmlns:a16="http://schemas.microsoft.com/office/drawing/2014/main" val="3937274092"/>
                    </a:ext>
                  </a:extLst>
                </a:gridCol>
                <a:gridCol w="7460462">
                  <a:extLst>
                    <a:ext uri="{9D8B030D-6E8A-4147-A177-3AD203B41FA5}">
                      <a16:colId xmlns:a16="http://schemas.microsoft.com/office/drawing/2014/main" val="152528572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What do we want to achieve?</a:t>
                      </a:r>
                    </a:p>
                  </a:txBody>
                  <a:tcPr anchor="ctr">
                    <a:lnL w="12700" cmpd="sng">
                      <a:noFill/>
                    </a:lnL>
                    <a:lnR w="12700" cmpd="sng">
                      <a:noFill/>
                    </a:lnR>
                    <a:lnT w="12700" cmpd="sng">
                      <a:noFill/>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How will we get there?</a:t>
                      </a:r>
                      <a:endParaRPr lang="en-GB" sz="1400" u="none"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4250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i="0" dirty="0">
                          <a:latin typeface="Arial" panose="020B0604020202020204" pitchFamily="34" charset="0"/>
                          <a:cs typeface="Arial" panose="020B0604020202020204" pitchFamily="34" charset="0"/>
                        </a:rPr>
                        <a:t>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Arial" panose="020B0604020202020204" pitchFamily="34" charset="0"/>
                          <a:cs typeface="Arial" panose="020B0604020202020204" pitchFamily="34" charset="0"/>
                        </a:rPr>
                        <a:t>The Group leadership teams will be actively engaged in the Green Plan, supporting its delivery and championing its vision and aims. </a:t>
                      </a:r>
                      <a:endParaRPr lang="en-GB" sz="1400" dirty="0"/>
                    </a:p>
                    <a:p>
                      <a:endParaRPr lang="en-GB"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400" b="0" u="none" kern="1200" baseline="0" dirty="0">
                          <a:solidFill>
                            <a:schemeClr val="tx1"/>
                          </a:solidFill>
                          <a:effectLst/>
                          <a:latin typeface="Arial" panose="020B0604020202020204" pitchFamily="34" charset="0"/>
                          <a:ea typeface="+mn-ea"/>
                          <a:cs typeface="Arial" panose="020B0604020202020204" pitchFamily="34" charset="0"/>
                        </a:rPr>
                        <a:t>We will </a:t>
                      </a:r>
                      <a:r>
                        <a:rPr lang="en-GB" sz="1400" b="1" u="none" kern="1200" baseline="0" dirty="0">
                          <a:solidFill>
                            <a:schemeClr val="tx1"/>
                          </a:solidFill>
                          <a:effectLst/>
                          <a:latin typeface="Arial" panose="020B0604020202020204" pitchFamily="34" charset="0"/>
                          <a:ea typeface="+mn-ea"/>
                          <a:cs typeface="Arial" panose="020B0604020202020204" pitchFamily="34" charset="0"/>
                        </a:rPr>
                        <a:t>implement the governance structures and performance reporting </a:t>
                      </a:r>
                      <a:r>
                        <a:rPr lang="en-GB" sz="1400" b="0" u="none" kern="1200" baseline="0" dirty="0">
                          <a:solidFill>
                            <a:schemeClr val="tx1"/>
                          </a:solidFill>
                          <a:effectLst/>
                          <a:latin typeface="Arial" panose="020B0604020202020204" pitchFamily="34" charset="0"/>
                          <a:ea typeface="+mn-ea"/>
                          <a:cs typeface="Arial" panose="020B0604020202020204" pitchFamily="34" charset="0"/>
                        </a:rPr>
                        <a:t>for the group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kern="1200" baseline="0" dirty="0">
                          <a:solidFill>
                            <a:schemeClr val="tx1"/>
                          </a:solidFill>
                          <a:effectLst/>
                          <a:latin typeface="Arial" panose="020B0604020202020204" pitchFamily="34" charset="0"/>
                          <a:ea typeface="+mn-ea"/>
                          <a:cs typeface="Arial" panose="020B0604020202020204" pitchFamily="34" charset="0"/>
                        </a:rPr>
                        <a:t>Integrating the Green Plan Steering Group into existing leadership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kern="1200" baseline="0" dirty="0">
                          <a:solidFill>
                            <a:schemeClr val="tx1"/>
                          </a:solidFill>
                          <a:effectLst/>
                          <a:latin typeface="Arial" panose="020B0604020202020204" pitchFamily="34" charset="0"/>
                          <a:ea typeface="+mn-ea"/>
                          <a:cs typeface="Arial" panose="020B0604020202020204" pitchFamily="34" charset="0"/>
                        </a:rPr>
                        <a:t>Ensuring the workstream areas have a nominated lead and support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kern="1200" baseline="0" dirty="0">
                          <a:solidFill>
                            <a:schemeClr val="tx1"/>
                          </a:solidFill>
                          <a:effectLst/>
                          <a:latin typeface="Arial" panose="020B0604020202020204" pitchFamily="34" charset="0"/>
                          <a:ea typeface="+mn-ea"/>
                          <a:cs typeface="Arial" panose="020B0604020202020204" pitchFamily="34" charset="0"/>
                        </a:rPr>
                        <a:t>Developing a performance report including a dashboard of indicators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kern="1200" baseline="0" dirty="0">
                          <a:solidFill>
                            <a:schemeClr val="tx1"/>
                          </a:solidFill>
                          <a:effectLst/>
                          <a:latin typeface="Arial" panose="020B0604020202020204" pitchFamily="34" charset="0"/>
                          <a:ea typeface="+mn-ea"/>
                          <a:cs typeface="Arial" panose="020B0604020202020204" pitchFamily="34" charset="0"/>
                        </a:rPr>
                        <a:t>Fully integrate sustainability and Net Zero Carbon into financial decision making at all levels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kern="1200" baseline="0" dirty="0">
                          <a:solidFill>
                            <a:schemeClr val="tx1"/>
                          </a:solidFill>
                          <a:effectLst/>
                          <a:latin typeface="Arial" panose="020B0604020202020204" pitchFamily="34" charset="0"/>
                          <a:ea typeface="+mn-ea"/>
                          <a:cs typeface="Arial" panose="020B0604020202020204" pitchFamily="34" charset="0"/>
                        </a:rPr>
                        <a:t>Ensure capital investment is allocated to deliver longer term efficiencies and Net Zero Carbon</a:t>
                      </a: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70525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i="0" baseline="0" dirty="0">
                          <a:latin typeface="Arial" panose="020B0604020202020204" pitchFamily="34" charset="0"/>
                          <a:cs typeface="Arial" panose="020B0604020202020204" pitchFamily="34" charset="0"/>
                        </a:rPr>
                        <a:t>Workforce</a:t>
                      </a:r>
                    </a:p>
                    <a:p>
                      <a:pPr marL="0" marR="0" lvl="0" indent="0" algn="l" rtl="0" eaLnBrk="1" fontAlgn="auto" latinLnBrk="0" hangingPunct="1">
                        <a:lnSpc>
                          <a:spcPct val="100000"/>
                        </a:lnSpc>
                        <a:spcBef>
                          <a:spcPts val="0"/>
                        </a:spcBef>
                        <a:spcAft>
                          <a:spcPts val="0"/>
                        </a:spcAft>
                        <a:buClrTx/>
                        <a:buSzTx/>
                        <a:buFontTx/>
                        <a:buNone/>
                      </a:pPr>
                      <a:r>
                        <a:rPr lang="en-GB" sz="1400" b="0" i="0" baseline="0" dirty="0">
                          <a:latin typeface="Arial" panose="020B0604020202020204" pitchFamily="34" charset="0"/>
                          <a:cs typeface="Arial" panose="020B0604020202020204" pitchFamily="34" charset="0"/>
                        </a:rPr>
                        <a:t>Our staff across the Group will be supported and enabled to make positive changes to their workplaces, operations and systems to promote sustainability</a:t>
                      </a:r>
                      <a:endParaRPr lang="en-GB" sz="1400" b="0" i="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kern="1200" baseline="0" dirty="0">
                          <a:solidFill>
                            <a:schemeClr val="tx1"/>
                          </a:solidFill>
                          <a:effectLst/>
                          <a:latin typeface="Arial" panose="020B0604020202020204" pitchFamily="34" charset="0"/>
                          <a:ea typeface="+mn-ea"/>
                          <a:cs typeface="Arial" panose="020B0604020202020204" pitchFamily="34" charset="0"/>
                        </a:rPr>
                        <a:t>We will </a:t>
                      </a:r>
                      <a:r>
                        <a:rPr lang="en-GB" sz="1400" b="1" u="none" kern="1200" baseline="0" dirty="0">
                          <a:solidFill>
                            <a:schemeClr val="tx1"/>
                          </a:solidFill>
                          <a:effectLst/>
                          <a:latin typeface="Arial" panose="020B0604020202020204" pitchFamily="34" charset="0"/>
                          <a:ea typeface="+mn-ea"/>
                          <a:cs typeface="Arial" panose="020B0604020202020204" pitchFamily="34" charset="0"/>
                        </a:rPr>
                        <a:t>develop and deliver a staff training, awareness and communications program </a:t>
                      </a:r>
                      <a:r>
                        <a:rPr lang="en-GB" sz="1400" b="0" u="none" kern="1200" baseline="0" dirty="0">
                          <a:solidFill>
                            <a:schemeClr val="tx1"/>
                          </a:solidFill>
                          <a:effectLst/>
                          <a:latin typeface="Arial" panose="020B0604020202020204" pitchFamily="34" charset="0"/>
                          <a:ea typeface="+mn-ea"/>
                          <a:cs typeface="Arial" panose="020B0604020202020204" pitchFamily="34" charset="0"/>
                        </a:rPr>
                        <a:t>ensuring that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All staff have the opportunity to access a Group programme of sustainability training and education from Board level down, this will be role specific and key to increase education and raise awareness in clinical and corporate teams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Staff are enabled and empowered to take personal responsibility for integrating sustainability into everything they do and will support this with </a:t>
                      </a:r>
                      <a:r>
                        <a:rPr lang="en-GB" sz="1400" dirty="0" err="1">
                          <a:latin typeface="Arial" panose="020B0604020202020204" pitchFamily="34" charset="0"/>
                          <a:cs typeface="Arial" panose="020B0604020202020204" pitchFamily="34" charset="0"/>
                        </a:rPr>
                        <a:t>SusQi</a:t>
                      </a:r>
                      <a:r>
                        <a:rPr lang="en-GB" sz="1400" dirty="0">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strike="noStrike" dirty="0">
                          <a:latin typeface="Arial" panose="020B0604020202020204" pitchFamily="34" charset="0"/>
                          <a:cs typeface="Arial" panose="020B0604020202020204" pitchFamily="34" charset="0"/>
                        </a:rPr>
                        <a:t>The Green Plan Team is in place to enable ongoing delivery of the Green Plan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Working with the Group Communications team to share sustainability messaging</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Working with HR to include the Green Plan objectives into job descriptions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Working with the Wellbeing and Health and Safety teams to align sustainability messages and promote the importance for workforce wellbeing</a:t>
                      </a: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2188299"/>
                  </a:ext>
                </a:extLst>
              </a:tr>
            </a:tbl>
          </a:graphicData>
        </a:graphic>
      </p:graphicFrame>
      <p:sp>
        <p:nvSpPr>
          <p:cNvPr id="7" name="Rectangle 6" descr="January 2017">
            <a:extLst>
              <a:ext uri="{FF2B5EF4-FFF2-40B4-BE49-F238E27FC236}">
                <a16:creationId xmlns:a16="http://schemas.microsoft.com/office/drawing/2014/main" id="{705C2849-9BF7-6D5C-D8EA-7A299EE03F2C}"/>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123133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January 2017">
            <a:extLst>
              <a:ext uri="{FF2B5EF4-FFF2-40B4-BE49-F238E27FC236}">
                <a16:creationId xmlns:a16="http://schemas.microsoft.com/office/drawing/2014/main" id="{C2AF806E-3C68-D233-DCD2-6319D5BE8B4D}"/>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cxnSp>
        <p:nvCxnSpPr>
          <p:cNvPr id="6" name="Straight Connector 5">
            <a:extLst>
              <a:ext uri="{FF2B5EF4-FFF2-40B4-BE49-F238E27FC236}">
                <a16:creationId xmlns:a16="http://schemas.microsoft.com/office/drawing/2014/main" id="{64B51D0E-01EE-B428-9CC4-FFF62DABBA34}"/>
              </a:ext>
            </a:extLst>
          </p:cNvPr>
          <p:cNvCxnSpPr>
            <a:cxnSpLocks/>
          </p:cNvCxnSpPr>
          <p:nvPr/>
        </p:nvCxnSpPr>
        <p:spPr>
          <a:xfrm>
            <a:off x="480243" y="6372028"/>
            <a:ext cx="11019992" cy="0"/>
          </a:xfrm>
          <a:prstGeom prst="line">
            <a:avLst/>
          </a:prstGeom>
          <a:ln>
            <a:solidFill>
              <a:srgbClr val="0F0148"/>
            </a:solidFill>
          </a:ln>
        </p:spPr>
        <p:style>
          <a:lnRef idx="1">
            <a:schemeClr val="accent3"/>
          </a:lnRef>
          <a:fillRef idx="0">
            <a:schemeClr val="accent3"/>
          </a:fillRef>
          <a:effectRef idx="0">
            <a:schemeClr val="accent3"/>
          </a:effectRef>
          <a:fontRef idx="minor">
            <a:schemeClr val="tx1"/>
          </a:fontRef>
        </p:style>
      </p:cxnSp>
      <p:sp>
        <p:nvSpPr>
          <p:cNvPr id="9" name="Title 24">
            <a:extLst>
              <a:ext uri="{FF2B5EF4-FFF2-40B4-BE49-F238E27FC236}">
                <a16:creationId xmlns:a16="http://schemas.microsoft.com/office/drawing/2014/main" id="{771B8649-2B46-5A06-DA28-E523F66DA890}"/>
              </a:ext>
            </a:extLst>
          </p:cNvPr>
          <p:cNvSpPr txBox="1">
            <a:spLocks/>
          </p:cNvSpPr>
          <p:nvPr/>
        </p:nvSpPr>
        <p:spPr>
          <a:xfrm>
            <a:off x="480243" y="1465309"/>
            <a:ext cx="5358076"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4267" b="1" i="0" u="none" strike="noStrike" kern="1200" cap="none" spc="0" normalizeH="0" baseline="0" noProof="0" dirty="0">
                <a:ln>
                  <a:noFill/>
                </a:ln>
                <a:solidFill>
                  <a:srgbClr val="0F0148"/>
                </a:solidFill>
                <a:effectLst/>
                <a:uLnTx/>
                <a:uFillTx/>
                <a:latin typeface="Arial" panose="020B0604020202020204" pitchFamily="34" charset="0"/>
                <a:ea typeface="+mj-ea"/>
                <a:cs typeface="Arial" panose="020B0604020202020204" pitchFamily="34" charset="0"/>
              </a:rPr>
              <a:t>Contents</a:t>
            </a:r>
          </a:p>
        </p:txBody>
      </p:sp>
      <p:sp>
        <p:nvSpPr>
          <p:cNvPr id="10" name="TextBox 9">
            <a:extLst>
              <a:ext uri="{FF2B5EF4-FFF2-40B4-BE49-F238E27FC236}">
                <a16:creationId xmlns:a16="http://schemas.microsoft.com/office/drawing/2014/main" id="{5EF9D9D2-D496-1F17-80E6-D2CAC7B6FA04}"/>
              </a:ext>
            </a:extLst>
          </p:cNvPr>
          <p:cNvSpPr txBox="1"/>
          <p:nvPr/>
        </p:nvSpPr>
        <p:spPr>
          <a:xfrm>
            <a:off x="1274619" y="2221402"/>
            <a:ext cx="6972908" cy="3969741"/>
          </a:xfrm>
          <a:prstGeom prst="rect">
            <a:avLst/>
          </a:prstGeom>
          <a:noFill/>
        </p:spPr>
        <p:txBody>
          <a:bodyPr wrap="square" rtlCol="0">
            <a:spAutoFit/>
          </a:bodyPr>
          <a:lstStyle/>
          <a:p>
            <a:pPr marL="457200" marR="0" lvl="0" indent="-457200" algn="l" defTabSz="914400" rtl="0" eaLnBrk="1" fontAlgn="auto" latinLnBrk="0" hangingPunct="1">
              <a:lnSpc>
                <a:spcPts val="5067"/>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F0248"/>
                </a:solidFill>
                <a:effectLst/>
                <a:uLnTx/>
                <a:uFillTx/>
                <a:latin typeface="Arial" panose="020B0604020202020204" pitchFamily="34" charset="0"/>
                <a:ea typeface="+mn-ea"/>
                <a:cs typeface="Arial" panose="020B0604020202020204" pitchFamily="34" charset="0"/>
              </a:rPr>
              <a:t>Executive Summary</a:t>
            </a:r>
          </a:p>
          <a:p>
            <a:pPr marL="457200" marR="0" lvl="0" indent="-457200" algn="l" defTabSz="914400" rtl="0" eaLnBrk="1" fontAlgn="auto" latinLnBrk="0" hangingPunct="1">
              <a:lnSpc>
                <a:spcPts val="5067"/>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F0248"/>
                </a:solidFill>
                <a:effectLst/>
                <a:uLnTx/>
                <a:uFillTx/>
                <a:latin typeface="Arial" panose="020B0604020202020204" pitchFamily="34" charset="0"/>
                <a:ea typeface="+mn-ea"/>
                <a:cs typeface="Arial" panose="020B0604020202020204" pitchFamily="34" charset="0"/>
              </a:rPr>
              <a:t>Where are we now?</a:t>
            </a:r>
          </a:p>
          <a:p>
            <a:pPr marL="457200" marR="0" lvl="0" indent="-457200" algn="l" defTabSz="914400" rtl="0" eaLnBrk="1" fontAlgn="auto" latinLnBrk="0" hangingPunct="1">
              <a:lnSpc>
                <a:spcPts val="5067"/>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F0248"/>
                </a:solidFill>
                <a:effectLst/>
                <a:uLnTx/>
                <a:uFillTx/>
                <a:latin typeface="Arial" panose="020B0604020202020204" pitchFamily="34" charset="0"/>
                <a:ea typeface="+mn-ea"/>
                <a:cs typeface="Arial" panose="020B0604020202020204" pitchFamily="34" charset="0"/>
              </a:rPr>
              <a:t>What do we want to achieve?</a:t>
            </a:r>
          </a:p>
          <a:p>
            <a:pPr marL="457200" marR="0" lvl="0" indent="-457200" algn="l" defTabSz="914400" rtl="0" eaLnBrk="1" fontAlgn="auto" latinLnBrk="0" hangingPunct="1">
              <a:lnSpc>
                <a:spcPts val="5067"/>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F0248"/>
                </a:solidFill>
                <a:effectLst/>
                <a:uLnTx/>
                <a:uFillTx/>
                <a:latin typeface="Arial" panose="020B0604020202020204" pitchFamily="34" charset="0"/>
                <a:ea typeface="+mn-ea"/>
                <a:cs typeface="Arial" panose="020B0604020202020204" pitchFamily="34" charset="0"/>
              </a:rPr>
              <a:t>How do we get there?</a:t>
            </a:r>
          </a:p>
          <a:p>
            <a:pPr marL="457200" marR="0" lvl="0" indent="-457200" algn="l" defTabSz="914400" rtl="0" eaLnBrk="1" fontAlgn="auto" latinLnBrk="0" hangingPunct="1">
              <a:lnSpc>
                <a:spcPts val="5067"/>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F0248"/>
                </a:solidFill>
                <a:effectLst/>
                <a:uLnTx/>
                <a:uFillTx/>
                <a:latin typeface="Arial" panose="020B0604020202020204" pitchFamily="34" charset="0"/>
                <a:ea typeface="+mn-ea"/>
                <a:cs typeface="Arial" panose="020B0604020202020204" pitchFamily="34" charset="0"/>
              </a:rPr>
              <a:t>Glossary of terms</a:t>
            </a:r>
          </a:p>
          <a:p>
            <a:pPr marL="457200" marR="0" lvl="0" indent="-457200" algn="l" defTabSz="914400" rtl="0" eaLnBrk="1" fontAlgn="auto" latinLnBrk="0" hangingPunct="1">
              <a:lnSpc>
                <a:spcPts val="5067"/>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F0248"/>
                </a:solidFill>
                <a:effectLst/>
                <a:uLnTx/>
                <a:uFillTx/>
                <a:latin typeface="Arial" panose="020B0604020202020204" pitchFamily="34" charset="0"/>
                <a:ea typeface="+mn-ea"/>
                <a:cs typeface="Arial" panose="020B0604020202020204" pitchFamily="34" charset="0"/>
              </a:rPr>
              <a:t>Appendices </a:t>
            </a:r>
          </a:p>
        </p:txBody>
      </p:sp>
    </p:spTree>
    <p:extLst>
      <p:ext uri="{BB962C8B-B14F-4D97-AF65-F5344CB8AC3E}">
        <p14:creationId xmlns:p14="http://schemas.microsoft.com/office/powerpoint/2010/main" val="326418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066C2C-24CB-61A7-B0D6-64F222E5E7F6}"/>
              </a:ext>
            </a:extLst>
          </p:cNvPr>
          <p:cNvSpPr txBox="1"/>
          <p:nvPr/>
        </p:nvSpPr>
        <p:spPr>
          <a:xfrm>
            <a:off x="2864498" y="1121027"/>
            <a:ext cx="9327502"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are we now?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domain covers all functions which are responsibilities of Estates and Facilities including: waste, energy, capital projects, landscape &amp; biodiversity, adaptation, food &amp; nutrition, and travel &amp; transport. The Green Plan Team is embedded in Estates &amp; Facilities. Estates &amp; Facilities is therefore at the heart of Group action on sustainability and has made some great Progress already: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 George’s have developed the SMART Theatres project saving £393,900 in energy costs and 254,484 kgC02e reduction every year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replacing the fleet cars with Electric Vehicles (EVs)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Both St George’s and Epsom &amp; St Helier have diverted all of their waste from landfill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capital projects, the new Intensive Care Unit is targeting a Building Research Establishment Environmental Assessment Method (BREEAM) rating of “Excellent”. The Renal and the Specialist Emergency Care Hospital in Sutton are now on pause but have both targeted “Outstanding”.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estates strategy is being informed by the Green Plan and Decarbonisation Strategies for St George’s and Epsom &amp; St Helier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an abundant and varied set of gardens that provide a healing resource for staff, visitors and patients across gesh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low carbon patient and canteen menus in place, digital ordering for the patient menu, and have moved to reusable cutlery and crockery and waste food recycling in the canteens across gesh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ensured all Trust Vehicles (owned and leased) are ULEZ compliant across gesh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Also across gesh only Low Emissions Vehicles (LEV) and Zero Emissions Vehicles (ZEV) vehicles available to staff through Trust lease scheme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lang="en-GB" sz="1200" dirty="0">
                <a:solidFill>
                  <a:prstClr val="black"/>
                </a:solidFill>
                <a:latin typeface="Arial" panose="020B0604020202020204" pitchFamily="34" charset="0"/>
                <a:cs typeface="Arial" panose="020B0604020202020204" pitchFamily="34" charset="0"/>
              </a:rPr>
              <a:t>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ravel survey is being completed across the group and will inform a Travel Strategy.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digital parking system was introduced in April 2024 at ESTH saving the equivalent of 350 trees per year compared with the scratch card system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Cycle to work schemes are in place for staff with active cycling groups at both Trusts and the Cycle2Work scheme is available for staff across the group (includes electric bikes) and DASH cycle hire scheme is also available for staff at St George’s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 Bike” free bike repair is available across both Trusts</a:t>
            </a:r>
          </a:p>
        </p:txBody>
      </p:sp>
      <p:sp>
        <p:nvSpPr>
          <p:cNvPr id="5" name="Rectangle 4" descr="January 2017">
            <a:extLst>
              <a:ext uri="{FF2B5EF4-FFF2-40B4-BE49-F238E27FC236}">
                <a16:creationId xmlns:a16="http://schemas.microsoft.com/office/drawing/2014/main" id="{B89EE344-116B-F63E-E9E1-511DD7E60137}"/>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
        <p:nvSpPr>
          <p:cNvPr id="2" name="Flowchart: Off-page Connector 1">
            <a:extLst>
              <a:ext uri="{FF2B5EF4-FFF2-40B4-BE49-F238E27FC236}">
                <a16:creationId xmlns:a16="http://schemas.microsoft.com/office/drawing/2014/main" id="{07033F0D-208B-1451-6EB0-417ED415E9DD}"/>
              </a:ext>
            </a:extLst>
          </p:cNvPr>
          <p:cNvSpPr/>
          <p:nvPr/>
        </p:nvSpPr>
        <p:spPr>
          <a:xfrm>
            <a:off x="458583" y="1631625"/>
            <a:ext cx="2251811" cy="3194692"/>
          </a:xfrm>
          <a:prstGeom prst="flowChartOffpageConnector">
            <a:avLst/>
          </a:prstGeom>
          <a:solidFill>
            <a:srgbClr val="3FD9CA"/>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Estates and Facilities</a:t>
            </a:r>
          </a:p>
        </p:txBody>
      </p:sp>
    </p:spTree>
    <p:extLst>
      <p:ext uri="{BB962C8B-B14F-4D97-AF65-F5344CB8AC3E}">
        <p14:creationId xmlns:p14="http://schemas.microsoft.com/office/powerpoint/2010/main" val="1620806309"/>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4">
            <a:extLst>
              <a:ext uri="{FF2B5EF4-FFF2-40B4-BE49-F238E27FC236}">
                <a16:creationId xmlns:a16="http://schemas.microsoft.com/office/drawing/2014/main" id="{771B8649-2B46-5A06-DA28-E523F66DA890}"/>
              </a:ext>
            </a:extLst>
          </p:cNvPr>
          <p:cNvSpPr txBox="1">
            <a:spLocks/>
          </p:cNvSpPr>
          <p:nvPr/>
        </p:nvSpPr>
        <p:spPr>
          <a:xfrm>
            <a:off x="336087" y="1209600"/>
            <a:ext cx="684464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Estates and Facilities</a:t>
            </a:r>
          </a:p>
        </p:txBody>
      </p:sp>
      <p:graphicFrame>
        <p:nvGraphicFramePr>
          <p:cNvPr id="5" name="Table 6">
            <a:extLst>
              <a:ext uri="{FF2B5EF4-FFF2-40B4-BE49-F238E27FC236}">
                <a16:creationId xmlns:a16="http://schemas.microsoft.com/office/drawing/2014/main" id="{19F718A7-0732-4F39-639D-4873786D5586}"/>
              </a:ext>
            </a:extLst>
          </p:cNvPr>
          <p:cNvGraphicFramePr>
            <a:graphicFrameLocks noGrp="1"/>
          </p:cNvGraphicFramePr>
          <p:nvPr>
            <p:extLst>
              <p:ext uri="{D42A27DB-BD31-4B8C-83A1-F6EECF244321}">
                <p14:modId xmlns:p14="http://schemas.microsoft.com/office/powerpoint/2010/main" val="935684945"/>
              </p:ext>
            </p:extLst>
          </p:nvPr>
        </p:nvGraphicFramePr>
        <p:xfrm>
          <a:off x="240930" y="2146595"/>
          <a:ext cx="11710140" cy="3845560"/>
        </p:xfrm>
        <a:graphic>
          <a:graphicData uri="http://schemas.openxmlformats.org/drawingml/2006/table">
            <a:tbl>
              <a:tblPr firstRow="1" bandRow="1">
                <a:tableStyleId>{5C22544A-7EE6-4342-B048-85BDC9FD1C3A}</a:tableStyleId>
              </a:tblPr>
              <a:tblGrid>
                <a:gridCol w="5200010">
                  <a:extLst>
                    <a:ext uri="{9D8B030D-6E8A-4147-A177-3AD203B41FA5}">
                      <a16:colId xmlns:a16="http://schemas.microsoft.com/office/drawing/2014/main" val="3937274092"/>
                    </a:ext>
                  </a:extLst>
                </a:gridCol>
                <a:gridCol w="6510130">
                  <a:extLst>
                    <a:ext uri="{9D8B030D-6E8A-4147-A177-3AD203B41FA5}">
                      <a16:colId xmlns:a16="http://schemas.microsoft.com/office/drawing/2014/main" val="152528572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What do we want to achieve?</a:t>
                      </a:r>
                    </a:p>
                  </a:txBody>
                  <a:tcPr>
                    <a:lnL w="12700" cmpd="sng">
                      <a:noFill/>
                    </a:lnL>
                    <a:lnR w="12700" cmpd="sng">
                      <a:noFill/>
                    </a:lnR>
                    <a:lnT w="12700" cmpd="sng">
                      <a:noFill/>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How will we get there?</a:t>
                      </a:r>
                      <a:endParaRPr lang="en-GB" sz="1400" u="none"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425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latin typeface="Arial" panose="020B0604020202020204" pitchFamily="34" charset="0"/>
                          <a:ea typeface="+mn-ea"/>
                          <a:cs typeface="Arial" panose="020B0604020202020204" pitchFamily="34" charset="0"/>
                        </a:rPr>
                        <a:t>Energy</a:t>
                      </a:r>
                      <a:r>
                        <a:rPr lang="en-GB" sz="1200" b="0" i="0" kern="1200" dirty="0">
                          <a:solidFill>
                            <a:schemeClr val="tx1"/>
                          </a:solidFill>
                          <a:latin typeface="Arial" panose="020B0604020202020204" pitchFamily="34" charset="0"/>
                          <a:ea typeface="+mn-ea"/>
                          <a:cs typeface="Arial" panose="020B0604020202020204" pitchFamily="34" charset="0"/>
                        </a:rPr>
                        <a:t> - we will be delivering key elements of our roadmap to 80% carbon reduction by 2028-32 and net zero carbon by 2040 and have moved a significant portion of the estate from gas to electric heating. Significant upgrades will have been made to more efficient fabric, low energy lighting, and smart metering. We will have minimised our local air pollution emissions and delivered energy efficiency work.</a:t>
                      </a:r>
                    </a:p>
                    <a:p>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dirty="0">
                          <a:solidFill>
                            <a:schemeClr val="tx1"/>
                          </a:solidFill>
                          <a:latin typeface="Arial" panose="020B0604020202020204" pitchFamily="34" charset="0"/>
                          <a:cs typeface="Arial" panose="020B0604020202020204" pitchFamily="34" charset="0"/>
                        </a:rPr>
                        <a:t>To do this we will </a:t>
                      </a:r>
                      <a:r>
                        <a:rPr lang="en-GB" sz="1200" b="1" i="0" u="none" dirty="0">
                          <a:solidFill>
                            <a:schemeClr val="tx1"/>
                          </a:solidFill>
                          <a:latin typeface="Arial" panose="020B0604020202020204" pitchFamily="34" charset="0"/>
                          <a:cs typeface="Arial" panose="020B0604020202020204" pitchFamily="34" charset="0"/>
                        </a:rPr>
                        <a:t>deliver our Estates Decarbonisation Strategies for each site. </a:t>
                      </a:r>
                      <a:r>
                        <a:rPr lang="en-GB" sz="1200" b="0" i="0" kern="1200" dirty="0">
                          <a:solidFill>
                            <a:schemeClr val="tx1"/>
                          </a:solidFill>
                          <a:latin typeface="Arial" panose="020B0604020202020204" pitchFamily="34" charset="0"/>
                          <a:ea typeface="+mn-ea"/>
                          <a:cs typeface="Arial" panose="020B0604020202020204" pitchFamily="34" charset="0"/>
                        </a:rPr>
                        <a:t>This will include: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Mapping the pathway to move from gas to all electric heating and cooling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Improving the efficiency of our building fabric, lighting, and HVAC systems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Applying for funding for further decarbonisation support to replace equipment coming to the end of its life through upcoming phases of the Public Sector Decarbonisation Scheme (PSDS) and Low Carbon Skills Fund (LCSF)</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A review the requirements for connection to the local electrical Distribution Network Operator,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pPr>
                      <a:r>
                        <a:rPr lang="en-GB" sz="1200" b="0" i="0" kern="1200" dirty="0">
                          <a:solidFill>
                            <a:schemeClr val="tx1"/>
                          </a:solidFill>
                          <a:latin typeface="Arial" panose="020B0604020202020204" pitchFamily="34" charset="0"/>
                          <a:ea typeface="+mn-ea"/>
                          <a:cs typeface="Arial" panose="020B0604020202020204" pitchFamily="34" charset="0"/>
                        </a:rPr>
                        <a:t>Developing the on-site renewables capacity, electrical capacity and battery storage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pPr>
                      <a:r>
                        <a:rPr lang="en-GB" sz="1200" b="0" i="0" kern="1200" dirty="0">
                          <a:solidFill>
                            <a:schemeClr val="tx1"/>
                          </a:solidFill>
                          <a:latin typeface="Arial" panose="020B0604020202020204" pitchFamily="34" charset="0"/>
                          <a:ea typeface="+mn-ea"/>
                          <a:cs typeface="Arial" panose="020B0604020202020204" pitchFamily="34" charset="0"/>
                        </a:rPr>
                        <a:t>Promoting energy efficient behaviours and efficient use of our buildings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pPr>
                      <a:endParaRPr lang="en-GB" sz="1200" b="0" i="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7052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Capital projects</a:t>
                      </a:r>
                      <a:r>
                        <a:rPr lang="en-GB" sz="1200" dirty="0">
                          <a:solidFill>
                            <a:schemeClr val="tx1"/>
                          </a:solidFill>
                          <a:latin typeface="Arial" panose="020B0604020202020204" pitchFamily="34" charset="0"/>
                          <a:cs typeface="Arial" panose="020B0604020202020204" pitchFamily="34" charset="0"/>
                        </a:rPr>
                        <a:t> - </a:t>
                      </a:r>
                      <a:r>
                        <a:rPr lang="en-GB" sz="1200" b="0" i="0" kern="1200" dirty="0">
                          <a:solidFill>
                            <a:schemeClr val="tx1"/>
                          </a:solidFill>
                          <a:latin typeface="Arial" panose="020B0604020202020204" pitchFamily="34" charset="0"/>
                          <a:ea typeface="+mn-ea"/>
                          <a:cs typeface="Arial" panose="020B0604020202020204" pitchFamily="34" charset="0"/>
                        </a:rPr>
                        <a:t>our new buildings and refurbishments (Intensive care unit, Renal, SECH) will all meet the NHS Net Zero Building Standard (NZBS) requirements and target the BREEAM ratings of “Outstanding” and “Excellent”, demonstrating sustainable construction and minimising embodied carbon, as well as reducing their operational energy demand.  </a:t>
                      </a:r>
                      <a:endParaRPr lang="en-GB" sz="1200" b="0" i="0" dirty="0">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just" rtl="0" eaLnBrk="1" fontAlgn="auto" latinLnBrk="0" hangingPunct="1">
                        <a:lnSpc>
                          <a:spcPct val="100000"/>
                        </a:lnSpc>
                        <a:spcBef>
                          <a:spcPts val="0"/>
                        </a:spcBef>
                        <a:spcAft>
                          <a:spcPts val="0"/>
                        </a:spcAft>
                        <a:buClrTx/>
                        <a:buSzTx/>
                        <a:buFontTx/>
                        <a:buNone/>
                      </a:pPr>
                      <a:r>
                        <a:rPr lang="en-GB" sz="1200" b="0" i="0" u="none" kern="1200" dirty="0">
                          <a:solidFill>
                            <a:schemeClr val="tx1"/>
                          </a:solidFill>
                          <a:latin typeface="Arial" panose="020B0604020202020204" pitchFamily="34" charset="0"/>
                          <a:ea typeface="+mn-ea"/>
                          <a:cs typeface="Arial" panose="020B0604020202020204" pitchFamily="34" charset="0"/>
                        </a:rPr>
                        <a:t>We will </a:t>
                      </a:r>
                      <a:r>
                        <a:rPr lang="en-GB" sz="1200" b="1" i="0" u="none" kern="1200" dirty="0">
                          <a:solidFill>
                            <a:schemeClr val="tx1"/>
                          </a:solidFill>
                          <a:latin typeface="Arial" panose="020B0604020202020204" pitchFamily="34" charset="0"/>
                          <a:ea typeface="+mn-ea"/>
                          <a:cs typeface="Arial" panose="020B0604020202020204" pitchFamily="34" charset="0"/>
                        </a:rPr>
                        <a:t>achieve key standards in the delivery of all new capital projects (e.g. BREAAM and NZBS). </a:t>
                      </a:r>
                      <a:r>
                        <a:rPr lang="en-GB" sz="1200" b="0" i="0" u="none" kern="1200" dirty="0">
                          <a:solidFill>
                            <a:schemeClr val="tx1"/>
                          </a:solidFill>
                          <a:latin typeface="Arial" panose="020B0604020202020204" pitchFamily="34" charset="0"/>
                          <a:ea typeface="+mn-ea"/>
                          <a:cs typeface="Arial" panose="020B0604020202020204" pitchFamily="34" charset="0"/>
                        </a:rPr>
                        <a:t>We will: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Ensure ongoing delivery in line with the requirements of the Net Zero Building Standard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Integrate the requirements of BREEAM/ NZBS into business as usual and achieve them where appropriate</a:t>
                      </a:r>
                    </a:p>
                    <a:p>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2188299"/>
                  </a:ext>
                </a:extLst>
              </a:tr>
            </a:tbl>
          </a:graphicData>
        </a:graphic>
      </p:graphicFrame>
      <p:sp>
        <p:nvSpPr>
          <p:cNvPr id="7" name="Rectangle 6" descr="January 2017">
            <a:extLst>
              <a:ext uri="{FF2B5EF4-FFF2-40B4-BE49-F238E27FC236}">
                <a16:creationId xmlns:a16="http://schemas.microsoft.com/office/drawing/2014/main" id="{5219CAC5-0F8C-A0E9-8399-BFE0C4BA6F74}"/>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2981349421"/>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4">
            <a:extLst>
              <a:ext uri="{FF2B5EF4-FFF2-40B4-BE49-F238E27FC236}">
                <a16:creationId xmlns:a16="http://schemas.microsoft.com/office/drawing/2014/main" id="{771B8649-2B46-5A06-DA28-E523F66DA890}"/>
              </a:ext>
            </a:extLst>
          </p:cNvPr>
          <p:cNvSpPr txBox="1">
            <a:spLocks/>
          </p:cNvSpPr>
          <p:nvPr/>
        </p:nvSpPr>
        <p:spPr>
          <a:xfrm>
            <a:off x="336087" y="1209600"/>
            <a:ext cx="684464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Estates and Facilities</a:t>
            </a:r>
          </a:p>
        </p:txBody>
      </p:sp>
      <p:graphicFrame>
        <p:nvGraphicFramePr>
          <p:cNvPr id="5" name="Table 6">
            <a:extLst>
              <a:ext uri="{FF2B5EF4-FFF2-40B4-BE49-F238E27FC236}">
                <a16:creationId xmlns:a16="http://schemas.microsoft.com/office/drawing/2014/main" id="{19F718A7-0732-4F39-639D-4873786D5586}"/>
              </a:ext>
            </a:extLst>
          </p:cNvPr>
          <p:cNvGraphicFramePr>
            <a:graphicFrameLocks noGrp="1"/>
          </p:cNvGraphicFramePr>
          <p:nvPr>
            <p:extLst>
              <p:ext uri="{D42A27DB-BD31-4B8C-83A1-F6EECF244321}">
                <p14:modId xmlns:p14="http://schemas.microsoft.com/office/powerpoint/2010/main" val="2986076728"/>
              </p:ext>
            </p:extLst>
          </p:nvPr>
        </p:nvGraphicFramePr>
        <p:xfrm>
          <a:off x="336087" y="2058617"/>
          <a:ext cx="11765540" cy="3927345"/>
        </p:xfrm>
        <a:graphic>
          <a:graphicData uri="http://schemas.openxmlformats.org/drawingml/2006/table">
            <a:tbl>
              <a:tblPr firstRow="1" bandRow="1">
                <a:tableStyleId>{5C22544A-7EE6-4342-B048-85BDC9FD1C3A}</a:tableStyleId>
              </a:tblPr>
              <a:tblGrid>
                <a:gridCol w="5523537">
                  <a:extLst>
                    <a:ext uri="{9D8B030D-6E8A-4147-A177-3AD203B41FA5}">
                      <a16:colId xmlns:a16="http://schemas.microsoft.com/office/drawing/2014/main" val="3937274092"/>
                    </a:ext>
                  </a:extLst>
                </a:gridCol>
                <a:gridCol w="6242003">
                  <a:extLst>
                    <a:ext uri="{9D8B030D-6E8A-4147-A177-3AD203B41FA5}">
                      <a16:colId xmlns:a16="http://schemas.microsoft.com/office/drawing/2014/main" val="1525285726"/>
                    </a:ext>
                  </a:extLst>
                </a:gridCol>
              </a:tblGrid>
              <a:tr h="454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What do we want to achieve?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How will we get there?</a:t>
                      </a:r>
                      <a:endParaRPr lang="en-GB" sz="1400" u="none"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42509"/>
                  </a:ext>
                </a:extLst>
              </a:tr>
              <a:tr h="1008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latin typeface="Arial" panose="020B0604020202020204" pitchFamily="34" charset="0"/>
                          <a:ea typeface="+mn-ea"/>
                          <a:cs typeface="Arial" panose="020B0604020202020204" pitchFamily="34" charset="0"/>
                        </a:rPr>
                        <a:t>Waste </a:t>
                      </a:r>
                      <a:r>
                        <a:rPr lang="en-GB" sz="1200" b="0" i="0" kern="1200" dirty="0">
                          <a:solidFill>
                            <a:schemeClr val="tx1"/>
                          </a:solidFill>
                          <a:latin typeface="Arial" panose="020B0604020202020204" pitchFamily="34" charset="0"/>
                          <a:ea typeface="+mn-ea"/>
                          <a:cs typeface="Arial" panose="020B0604020202020204" pitchFamily="34" charset="0"/>
                        </a:rPr>
                        <a:t>- our waste volumes going to incineration will be low, and we will have improved segregation and recycling rates. In particular we will be achieving the targets for reducing the carbon footprint of our waste to Net Zero and implementing the requirements of the Clinical Waste Strategy 20/20/60.</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rtl="0" eaLnBrk="1" fontAlgn="auto" latinLnBrk="0" hangingPunct="1">
                        <a:lnSpc>
                          <a:spcPct val="100000"/>
                        </a:lnSpc>
                        <a:spcBef>
                          <a:spcPts val="0"/>
                        </a:spcBef>
                        <a:spcAft>
                          <a:spcPts val="0"/>
                        </a:spcAft>
                        <a:buClrTx/>
                        <a:buSzTx/>
                        <a:buFontTx/>
                        <a:buNone/>
                      </a:pPr>
                      <a:r>
                        <a:rPr lang="en-GB" sz="1200" b="0" i="0" u="none" dirty="0">
                          <a:solidFill>
                            <a:schemeClr val="tx1"/>
                          </a:solidFill>
                          <a:latin typeface="Arial" panose="020B0604020202020204" pitchFamily="34" charset="0"/>
                          <a:cs typeface="Arial" panose="020B0604020202020204" pitchFamily="34" charset="0"/>
                        </a:rPr>
                        <a:t>To do this we will </a:t>
                      </a:r>
                      <a:r>
                        <a:rPr lang="en-GB" sz="1200" b="1" i="0" u="none" dirty="0">
                          <a:solidFill>
                            <a:schemeClr val="tx1"/>
                          </a:solidFill>
                          <a:latin typeface="Arial" panose="020B0604020202020204" pitchFamily="34" charset="0"/>
                          <a:cs typeface="Arial" panose="020B0604020202020204" pitchFamily="34" charset="0"/>
                        </a:rPr>
                        <a:t>d</a:t>
                      </a:r>
                      <a:r>
                        <a:rPr lang="en-GB" sz="1200" b="1" i="0" u="none" dirty="0">
                          <a:latin typeface="Arial" panose="020B0604020202020204" pitchFamily="34" charset="0"/>
                          <a:cs typeface="Arial" panose="020B0604020202020204" pitchFamily="34" charset="0"/>
                        </a:rPr>
                        <a:t>eliver national Clinical Waste targets</a:t>
                      </a:r>
                      <a:r>
                        <a:rPr lang="en-GB" sz="1200" b="0" i="0" u="none" dirty="0">
                          <a:latin typeface="Arial" panose="020B0604020202020204" pitchFamily="34" charset="0"/>
                          <a:cs typeface="Arial" panose="020B0604020202020204" pitchFamily="34" charset="0"/>
                        </a:rPr>
                        <a:t>,</a:t>
                      </a:r>
                      <a:r>
                        <a:rPr lang="en-GB" sz="1200" b="0" i="0" kern="1200" dirty="0">
                          <a:solidFill>
                            <a:schemeClr val="tx1"/>
                          </a:solidFill>
                          <a:latin typeface="Arial" panose="020B0604020202020204" pitchFamily="34" charset="0"/>
                          <a:ea typeface="+mn-ea"/>
                          <a:cs typeface="Arial" panose="020B0604020202020204" pitchFamily="34" charset="0"/>
                        </a:rPr>
                        <a:t> ensure that the waste targets are embedded in relevant contracts, minimise waste production, improve segregation and recycling, aiming for net zero carbon from waste.</a:t>
                      </a:r>
                    </a:p>
                    <a:p>
                      <a:endParaRPr lang="en-GB" sz="1200" u="none"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705259"/>
                  </a:ext>
                </a:extLst>
              </a:tr>
              <a:tr h="1008288">
                <a:tc>
                  <a:txBody>
                    <a:bodyPr/>
                    <a:lstStyle/>
                    <a:p>
                      <a:pPr marL="0" marR="0" lvl="0" indent="0" algn="just" defTabSz="914400" rtl="0" eaLnBrk="1" fontAlgn="auto" latinLnBrk="0" hangingPunct="1">
                        <a:lnSpc>
                          <a:spcPct val="100000"/>
                        </a:lnSpc>
                        <a:spcBef>
                          <a:spcPts val="0"/>
                        </a:spcBef>
                        <a:spcAft>
                          <a:spcPts val="0"/>
                        </a:spcAft>
                        <a:buClrTx/>
                        <a:buSzTx/>
                        <a:buFontTx/>
                        <a:buNone/>
                      </a:pPr>
                      <a:r>
                        <a:rPr lang="en-GB" sz="1200" b="1" i="0" kern="1200" dirty="0">
                          <a:solidFill>
                            <a:schemeClr val="tx1"/>
                          </a:solidFill>
                          <a:latin typeface="Arial" panose="020B0604020202020204" pitchFamily="34" charset="0"/>
                          <a:ea typeface="+mn-ea"/>
                          <a:cs typeface="Arial" panose="020B0604020202020204" pitchFamily="34" charset="0"/>
                        </a:rPr>
                        <a:t>Adaptation </a:t>
                      </a:r>
                      <a:r>
                        <a:rPr lang="en-GB" sz="1200" b="0" i="0" kern="1200" dirty="0">
                          <a:solidFill>
                            <a:schemeClr val="tx1"/>
                          </a:solidFill>
                          <a:latin typeface="Arial" panose="020B0604020202020204" pitchFamily="34" charset="0"/>
                          <a:ea typeface="+mn-ea"/>
                          <a:cs typeface="Arial" panose="020B0604020202020204" pitchFamily="34" charset="0"/>
                        </a:rPr>
                        <a:t>- our approach to adapting to climate change will be well defined, with clear protocols and risk assessments across the Group to respond to heat waves, cold weather, floods and other aspects of climate change and their impact on clinical services. </a:t>
                      </a:r>
                    </a:p>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pPr>
                      <a:r>
                        <a:rPr lang="en-GB" sz="1200" b="0" i="0" u="none" kern="1200" dirty="0">
                          <a:solidFill>
                            <a:schemeClr val="tx1"/>
                          </a:solidFill>
                          <a:latin typeface="Arial" panose="020B0604020202020204" pitchFamily="34" charset="0"/>
                          <a:ea typeface="+mn-ea"/>
                          <a:cs typeface="Arial" panose="020B0604020202020204" pitchFamily="34" charset="0"/>
                        </a:rPr>
                        <a:t>We will </a:t>
                      </a:r>
                      <a:r>
                        <a:rPr lang="en-GB" sz="1200" b="1" i="0" u="none" kern="1200" dirty="0">
                          <a:solidFill>
                            <a:schemeClr val="tx1"/>
                          </a:solidFill>
                          <a:latin typeface="Arial" panose="020B0604020202020204" pitchFamily="34" charset="0"/>
                          <a:ea typeface="+mn-ea"/>
                          <a:cs typeface="Arial" panose="020B0604020202020204" pitchFamily="34" charset="0"/>
                        </a:rPr>
                        <a:t>develop and implement a group Climate Adaptation Plan </a:t>
                      </a:r>
                      <a:r>
                        <a:rPr lang="en-GB" sz="1200" b="0" i="0" u="none" kern="1200" dirty="0">
                          <a:solidFill>
                            <a:schemeClr val="tx1"/>
                          </a:solidFill>
                          <a:latin typeface="Arial" panose="020B0604020202020204" pitchFamily="34" charset="0"/>
                          <a:ea typeface="+mn-ea"/>
                          <a:cs typeface="Arial" panose="020B0604020202020204" pitchFamily="34" charset="0"/>
                        </a:rPr>
                        <a:t>for responding to the changing climate</a:t>
                      </a:r>
                      <a:r>
                        <a:rPr lang="en-GB" sz="1200" b="1" i="0" u="none" kern="1200" dirty="0">
                          <a:solidFill>
                            <a:schemeClr val="tx1"/>
                          </a:solidFill>
                          <a:latin typeface="Arial" panose="020B0604020202020204" pitchFamily="34" charset="0"/>
                          <a:ea typeface="+mn-ea"/>
                          <a:cs typeface="Arial" panose="020B0604020202020204" pitchFamily="34" charset="0"/>
                        </a:rPr>
                        <a:t>. </a:t>
                      </a:r>
                      <a:r>
                        <a:rPr lang="en-GB" sz="1200" b="0" i="0" u="none" kern="1200" dirty="0">
                          <a:solidFill>
                            <a:schemeClr val="tx1"/>
                          </a:solidFill>
                          <a:latin typeface="Arial" panose="020B0604020202020204" pitchFamily="34" charset="0"/>
                          <a:ea typeface="+mn-ea"/>
                          <a:cs typeface="Arial" panose="020B0604020202020204" pitchFamily="34" charset="0"/>
                        </a:rPr>
                        <a:t>This will </a:t>
                      </a:r>
                      <a:r>
                        <a:rPr lang="en-GB" sz="1200" b="0" i="0" kern="1200" dirty="0">
                          <a:solidFill>
                            <a:schemeClr val="tx1"/>
                          </a:solidFill>
                          <a:latin typeface="Arial" panose="020B0604020202020204" pitchFamily="34" charset="0"/>
                          <a:ea typeface="+mn-ea"/>
                          <a:cs typeface="Arial" panose="020B0604020202020204" pitchFamily="34" charset="0"/>
                        </a:rPr>
                        <a:t>assess the vulnerability of the existing group estate against a list of key climate scenarios. We will develop a group wide climate risk assessment with consideration of longer-term potential issues and the impact on clinical services e.g. flooding and overheating.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188299"/>
                  </a:ext>
                </a:extLst>
              </a:tr>
              <a:tr h="1456417">
                <a:tc>
                  <a:txBody>
                    <a:bodyPr/>
                    <a:lstStyle/>
                    <a:p>
                      <a:pPr marL="0" marR="0" lvl="0" indent="0" algn="just" defTabSz="914400" rtl="0" eaLnBrk="1" fontAlgn="auto" latinLnBrk="0" hangingPunct="1">
                        <a:lnSpc>
                          <a:spcPct val="100000"/>
                        </a:lnSpc>
                        <a:spcBef>
                          <a:spcPts val="0"/>
                        </a:spcBef>
                        <a:spcAft>
                          <a:spcPts val="0"/>
                        </a:spcAft>
                        <a:buClrTx/>
                        <a:buSzTx/>
                        <a:buFontTx/>
                        <a:buNone/>
                      </a:pPr>
                      <a:r>
                        <a:rPr lang="en-GB" sz="1200" b="1" i="0" kern="1200" dirty="0">
                          <a:solidFill>
                            <a:schemeClr val="tx1"/>
                          </a:solidFill>
                          <a:latin typeface="Arial" panose="020B0604020202020204" pitchFamily="34" charset="0"/>
                          <a:ea typeface="+mn-ea"/>
                          <a:cs typeface="Arial" panose="020B0604020202020204" pitchFamily="34" charset="0"/>
                        </a:rPr>
                        <a:t>Landscape and biodiversity - </a:t>
                      </a:r>
                      <a:r>
                        <a:rPr lang="en-GB" sz="1200" b="0" i="0" kern="1200" dirty="0">
                          <a:solidFill>
                            <a:schemeClr val="tx1"/>
                          </a:solidFill>
                          <a:latin typeface="Arial" panose="020B0604020202020204" pitchFamily="34" charset="0"/>
                          <a:ea typeface="+mn-ea"/>
                          <a:cs typeface="Arial" panose="020B0604020202020204" pitchFamily="34" charset="0"/>
                        </a:rPr>
                        <a:t>w</a:t>
                      </a:r>
                      <a:r>
                        <a:rPr lang="en-GB" sz="1200" b="0" i="0" dirty="0">
                          <a:latin typeface="Arial" panose="020B0604020202020204" pitchFamily="34" charset="0"/>
                          <a:cs typeface="Arial" panose="020B0604020202020204" pitchFamily="34" charset="0"/>
                        </a:rPr>
                        <a:t>e will be recognised as a leader in this area, with a robust landscape &amp; biodiversity management plan in place across all current and future group sites. We will work in partnership with our patients, staff and communities to enhance our biodiversity and connection to it.</a:t>
                      </a:r>
                    </a:p>
                    <a:p>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latin typeface="Arial" panose="020B0604020202020204" pitchFamily="34" charset="0"/>
                          <a:ea typeface="+mn-ea"/>
                          <a:cs typeface="Arial" panose="020B0604020202020204" pitchFamily="34" charset="0"/>
                        </a:rPr>
                        <a:t>We will </a:t>
                      </a:r>
                      <a:r>
                        <a:rPr lang="en-GB" sz="1200" b="1" i="0" kern="1200" dirty="0">
                          <a:solidFill>
                            <a:schemeClr val="tx1"/>
                          </a:solidFill>
                          <a:latin typeface="Arial" panose="020B0604020202020204" pitchFamily="34" charset="0"/>
                          <a:ea typeface="+mn-ea"/>
                          <a:cs typeface="Arial" panose="020B0604020202020204" pitchFamily="34" charset="0"/>
                        </a:rPr>
                        <a:t>develop and implement a group Landscape &amp; Biodiversity Management Plan. </a:t>
                      </a:r>
                      <a:r>
                        <a:rPr lang="en-GB" sz="1200" b="0" i="0" kern="1200" dirty="0">
                          <a:solidFill>
                            <a:schemeClr val="tx1"/>
                          </a:solidFill>
                          <a:latin typeface="Arial" panose="020B0604020202020204" pitchFamily="34" charset="0"/>
                          <a:ea typeface="+mn-ea"/>
                          <a:cs typeface="Arial" panose="020B0604020202020204" pitchFamily="34" charset="0"/>
                        </a:rPr>
                        <a:t>This will include a review of open spaces across all current and future sites to prioritise the maintenance and development of landscape and biodiversity.  We will identify opportunities to engage with staff, public and local communities to support ongoing promotion and development of biodiversity and wellbeing.</a:t>
                      </a:r>
                    </a:p>
                    <a:p>
                      <a:pPr marL="0" marR="0" lvl="0" indent="0" algn="just" defTabSz="914400" rtl="0" eaLnBrk="1" fontAlgn="auto" latinLnBrk="0" hangingPunct="1">
                        <a:lnSpc>
                          <a:spcPct val="100000"/>
                        </a:lnSpc>
                        <a:spcBef>
                          <a:spcPts val="0"/>
                        </a:spcBef>
                        <a:spcAft>
                          <a:spcPts val="0"/>
                        </a:spcAft>
                        <a:buClrTx/>
                        <a:buSzTx/>
                        <a:buFontTx/>
                        <a:buNone/>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737605"/>
                  </a:ext>
                </a:extLst>
              </a:tr>
            </a:tbl>
          </a:graphicData>
        </a:graphic>
      </p:graphicFrame>
      <p:sp>
        <p:nvSpPr>
          <p:cNvPr id="7" name="Rectangle 6" descr="January 2017">
            <a:extLst>
              <a:ext uri="{FF2B5EF4-FFF2-40B4-BE49-F238E27FC236}">
                <a16:creationId xmlns:a16="http://schemas.microsoft.com/office/drawing/2014/main" id="{F7F7BDC5-C267-69B7-43BF-ED18E880CCF9}"/>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176877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4">
            <a:extLst>
              <a:ext uri="{FF2B5EF4-FFF2-40B4-BE49-F238E27FC236}">
                <a16:creationId xmlns:a16="http://schemas.microsoft.com/office/drawing/2014/main" id="{771B8649-2B46-5A06-DA28-E523F66DA890}"/>
              </a:ext>
            </a:extLst>
          </p:cNvPr>
          <p:cNvSpPr txBox="1">
            <a:spLocks/>
          </p:cNvSpPr>
          <p:nvPr/>
        </p:nvSpPr>
        <p:spPr>
          <a:xfrm>
            <a:off x="336087" y="1207708"/>
            <a:ext cx="684464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Estates and Facilities</a:t>
            </a:r>
          </a:p>
        </p:txBody>
      </p:sp>
      <p:graphicFrame>
        <p:nvGraphicFramePr>
          <p:cNvPr id="5" name="Table 6">
            <a:extLst>
              <a:ext uri="{FF2B5EF4-FFF2-40B4-BE49-F238E27FC236}">
                <a16:creationId xmlns:a16="http://schemas.microsoft.com/office/drawing/2014/main" id="{19F718A7-0732-4F39-639D-4873786D5586}"/>
              </a:ext>
            </a:extLst>
          </p:cNvPr>
          <p:cNvGraphicFramePr>
            <a:graphicFrameLocks noGrp="1"/>
          </p:cNvGraphicFramePr>
          <p:nvPr>
            <p:extLst>
              <p:ext uri="{D42A27DB-BD31-4B8C-83A1-F6EECF244321}">
                <p14:modId xmlns:p14="http://schemas.microsoft.com/office/powerpoint/2010/main" val="3583577257"/>
              </p:ext>
            </p:extLst>
          </p:nvPr>
        </p:nvGraphicFramePr>
        <p:xfrm>
          <a:off x="336087" y="1852886"/>
          <a:ext cx="11765540" cy="4119880"/>
        </p:xfrm>
        <a:graphic>
          <a:graphicData uri="http://schemas.openxmlformats.org/drawingml/2006/table">
            <a:tbl>
              <a:tblPr firstRow="1" bandRow="1">
                <a:tableStyleId>{5C22544A-7EE6-4342-B048-85BDC9FD1C3A}</a:tableStyleId>
              </a:tblPr>
              <a:tblGrid>
                <a:gridCol w="5441258">
                  <a:extLst>
                    <a:ext uri="{9D8B030D-6E8A-4147-A177-3AD203B41FA5}">
                      <a16:colId xmlns:a16="http://schemas.microsoft.com/office/drawing/2014/main" val="3937274092"/>
                    </a:ext>
                  </a:extLst>
                </a:gridCol>
                <a:gridCol w="6324282">
                  <a:extLst>
                    <a:ext uri="{9D8B030D-6E8A-4147-A177-3AD203B41FA5}">
                      <a16:colId xmlns:a16="http://schemas.microsoft.com/office/drawing/2014/main" val="152528572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What do we want to achieve?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How will we get there?</a:t>
                      </a:r>
                      <a:endParaRPr lang="en-GB" sz="1400" u="none"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4250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i="0" dirty="0">
                          <a:latin typeface="Arial" panose="020B0604020202020204" pitchFamily="34" charset="0"/>
                          <a:cs typeface="Arial" panose="020B0604020202020204" pitchFamily="34" charset="0"/>
                        </a:rPr>
                        <a:t>Food and nutrition </a:t>
                      </a:r>
                      <a:r>
                        <a:rPr lang="en-GB" sz="1200" b="0" i="0" kern="1200" dirty="0">
                          <a:solidFill>
                            <a:schemeClr val="dk1"/>
                          </a:solidFill>
                          <a:latin typeface="Arial" panose="020B0604020202020204" pitchFamily="34" charset="0"/>
                          <a:ea typeface="+mn-ea"/>
                          <a:cs typeface="Arial" panose="020B0604020202020204" pitchFamily="34" charset="0"/>
                        </a:rPr>
                        <a:t>- our </a:t>
                      </a:r>
                      <a:r>
                        <a:rPr lang="en-GB" sz="1200" b="0" i="0" dirty="0">
                          <a:latin typeface="Arial" panose="020B0604020202020204" pitchFamily="34" charset="0"/>
                          <a:cs typeface="Arial" panose="020B0604020202020204" pitchFamily="34" charset="0"/>
                        </a:rPr>
                        <a:t>delivery of food and nutrition across gesh will ensure minimal food waste, organic certification of products, delivery of low carbon menus, local sourcing and reduced food miles, and enhanced nutritional content.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kern="1200" dirty="0">
                          <a:solidFill>
                            <a:schemeClr val="tx1"/>
                          </a:solidFill>
                          <a:latin typeface="Arial" panose="020B0604020202020204" pitchFamily="34" charset="0"/>
                          <a:ea typeface="+mn-ea"/>
                          <a:cs typeface="Arial" panose="020B0604020202020204" pitchFamily="34" charset="0"/>
                        </a:rPr>
                        <a:t>We will </a:t>
                      </a:r>
                      <a:r>
                        <a:rPr lang="en-GB" sz="1200" b="1" i="0" u="none" kern="1200" dirty="0">
                          <a:solidFill>
                            <a:schemeClr val="tx1"/>
                          </a:solidFill>
                          <a:latin typeface="Arial" panose="020B0604020202020204" pitchFamily="34" charset="0"/>
                          <a:ea typeface="+mn-ea"/>
                          <a:cs typeface="Arial" panose="020B0604020202020204" pitchFamily="34" charset="0"/>
                        </a:rPr>
                        <a:t>integrate sustainability into the delivery of food and nutrition </a:t>
                      </a:r>
                      <a:r>
                        <a:rPr lang="en-GB" sz="1200" b="0" i="0" u="none" kern="1200" dirty="0">
                          <a:solidFill>
                            <a:schemeClr val="tx1"/>
                          </a:solidFill>
                          <a:latin typeface="Arial" panose="020B0604020202020204" pitchFamily="34" charset="0"/>
                          <a:ea typeface="+mn-ea"/>
                          <a:cs typeface="Arial" panose="020B0604020202020204" pitchFamily="34" charset="0"/>
                        </a:rPr>
                        <a:t>by </a:t>
                      </a:r>
                      <a:r>
                        <a:rPr lang="en-GB" sz="1200" b="0" i="0" kern="1200" dirty="0">
                          <a:solidFill>
                            <a:schemeClr val="tx1"/>
                          </a:solidFill>
                          <a:effectLst/>
                          <a:latin typeface="Arial" panose="020B0604020202020204" pitchFamily="34" charset="0"/>
                          <a:ea typeface="+mn-ea"/>
                          <a:cs typeface="Arial" panose="020B0604020202020204" pitchFamily="34" charset="0"/>
                        </a:rPr>
                        <a:t>identifying further opportunities for improvement in food waste reduction, </a:t>
                      </a:r>
                      <a:r>
                        <a:rPr lang="en-GB" sz="1200" b="0" i="0" kern="1200" dirty="0">
                          <a:solidFill>
                            <a:schemeClr val="tx1"/>
                          </a:solidFill>
                          <a:latin typeface="Arial" panose="020B0604020202020204" pitchFamily="34" charset="0"/>
                          <a:ea typeface="+mn-ea"/>
                          <a:cs typeface="Arial" panose="020B0604020202020204" pitchFamily="34" charset="0"/>
                        </a:rPr>
                        <a:t>improved purchasing and provision of ‘sustainable’ food e.g. organic certification, low carbon, locally sourced, and minimal waste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70525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i="0" dirty="0">
                          <a:latin typeface="Arial" panose="020B0604020202020204" pitchFamily="34" charset="0"/>
                          <a:cs typeface="Arial" panose="020B0604020202020204" pitchFamily="34" charset="0"/>
                        </a:rPr>
                        <a:t>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latin typeface="Arial" panose="020B0604020202020204" pitchFamily="34" charset="0"/>
                          <a:cs typeface="Arial" panose="020B0604020202020204" pitchFamily="34" charset="0"/>
                        </a:rPr>
                        <a:t>The Group will be well along its roadmap of transition</a:t>
                      </a:r>
                      <a:r>
                        <a:rPr lang="en-GB" sz="1200" b="0" i="0" baseline="0" dirty="0">
                          <a:latin typeface="Arial" panose="020B0604020202020204" pitchFamily="34" charset="0"/>
                          <a:cs typeface="Arial" panose="020B0604020202020204" pitchFamily="34" charset="0"/>
                        </a:rPr>
                        <a:t> to an electric fleet with pooled community cars and couriers, shuttle buses, and an electric Patient Transport fleet </a:t>
                      </a:r>
                      <a:r>
                        <a:rPr lang="en-GB" sz="1200" kern="1200" dirty="0">
                          <a:solidFill>
                            <a:prstClr val="black"/>
                          </a:solidFill>
                          <a:latin typeface="Arial" panose="020B0604020202020204" pitchFamily="34" charset="0"/>
                          <a:ea typeface="+mn-ea"/>
                          <a:cs typeface="Arial" panose="020B0604020202020204" pitchFamily="34" charset="0"/>
                        </a:rPr>
                        <a:t>generating minimal harmful air pollution</a:t>
                      </a:r>
                      <a:endParaRPr lang="en-GB"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kern="1200" dirty="0">
                          <a:solidFill>
                            <a:schemeClr val="tx1"/>
                          </a:solidFill>
                          <a:latin typeface="Arial" panose="020B0604020202020204" pitchFamily="34" charset="0"/>
                          <a:ea typeface="+mn-ea"/>
                          <a:cs typeface="Arial" panose="020B0604020202020204" pitchFamily="34" charset="0"/>
                        </a:rPr>
                        <a:t>We will </a:t>
                      </a:r>
                      <a:r>
                        <a:rPr lang="en-GB" sz="1200" b="1" i="0" u="none" kern="1200" dirty="0">
                          <a:solidFill>
                            <a:schemeClr val="tx1"/>
                          </a:solidFill>
                          <a:latin typeface="Arial" panose="020B0604020202020204" pitchFamily="34" charset="0"/>
                          <a:ea typeface="+mn-ea"/>
                          <a:cs typeface="Arial" panose="020B0604020202020204" pitchFamily="34" charset="0"/>
                        </a:rPr>
                        <a:t>transition to low carbon transport and an electric fleet. </a:t>
                      </a:r>
                      <a:r>
                        <a:rPr lang="en-GB" sz="1200" b="0" i="0" u="none" kern="1200" dirty="0">
                          <a:solidFill>
                            <a:schemeClr val="tx1"/>
                          </a:solidFill>
                          <a:latin typeface="Arial" panose="020B0604020202020204" pitchFamily="34" charset="0"/>
                          <a:ea typeface="+mn-ea"/>
                          <a:cs typeface="Arial" panose="020B0604020202020204" pitchFamily="34" charset="0"/>
                        </a:rPr>
                        <a:t>This will entail: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Reviewing requirements and opportunities for infrastructure/ investment and funding for electric vehicle charge points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Develop new vehicles leases for pooled/ community/ courier vehicles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The Non-Emergency Patient Transport Service vehicle provider to offer a proposal for charging infrastructure and transition to an all-electric fleet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1882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i="0" baseline="0" dirty="0">
                          <a:latin typeface="Arial" panose="020B0604020202020204" pitchFamily="34" charset="0"/>
                          <a:cs typeface="Arial" panose="020B0604020202020204" pitchFamily="34" charset="0"/>
                        </a:rPr>
                        <a:t>Travel</a:t>
                      </a:r>
                    </a:p>
                    <a:p>
                      <a:pPr marL="0" marR="0" lvl="0" indent="0" algn="l" rtl="0" eaLnBrk="1" fontAlgn="auto" latinLnBrk="0" hangingPunct="1">
                        <a:lnSpc>
                          <a:spcPct val="100000"/>
                        </a:lnSpc>
                        <a:spcBef>
                          <a:spcPts val="0"/>
                        </a:spcBef>
                        <a:spcAft>
                          <a:spcPts val="0"/>
                        </a:spcAft>
                        <a:buClrTx/>
                        <a:buSzTx/>
                        <a:buFontTx/>
                        <a:buNone/>
                      </a:pPr>
                      <a:r>
                        <a:rPr lang="en-GB" sz="1200" b="0" i="0" baseline="0" dirty="0">
                          <a:latin typeface="Arial" panose="020B0604020202020204" pitchFamily="34" charset="0"/>
                          <a:cs typeface="Arial" panose="020B0604020202020204" pitchFamily="34" charset="0"/>
                        </a:rPr>
                        <a:t>Our staff across the Group will be able to work flexibly as appropriate and supported to choose sustainable methods of transport for their commute, with high levels of staff using active travel</a:t>
                      </a:r>
                      <a:endParaRPr lang="en-GB" sz="1200" b="0" i="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latin typeface="Arial" panose="020B0604020202020204" pitchFamily="34" charset="0"/>
                          <a:ea typeface="+mn-ea"/>
                          <a:cs typeface="Arial" panose="020B0604020202020204" pitchFamily="34" charset="0"/>
                        </a:rPr>
                        <a:t>A key focus will be to </a:t>
                      </a:r>
                      <a:r>
                        <a:rPr lang="en-GB" sz="1200" b="1" i="0" u="none" kern="1200" dirty="0">
                          <a:solidFill>
                            <a:schemeClr val="tx1"/>
                          </a:solidFill>
                          <a:latin typeface="Arial" panose="020B0604020202020204" pitchFamily="34" charset="0"/>
                          <a:ea typeface="+mn-ea"/>
                          <a:cs typeface="Arial" panose="020B0604020202020204" pitchFamily="34" charset="0"/>
                        </a:rPr>
                        <a:t>promote active travel for staff, patients and the public:</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We will prioritise promoting the health and cost benefits to staff of active travel as well as the reduction in air pollution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A travel survey will be carried out annually and actions determined from staff feedback</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Criteria for staff parking across the Group will be reviewed and aligned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An investment programme to be determined for staff cycling facilities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A programme of awareness raising will be developed for staff to include information on public transport/ active travel and air quality awareness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latin typeface="Arial" panose="020B0604020202020204" pitchFamily="34" charset="0"/>
                          <a:ea typeface="+mn-ea"/>
                          <a:cs typeface="Arial" panose="020B0604020202020204" pitchFamily="34" charset="0"/>
                        </a:rPr>
                        <a:t>We will continue to work to develop air quality monitoring and communication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737605"/>
                  </a:ext>
                </a:extLst>
              </a:tr>
            </a:tbl>
          </a:graphicData>
        </a:graphic>
      </p:graphicFrame>
      <p:sp>
        <p:nvSpPr>
          <p:cNvPr id="7" name="Rectangle 6" descr="January 2017">
            <a:extLst>
              <a:ext uri="{FF2B5EF4-FFF2-40B4-BE49-F238E27FC236}">
                <a16:creationId xmlns:a16="http://schemas.microsoft.com/office/drawing/2014/main" id="{6500435C-4325-3DDB-7C7B-E588858FA20A}"/>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539571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066C2C-24CB-61A7-B0D6-64F222E5E7F6}"/>
              </a:ext>
            </a:extLst>
          </p:cNvPr>
          <p:cNvSpPr txBox="1"/>
          <p:nvPr/>
        </p:nvSpPr>
        <p:spPr>
          <a:xfrm>
            <a:off x="2659224" y="1135607"/>
            <a:ext cx="9187276" cy="51398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are we now?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NHS supply chain accounts for approximately 62% of total carbon emissions and is a clear priority area for our Green Plan. We can use our purchasing power and decision-making processes to reduce carbon embedded in our supply chains. For example, reducing the use of clinical and non-clinical single-use plastic items, reusing or reprocessing equipment (such as walking aids) and considering lower carbon alternative supplies, such as reusable equipment. Progress to date includes: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relevant procurements include at least 10% of the evaluation weighting on criteria assessing social value and sustainability, with these themes embedded across the contract lifecycle within supplier KPIs as part of the ongoing contract management process.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April 2024, a full Carbon Reduction Plan is required for procurements of over £5m p.a. and a Net Zero Commitment is required for procurements of under £5m p.a. that are above the PA23 threshold.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Developing a sustainable procurement working group and updating procurement processes across the Group.</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Encouraging suppliers to go beyond minimum requirements and engage with the Evergreen Sustainable Supplier Assessment.</a:t>
            </a:r>
          </a:p>
        </p:txBody>
      </p:sp>
      <p:sp>
        <p:nvSpPr>
          <p:cNvPr id="7" name="Rectangle 6" descr="January 2017">
            <a:extLst>
              <a:ext uri="{FF2B5EF4-FFF2-40B4-BE49-F238E27FC236}">
                <a16:creationId xmlns:a16="http://schemas.microsoft.com/office/drawing/2014/main" id="{B60E8BF0-E32C-C2ED-BCB5-BD186D66F028}"/>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
        <p:nvSpPr>
          <p:cNvPr id="2" name="Flowchart: Off-page Connector 1">
            <a:extLst>
              <a:ext uri="{FF2B5EF4-FFF2-40B4-BE49-F238E27FC236}">
                <a16:creationId xmlns:a16="http://schemas.microsoft.com/office/drawing/2014/main" id="{DBF0B7B4-193C-4F95-2E70-4AACCD4DDA99}"/>
              </a:ext>
            </a:extLst>
          </p:cNvPr>
          <p:cNvSpPr/>
          <p:nvPr/>
        </p:nvSpPr>
        <p:spPr>
          <a:xfrm>
            <a:off x="247501" y="1556622"/>
            <a:ext cx="2251811" cy="3194692"/>
          </a:xfrm>
          <a:prstGeom prst="flowChartOffpageConnector">
            <a:avLst/>
          </a:prstGeom>
          <a:solidFill>
            <a:srgbClr val="00B0F0"/>
          </a:solidFill>
          <a:ln>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Procurement</a:t>
            </a:r>
          </a:p>
          <a:p>
            <a:pPr algn="ct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300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C0362FFB-E09B-8988-2100-BA2D4B165969}"/>
              </a:ext>
            </a:extLst>
          </p:cNvPr>
          <p:cNvGraphicFramePr>
            <a:graphicFrameLocks noGrp="1"/>
          </p:cNvGraphicFramePr>
          <p:nvPr/>
        </p:nvGraphicFramePr>
        <p:xfrm>
          <a:off x="336087" y="1971433"/>
          <a:ext cx="11644420" cy="3820160"/>
        </p:xfrm>
        <a:graphic>
          <a:graphicData uri="http://schemas.openxmlformats.org/drawingml/2006/table">
            <a:tbl>
              <a:tblPr firstRow="1" bandRow="1">
                <a:tableStyleId>{5C22544A-7EE6-4342-B048-85BDC9FD1C3A}</a:tableStyleId>
              </a:tblPr>
              <a:tblGrid>
                <a:gridCol w="4347880">
                  <a:extLst>
                    <a:ext uri="{9D8B030D-6E8A-4147-A177-3AD203B41FA5}">
                      <a16:colId xmlns:a16="http://schemas.microsoft.com/office/drawing/2014/main" val="3937274092"/>
                    </a:ext>
                  </a:extLst>
                </a:gridCol>
                <a:gridCol w="7296540">
                  <a:extLst>
                    <a:ext uri="{9D8B030D-6E8A-4147-A177-3AD203B41FA5}">
                      <a16:colId xmlns:a16="http://schemas.microsoft.com/office/drawing/2014/main" val="152528572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What do we want to achieve?</a:t>
                      </a:r>
                    </a:p>
                  </a:txBody>
                  <a:tcPr>
                    <a:lnL w="12700" cmpd="sng">
                      <a:noFill/>
                    </a:lnL>
                    <a:lnR w="12700" cmpd="sng">
                      <a:noFill/>
                    </a:lnR>
                    <a:lnT w="12700" cmpd="sng">
                      <a:noFill/>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How will we get there?</a:t>
                      </a:r>
                      <a:endParaRPr lang="en-GB" sz="1400" u="none"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54250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i="0" dirty="0">
                          <a:latin typeface="Arial" panose="020B0604020202020204" pitchFamily="34" charset="0"/>
                          <a:cs typeface="Arial" panose="020B0604020202020204" pitchFamily="34" charset="0"/>
                        </a:rPr>
                        <a:t>Supply chain and procurement </a:t>
                      </a:r>
                      <a:r>
                        <a:rPr lang="en-GB" sz="1400" b="0" i="0" dirty="0">
                          <a:latin typeface="Arial" panose="020B0604020202020204" pitchFamily="34" charset="0"/>
                          <a:cs typeface="Arial" panose="020B0604020202020204" pitchFamily="34" charset="0"/>
                        </a:rPr>
                        <a:t>-</a:t>
                      </a:r>
                      <a:r>
                        <a:rPr lang="en-GB" sz="1400" b="1" i="0" dirty="0">
                          <a:latin typeface="Arial" panose="020B0604020202020204" pitchFamily="34" charset="0"/>
                          <a:cs typeface="Arial" panose="020B0604020202020204" pitchFamily="34" charset="0"/>
                        </a:rPr>
                        <a:t> </a:t>
                      </a:r>
                      <a:r>
                        <a:rPr lang="en-GB" sz="1400" b="0" i="0" dirty="0">
                          <a:latin typeface="Arial" panose="020B0604020202020204" pitchFamily="34" charset="0"/>
                          <a:cs typeface="Arial" panose="020B0604020202020204" pitchFamily="34" charset="0"/>
                        </a:rPr>
                        <a:t>we will be an ethical and sustainable procurer of goods and services, with clear requirements for all our suppliers to </a:t>
                      </a:r>
                      <a:r>
                        <a:rPr lang="en-GB" sz="1400" b="0" i="0" baseline="0" dirty="0">
                          <a:latin typeface="Arial" panose="020B0604020202020204" pitchFamily="34" charset="0"/>
                          <a:cs typeface="Arial" panose="020B0604020202020204" pitchFamily="34" charset="0"/>
                        </a:rPr>
                        <a:t>outline their own sustainability plans and pathway to net zero. We will implement the principles of a  </a:t>
                      </a:r>
                      <a:r>
                        <a:rPr lang="en-GB" sz="1400" b="0" i="0" kern="1200" dirty="0">
                          <a:solidFill>
                            <a:schemeClr val="tx1"/>
                          </a:solidFill>
                          <a:latin typeface="Arial" panose="020B0604020202020204" pitchFamily="34" charset="0"/>
                          <a:ea typeface="+mn-ea"/>
                          <a:cs typeface="Arial" panose="020B0604020202020204" pitchFamily="34" charset="0"/>
                        </a:rPr>
                        <a:t>circular economy prioritising products that can be reused and recycled. Greatly reducing single use plastics, substituting high carbon products with low-carbon alternatives and procuring products from sustainable sources. </a:t>
                      </a:r>
                    </a:p>
                    <a:p>
                      <a:endParaRPr lang="en-GB"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kern="1200" dirty="0">
                          <a:solidFill>
                            <a:schemeClr val="tx1"/>
                          </a:solidFill>
                          <a:effectLst/>
                          <a:latin typeface="Arial" panose="020B0604020202020204" pitchFamily="34" charset="0"/>
                          <a:ea typeface="+mn-ea"/>
                          <a:cs typeface="Arial" panose="020B0604020202020204" pitchFamily="34" charset="0"/>
                        </a:rPr>
                        <a:t>We </a:t>
                      </a:r>
                      <a:r>
                        <a:rPr lang="en-GB" sz="1400" b="1" i="0" u="none" kern="1200" dirty="0">
                          <a:solidFill>
                            <a:schemeClr val="tx1"/>
                          </a:solidFill>
                          <a:effectLst/>
                          <a:latin typeface="Arial" panose="020B0604020202020204" pitchFamily="34" charset="0"/>
                          <a:ea typeface="+mn-ea"/>
                          <a:cs typeface="Arial" panose="020B0604020202020204" pitchFamily="34" charset="0"/>
                        </a:rPr>
                        <a:t>will build sustainability requirements into procurement processes and contracts </a:t>
                      </a:r>
                      <a:r>
                        <a:rPr lang="en-GB" sz="1400" b="1" i="0" u="none" kern="1200" baseline="0" dirty="0">
                          <a:solidFill>
                            <a:schemeClr val="tx1"/>
                          </a:solidFill>
                          <a:effectLst/>
                          <a:latin typeface="Arial" panose="020B0604020202020204" pitchFamily="34" charset="0"/>
                          <a:ea typeface="+mn-ea"/>
                          <a:cs typeface="Arial" panose="020B0604020202020204" pitchFamily="34" charset="0"/>
                        </a:rPr>
                        <a:t>using evaluation weightings, KPIs and ongoing contract management </a:t>
                      </a:r>
                      <a:r>
                        <a:rPr lang="en-GB" sz="1400" b="0" i="0" u="none" kern="1200" dirty="0">
                          <a:solidFill>
                            <a:schemeClr val="tx1"/>
                          </a:solidFill>
                          <a:effectLst/>
                          <a:latin typeface="Arial" panose="020B0604020202020204" pitchFamily="34" charset="0"/>
                          <a:ea typeface="+mn-ea"/>
                          <a:cs typeface="Arial" panose="020B0604020202020204" pitchFamily="34" charset="0"/>
                        </a:rPr>
                        <a: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kern="1200" baseline="0" dirty="0">
                          <a:solidFill>
                            <a:schemeClr val="tx1"/>
                          </a:solidFill>
                          <a:effectLst/>
                          <a:latin typeface="Arial" panose="020B0604020202020204" pitchFamily="34" charset="0"/>
                          <a:ea typeface="+mn-ea"/>
                          <a:cs typeface="Arial" panose="020B0604020202020204" pitchFamily="34" charset="0"/>
                        </a:rPr>
                        <a:t>Review procurement spend to identify high carbon products and contracts and develop a plan to tackle these as a priority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kern="1200" baseline="0" dirty="0">
                          <a:solidFill>
                            <a:schemeClr val="tx1"/>
                          </a:solidFill>
                          <a:effectLst/>
                          <a:latin typeface="Arial" panose="020B0604020202020204" pitchFamily="34" charset="0"/>
                          <a:ea typeface="+mn-ea"/>
                          <a:cs typeface="Arial" panose="020B0604020202020204" pitchFamily="34" charset="0"/>
                        </a:rPr>
                        <a:t>Ensure social value/ sustainability has 10% weighting for all relevant tender contract scoring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kern="1200" baseline="0" dirty="0">
                          <a:solidFill>
                            <a:schemeClr val="tx1"/>
                          </a:solidFill>
                          <a:effectLst/>
                          <a:latin typeface="Arial" panose="020B0604020202020204" pitchFamily="34" charset="0"/>
                          <a:ea typeface="+mn-ea"/>
                          <a:cs typeface="Arial" panose="020B0604020202020204" pitchFamily="34" charset="0"/>
                        </a:rPr>
                        <a:t>Make sure KPIs for sustainability are built into all new relevant contracts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kern="1200" baseline="0" dirty="0">
                          <a:solidFill>
                            <a:schemeClr val="tx1"/>
                          </a:solidFill>
                          <a:effectLst/>
                          <a:latin typeface="Arial" panose="020B0604020202020204" pitchFamily="34" charset="0"/>
                          <a:ea typeface="+mn-ea"/>
                          <a:cs typeface="Arial" panose="020B0604020202020204" pitchFamily="34" charset="0"/>
                        </a:rPr>
                        <a:t>The procurement team will engage with all suppliers on net zero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u="none"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kern="1200" baseline="0" dirty="0">
                          <a:solidFill>
                            <a:schemeClr val="tx1"/>
                          </a:solidFill>
                          <a:effectLst/>
                          <a:latin typeface="Arial" panose="020B0604020202020204" pitchFamily="34" charset="0"/>
                          <a:ea typeface="+mn-ea"/>
                          <a:cs typeface="Arial" panose="020B0604020202020204" pitchFamily="34" charset="0"/>
                        </a:rPr>
                        <a:t>We will </a:t>
                      </a:r>
                      <a:r>
                        <a:rPr lang="en-GB" sz="1400" b="1" i="0" u="none" kern="1200" baseline="0" dirty="0">
                          <a:solidFill>
                            <a:schemeClr val="tx1"/>
                          </a:solidFill>
                          <a:effectLst/>
                          <a:latin typeface="Arial" panose="020B0604020202020204" pitchFamily="34" charset="0"/>
                          <a:ea typeface="+mn-ea"/>
                          <a:cs typeface="Arial" panose="020B0604020202020204" pitchFamily="34" charset="0"/>
                        </a:rPr>
                        <a:t>review goods and services purchased against relevant sustainability criteria </a:t>
                      </a:r>
                      <a:r>
                        <a:rPr lang="en-GB" sz="1400" b="0" i="0" u="none" kern="1200" baseline="0" dirty="0">
                          <a:solidFill>
                            <a:schemeClr val="tx1"/>
                          </a:solidFill>
                          <a:effectLst/>
                          <a:latin typeface="Arial" panose="020B0604020202020204" pitchFamily="34" charset="0"/>
                          <a:ea typeface="+mn-ea"/>
                          <a:cs typeface="Arial" panose="020B0604020202020204" pitchFamily="34" charset="0"/>
                        </a:rPr>
                        <a:t>d</a:t>
                      </a:r>
                      <a:r>
                        <a:rPr lang="en-GB" sz="1400" b="0" i="0" kern="1200" baseline="0" dirty="0">
                          <a:solidFill>
                            <a:schemeClr val="tx1"/>
                          </a:solidFill>
                          <a:effectLst/>
                          <a:latin typeface="Arial" panose="020B0604020202020204" pitchFamily="34" charset="0"/>
                          <a:ea typeface="+mn-ea"/>
                          <a:cs typeface="Arial" panose="020B0604020202020204" pitchFamily="34" charset="0"/>
                        </a:rPr>
                        <a:t>evelop and promote a programme to ensure we procure products that are reusable, repairable, recyclable, have a low embodied carbon footprint and are from sustainable sources. </a:t>
                      </a:r>
                      <a:r>
                        <a:rPr lang="en-GB" sz="1400" b="0" i="0" kern="1200" dirty="0">
                          <a:solidFill>
                            <a:schemeClr val="tx1"/>
                          </a:solidFill>
                          <a:effectLst/>
                          <a:latin typeface="Arial" panose="020B0604020202020204" pitchFamily="34" charset="0"/>
                          <a:ea typeface="+mn-ea"/>
                          <a:cs typeface="Arial" panose="020B0604020202020204" pitchFamily="34" charset="0"/>
                        </a:rPr>
                        <a:t>We will </a:t>
                      </a:r>
                      <a:r>
                        <a:rPr lang="en-GB" sz="1400" b="0" i="0" kern="1200" baseline="0" dirty="0">
                          <a:solidFill>
                            <a:schemeClr val="tx1"/>
                          </a:solidFill>
                          <a:effectLst/>
                          <a:latin typeface="Arial" panose="020B0604020202020204" pitchFamily="34" charset="0"/>
                          <a:ea typeface="+mn-ea"/>
                          <a:cs typeface="Arial" panose="020B0604020202020204" pitchFamily="34" charset="0"/>
                        </a:rPr>
                        <a:t>remove any unnecessary single use plastics from supply chain by 2028.</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70525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endParaRPr lang="en-GB" sz="1400" b="0" i="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4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2188299"/>
                  </a:ext>
                </a:extLst>
              </a:tr>
            </a:tbl>
          </a:graphicData>
        </a:graphic>
      </p:graphicFrame>
      <p:sp>
        <p:nvSpPr>
          <p:cNvPr id="7" name="Title 24">
            <a:extLst>
              <a:ext uri="{FF2B5EF4-FFF2-40B4-BE49-F238E27FC236}">
                <a16:creationId xmlns:a16="http://schemas.microsoft.com/office/drawing/2014/main" id="{8B3A7E42-E86F-F369-1BB5-61007B78FABF}"/>
              </a:ext>
            </a:extLst>
          </p:cNvPr>
          <p:cNvSpPr txBox="1">
            <a:spLocks/>
          </p:cNvSpPr>
          <p:nvPr/>
        </p:nvSpPr>
        <p:spPr>
          <a:xfrm>
            <a:off x="336087" y="1265009"/>
            <a:ext cx="9166704"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Supply chain and procurement</a:t>
            </a:r>
          </a:p>
        </p:txBody>
      </p:sp>
      <p:sp>
        <p:nvSpPr>
          <p:cNvPr id="8" name="Rectangle 7" descr="January 2017">
            <a:extLst>
              <a:ext uri="{FF2B5EF4-FFF2-40B4-BE49-F238E27FC236}">
                <a16:creationId xmlns:a16="http://schemas.microsoft.com/office/drawing/2014/main" id="{14374E74-EBE4-ECF9-A5C5-08859E7EBEBF}"/>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1265291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4">
            <a:extLst>
              <a:ext uri="{FF2B5EF4-FFF2-40B4-BE49-F238E27FC236}">
                <a16:creationId xmlns:a16="http://schemas.microsoft.com/office/drawing/2014/main" id="{771B8649-2B46-5A06-DA28-E523F66DA890}"/>
              </a:ext>
            </a:extLst>
          </p:cNvPr>
          <p:cNvSpPr txBox="1">
            <a:spLocks/>
          </p:cNvSpPr>
          <p:nvPr/>
        </p:nvSpPr>
        <p:spPr>
          <a:xfrm>
            <a:off x="336086" y="1340257"/>
            <a:ext cx="684464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4267"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Enablers</a:t>
            </a:r>
          </a:p>
        </p:txBody>
      </p:sp>
      <p:sp>
        <p:nvSpPr>
          <p:cNvPr id="7" name="TextBox 6">
            <a:extLst>
              <a:ext uri="{FF2B5EF4-FFF2-40B4-BE49-F238E27FC236}">
                <a16:creationId xmlns:a16="http://schemas.microsoft.com/office/drawing/2014/main" id="{1969C20A-9347-FF9F-579A-1D7AADC1B890}"/>
              </a:ext>
            </a:extLst>
          </p:cNvPr>
          <p:cNvSpPr txBox="1"/>
          <p:nvPr/>
        </p:nvSpPr>
        <p:spPr>
          <a:xfrm>
            <a:off x="2241354" y="2252922"/>
            <a:ext cx="9776475"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Green Plan will support delivery of the Quality Strategy, specifically the priority domain of “sustainably resourced”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implement the principles of ISO14001 to ensure the consistency and rigour in developing appropriate management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Digital Strategy will align with the Green Plan in terms of leveraging the benefits of digital innovation e.g. use of patient apps to encourage patient access and communications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work closely with other stakeholders who utilise our estate or where we lease estate, particularly with City St George’s University to ensure we are delivering against our sustainability vision in a collaborative manner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also work closely with colleagues at SWL ICB, the NHS Estates Sustainability team and national Greener NHS team to deliver our plan</a:t>
            </a:r>
          </a:p>
        </p:txBody>
      </p:sp>
      <p:sp>
        <p:nvSpPr>
          <p:cNvPr id="5" name="Rectangle 4" descr="January 2017">
            <a:extLst>
              <a:ext uri="{FF2B5EF4-FFF2-40B4-BE49-F238E27FC236}">
                <a16:creationId xmlns:a16="http://schemas.microsoft.com/office/drawing/2014/main" id="{1C072FC2-3BCA-8945-09B2-698A861F60E9}"/>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grpSp>
        <p:nvGrpSpPr>
          <p:cNvPr id="2" name="Group 1">
            <a:extLst>
              <a:ext uri="{FF2B5EF4-FFF2-40B4-BE49-F238E27FC236}">
                <a16:creationId xmlns:a16="http://schemas.microsoft.com/office/drawing/2014/main" id="{9CD9D8DA-8E09-4463-B519-A31FCE613D76}"/>
              </a:ext>
            </a:extLst>
          </p:cNvPr>
          <p:cNvGrpSpPr/>
          <p:nvPr/>
        </p:nvGrpSpPr>
        <p:grpSpPr>
          <a:xfrm>
            <a:off x="411206" y="2164063"/>
            <a:ext cx="1745200" cy="1745200"/>
            <a:chOff x="1036477" y="4157588"/>
            <a:chExt cx="1745200" cy="1745200"/>
          </a:xfrm>
          <a:solidFill>
            <a:schemeClr val="accent4"/>
          </a:solidFill>
        </p:grpSpPr>
        <p:sp>
          <p:nvSpPr>
            <p:cNvPr id="3" name="Google Shape;217;p32">
              <a:extLst>
                <a:ext uri="{FF2B5EF4-FFF2-40B4-BE49-F238E27FC236}">
                  <a16:creationId xmlns:a16="http://schemas.microsoft.com/office/drawing/2014/main" id="{44CA13A7-FEE9-CB45-D00A-3C14B11178DD}"/>
                </a:ext>
              </a:extLst>
            </p:cNvPr>
            <p:cNvSpPr/>
            <p:nvPr/>
          </p:nvSpPr>
          <p:spPr>
            <a:xfrm>
              <a:off x="1036477" y="4157588"/>
              <a:ext cx="1745200" cy="1745200"/>
            </a:xfrm>
            <a:prstGeom prst="ellipse">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4" name="Google Shape;229;p32">
              <a:extLst>
                <a:ext uri="{FF2B5EF4-FFF2-40B4-BE49-F238E27FC236}">
                  <a16:creationId xmlns:a16="http://schemas.microsoft.com/office/drawing/2014/main" id="{3F243B49-061E-B00E-FD5B-73B4A128CFAC}"/>
                </a:ext>
              </a:extLst>
            </p:cNvPr>
            <p:cNvSpPr txBox="1">
              <a:spLocks/>
            </p:cNvSpPr>
            <p:nvPr/>
          </p:nvSpPr>
          <p:spPr>
            <a:xfrm>
              <a:off x="1121425" y="4706988"/>
              <a:ext cx="1600000" cy="646400"/>
            </a:xfrm>
            <a:prstGeom prst="rect">
              <a:avLst/>
            </a:prstGeom>
            <a:grpFill/>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j-ea"/>
                  <a:cs typeface="Arial"/>
                </a:rPr>
                <a:t>Quality and Digital Strategies</a:t>
              </a:r>
            </a:p>
          </p:txBody>
        </p:sp>
      </p:grpSp>
      <p:grpSp>
        <p:nvGrpSpPr>
          <p:cNvPr id="6" name="Group 5">
            <a:extLst>
              <a:ext uri="{FF2B5EF4-FFF2-40B4-BE49-F238E27FC236}">
                <a16:creationId xmlns:a16="http://schemas.microsoft.com/office/drawing/2014/main" id="{93C6E5F3-1751-A905-FA0A-B0289183E4E7}"/>
              </a:ext>
            </a:extLst>
          </p:cNvPr>
          <p:cNvGrpSpPr/>
          <p:nvPr/>
        </p:nvGrpSpPr>
        <p:grpSpPr>
          <a:xfrm>
            <a:off x="411206" y="4012826"/>
            <a:ext cx="1745200" cy="1745200"/>
            <a:chOff x="1036477" y="4157588"/>
            <a:chExt cx="1745200" cy="1745200"/>
          </a:xfrm>
          <a:solidFill>
            <a:srgbClr val="C00000"/>
          </a:solidFill>
        </p:grpSpPr>
        <p:sp>
          <p:nvSpPr>
            <p:cNvPr id="8" name="Google Shape;217;p32">
              <a:extLst>
                <a:ext uri="{FF2B5EF4-FFF2-40B4-BE49-F238E27FC236}">
                  <a16:creationId xmlns:a16="http://schemas.microsoft.com/office/drawing/2014/main" id="{E9CD95AB-061C-AAFD-6AF1-9A8FF5E28BC8}"/>
                </a:ext>
              </a:extLst>
            </p:cNvPr>
            <p:cNvSpPr/>
            <p:nvPr/>
          </p:nvSpPr>
          <p:spPr>
            <a:xfrm>
              <a:off x="1036477" y="4157588"/>
              <a:ext cx="1745200" cy="1745200"/>
            </a:xfrm>
            <a:prstGeom prst="ellipse">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10" name="Google Shape;229;p32">
              <a:extLst>
                <a:ext uri="{FF2B5EF4-FFF2-40B4-BE49-F238E27FC236}">
                  <a16:creationId xmlns:a16="http://schemas.microsoft.com/office/drawing/2014/main" id="{E32140B9-6290-E601-A86B-0AFEE3ED4453}"/>
                </a:ext>
              </a:extLst>
            </p:cNvPr>
            <p:cNvSpPr txBox="1">
              <a:spLocks/>
            </p:cNvSpPr>
            <p:nvPr/>
          </p:nvSpPr>
          <p:spPr>
            <a:xfrm>
              <a:off x="1121425" y="4706988"/>
              <a:ext cx="1600000" cy="646400"/>
            </a:xfrm>
            <a:prstGeom prst="rect">
              <a:avLst/>
            </a:prstGeom>
            <a:grpFill/>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j-ea"/>
                  <a:cs typeface="Arial"/>
                </a:rPr>
                <a:t>Partnership approach</a:t>
              </a:r>
            </a:p>
          </p:txBody>
        </p:sp>
      </p:grpSp>
    </p:spTree>
    <p:extLst>
      <p:ext uri="{BB962C8B-B14F-4D97-AF65-F5344CB8AC3E}">
        <p14:creationId xmlns:p14="http://schemas.microsoft.com/office/powerpoint/2010/main" val="1674034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9;p2">
            <a:extLst>
              <a:ext uri="{FF2B5EF4-FFF2-40B4-BE49-F238E27FC236}">
                <a16:creationId xmlns:a16="http://schemas.microsoft.com/office/drawing/2014/main" id="{44AD4963-916A-E853-9202-5804FD110C16}"/>
              </a:ext>
            </a:extLst>
          </p:cNvPr>
          <p:cNvSpPr/>
          <p:nvPr/>
        </p:nvSpPr>
        <p:spPr>
          <a:xfrm rot="10800000">
            <a:off x="-3592767" y="1736439"/>
            <a:ext cx="12128800" cy="11765200"/>
          </a:xfrm>
          <a:prstGeom prst="pie">
            <a:avLst>
              <a:gd name="adj1" fmla="val 0"/>
              <a:gd name="adj2" fmla="val 10803062"/>
            </a:avLst>
          </a:prstGeom>
          <a:solidFill>
            <a:srgbClr val="03A49A">
              <a:alpha val="49998"/>
            </a:srgbClr>
          </a:solidFill>
          <a:ln>
            <a:noFill/>
          </a:ln>
        </p:spPr>
        <p:txBody>
          <a:bodyPr spcFirstLastPara="1" wrap="square" lIns="121900" tIns="121900" rIns="121900" bIns="121900" anchor="ctr" anchorCtr="0">
            <a:noAutofit/>
          </a:bodyPr>
          <a:lstStyle/>
          <a:p>
            <a:r>
              <a:rPr lang="en-GB" sz="2400" dirty="0"/>
              <a:t> </a:t>
            </a:r>
            <a:endParaRPr sz="2400" dirty="0"/>
          </a:p>
        </p:txBody>
      </p:sp>
      <p:pic>
        <p:nvPicPr>
          <p:cNvPr id="6" name="Picture 5">
            <a:extLst>
              <a:ext uri="{FF2B5EF4-FFF2-40B4-BE49-F238E27FC236}">
                <a16:creationId xmlns:a16="http://schemas.microsoft.com/office/drawing/2014/main" id="{6F95E447-3BD2-42F1-D906-A33060E25171}"/>
              </a:ext>
            </a:extLst>
          </p:cNvPr>
          <p:cNvPicPr>
            <a:picLocks noChangeAspect="1"/>
          </p:cNvPicPr>
          <p:nvPr/>
        </p:nvPicPr>
        <p:blipFill>
          <a:blip r:embed="rId3"/>
          <a:srcRect/>
          <a:stretch/>
        </p:blipFill>
        <p:spPr>
          <a:xfrm>
            <a:off x="8653724" y="573931"/>
            <a:ext cx="2843816" cy="786788"/>
          </a:xfrm>
          <a:prstGeom prst="rect">
            <a:avLst/>
          </a:prstGeom>
        </p:spPr>
      </p:pic>
      <p:pic>
        <p:nvPicPr>
          <p:cNvPr id="18" name="Google Shape;202;p30">
            <a:extLst>
              <a:ext uri="{FF2B5EF4-FFF2-40B4-BE49-F238E27FC236}">
                <a16:creationId xmlns:a16="http://schemas.microsoft.com/office/drawing/2014/main" id="{E2249432-8EE9-93D1-262D-1797F23A0D8C}"/>
              </a:ext>
            </a:extLst>
          </p:cNvPr>
          <p:cNvPicPr preferRelativeResize="0"/>
          <p:nvPr/>
        </p:nvPicPr>
        <p:blipFill rotWithShape="1">
          <a:blip r:embed="rId4">
            <a:alphaModFix/>
          </a:blip>
          <a:srcRect l="50000"/>
          <a:stretch/>
        </p:blipFill>
        <p:spPr>
          <a:xfrm flipH="1">
            <a:off x="6037127" y="-2495167"/>
            <a:ext cx="6791200" cy="6658800"/>
          </a:xfrm>
          <a:prstGeom prst="ellipse">
            <a:avLst/>
          </a:prstGeom>
          <a:noFill/>
          <a:ln>
            <a:noFill/>
          </a:ln>
        </p:spPr>
      </p:pic>
      <p:pic>
        <p:nvPicPr>
          <p:cNvPr id="12" name="Picture 11"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5"/>
          <a:stretch>
            <a:fillRect/>
          </a:stretch>
        </p:blipFill>
        <p:spPr>
          <a:xfrm>
            <a:off x="336087" y="403243"/>
            <a:ext cx="2849204" cy="786789"/>
          </a:xfrm>
          <a:prstGeom prst="rect">
            <a:avLst/>
          </a:prstGeom>
        </p:spPr>
      </p:pic>
      <p:sp>
        <p:nvSpPr>
          <p:cNvPr id="2" name="Rectangle: Rounded Corners 1">
            <a:extLst>
              <a:ext uri="{FF2B5EF4-FFF2-40B4-BE49-F238E27FC236}">
                <a16:creationId xmlns:a16="http://schemas.microsoft.com/office/drawing/2014/main" id="{FD3C7B9A-DE61-1B2F-6ABA-15D5D2476C16}"/>
              </a:ext>
            </a:extLst>
          </p:cNvPr>
          <p:cNvSpPr/>
          <p:nvPr/>
        </p:nvSpPr>
        <p:spPr>
          <a:xfrm>
            <a:off x="106998" y="4163117"/>
            <a:ext cx="5088844" cy="103092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a:solidFill>
                  <a:schemeClr val="tx1"/>
                </a:solidFill>
              </a:rPr>
              <a:t>       </a:t>
            </a:r>
          </a:p>
        </p:txBody>
      </p:sp>
      <p:sp>
        <p:nvSpPr>
          <p:cNvPr id="3" name="Title 24">
            <a:extLst>
              <a:ext uri="{FF2B5EF4-FFF2-40B4-BE49-F238E27FC236}">
                <a16:creationId xmlns:a16="http://schemas.microsoft.com/office/drawing/2014/main" id="{4733F6A0-1B5E-729D-3798-35AF67026E8B}"/>
              </a:ext>
            </a:extLst>
          </p:cNvPr>
          <p:cNvSpPr txBox="1">
            <a:spLocks/>
          </p:cNvSpPr>
          <p:nvPr/>
        </p:nvSpPr>
        <p:spPr>
          <a:xfrm>
            <a:off x="336087" y="4831843"/>
            <a:ext cx="11019991" cy="1365347"/>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3733"/>
              </a:lnSpc>
            </a:pPr>
            <a:r>
              <a:rPr lang="en-GB" sz="4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How do we get there? </a:t>
            </a:r>
            <a:endParaRPr lang="en-US" sz="3600" b="0" dirty="0">
              <a:latin typeface="Arial" panose="020B0604020202020204" pitchFamily="34" charset="0"/>
              <a:cs typeface="Arial" panose="020B0604020202020204" pitchFamily="34" charset="0"/>
            </a:endParaRPr>
          </a:p>
        </p:txBody>
      </p:sp>
      <p:sp>
        <p:nvSpPr>
          <p:cNvPr id="4" name="Rectangle 3" descr="January 2017">
            <a:extLst>
              <a:ext uri="{FF2B5EF4-FFF2-40B4-BE49-F238E27FC236}">
                <a16:creationId xmlns:a16="http://schemas.microsoft.com/office/drawing/2014/main" id="{58AA75C2-38D6-11B0-198A-B082EF161536}"/>
              </a:ext>
            </a:extLst>
          </p:cNvPr>
          <p:cNvSpPr/>
          <p:nvPr/>
        </p:nvSpPr>
        <p:spPr>
          <a:xfrm>
            <a:off x="11209203" y="6552007"/>
            <a:ext cx="897453" cy="205121"/>
          </a:xfrm>
          <a:prstGeom prst="rect">
            <a:avLst/>
          </a:prstGeom>
        </p:spPr>
        <p:txBody>
          <a:bodyPr wrap="square" lIns="0" tIns="0" rIns="0" bIns="0">
            <a:spAutoFit/>
          </a:bodyPr>
          <a:lstStyle/>
          <a:p>
            <a:r>
              <a:rPr lang="en-US" sz="1333" b="1" dirty="0">
                <a:solidFill>
                  <a:schemeClr val="accent6">
                    <a:lumMod val="75000"/>
                  </a:schemeClr>
                </a:solidFill>
              </a:rPr>
              <a:t>Green Plan</a:t>
            </a:r>
          </a:p>
        </p:txBody>
      </p:sp>
    </p:spTree>
    <p:extLst>
      <p:ext uri="{BB962C8B-B14F-4D97-AF65-F5344CB8AC3E}">
        <p14:creationId xmlns:p14="http://schemas.microsoft.com/office/powerpoint/2010/main" val="52234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4">
            <a:extLst>
              <a:ext uri="{FF2B5EF4-FFF2-40B4-BE49-F238E27FC236}">
                <a16:creationId xmlns:a16="http://schemas.microsoft.com/office/drawing/2014/main" id="{771B8649-2B46-5A06-DA28-E523F66DA890}"/>
              </a:ext>
            </a:extLst>
          </p:cNvPr>
          <p:cNvSpPr txBox="1">
            <a:spLocks/>
          </p:cNvSpPr>
          <p:nvPr/>
        </p:nvSpPr>
        <p:spPr>
          <a:xfrm>
            <a:off x="345500" y="1606801"/>
            <a:ext cx="684464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endParaRPr kumimoji="0" lang="en-US" sz="4267"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endParaRPr>
          </a:p>
        </p:txBody>
      </p:sp>
      <p:sp>
        <p:nvSpPr>
          <p:cNvPr id="13" name="Title 24">
            <a:extLst>
              <a:ext uri="{FF2B5EF4-FFF2-40B4-BE49-F238E27FC236}">
                <a16:creationId xmlns:a16="http://schemas.microsoft.com/office/drawing/2014/main" id="{F986CFEF-53D1-1CA6-46CF-D00435EF69E3}"/>
              </a:ext>
            </a:extLst>
          </p:cNvPr>
          <p:cNvSpPr txBox="1">
            <a:spLocks/>
          </p:cNvSpPr>
          <p:nvPr/>
        </p:nvSpPr>
        <p:spPr>
          <a:xfrm>
            <a:off x="336086" y="1340257"/>
            <a:ext cx="684464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Implementation approach</a:t>
            </a:r>
          </a:p>
        </p:txBody>
      </p:sp>
      <p:sp>
        <p:nvSpPr>
          <p:cNvPr id="16" name="TextBox 15">
            <a:extLst>
              <a:ext uri="{FF2B5EF4-FFF2-40B4-BE49-F238E27FC236}">
                <a16:creationId xmlns:a16="http://schemas.microsoft.com/office/drawing/2014/main" id="{F72D57B1-FAA5-2CE4-AFC1-BC8395390B03}"/>
              </a:ext>
            </a:extLst>
          </p:cNvPr>
          <p:cNvSpPr txBox="1"/>
          <p:nvPr/>
        </p:nvSpPr>
        <p:spPr>
          <a:xfrm>
            <a:off x="2097155" y="2265045"/>
            <a:ext cx="9521687" cy="181588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Green Plan Team will manage implementation of the Green Plan and coordinate an annual review of the plan and update it as required. </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We will develop a road map of the high-level milestones for achieving the strategy phased over the four years of delivery and review progress annually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We will develop annual action plans for each year of the strategy which will contain the detailed actions required to step gesh towards delivering key strategic objectives in each of the four domains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Work to define the financial cost/ benefit analysis of actions will be a key part of implementation planning to ensure financial benefits are derived through implementation</a:t>
            </a:r>
          </a:p>
        </p:txBody>
      </p:sp>
      <p:sp>
        <p:nvSpPr>
          <p:cNvPr id="18" name="Oval 17">
            <a:extLst>
              <a:ext uri="{FF2B5EF4-FFF2-40B4-BE49-F238E27FC236}">
                <a16:creationId xmlns:a16="http://schemas.microsoft.com/office/drawing/2014/main" id="{7E4E9C19-0F13-F64D-7075-BC7F0C87D0B8}"/>
              </a:ext>
            </a:extLst>
          </p:cNvPr>
          <p:cNvSpPr/>
          <p:nvPr/>
        </p:nvSpPr>
        <p:spPr>
          <a:xfrm>
            <a:off x="241235" y="2141934"/>
            <a:ext cx="1855920" cy="1815882"/>
          </a:xfrm>
          <a:prstGeom prst="ellipse">
            <a:avLst/>
          </a:prstGeom>
          <a:solidFill>
            <a:srgbClr val="EC8A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04F64F6C-1CDB-5714-1758-87DB065C9EFE}"/>
              </a:ext>
            </a:extLst>
          </p:cNvPr>
          <p:cNvSpPr txBox="1"/>
          <p:nvPr/>
        </p:nvSpPr>
        <p:spPr>
          <a:xfrm>
            <a:off x="2097155" y="4516745"/>
            <a:ext cx="8953040" cy="1815882"/>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A scorecard/ dashboard will be developed with key metrics to track progress and report on progress including: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Carbon emissions &amp; energy use</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Waste management</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Travel and transport emissions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Sustainable procurement </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Clinical transformation </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Cost savings </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Improvements in care</a:t>
            </a:r>
          </a:p>
        </p:txBody>
      </p:sp>
      <p:sp>
        <p:nvSpPr>
          <p:cNvPr id="21" name="Oval 20">
            <a:extLst>
              <a:ext uri="{FF2B5EF4-FFF2-40B4-BE49-F238E27FC236}">
                <a16:creationId xmlns:a16="http://schemas.microsoft.com/office/drawing/2014/main" id="{70296958-7BED-0A0E-9BC8-7EFD12D30789}"/>
              </a:ext>
            </a:extLst>
          </p:cNvPr>
          <p:cNvSpPr/>
          <p:nvPr/>
        </p:nvSpPr>
        <p:spPr>
          <a:xfrm>
            <a:off x="253956" y="4485970"/>
            <a:ext cx="1884266" cy="1815877"/>
          </a:xfrm>
          <a:prstGeom prst="ellipse">
            <a:avLst/>
          </a:prstGeom>
          <a:solidFill>
            <a:srgbClr val="00A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Evaluating impact</a:t>
            </a:r>
          </a:p>
        </p:txBody>
      </p:sp>
      <p:sp>
        <p:nvSpPr>
          <p:cNvPr id="2" name="Rectangle 1" descr="January 2017">
            <a:extLst>
              <a:ext uri="{FF2B5EF4-FFF2-40B4-BE49-F238E27FC236}">
                <a16:creationId xmlns:a16="http://schemas.microsoft.com/office/drawing/2014/main" id="{004E1F7A-255A-18D1-16A1-DC030B978E36}"/>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
        <p:nvSpPr>
          <p:cNvPr id="5" name="TextBox 4">
            <a:extLst>
              <a:ext uri="{FF2B5EF4-FFF2-40B4-BE49-F238E27FC236}">
                <a16:creationId xmlns:a16="http://schemas.microsoft.com/office/drawing/2014/main" id="{3D80B9BD-58A2-ACFF-A5B6-FE32888EDE9F}"/>
              </a:ext>
            </a:extLst>
          </p:cNvPr>
          <p:cNvSpPr txBox="1"/>
          <p:nvPr/>
        </p:nvSpPr>
        <p:spPr>
          <a:xfrm>
            <a:off x="290018" y="2863017"/>
            <a:ext cx="17027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Implementation</a:t>
            </a:r>
          </a:p>
        </p:txBody>
      </p:sp>
    </p:spTree>
    <p:extLst>
      <p:ext uri="{BB962C8B-B14F-4D97-AF65-F5344CB8AC3E}">
        <p14:creationId xmlns:p14="http://schemas.microsoft.com/office/powerpoint/2010/main" val="3619781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69187-7CCC-5834-C99D-73C2FBF6C8C8}"/>
            </a:ext>
          </a:extLst>
        </p:cNvPr>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2A9B956B-E3AB-C428-149A-E8C2F0C133A3}"/>
              </a:ext>
            </a:extLst>
          </p:cNvPr>
          <p:cNvCxnSpPr>
            <a:cxnSpLocks/>
          </p:cNvCxnSpPr>
          <p:nvPr/>
        </p:nvCxnSpPr>
        <p:spPr>
          <a:xfrm>
            <a:off x="6325223" y="2145838"/>
            <a:ext cx="691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BE06647-D245-8C61-8D61-27C2CBE1E973}"/>
              </a:ext>
            </a:extLst>
          </p:cNvPr>
          <p:cNvCxnSpPr>
            <a:cxnSpLocks/>
          </p:cNvCxnSpPr>
          <p:nvPr/>
        </p:nvCxnSpPr>
        <p:spPr>
          <a:xfrm>
            <a:off x="6290074" y="2503574"/>
            <a:ext cx="691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51D151-3D70-C49A-3D84-782A494D4A52}"/>
              </a:ext>
            </a:extLst>
          </p:cNvPr>
          <p:cNvCxnSpPr>
            <a:cxnSpLocks/>
          </p:cNvCxnSpPr>
          <p:nvPr/>
        </p:nvCxnSpPr>
        <p:spPr>
          <a:xfrm flipV="1">
            <a:off x="4361040" y="1733550"/>
            <a:ext cx="0" cy="31345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0AA06A12-1AFB-444D-A960-0ED14CF5D00D}"/>
              </a:ext>
            </a:extLst>
          </p:cNvPr>
          <p:cNvSpPr/>
          <p:nvPr/>
        </p:nvSpPr>
        <p:spPr>
          <a:xfrm>
            <a:off x="2407302" y="1976387"/>
            <a:ext cx="3917921" cy="703806"/>
          </a:xfrm>
          <a:custGeom>
            <a:avLst/>
            <a:gdLst>
              <a:gd name="connsiteX0" fmla="*/ 0 w 1268806"/>
              <a:gd name="connsiteY0" fmla="*/ 0 h 278880"/>
              <a:gd name="connsiteX1" fmla="*/ 1268806 w 1268806"/>
              <a:gd name="connsiteY1" fmla="*/ 0 h 278880"/>
              <a:gd name="connsiteX2" fmla="*/ 1268806 w 1268806"/>
              <a:gd name="connsiteY2" fmla="*/ 278880 h 278880"/>
              <a:gd name="connsiteX3" fmla="*/ 0 w 1268806"/>
              <a:gd name="connsiteY3" fmla="*/ 278880 h 278880"/>
              <a:gd name="connsiteX4" fmla="*/ 0 w 1268806"/>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806" h="278880">
                <a:moveTo>
                  <a:pt x="0" y="0"/>
                </a:moveTo>
                <a:lnTo>
                  <a:pt x="1268806" y="0"/>
                </a:lnTo>
                <a:lnTo>
                  <a:pt x="1268806" y="278880"/>
                </a:lnTo>
                <a:lnTo>
                  <a:pt x="0" y="2788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Infrastructure Committee</a:t>
            </a:r>
          </a:p>
        </p:txBody>
      </p:sp>
      <p:sp>
        <p:nvSpPr>
          <p:cNvPr id="17" name="Freeform: Shape 16">
            <a:extLst>
              <a:ext uri="{FF2B5EF4-FFF2-40B4-BE49-F238E27FC236}">
                <a16:creationId xmlns:a16="http://schemas.microsoft.com/office/drawing/2014/main" id="{4F2E0CEF-9B88-444B-AA24-3B0C68B8A6ED}"/>
              </a:ext>
            </a:extLst>
          </p:cNvPr>
          <p:cNvSpPr/>
          <p:nvPr/>
        </p:nvSpPr>
        <p:spPr>
          <a:xfrm>
            <a:off x="6528552" y="2340179"/>
            <a:ext cx="1783415" cy="326790"/>
          </a:xfrm>
          <a:custGeom>
            <a:avLst/>
            <a:gdLst>
              <a:gd name="connsiteX0" fmla="*/ 0 w 351105"/>
              <a:gd name="connsiteY0" fmla="*/ 0 h 278880"/>
              <a:gd name="connsiteX1" fmla="*/ 351105 w 351105"/>
              <a:gd name="connsiteY1" fmla="*/ 0 h 278880"/>
              <a:gd name="connsiteX2" fmla="*/ 351105 w 351105"/>
              <a:gd name="connsiteY2" fmla="*/ 278880 h 278880"/>
              <a:gd name="connsiteX3" fmla="*/ 0 w 351105"/>
              <a:gd name="connsiteY3" fmla="*/ 278880 h 278880"/>
              <a:gd name="connsiteX4" fmla="*/ 0 w 351105"/>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105" h="278880">
                <a:moveTo>
                  <a:pt x="0" y="0"/>
                </a:moveTo>
                <a:lnTo>
                  <a:pt x="351105" y="0"/>
                </a:lnTo>
                <a:lnTo>
                  <a:pt x="351105" y="278880"/>
                </a:lnTo>
                <a:lnTo>
                  <a:pt x="0" y="2788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Quality  Committee</a:t>
            </a:r>
          </a:p>
        </p:txBody>
      </p:sp>
      <p:sp>
        <p:nvSpPr>
          <p:cNvPr id="18" name="Freeform: Shape 17">
            <a:extLst>
              <a:ext uri="{FF2B5EF4-FFF2-40B4-BE49-F238E27FC236}">
                <a16:creationId xmlns:a16="http://schemas.microsoft.com/office/drawing/2014/main" id="{82F17BF3-69F8-406A-B21B-482C65DB6100}"/>
              </a:ext>
            </a:extLst>
          </p:cNvPr>
          <p:cNvSpPr/>
          <p:nvPr/>
        </p:nvSpPr>
        <p:spPr>
          <a:xfrm>
            <a:off x="6528553" y="1960613"/>
            <a:ext cx="1783416" cy="313300"/>
          </a:xfrm>
          <a:custGeom>
            <a:avLst/>
            <a:gdLst>
              <a:gd name="connsiteX0" fmla="*/ 0 w 1407203"/>
              <a:gd name="connsiteY0" fmla="*/ 0 h 278880"/>
              <a:gd name="connsiteX1" fmla="*/ 1407203 w 1407203"/>
              <a:gd name="connsiteY1" fmla="*/ 0 h 278880"/>
              <a:gd name="connsiteX2" fmla="*/ 1407203 w 1407203"/>
              <a:gd name="connsiteY2" fmla="*/ 278880 h 278880"/>
              <a:gd name="connsiteX3" fmla="*/ 0 w 1407203"/>
              <a:gd name="connsiteY3" fmla="*/ 278880 h 278880"/>
              <a:gd name="connsiteX4" fmla="*/ 0 w 1407203"/>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203" h="278880">
                <a:moveTo>
                  <a:pt x="0" y="0"/>
                </a:moveTo>
                <a:lnTo>
                  <a:pt x="1407203" y="0"/>
                </a:lnTo>
                <a:lnTo>
                  <a:pt x="1407203" y="278880"/>
                </a:lnTo>
                <a:lnTo>
                  <a:pt x="0" y="2788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FIC / SWLPP Committee </a:t>
            </a:r>
          </a:p>
        </p:txBody>
      </p:sp>
      <p:sp>
        <p:nvSpPr>
          <p:cNvPr id="19" name="Freeform: Shape 18">
            <a:extLst>
              <a:ext uri="{FF2B5EF4-FFF2-40B4-BE49-F238E27FC236}">
                <a16:creationId xmlns:a16="http://schemas.microsoft.com/office/drawing/2014/main" id="{E82D8CBB-14FD-4F06-804A-B0CC4A6F5DA4}"/>
              </a:ext>
            </a:extLst>
          </p:cNvPr>
          <p:cNvSpPr/>
          <p:nvPr/>
        </p:nvSpPr>
        <p:spPr>
          <a:xfrm>
            <a:off x="2765234" y="1276760"/>
            <a:ext cx="3205907" cy="562091"/>
          </a:xfrm>
          <a:custGeom>
            <a:avLst/>
            <a:gdLst>
              <a:gd name="connsiteX0" fmla="*/ 0 w 918125"/>
              <a:gd name="connsiteY0" fmla="*/ 0 h 278880"/>
              <a:gd name="connsiteX1" fmla="*/ 918125 w 918125"/>
              <a:gd name="connsiteY1" fmla="*/ 0 h 278880"/>
              <a:gd name="connsiteX2" fmla="*/ 918125 w 918125"/>
              <a:gd name="connsiteY2" fmla="*/ 278880 h 278880"/>
              <a:gd name="connsiteX3" fmla="*/ 0 w 918125"/>
              <a:gd name="connsiteY3" fmla="*/ 278880 h 278880"/>
              <a:gd name="connsiteX4" fmla="*/ 0 w 918125"/>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125" h="278880">
                <a:moveTo>
                  <a:pt x="0" y="0"/>
                </a:moveTo>
                <a:lnTo>
                  <a:pt x="918125" y="0"/>
                </a:lnTo>
                <a:lnTo>
                  <a:pt x="918125" y="278880"/>
                </a:lnTo>
                <a:lnTo>
                  <a:pt x="0" y="2788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Board</a:t>
            </a: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8966876F-144F-FA2B-380E-2B3B43F947B2}"/>
              </a:ext>
            </a:extLst>
          </p:cNvPr>
          <p:cNvSpPr/>
          <p:nvPr/>
        </p:nvSpPr>
        <p:spPr>
          <a:xfrm>
            <a:off x="2051794" y="2815756"/>
            <a:ext cx="4690529" cy="890143"/>
          </a:xfrm>
          <a:custGeom>
            <a:avLst/>
            <a:gdLst>
              <a:gd name="connsiteX0" fmla="*/ 0 w 351105"/>
              <a:gd name="connsiteY0" fmla="*/ 0 h 278880"/>
              <a:gd name="connsiteX1" fmla="*/ 351105 w 351105"/>
              <a:gd name="connsiteY1" fmla="*/ 0 h 278880"/>
              <a:gd name="connsiteX2" fmla="*/ 351105 w 351105"/>
              <a:gd name="connsiteY2" fmla="*/ 278880 h 278880"/>
              <a:gd name="connsiteX3" fmla="*/ 0 w 351105"/>
              <a:gd name="connsiteY3" fmla="*/ 278880 h 278880"/>
              <a:gd name="connsiteX4" fmla="*/ 0 w 351105"/>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105" h="278880">
                <a:moveTo>
                  <a:pt x="0" y="0"/>
                </a:moveTo>
                <a:lnTo>
                  <a:pt x="351105" y="0"/>
                </a:lnTo>
                <a:lnTo>
                  <a:pt x="351105" y="278880"/>
                </a:lnTo>
                <a:lnTo>
                  <a:pt x="0" y="2788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Group Executive Meeting</a:t>
            </a:r>
          </a:p>
        </p:txBody>
      </p:sp>
      <p:sp>
        <p:nvSpPr>
          <p:cNvPr id="6" name="Freeform: Shape 5">
            <a:extLst>
              <a:ext uri="{FF2B5EF4-FFF2-40B4-BE49-F238E27FC236}">
                <a16:creationId xmlns:a16="http://schemas.microsoft.com/office/drawing/2014/main" id="{4BEC809D-E8BB-97FD-9638-6EEC21DD3B9E}"/>
              </a:ext>
            </a:extLst>
          </p:cNvPr>
          <p:cNvSpPr/>
          <p:nvPr/>
        </p:nvSpPr>
        <p:spPr>
          <a:xfrm>
            <a:off x="1761011" y="3835668"/>
            <a:ext cx="5220631" cy="893977"/>
          </a:xfrm>
          <a:custGeom>
            <a:avLst/>
            <a:gdLst>
              <a:gd name="connsiteX0" fmla="*/ 0 w 351105"/>
              <a:gd name="connsiteY0" fmla="*/ 0 h 278880"/>
              <a:gd name="connsiteX1" fmla="*/ 351105 w 351105"/>
              <a:gd name="connsiteY1" fmla="*/ 0 h 278880"/>
              <a:gd name="connsiteX2" fmla="*/ 351105 w 351105"/>
              <a:gd name="connsiteY2" fmla="*/ 278880 h 278880"/>
              <a:gd name="connsiteX3" fmla="*/ 0 w 351105"/>
              <a:gd name="connsiteY3" fmla="*/ 278880 h 278880"/>
              <a:gd name="connsiteX4" fmla="*/ 0 w 351105"/>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105" h="278880">
                <a:moveTo>
                  <a:pt x="0" y="0"/>
                </a:moveTo>
                <a:lnTo>
                  <a:pt x="351105" y="0"/>
                </a:lnTo>
                <a:lnTo>
                  <a:pt x="351105" y="278880"/>
                </a:lnTo>
                <a:lnTo>
                  <a:pt x="0" y="2788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SGH &amp; ESTH Site</a:t>
            </a: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SLT</a:t>
            </a:r>
          </a:p>
        </p:txBody>
      </p:sp>
      <p:sp>
        <p:nvSpPr>
          <p:cNvPr id="4" name="TextBox 3">
            <a:extLst>
              <a:ext uri="{FF2B5EF4-FFF2-40B4-BE49-F238E27FC236}">
                <a16:creationId xmlns:a16="http://schemas.microsoft.com/office/drawing/2014/main" id="{B43654A0-FE1A-7862-5577-EADFE7E89B3C}"/>
              </a:ext>
            </a:extLst>
          </p:cNvPr>
          <p:cNvSpPr txBox="1"/>
          <p:nvPr/>
        </p:nvSpPr>
        <p:spPr>
          <a:xfrm>
            <a:off x="2051794" y="401295"/>
            <a:ext cx="4815403"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rial"/>
                <a:ea typeface="+mn-ea"/>
                <a:cs typeface="Arial"/>
              </a:rPr>
              <a:t>Green Plan Governance</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reeform: Shape 11">
            <a:extLst>
              <a:ext uri="{FF2B5EF4-FFF2-40B4-BE49-F238E27FC236}">
                <a16:creationId xmlns:a16="http://schemas.microsoft.com/office/drawing/2014/main" id="{8D12687D-10C3-4626-B08B-619F4F1F3656}"/>
              </a:ext>
            </a:extLst>
          </p:cNvPr>
          <p:cNvSpPr/>
          <p:nvPr/>
        </p:nvSpPr>
        <p:spPr>
          <a:xfrm>
            <a:off x="2407302" y="5255607"/>
            <a:ext cx="1865727" cy="1497733"/>
          </a:xfrm>
          <a:custGeom>
            <a:avLst/>
            <a:gdLst>
              <a:gd name="connsiteX0" fmla="*/ 0 w 963392"/>
              <a:gd name="connsiteY0" fmla="*/ 0 h 485338"/>
              <a:gd name="connsiteX1" fmla="*/ 963392 w 963392"/>
              <a:gd name="connsiteY1" fmla="*/ 0 h 485338"/>
              <a:gd name="connsiteX2" fmla="*/ 963392 w 963392"/>
              <a:gd name="connsiteY2" fmla="*/ 485338 h 485338"/>
              <a:gd name="connsiteX3" fmla="*/ 0 w 963392"/>
              <a:gd name="connsiteY3" fmla="*/ 485338 h 485338"/>
              <a:gd name="connsiteX4" fmla="*/ 0 w 963392"/>
              <a:gd name="connsiteY4" fmla="*/ 0 h 485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92" h="485338">
                <a:moveTo>
                  <a:pt x="0" y="0"/>
                </a:moveTo>
                <a:lnTo>
                  <a:pt x="963392" y="0"/>
                </a:lnTo>
                <a:lnTo>
                  <a:pt x="963392" y="485338"/>
                </a:lnTo>
                <a:lnTo>
                  <a:pt x="0" y="485338"/>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20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Estates &amp; Facilities</a:t>
            </a:r>
          </a:p>
          <a:p>
            <a:pPr marL="288000" marR="0" lvl="0" indent="-171450" algn="l" defTabSz="488950" rtl="0" eaLnBrk="1" fontAlgn="auto" latinLnBrk="0" hangingPunct="1">
              <a:lnSpc>
                <a:spcPct val="50000"/>
              </a:lnSpc>
              <a:spcBef>
                <a:spcPct val="0"/>
              </a:spcBef>
              <a:spcAft>
                <a:spcPct val="350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Energy</a:t>
            </a:r>
          </a:p>
          <a:p>
            <a:pPr marL="288000" marR="0" lvl="0" indent="-171450" algn="l" defTabSz="488950" rtl="0" eaLnBrk="1" fontAlgn="auto" latinLnBrk="0" hangingPunct="1">
              <a:lnSpc>
                <a:spcPct val="50000"/>
              </a:lnSpc>
              <a:spcBef>
                <a:spcPct val="0"/>
              </a:spcBef>
              <a:spcAft>
                <a:spcPct val="350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Waste</a:t>
            </a:r>
          </a:p>
          <a:p>
            <a:pPr marL="288000" marR="0" lvl="0" indent="-171450" algn="l" defTabSz="488950" rtl="0" eaLnBrk="1" fontAlgn="auto" latinLnBrk="0" hangingPunct="1">
              <a:lnSpc>
                <a:spcPct val="50000"/>
              </a:lnSpc>
              <a:spcBef>
                <a:spcPct val="0"/>
              </a:spcBef>
              <a:spcAft>
                <a:spcPct val="350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Food &amp; Nutrition</a:t>
            </a:r>
          </a:p>
          <a:p>
            <a:pPr marL="288000" marR="0" lvl="0" indent="-171450" algn="l" defTabSz="488950" rtl="0" eaLnBrk="1" fontAlgn="auto" latinLnBrk="0" hangingPunct="1">
              <a:lnSpc>
                <a:spcPct val="50000"/>
              </a:lnSpc>
              <a:spcBef>
                <a:spcPct val="0"/>
              </a:spcBef>
              <a:spcAft>
                <a:spcPct val="350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Adaptation</a:t>
            </a:r>
          </a:p>
          <a:p>
            <a:pPr marL="288000" marR="0" lvl="0" indent="-171450" algn="l" defTabSz="488950" rtl="0" eaLnBrk="1" fontAlgn="auto" latinLnBrk="0" hangingPunct="1">
              <a:lnSpc>
                <a:spcPct val="50000"/>
              </a:lnSpc>
              <a:spcBef>
                <a:spcPct val="0"/>
              </a:spcBef>
              <a:spcAft>
                <a:spcPct val="350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Capital Projects</a:t>
            </a:r>
          </a:p>
          <a:p>
            <a:pPr marL="288000" marR="0" lvl="0" indent="-171450" algn="l" defTabSz="488950" rtl="0" eaLnBrk="1" fontAlgn="auto" latinLnBrk="0" hangingPunct="1">
              <a:lnSpc>
                <a:spcPct val="50000"/>
              </a:lnSpc>
              <a:spcBef>
                <a:spcPct val="0"/>
              </a:spcBef>
              <a:spcAft>
                <a:spcPct val="350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Travel &amp; transport</a:t>
            </a:r>
          </a:p>
        </p:txBody>
      </p:sp>
      <p:sp>
        <p:nvSpPr>
          <p:cNvPr id="14" name="Freeform: Shape 13">
            <a:extLst>
              <a:ext uri="{FF2B5EF4-FFF2-40B4-BE49-F238E27FC236}">
                <a16:creationId xmlns:a16="http://schemas.microsoft.com/office/drawing/2014/main" id="{2B9B8C0C-8293-490E-BFF3-02910F558079}"/>
              </a:ext>
            </a:extLst>
          </p:cNvPr>
          <p:cNvSpPr/>
          <p:nvPr/>
        </p:nvSpPr>
        <p:spPr>
          <a:xfrm>
            <a:off x="4459496" y="5265348"/>
            <a:ext cx="1865727" cy="1487991"/>
          </a:xfrm>
          <a:custGeom>
            <a:avLst/>
            <a:gdLst>
              <a:gd name="connsiteX0" fmla="*/ 0 w 963392"/>
              <a:gd name="connsiteY0" fmla="*/ 0 h 485338"/>
              <a:gd name="connsiteX1" fmla="*/ 963392 w 963392"/>
              <a:gd name="connsiteY1" fmla="*/ 0 h 485338"/>
              <a:gd name="connsiteX2" fmla="*/ 963392 w 963392"/>
              <a:gd name="connsiteY2" fmla="*/ 485338 h 485338"/>
              <a:gd name="connsiteX3" fmla="*/ 0 w 963392"/>
              <a:gd name="connsiteY3" fmla="*/ 485338 h 485338"/>
              <a:gd name="connsiteX4" fmla="*/ 0 w 963392"/>
              <a:gd name="connsiteY4" fmla="*/ 0 h 485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92" h="485338">
                <a:moveTo>
                  <a:pt x="0" y="0"/>
                </a:moveTo>
                <a:lnTo>
                  <a:pt x="963392" y="0"/>
                </a:lnTo>
                <a:lnTo>
                  <a:pt x="963392" y="485338"/>
                </a:lnTo>
                <a:lnTo>
                  <a:pt x="0" y="485338"/>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t"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88950" rtl="0" eaLnBrk="1" fontAlgn="auto" latinLnBrk="0" hangingPunct="1">
              <a:lnSpc>
                <a:spcPct val="20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Clinical provision</a:t>
            </a:r>
          </a:p>
          <a:p>
            <a:pPr marL="288000" marR="0" lvl="0" indent="-171450" algn="l" defTabSz="488950" rtl="0" eaLnBrk="1" fontAlgn="auto" latinLnBrk="0" hangingPunct="1">
              <a:lnSpc>
                <a:spcPct val="50000"/>
              </a:lnSpc>
              <a:spcBef>
                <a:spcPct val="0"/>
              </a:spcBef>
              <a:spcAft>
                <a:spcPct val="350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Sustainable Models of Care</a:t>
            </a:r>
          </a:p>
          <a:p>
            <a:pPr marL="288000" marR="0" lvl="0" indent="-171450" algn="l" defTabSz="488950" rtl="0" eaLnBrk="1" fontAlgn="auto" latinLnBrk="0" hangingPunct="1">
              <a:lnSpc>
                <a:spcPct val="50000"/>
              </a:lnSpc>
              <a:spcBef>
                <a:spcPct val="0"/>
              </a:spcBef>
              <a:spcAft>
                <a:spcPct val="350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Digital</a:t>
            </a:r>
          </a:p>
          <a:p>
            <a:pPr marL="288000" marR="0" lvl="0" indent="-171450" algn="l" defTabSz="488950" rtl="0" eaLnBrk="1" fontAlgn="auto" latinLnBrk="0" hangingPunct="1">
              <a:lnSpc>
                <a:spcPct val="50000"/>
              </a:lnSpc>
              <a:spcBef>
                <a:spcPct val="0"/>
              </a:spcBef>
              <a:spcAft>
                <a:spcPct val="350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Medicines</a:t>
            </a: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74D998B-7CDC-4A24-9B55-DD6500C3B35E}"/>
              </a:ext>
            </a:extLst>
          </p:cNvPr>
          <p:cNvSpPr/>
          <p:nvPr/>
        </p:nvSpPr>
        <p:spPr>
          <a:xfrm>
            <a:off x="6528552" y="5265348"/>
            <a:ext cx="1865727" cy="1487991"/>
          </a:xfrm>
          <a:custGeom>
            <a:avLst/>
            <a:gdLst>
              <a:gd name="connsiteX0" fmla="*/ 0 w 963392"/>
              <a:gd name="connsiteY0" fmla="*/ 0 h 485338"/>
              <a:gd name="connsiteX1" fmla="*/ 963392 w 963392"/>
              <a:gd name="connsiteY1" fmla="*/ 0 h 485338"/>
              <a:gd name="connsiteX2" fmla="*/ 963392 w 963392"/>
              <a:gd name="connsiteY2" fmla="*/ 485338 h 485338"/>
              <a:gd name="connsiteX3" fmla="*/ 0 w 963392"/>
              <a:gd name="connsiteY3" fmla="*/ 485338 h 485338"/>
              <a:gd name="connsiteX4" fmla="*/ 0 w 963392"/>
              <a:gd name="connsiteY4" fmla="*/ 0 h 485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92" h="485338">
                <a:moveTo>
                  <a:pt x="0" y="0"/>
                </a:moveTo>
                <a:lnTo>
                  <a:pt x="963392" y="0"/>
                </a:lnTo>
                <a:lnTo>
                  <a:pt x="963392" y="485338"/>
                </a:lnTo>
                <a:lnTo>
                  <a:pt x="0" y="485338"/>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t"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Procurement</a:t>
            </a:r>
          </a:p>
        </p:txBody>
      </p:sp>
      <p:sp>
        <p:nvSpPr>
          <p:cNvPr id="22" name="TextBox 21">
            <a:extLst>
              <a:ext uri="{FF2B5EF4-FFF2-40B4-BE49-F238E27FC236}">
                <a16:creationId xmlns:a16="http://schemas.microsoft.com/office/drawing/2014/main" id="{64030925-67F5-9FE8-DBFD-1D68BF15B312}"/>
              </a:ext>
            </a:extLst>
          </p:cNvPr>
          <p:cNvSpPr txBox="1"/>
          <p:nvPr/>
        </p:nvSpPr>
        <p:spPr>
          <a:xfrm>
            <a:off x="8597608" y="2854424"/>
            <a:ext cx="33419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GEM</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acts as the gesh Green Plan Steering Group, receives the Green Plan Progress Report from SLT considers and approves recommendations at the group level. </a:t>
            </a:r>
          </a:p>
        </p:txBody>
      </p:sp>
      <p:sp>
        <p:nvSpPr>
          <p:cNvPr id="23" name="TextBox 22">
            <a:extLst>
              <a:ext uri="{FF2B5EF4-FFF2-40B4-BE49-F238E27FC236}">
                <a16:creationId xmlns:a16="http://schemas.microsoft.com/office/drawing/2014/main" id="{7030FC68-9FA9-6557-DC30-5436D18DEA7C}"/>
              </a:ext>
            </a:extLst>
          </p:cNvPr>
          <p:cNvSpPr txBox="1"/>
          <p:nvPr/>
        </p:nvSpPr>
        <p:spPr>
          <a:xfrm>
            <a:off x="8597608" y="3837802"/>
            <a:ext cx="33419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Site SLT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acts as the site Green Plan Steering Group considers and approves the Green Plan Progress Report.  Recommendations for improving performance and management are agreed. </a:t>
            </a:r>
          </a:p>
        </p:txBody>
      </p:sp>
      <p:sp>
        <p:nvSpPr>
          <p:cNvPr id="24" name="TextBox 23">
            <a:extLst>
              <a:ext uri="{FF2B5EF4-FFF2-40B4-BE49-F238E27FC236}">
                <a16:creationId xmlns:a16="http://schemas.microsoft.com/office/drawing/2014/main" id="{F9D58F74-8DB4-93CF-279E-6FDC7B1EC4B3}"/>
              </a:ext>
            </a:extLst>
          </p:cNvPr>
          <p:cNvSpPr txBox="1"/>
          <p:nvPr/>
        </p:nvSpPr>
        <p:spPr>
          <a:xfrm>
            <a:off x="8597609" y="1950158"/>
            <a:ext cx="33419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Infrastructure Committee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receives the Green Plan Progress Report from GEM considers and approves recommendations. </a:t>
            </a:r>
          </a:p>
        </p:txBody>
      </p:sp>
      <p:sp>
        <p:nvSpPr>
          <p:cNvPr id="25" name="TextBox 24">
            <a:extLst>
              <a:ext uri="{FF2B5EF4-FFF2-40B4-BE49-F238E27FC236}">
                <a16:creationId xmlns:a16="http://schemas.microsoft.com/office/drawing/2014/main" id="{21737E98-9DF6-CA3F-0C1D-4D35477335EF}"/>
              </a:ext>
            </a:extLst>
          </p:cNvPr>
          <p:cNvSpPr txBox="1"/>
          <p:nvPr/>
        </p:nvSpPr>
        <p:spPr>
          <a:xfrm>
            <a:off x="8597609" y="1347701"/>
            <a:ext cx="33419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Board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receives papers from each committee</a:t>
            </a:r>
          </a:p>
        </p:txBody>
      </p:sp>
      <p:sp>
        <p:nvSpPr>
          <p:cNvPr id="27" name="TextBox 26">
            <a:extLst>
              <a:ext uri="{FF2B5EF4-FFF2-40B4-BE49-F238E27FC236}">
                <a16:creationId xmlns:a16="http://schemas.microsoft.com/office/drawing/2014/main" id="{FBCEE20F-C825-6659-1842-4185A8BA15B2}"/>
              </a:ext>
            </a:extLst>
          </p:cNvPr>
          <p:cNvSpPr txBox="1"/>
          <p:nvPr/>
        </p:nvSpPr>
        <p:spPr>
          <a:xfrm>
            <a:off x="8597608" y="5679976"/>
            <a:ext cx="3341969"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Domain/Workstream leads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report progress to the Green Plan Team. Existing governance meetings used where possible e.g. Site E&amp;F division meetings, clinical division meetings, SWL Procurement Partnership governance meetings.  </a:t>
            </a:r>
          </a:p>
        </p:txBody>
      </p:sp>
      <p:sp>
        <p:nvSpPr>
          <p:cNvPr id="7" name="TextBox 6">
            <a:extLst>
              <a:ext uri="{FF2B5EF4-FFF2-40B4-BE49-F238E27FC236}">
                <a16:creationId xmlns:a16="http://schemas.microsoft.com/office/drawing/2014/main" id="{A72CBB8B-AE3E-D9B7-0BE4-212A08E760D6}"/>
              </a:ext>
            </a:extLst>
          </p:cNvPr>
          <p:cNvSpPr txBox="1"/>
          <p:nvPr/>
        </p:nvSpPr>
        <p:spPr>
          <a:xfrm>
            <a:off x="8597608" y="4687648"/>
            <a:ext cx="33419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Green Plan Team </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facilitate the development, implementation and achievement of the Green Plan and create the Green Plan Progress Report. Reporting to wider NHS groups &amp; SWL ICB as required.</a:t>
            </a:r>
          </a:p>
        </p:txBody>
      </p:sp>
      <p:sp>
        <p:nvSpPr>
          <p:cNvPr id="21" name="Freeform: Shape 20">
            <a:extLst>
              <a:ext uri="{FF2B5EF4-FFF2-40B4-BE49-F238E27FC236}">
                <a16:creationId xmlns:a16="http://schemas.microsoft.com/office/drawing/2014/main" id="{50C769A7-6F91-009D-79D8-847E5309C38D}"/>
              </a:ext>
            </a:extLst>
          </p:cNvPr>
          <p:cNvSpPr/>
          <p:nvPr/>
        </p:nvSpPr>
        <p:spPr>
          <a:xfrm>
            <a:off x="355108" y="5255607"/>
            <a:ext cx="1865727" cy="1497732"/>
          </a:xfrm>
          <a:custGeom>
            <a:avLst/>
            <a:gdLst>
              <a:gd name="connsiteX0" fmla="*/ 0 w 963392"/>
              <a:gd name="connsiteY0" fmla="*/ 0 h 485338"/>
              <a:gd name="connsiteX1" fmla="*/ 963392 w 963392"/>
              <a:gd name="connsiteY1" fmla="*/ 0 h 485338"/>
              <a:gd name="connsiteX2" fmla="*/ 963392 w 963392"/>
              <a:gd name="connsiteY2" fmla="*/ 485338 h 485338"/>
              <a:gd name="connsiteX3" fmla="*/ 0 w 963392"/>
              <a:gd name="connsiteY3" fmla="*/ 485338 h 485338"/>
              <a:gd name="connsiteX4" fmla="*/ 0 w 963392"/>
              <a:gd name="connsiteY4" fmla="*/ 0 h 485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92" h="485338">
                <a:moveTo>
                  <a:pt x="0" y="0"/>
                </a:moveTo>
                <a:lnTo>
                  <a:pt x="963392" y="0"/>
                </a:lnTo>
                <a:lnTo>
                  <a:pt x="963392" y="485338"/>
                </a:lnTo>
                <a:lnTo>
                  <a:pt x="0" y="485338"/>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t"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Workforce &amp; Leadership </a:t>
            </a:r>
          </a:p>
        </p:txBody>
      </p:sp>
      <p:sp>
        <p:nvSpPr>
          <p:cNvPr id="2" name="TextBox 1">
            <a:extLst>
              <a:ext uri="{FF2B5EF4-FFF2-40B4-BE49-F238E27FC236}">
                <a16:creationId xmlns:a16="http://schemas.microsoft.com/office/drawing/2014/main" id="{3D968BCF-A907-00A1-DD08-4C44EE51A2F6}"/>
              </a:ext>
            </a:extLst>
          </p:cNvPr>
          <p:cNvSpPr txBox="1"/>
          <p:nvPr/>
        </p:nvSpPr>
        <p:spPr>
          <a:xfrm>
            <a:off x="355108" y="4863144"/>
            <a:ext cx="8042214" cy="276999"/>
          </a:xfrm>
          <a:prstGeom prst="rect">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Green Plan Team</a:t>
            </a:r>
          </a:p>
        </p:txBody>
      </p:sp>
      <p:sp>
        <p:nvSpPr>
          <p:cNvPr id="20" name="Freeform: Shape 19">
            <a:extLst>
              <a:ext uri="{FF2B5EF4-FFF2-40B4-BE49-F238E27FC236}">
                <a16:creationId xmlns:a16="http://schemas.microsoft.com/office/drawing/2014/main" id="{650F741A-9DAE-4B1B-8EB6-201B4AED55D8}"/>
              </a:ext>
            </a:extLst>
          </p:cNvPr>
          <p:cNvSpPr/>
          <p:nvPr/>
        </p:nvSpPr>
        <p:spPr>
          <a:xfrm>
            <a:off x="5484251" y="3113330"/>
            <a:ext cx="1147903" cy="471491"/>
          </a:xfrm>
          <a:custGeom>
            <a:avLst/>
            <a:gdLst>
              <a:gd name="connsiteX0" fmla="*/ 0 w 1514739"/>
              <a:gd name="connsiteY0" fmla="*/ 0 h 278880"/>
              <a:gd name="connsiteX1" fmla="*/ 1514739 w 1514739"/>
              <a:gd name="connsiteY1" fmla="*/ 0 h 278880"/>
              <a:gd name="connsiteX2" fmla="*/ 1514739 w 1514739"/>
              <a:gd name="connsiteY2" fmla="*/ 278880 h 278880"/>
              <a:gd name="connsiteX3" fmla="*/ 0 w 1514739"/>
              <a:gd name="connsiteY3" fmla="*/ 278880 h 278880"/>
              <a:gd name="connsiteX4" fmla="*/ 0 w 1514739"/>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739" h="278880">
                <a:moveTo>
                  <a:pt x="0" y="0"/>
                </a:moveTo>
                <a:lnTo>
                  <a:pt x="1514739" y="0"/>
                </a:lnTo>
                <a:lnTo>
                  <a:pt x="1514739" y="278880"/>
                </a:lnTo>
                <a:lnTo>
                  <a:pt x="0" y="278880"/>
                </a:lnTo>
                <a:lnTo>
                  <a:pt x="0" y="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Gesh Green Plan steering group</a:t>
            </a:r>
          </a:p>
        </p:txBody>
      </p:sp>
      <p:sp>
        <p:nvSpPr>
          <p:cNvPr id="10" name="Freeform: Shape 9">
            <a:extLst>
              <a:ext uri="{FF2B5EF4-FFF2-40B4-BE49-F238E27FC236}">
                <a16:creationId xmlns:a16="http://schemas.microsoft.com/office/drawing/2014/main" id="{266D85C3-61E7-BECA-CEB2-1441282F0895}"/>
              </a:ext>
            </a:extLst>
          </p:cNvPr>
          <p:cNvSpPr/>
          <p:nvPr/>
        </p:nvSpPr>
        <p:spPr>
          <a:xfrm>
            <a:off x="5484250" y="4147606"/>
            <a:ext cx="1147903" cy="471491"/>
          </a:xfrm>
          <a:custGeom>
            <a:avLst/>
            <a:gdLst>
              <a:gd name="connsiteX0" fmla="*/ 0 w 1514739"/>
              <a:gd name="connsiteY0" fmla="*/ 0 h 278880"/>
              <a:gd name="connsiteX1" fmla="*/ 1514739 w 1514739"/>
              <a:gd name="connsiteY1" fmla="*/ 0 h 278880"/>
              <a:gd name="connsiteX2" fmla="*/ 1514739 w 1514739"/>
              <a:gd name="connsiteY2" fmla="*/ 278880 h 278880"/>
              <a:gd name="connsiteX3" fmla="*/ 0 w 1514739"/>
              <a:gd name="connsiteY3" fmla="*/ 278880 h 278880"/>
              <a:gd name="connsiteX4" fmla="*/ 0 w 1514739"/>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739" h="278880">
                <a:moveTo>
                  <a:pt x="0" y="0"/>
                </a:moveTo>
                <a:lnTo>
                  <a:pt x="1514739" y="0"/>
                </a:lnTo>
                <a:lnTo>
                  <a:pt x="1514739" y="278880"/>
                </a:lnTo>
                <a:lnTo>
                  <a:pt x="0" y="278880"/>
                </a:lnTo>
                <a:lnTo>
                  <a:pt x="0" y="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Site Green Plan steering group</a:t>
            </a:r>
          </a:p>
        </p:txBody>
      </p:sp>
      <p:sp>
        <p:nvSpPr>
          <p:cNvPr id="26" name="Freeform: Shape 25">
            <a:extLst>
              <a:ext uri="{FF2B5EF4-FFF2-40B4-BE49-F238E27FC236}">
                <a16:creationId xmlns:a16="http://schemas.microsoft.com/office/drawing/2014/main" id="{4F1F16E4-E977-6F90-B15E-7BAC283E24D6}"/>
              </a:ext>
            </a:extLst>
          </p:cNvPr>
          <p:cNvSpPr/>
          <p:nvPr/>
        </p:nvSpPr>
        <p:spPr>
          <a:xfrm>
            <a:off x="355108" y="4147606"/>
            <a:ext cx="1195841" cy="562091"/>
          </a:xfrm>
          <a:custGeom>
            <a:avLst/>
            <a:gdLst>
              <a:gd name="connsiteX0" fmla="*/ 0 w 918125"/>
              <a:gd name="connsiteY0" fmla="*/ 0 h 278880"/>
              <a:gd name="connsiteX1" fmla="*/ 918125 w 918125"/>
              <a:gd name="connsiteY1" fmla="*/ 0 h 278880"/>
              <a:gd name="connsiteX2" fmla="*/ 918125 w 918125"/>
              <a:gd name="connsiteY2" fmla="*/ 278880 h 278880"/>
              <a:gd name="connsiteX3" fmla="*/ 0 w 918125"/>
              <a:gd name="connsiteY3" fmla="*/ 278880 h 278880"/>
              <a:gd name="connsiteX4" fmla="*/ 0 w 918125"/>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125" h="278880">
                <a:moveTo>
                  <a:pt x="0" y="0"/>
                </a:moveTo>
                <a:lnTo>
                  <a:pt x="918125" y="0"/>
                </a:lnTo>
                <a:lnTo>
                  <a:pt x="918125" y="278880"/>
                </a:lnTo>
                <a:lnTo>
                  <a:pt x="0" y="278880"/>
                </a:lnTo>
                <a:lnTo>
                  <a:pt x="0" y="0"/>
                </a:lnTo>
                <a:close/>
              </a:path>
            </a:pathLst>
          </a:custGeom>
          <a:solidFill>
            <a:schemeClr val="accent4">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SWL ICB Green Plan Group</a:t>
            </a: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86A01F5-ED0D-D094-CA50-E7029FBB4EFF}"/>
              </a:ext>
            </a:extLst>
          </p:cNvPr>
          <p:cNvSpPr/>
          <p:nvPr/>
        </p:nvSpPr>
        <p:spPr>
          <a:xfrm>
            <a:off x="7191705" y="4161654"/>
            <a:ext cx="1195841" cy="562091"/>
          </a:xfrm>
          <a:custGeom>
            <a:avLst/>
            <a:gdLst>
              <a:gd name="connsiteX0" fmla="*/ 0 w 918125"/>
              <a:gd name="connsiteY0" fmla="*/ 0 h 278880"/>
              <a:gd name="connsiteX1" fmla="*/ 918125 w 918125"/>
              <a:gd name="connsiteY1" fmla="*/ 0 h 278880"/>
              <a:gd name="connsiteX2" fmla="*/ 918125 w 918125"/>
              <a:gd name="connsiteY2" fmla="*/ 278880 h 278880"/>
              <a:gd name="connsiteX3" fmla="*/ 0 w 918125"/>
              <a:gd name="connsiteY3" fmla="*/ 278880 h 278880"/>
              <a:gd name="connsiteX4" fmla="*/ 0 w 918125"/>
              <a:gd name="connsiteY4" fmla="*/ 0 h 27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125" h="278880">
                <a:moveTo>
                  <a:pt x="0" y="0"/>
                </a:moveTo>
                <a:lnTo>
                  <a:pt x="918125" y="0"/>
                </a:lnTo>
                <a:lnTo>
                  <a:pt x="918125" y="278880"/>
                </a:lnTo>
                <a:lnTo>
                  <a:pt x="0" y="278880"/>
                </a:lnTo>
                <a:lnTo>
                  <a:pt x="0" y="0"/>
                </a:lnTo>
                <a:close/>
              </a:path>
            </a:pathLst>
          </a:custGeom>
          <a:solidFill>
            <a:schemeClr val="accent4">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Greener NHS / DHSC</a:t>
            </a: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descr="January 2017">
            <a:extLst>
              <a:ext uri="{FF2B5EF4-FFF2-40B4-BE49-F238E27FC236}">
                <a16:creationId xmlns:a16="http://schemas.microsoft.com/office/drawing/2014/main" id="{140D1297-E499-2435-2791-3C150B764492}"/>
              </a:ext>
            </a:extLst>
          </p:cNvPr>
          <p:cNvSpPr/>
          <p:nvPr/>
        </p:nvSpPr>
        <p:spPr>
          <a:xfrm>
            <a:off x="11209203" y="6552007"/>
            <a:ext cx="897453" cy="205121"/>
          </a:xfrm>
          <a:prstGeom prst="rect">
            <a:avLst/>
          </a:prstGeom>
        </p:spPr>
        <p:txBody>
          <a:bodyPr wrap="square" lIns="0" tIns="0" rIns="0" bIns="0">
            <a:spAutoFit/>
          </a:bodyPr>
          <a:lstStyle/>
          <a:p>
            <a:r>
              <a:rPr lang="en-US" sz="1333" b="1" dirty="0">
                <a:solidFill>
                  <a:schemeClr val="accent6">
                    <a:lumMod val="75000"/>
                  </a:schemeClr>
                </a:solidFill>
              </a:rPr>
              <a:t>Green Plan</a:t>
            </a:r>
          </a:p>
        </p:txBody>
      </p:sp>
      <p:cxnSp>
        <p:nvCxnSpPr>
          <p:cNvPr id="13" name="Straight Connector 12">
            <a:extLst>
              <a:ext uri="{FF2B5EF4-FFF2-40B4-BE49-F238E27FC236}">
                <a16:creationId xmlns:a16="http://schemas.microsoft.com/office/drawing/2014/main" id="{7A48EEAB-DDBC-0C78-B1A7-8CF42DE23FE5}"/>
              </a:ext>
            </a:extLst>
          </p:cNvPr>
          <p:cNvCxnSpPr/>
          <p:nvPr/>
        </p:nvCxnSpPr>
        <p:spPr>
          <a:xfrm flipV="1">
            <a:off x="1316736" y="5140143"/>
            <a:ext cx="0" cy="115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FAEB60-DA88-93D9-658B-56BBB9C833FA}"/>
              </a:ext>
            </a:extLst>
          </p:cNvPr>
          <p:cNvCxnSpPr/>
          <p:nvPr/>
        </p:nvCxnSpPr>
        <p:spPr>
          <a:xfrm flipV="1">
            <a:off x="3334512" y="5140143"/>
            <a:ext cx="0" cy="115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80EFBDB-1358-835E-DD43-538E15CA7726}"/>
              </a:ext>
            </a:extLst>
          </p:cNvPr>
          <p:cNvCxnSpPr>
            <a:cxnSpLocks/>
          </p:cNvCxnSpPr>
          <p:nvPr/>
        </p:nvCxnSpPr>
        <p:spPr>
          <a:xfrm flipV="1">
            <a:off x="5444198" y="5138979"/>
            <a:ext cx="0" cy="12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C28D7B-48F8-7AC8-BF00-39769D74099D}"/>
              </a:ext>
            </a:extLst>
          </p:cNvPr>
          <p:cNvCxnSpPr/>
          <p:nvPr/>
        </p:nvCxnSpPr>
        <p:spPr>
          <a:xfrm flipV="1">
            <a:off x="7455408" y="5138979"/>
            <a:ext cx="0" cy="115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76CAAE-BC2C-2321-0797-7E44D8927427}"/>
              </a:ext>
            </a:extLst>
          </p:cNvPr>
          <p:cNvCxnSpPr>
            <a:cxnSpLocks/>
          </p:cNvCxnSpPr>
          <p:nvPr/>
        </p:nvCxnSpPr>
        <p:spPr>
          <a:xfrm flipV="1">
            <a:off x="964311" y="4709697"/>
            <a:ext cx="0" cy="15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FD285DA-4635-2CEC-B5A6-9AC937800A0B}"/>
              </a:ext>
            </a:extLst>
          </p:cNvPr>
          <p:cNvCxnSpPr>
            <a:cxnSpLocks/>
          </p:cNvCxnSpPr>
          <p:nvPr/>
        </p:nvCxnSpPr>
        <p:spPr>
          <a:xfrm flipV="1">
            <a:off x="7888986" y="4723745"/>
            <a:ext cx="0" cy="1393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BCB96F92-05AC-51AF-18EF-401FF9DFFBF1}"/>
              </a:ext>
            </a:extLst>
          </p:cNvPr>
          <p:cNvSpPr txBox="1">
            <a:spLocks/>
          </p:cNvSpPr>
          <p:nvPr/>
        </p:nvSpPr>
        <p:spPr>
          <a:xfrm>
            <a:off x="336087" y="923470"/>
            <a:ext cx="5358076"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4267" b="1" i="0" u="none" strike="noStrike" kern="1200" cap="none" spc="0" normalizeH="0" baseline="0" noProof="0" dirty="0">
                <a:ln>
                  <a:noFill/>
                </a:ln>
                <a:solidFill>
                  <a:srgbClr val="0F0148"/>
                </a:solidFill>
                <a:effectLst/>
                <a:uLnTx/>
                <a:uFillTx/>
                <a:latin typeface="Arial" panose="020B0604020202020204" pitchFamily="34" charset="0"/>
                <a:ea typeface="+mj-ea"/>
                <a:cs typeface="Arial" panose="020B0604020202020204" pitchFamily="34" charset="0"/>
              </a:rPr>
              <a:t>Foreword </a:t>
            </a:r>
          </a:p>
        </p:txBody>
      </p:sp>
      <p:sp>
        <p:nvSpPr>
          <p:cNvPr id="7" name="TextBox 6">
            <a:extLst>
              <a:ext uri="{FF2B5EF4-FFF2-40B4-BE49-F238E27FC236}">
                <a16:creationId xmlns:a16="http://schemas.microsoft.com/office/drawing/2014/main" id="{2667A1E9-07CF-D704-BBC6-12AFE16A486A}"/>
              </a:ext>
            </a:extLst>
          </p:cNvPr>
          <p:cNvSpPr txBox="1"/>
          <p:nvPr/>
        </p:nvSpPr>
        <p:spPr>
          <a:xfrm>
            <a:off x="2967134" y="1414972"/>
            <a:ext cx="8733467" cy="2123658"/>
          </a:xfrm>
          <a:prstGeom prst="rect">
            <a:avLst/>
          </a:prstGeom>
          <a:noFill/>
        </p:spPr>
        <p:txBody>
          <a:bodyPr wrap="square" lIns="91440" tIns="45720" rIns="91440" bIns="45720" rtlCol="0" anchor="t">
            <a:spAutoFit/>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We’re all part of this big wonderful life system we call the planet. It’s our home, we belong here. We know that our planetary ecosystem provides the basis for human health. You could say the ecosystem is our life support system.  We simply cannot have healthy people without a healthy ecosystem. And we know that climate change and biodiversity loss will have profound impacts on the health of the population we serve, as well as our ability to deliver those services. We also recognise that we are part of the problem, burning fossil fuels and using scarce resources in the day-to-day delivery of healthcare. So, we must change.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plan sets out how we will change. We are committed to achieving environmental sustainability and in the process improving our performance on the three key areas of Care, Cost and Carbon. </a:t>
            </a: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Our vision is that by 2028 we will have integrated sustainability into everything we do</a:t>
            </a:r>
            <a:r>
              <a:rPr kumimoji="0" lang="en-US"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 encourage you to be part of this change and support the Green Plan.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4" name="Rectangle 3" descr="January 2017">
            <a:extLst>
              <a:ext uri="{FF2B5EF4-FFF2-40B4-BE49-F238E27FC236}">
                <a16:creationId xmlns:a16="http://schemas.microsoft.com/office/drawing/2014/main" id="{4A354668-CBFE-7C0F-DB64-60F9346C7426}"/>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
        <p:nvSpPr>
          <p:cNvPr id="5" name="TextBox 4">
            <a:extLst>
              <a:ext uri="{FF2B5EF4-FFF2-40B4-BE49-F238E27FC236}">
                <a16:creationId xmlns:a16="http://schemas.microsoft.com/office/drawing/2014/main" id="{D02DFD69-DD91-83BA-EAC3-B2F25729B8A2}"/>
              </a:ext>
            </a:extLst>
          </p:cNvPr>
          <p:cNvSpPr txBox="1"/>
          <p:nvPr/>
        </p:nvSpPr>
        <p:spPr>
          <a:xfrm>
            <a:off x="2901821" y="3606201"/>
            <a:ext cx="8798782" cy="3041858"/>
          </a:xfrm>
          <a:prstGeom prst="rect">
            <a:avLst/>
          </a:prstGeom>
          <a:noFill/>
        </p:spPr>
        <p:txBody>
          <a:bodyPr wrap="square" rtlCol="0">
            <a:spAutoFit/>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be guided towards our vision by the following principles:</a:t>
            </a:r>
          </a:p>
          <a:p>
            <a:pPr marL="285750" marR="0" lvl="0" indent="-285750" algn="just" defTabSz="914400" rtl="0" eaLnBrk="1" fontAlgn="auto" latinLnBrk="0" hangingPunct="1">
              <a:lnSpc>
                <a:spcPct val="100000"/>
              </a:lnSpc>
              <a:spcBef>
                <a:spcPts val="200"/>
              </a:spcBef>
              <a:spcAft>
                <a:spcPts val="0"/>
              </a:spcAft>
              <a:buClr>
                <a:srgbClr val="70AD47"/>
              </a:buClr>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ecological principle – ecosystems are the basis of our health and wealth; ecosystems are our life support systems and the foundation of our economics too.  </a:t>
            </a:r>
          </a:p>
          <a:p>
            <a:pPr marL="285750" marR="0" lvl="0" indent="-285750" algn="just" defTabSz="914400" rtl="0" eaLnBrk="1" fontAlgn="auto" latinLnBrk="0" hangingPunct="1">
              <a:lnSpc>
                <a:spcPct val="100000"/>
              </a:lnSpc>
              <a:spcBef>
                <a:spcPts val="200"/>
              </a:spcBef>
              <a:spcAft>
                <a:spcPts val="0"/>
              </a:spcAft>
              <a:buClr>
                <a:srgbClr val="70AD47"/>
              </a:buClr>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prevention of pollution principle – we have a responsibility to prevent pollution of and damage to our ecosystems as that damages the health of the people we aim to care for.  </a:t>
            </a:r>
          </a:p>
          <a:p>
            <a:pPr marL="285750" marR="0" lvl="0" indent="-285750" algn="just" defTabSz="914400" rtl="0" eaLnBrk="1" fontAlgn="auto" latinLnBrk="0" hangingPunct="1">
              <a:lnSpc>
                <a:spcPct val="100000"/>
              </a:lnSpc>
              <a:spcBef>
                <a:spcPts val="200"/>
              </a:spcBef>
              <a:spcAft>
                <a:spcPts val="0"/>
              </a:spcAft>
              <a:buClr>
                <a:srgbClr val="70AD47"/>
              </a:buClr>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polluter pays principle – if we cause the pollution, we should be responsible for the costs of cleaning it up</a:t>
            </a:r>
          </a:p>
          <a:p>
            <a:pPr marL="285750" marR="0" lvl="0" indent="-285750" algn="just" defTabSz="914400" rtl="0" eaLnBrk="1" fontAlgn="auto" latinLnBrk="0" hangingPunct="1">
              <a:lnSpc>
                <a:spcPct val="100000"/>
              </a:lnSpc>
              <a:spcBef>
                <a:spcPts val="200"/>
              </a:spcBef>
              <a:spcAft>
                <a:spcPts val="0"/>
              </a:spcAft>
              <a:buClr>
                <a:srgbClr val="70AD47"/>
              </a:buClr>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hierarchy approach – we will seek to prioritise prevention, then reduction, reuse and recycling of waste, materials, energy and water</a:t>
            </a:r>
          </a:p>
          <a:p>
            <a:pPr marL="285750" marR="0" lvl="0" indent="-285750" algn="just" defTabSz="914400" rtl="0" eaLnBrk="1" fontAlgn="auto" latinLnBrk="0" hangingPunct="1">
              <a:lnSpc>
                <a:spcPct val="100000"/>
              </a:lnSpc>
              <a:spcBef>
                <a:spcPts val="200"/>
              </a:spcBef>
              <a:spcAft>
                <a:spcPts val="0"/>
              </a:spcAft>
              <a:buClr>
                <a:srgbClr val="70AD47"/>
              </a:buClr>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principles of a circular economy – mirroring the natural cyclical processes of ecosystems and maximising reuse and recycling of materials</a:t>
            </a:r>
          </a:p>
          <a:p>
            <a:pPr marL="285750" marR="0" lvl="0" indent="-285750" algn="just" defTabSz="914400" rtl="0" eaLnBrk="1" fontAlgn="auto" latinLnBrk="0" hangingPunct="1">
              <a:lnSpc>
                <a:spcPct val="100000"/>
              </a:lnSpc>
              <a:spcBef>
                <a:spcPts val="200"/>
              </a:spcBef>
              <a:spcAft>
                <a:spcPts val="0"/>
              </a:spcAft>
              <a:buClr>
                <a:srgbClr val="70AD47"/>
              </a:buClr>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regenerative processes – seeking to support ecological regeneration and the natural ability of life to heal </a:t>
            </a:r>
          </a:p>
          <a:p>
            <a:pPr marL="285750" marR="0" lvl="0" indent="-285750" algn="just" defTabSz="914400" rtl="0" eaLnBrk="1" fontAlgn="auto" latinLnBrk="0" hangingPunct="1">
              <a:lnSpc>
                <a:spcPct val="100000"/>
              </a:lnSpc>
              <a:spcBef>
                <a:spcPts val="200"/>
              </a:spcBef>
              <a:spcAft>
                <a:spcPts val="0"/>
              </a:spcAft>
              <a:buClr>
                <a:srgbClr val="70AD47"/>
              </a:buClr>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principle of nonmaleficence – the obligation of a physician, as the </a:t>
            </a:r>
            <a:r>
              <a:rPr kumimoji="0" lang="en-GB" sz="1200" b="0" i="0" u="none" strike="noStrike" kern="1200" cap="none" spc="0" normalizeH="0" baseline="0" noProof="0" dirty="0">
                <a:ln>
                  <a:noFill/>
                </a:ln>
                <a:solidFill>
                  <a:srgbClr val="1E1E1E"/>
                </a:solidFill>
                <a:effectLst/>
                <a:uLnTx/>
                <a:uFillTx/>
                <a:latin typeface="Arial" panose="020B0604020202020204" pitchFamily="34" charset="0"/>
                <a:ea typeface="+mn-ea"/>
                <a:cs typeface="Arial" panose="020B0604020202020204" pitchFamily="34" charset="0"/>
              </a:rPr>
              <a:t>ancient Greek physician Hippocrates said, “to do good or to do no harm“. We recognise that damaging the environment damages the health of our staff, patients and wider population, we have a responsibility to prevent harm and support health.  That is the essence of our role and this Green Plan.  </a:t>
            </a:r>
          </a:p>
        </p:txBody>
      </p:sp>
      <p:pic>
        <p:nvPicPr>
          <p:cNvPr id="8" name="Picture 2">
            <a:extLst>
              <a:ext uri="{FF2B5EF4-FFF2-40B4-BE49-F238E27FC236}">
                <a16:creationId xmlns:a16="http://schemas.microsoft.com/office/drawing/2014/main" id="{59E6E0B1-5C28-91E9-F1A5-E8BB5A616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42" t="6671" r="12530" b="19279"/>
          <a:stretch/>
        </p:blipFill>
        <p:spPr bwMode="auto">
          <a:xfrm>
            <a:off x="336087" y="1936021"/>
            <a:ext cx="2328329" cy="2328329"/>
          </a:xfrm>
          <a:prstGeom prst="ellipse">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0876938-9358-095E-D424-63A1EE29EE97}"/>
              </a:ext>
            </a:extLst>
          </p:cNvPr>
          <p:cNvSpPr txBox="1"/>
          <p:nvPr/>
        </p:nvSpPr>
        <p:spPr>
          <a:xfrm>
            <a:off x="403257" y="4316160"/>
            <a:ext cx="24291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Jacqueline Totterdell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Chief Executive Officer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2344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9;p2">
            <a:extLst>
              <a:ext uri="{FF2B5EF4-FFF2-40B4-BE49-F238E27FC236}">
                <a16:creationId xmlns:a16="http://schemas.microsoft.com/office/drawing/2014/main" id="{44AD4963-916A-E853-9202-5804FD110C16}"/>
              </a:ext>
            </a:extLst>
          </p:cNvPr>
          <p:cNvSpPr/>
          <p:nvPr/>
        </p:nvSpPr>
        <p:spPr>
          <a:xfrm rot="10800000">
            <a:off x="-3592767" y="1736439"/>
            <a:ext cx="12128800" cy="11765200"/>
          </a:xfrm>
          <a:prstGeom prst="pie">
            <a:avLst>
              <a:gd name="adj1" fmla="val 0"/>
              <a:gd name="adj2" fmla="val 10803062"/>
            </a:avLst>
          </a:prstGeom>
          <a:solidFill>
            <a:srgbClr val="03A49A">
              <a:alpha val="49998"/>
            </a:srgbClr>
          </a:solidFill>
          <a:ln>
            <a:noFill/>
          </a:ln>
        </p:spPr>
        <p:txBody>
          <a:bodyPr spcFirstLastPara="1" wrap="square" lIns="121900" tIns="121900" rIns="121900" bIns="121900" anchor="ctr" anchorCtr="0">
            <a:noAutofit/>
          </a:bodyPr>
          <a:lstStyle/>
          <a:p>
            <a:pPr algn="ctr"/>
            <a:endParaRPr lang="en-GB" sz="2400" b="1" dirty="0">
              <a:solidFill>
                <a:schemeClr val="tx1"/>
              </a:solidFill>
            </a:endParaRPr>
          </a:p>
        </p:txBody>
      </p:sp>
      <p:pic>
        <p:nvPicPr>
          <p:cNvPr id="6" name="Picture 5">
            <a:extLst>
              <a:ext uri="{FF2B5EF4-FFF2-40B4-BE49-F238E27FC236}">
                <a16:creationId xmlns:a16="http://schemas.microsoft.com/office/drawing/2014/main" id="{6F95E447-3BD2-42F1-D906-A33060E25171}"/>
              </a:ext>
            </a:extLst>
          </p:cNvPr>
          <p:cNvPicPr>
            <a:picLocks noChangeAspect="1"/>
          </p:cNvPicPr>
          <p:nvPr/>
        </p:nvPicPr>
        <p:blipFill>
          <a:blip r:embed="rId2"/>
          <a:srcRect/>
          <a:stretch/>
        </p:blipFill>
        <p:spPr>
          <a:xfrm>
            <a:off x="8653724" y="573931"/>
            <a:ext cx="2843816" cy="786788"/>
          </a:xfrm>
          <a:prstGeom prst="rect">
            <a:avLst/>
          </a:prstGeom>
        </p:spPr>
      </p:pic>
      <p:sp>
        <p:nvSpPr>
          <p:cNvPr id="7" name="Title 24">
            <a:extLst>
              <a:ext uri="{FF2B5EF4-FFF2-40B4-BE49-F238E27FC236}">
                <a16:creationId xmlns:a16="http://schemas.microsoft.com/office/drawing/2014/main" id="{5046E27E-2A33-61C2-7883-91DA8DE8C75B}"/>
              </a:ext>
            </a:extLst>
          </p:cNvPr>
          <p:cNvSpPr txBox="1">
            <a:spLocks/>
          </p:cNvSpPr>
          <p:nvPr/>
        </p:nvSpPr>
        <p:spPr>
          <a:xfrm>
            <a:off x="480242" y="3002466"/>
            <a:ext cx="7587681"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3733"/>
              </a:lnSpc>
            </a:pPr>
            <a:r>
              <a:rPr lang="en-US" sz="4400" b="0" kern="100" dirty="0">
                <a:solidFill>
                  <a:schemeClr val="tx1"/>
                </a:solidFill>
                <a:latin typeface="Arial" panose="020B0604020202020204" pitchFamily="34" charset="0"/>
                <a:cs typeface="Arial" panose="020B0604020202020204" pitchFamily="34" charset="0"/>
              </a:rPr>
              <a:t>Glossary of terms</a:t>
            </a:r>
          </a:p>
        </p:txBody>
      </p:sp>
      <p:pic>
        <p:nvPicPr>
          <p:cNvPr id="18" name="Google Shape;202;p30">
            <a:extLst>
              <a:ext uri="{FF2B5EF4-FFF2-40B4-BE49-F238E27FC236}">
                <a16:creationId xmlns:a16="http://schemas.microsoft.com/office/drawing/2014/main" id="{E2249432-8EE9-93D1-262D-1797F23A0D8C}"/>
              </a:ext>
            </a:extLst>
          </p:cNvPr>
          <p:cNvPicPr preferRelativeResize="0"/>
          <p:nvPr/>
        </p:nvPicPr>
        <p:blipFill rotWithShape="1">
          <a:blip r:embed="rId3">
            <a:alphaModFix/>
          </a:blip>
          <a:srcRect l="50000"/>
          <a:stretch/>
        </p:blipFill>
        <p:spPr>
          <a:xfrm flipH="1">
            <a:off x="6037127" y="-2495167"/>
            <a:ext cx="6791200" cy="6658800"/>
          </a:xfrm>
          <a:prstGeom prst="ellipse">
            <a:avLst/>
          </a:prstGeom>
          <a:noFill/>
          <a:ln>
            <a:noFill/>
          </a:ln>
        </p:spPr>
      </p:pic>
      <p:pic>
        <p:nvPicPr>
          <p:cNvPr id="12" name="Picture 11"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4"/>
          <a:stretch>
            <a:fillRect/>
          </a:stretch>
        </p:blipFill>
        <p:spPr>
          <a:xfrm>
            <a:off x="336087" y="403243"/>
            <a:ext cx="2849204" cy="786789"/>
          </a:xfrm>
          <a:prstGeom prst="rect">
            <a:avLst/>
          </a:prstGeom>
        </p:spPr>
      </p:pic>
      <p:sp>
        <p:nvSpPr>
          <p:cNvPr id="3" name="Rectangle 2" descr="January 2017">
            <a:extLst>
              <a:ext uri="{FF2B5EF4-FFF2-40B4-BE49-F238E27FC236}">
                <a16:creationId xmlns:a16="http://schemas.microsoft.com/office/drawing/2014/main" id="{661ACF62-F1AB-F46D-261E-6A3475C264E6}"/>
              </a:ext>
            </a:extLst>
          </p:cNvPr>
          <p:cNvSpPr/>
          <p:nvPr/>
        </p:nvSpPr>
        <p:spPr>
          <a:xfrm>
            <a:off x="11209203" y="6552007"/>
            <a:ext cx="897453" cy="205121"/>
          </a:xfrm>
          <a:prstGeom prst="rect">
            <a:avLst/>
          </a:prstGeom>
        </p:spPr>
        <p:txBody>
          <a:bodyPr wrap="square" lIns="0" tIns="0" rIns="0" bIns="0">
            <a:spAutoFit/>
          </a:bodyPr>
          <a:lstStyle/>
          <a:p>
            <a:r>
              <a:rPr lang="en-US" sz="1333" b="1" dirty="0">
                <a:solidFill>
                  <a:schemeClr val="accent6">
                    <a:lumMod val="75000"/>
                  </a:schemeClr>
                </a:solidFill>
              </a:rPr>
              <a:t>Green Plan</a:t>
            </a:r>
          </a:p>
        </p:txBody>
      </p:sp>
    </p:spTree>
    <p:extLst>
      <p:ext uri="{BB962C8B-B14F-4D97-AF65-F5344CB8AC3E}">
        <p14:creationId xmlns:p14="http://schemas.microsoft.com/office/powerpoint/2010/main" val="1536026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 bubble chart&#10;&#10;Description automatically generated">
            <a:extLst>
              <a:ext uri="{FF2B5EF4-FFF2-40B4-BE49-F238E27FC236}">
                <a16:creationId xmlns:a16="http://schemas.microsoft.com/office/drawing/2014/main" id="{E93B56E7-CDC7-C6ED-C894-B13038B8E1FA}"/>
              </a:ext>
            </a:extLst>
          </p:cNvPr>
          <p:cNvPicPr>
            <a:picLocks noChangeAspect="1"/>
          </p:cNvPicPr>
          <p:nvPr/>
        </p:nvPicPr>
        <p:blipFill>
          <a:blip r:embed="rId2"/>
          <a:stretch>
            <a:fillRect/>
          </a:stretch>
        </p:blipFill>
        <p:spPr>
          <a:xfrm>
            <a:off x="5334000" y="-1"/>
            <a:ext cx="6858000" cy="6858000"/>
          </a:xfrm>
          <a:prstGeom prst="rect">
            <a:avLst/>
          </a:prstGeom>
        </p:spPr>
      </p:pic>
      <p:sp>
        <p:nvSpPr>
          <p:cNvPr id="9" name="Title 24">
            <a:extLst>
              <a:ext uri="{FF2B5EF4-FFF2-40B4-BE49-F238E27FC236}">
                <a16:creationId xmlns:a16="http://schemas.microsoft.com/office/drawing/2014/main" id="{771B8649-2B46-5A06-DA28-E523F66DA890}"/>
              </a:ext>
            </a:extLst>
          </p:cNvPr>
          <p:cNvSpPr txBox="1">
            <a:spLocks/>
          </p:cNvSpPr>
          <p:nvPr/>
        </p:nvSpPr>
        <p:spPr>
          <a:xfrm>
            <a:off x="4394904" y="436515"/>
            <a:ext cx="2257824"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Glossary</a:t>
            </a:r>
          </a:p>
        </p:txBody>
      </p:sp>
      <p:graphicFrame>
        <p:nvGraphicFramePr>
          <p:cNvPr id="2" name="Table 4">
            <a:extLst>
              <a:ext uri="{FF2B5EF4-FFF2-40B4-BE49-F238E27FC236}">
                <a16:creationId xmlns:a16="http://schemas.microsoft.com/office/drawing/2014/main" id="{098A73DC-480D-1176-4142-9A54F52C664C}"/>
              </a:ext>
            </a:extLst>
          </p:cNvPr>
          <p:cNvGraphicFramePr>
            <a:graphicFrameLocks noGrp="1"/>
          </p:cNvGraphicFramePr>
          <p:nvPr/>
        </p:nvGraphicFramePr>
        <p:xfrm>
          <a:off x="1329160" y="1318061"/>
          <a:ext cx="8667407" cy="5462370"/>
        </p:xfrm>
        <a:graphic>
          <a:graphicData uri="http://schemas.openxmlformats.org/drawingml/2006/table">
            <a:tbl>
              <a:tblPr firstRow="1" bandRow="1">
                <a:tableStyleId>{5C22544A-7EE6-4342-B048-85BDC9FD1C3A}</a:tableStyleId>
              </a:tblPr>
              <a:tblGrid>
                <a:gridCol w="2451584">
                  <a:extLst>
                    <a:ext uri="{9D8B030D-6E8A-4147-A177-3AD203B41FA5}">
                      <a16:colId xmlns:a16="http://schemas.microsoft.com/office/drawing/2014/main" val="2319679401"/>
                    </a:ext>
                  </a:extLst>
                </a:gridCol>
                <a:gridCol w="6215823">
                  <a:extLst>
                    <a:ext uri="{9D8B030D-6E8A-4147-A177-3AD203B41FA5}">
                      <a16:colId xmlns:a16="http://schemas.microsoft.com/office/drawing/2014/main" val="1574662343"/>
                    </a:ext>
                  </a:extLst>
                </a:gridCol>
              </a:tblGrid>
              <a:tr h="303465">
                <a:tc>
                  <a:txBody>
                    <a:bodyPr/>
                    <a:lstStyle/>
                    <a:p>
                      <a:r>
                        <a:rPr lang="en-GB" sz="1200" dirty="0">
                          <a:solidFill>
                            <a:schemeClr val="tx1"/>
                          </a:solidFill>
                          <a:latin typeface="Arial" panose="020B0604020202020204" pitchFamily="34" charset="0"/>
                          <a:cs typeface="Arial" panose="020B0604020202020204" pitchFamily="34" charset="0"/>
                        </a:rPr>
                        <a:t>BREEAM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kern="1200" dirty="0">
                          <a:solidFill>
                            <a:schemeClr val="tx1"/>
                          </a:solidFill>
                          <a:effectLst/>
                          <a:latin typeface="Arial" panose="020B0604020202020204" pitchFamily="34" charset="0"/>
                          <a:ea typeface="+mn-ea"/>
                          <a:cs typeface="Arial" panose="020B0604020202020204" pitchFamily="34" charset="0"/>
                        </a:rPr>
                        <a:t>Building Research Establishment Environmental Assessment Method</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548504"/>
                  </a:ext>
                </a:extLst>
              </a:tr>
              <a:tr h="303465">
                <a:tc>
                  <a:txBody>
                    <a:bodyPr/>
                    <a:lstStyle/>
                    <a:p>
                      <a:r>
                        <a:rPr lang="en-BZ" sz="1200" b="1" dirty="0">
                          <a:solidFill>
                            <a:schemeClr val="tx1"/>
                          </a:solidFill>
                          <a:latin typeface="Arial" panose="020B0604020202020204" pitchFamily="34" charset="0"/>
                          <a:cs typeface="Arial" panose="020B0604020202020204" pitchFamily="34" charset="0"/>
                        </a:rPr>
                        <a:t>DHSC</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BZ" sz="1200" dirty="0">
                          <a:solidFill>
                            <a:schemeClr val="tx1"/>
                          </a:solidFill>
                          <a:latin typeface="Arial" panose="020B0604020202020204" pitchFamily="34" charset="0"/>
                          <a:cs typeface="Arial" panose="020B0604020202020204" pitchFamily="34" charset="0"/>
                        </a:rPr>
                        <a:t>Department of Health and Social Care</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6249330"/>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Electric Vehicle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679604"/>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ICB (SWL)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Integrated Care Board (South-West London)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183740"/>
                  </a:ext>
                </a:extLst>
              </a:tr>
              <a:tr h="303465">
                <a:tc>
                  <a:txBody>
                    <a:bodyPr/>
                    <a:lstStyle/>
                    <a:p>
                      <a:r>
                        <a:rPr lang="en-BZ" sz="1200" b="1" dirty="0">
                          <a:solidFill>
                            <a:schemeClr val="tx1"/>
                          </a:solidFill>
                          <a:latin typeface="Arial" panose="020B0604020202020204" pitchFamily="34" charset="0"/>
                          <a:cs typeface="Arial" panose="020B0604020202020204" pitchFamily="34" charset="0"/>
                        </a:rPr>
                        <a:t>KPI</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BZ" sz="1200" dirty="0">
                          <a:solidFill>
                            <a:schemeClr val="tx1"/>
                          </a:solidFill>
                          <a:latin typeface="Arial" panose="020B0604020202020204" pitchFamily="34" charset="0"/>
                          <a:cs typeface="Arial" panose="020B0604020202020204" pitchFamily="34" charset="0"/>
                        </a:rPr>
                        <a:t>Key Performance Indicator</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9281995"/>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LCSF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Low Carbon Skills Fund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3815393"/>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LEV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Low Emissions Vehicle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704558"/>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NOx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Nitrous Oxide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2634859"/>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NZBS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Net Zero Building Standards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88989"/>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NZC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Net Zero 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3193109"/>
                  </a:ext>
                </a:extLst>
              </a:tr>
              <a:tr h="303465">
                <a:tc>
                  <a:txBody>
                    <a:bodyPr/>
                    <a:lstStyle/>
                    <a:p>
                      <a:pPr marL="0" algn="l" defTabSz="914400" rtl="0" eaLnBrk="1" latinLnBrk="0" hangingPunct="1"/>
                      <a:r>
                        <a:rPr lang="en-GB" sz="1200" b="1" kern="1200" dirty="0">
                          <a:solidFill>
                            <a:schemeClr val="tx1"/>
                          </a:solidFill>
                          <a:latin typeface="Arial" panose="020B0604020202020204" pitchFamily="34" charset="0"/>
                          <a:ea typeface="+mn-ea"/>
                          <a:cs typeface="Arial" panose="020B0604020202020204" pitchFamily="34" charset="0"/>
                        </a:rPr>
                        <a:t>PA23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Procurement Act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20042"/>
                  </a:ext>
                </a:extLst>
              </a:tr>
              <a:tr h="303465">
                <a:tc>
                  <a:txBody>
                    <a:bodyPr/>
                    <a:lstStyle/>
                    <a:p>
                      <a:pPr marL="0" algn="l" defTabSz="914400" rtl="0" eaLnBrk="1" latinLnBrk="0" hangingPunct="1"/>
                      <a:r>
                        <a:rPr lang="en-GB" sz="1200" b="1" kern="1200" dirty="0">
                          <a:solidFill>
                            <a:schemeClr val="tx1"/>
                          </a:solidFill>
                          <a:latin typeface="Arial" panose="020B0604020202020204" pitchFamily="34" charset="0"/>
                          <a:ea typeface="+mn-ea"/>
                          <a:cs typeface="Arial" panose="020B0604020202020204" pitchFamily="34" charset="0"/>
                        </a:rPr>
                        <a:t>PSDS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Public Sector Decarbonisation Scheme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586820"/>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SECH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Specialist Emergency Care Hospital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5940898"/>
                  </a:ext>
                </a:extLst>
              </a:tr>
              <a:tr h="303465">
                <a:tc>
                  <a:txBody>
                    <a:bodyPr/>
                    <a:lstStyle/>
                    <a:p>
                      <a:r>
                        <a:rPr lang="en-BZ" sz="1200" b="1" dirty="0">
                          <a:solidFill>
                            <a:schemeClr val="tx1"/>
                          </a:solidFill>
                          <a:latin typeface="Arial" panose="020B0604020202020204" pitchFamily="34" charset="0"/>
                          <a:cs typeface="Arial" panose="020B0604020202020204" pitchFamily="34" charset="0"/>
                        </a:rPr>
                        <a:t>SMART </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Intelligent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639261"/>
                  </a:ext>
                </a:extLst>
              </a:tr>
              <a:tr h="303465">
                <a:tc>
                  <a:txBody>
                    <a:bodyPr/>
                    <a:lstStyle/>
                    <a:p>
                      <a:r>
                        <a:rPr lang="en-BZ" sz="1200" b="1" dirty="0">
                          <a:solidFill>
                            <a:schemeClr val="tx1"/>
                          </a:solidFill>
                          <a:latin typeface="Arial" panose="020B0604020202020204" pitchFamily="34" charset="0"/>
                          <a:cs typeface="Arial" panose="020B0604020202020204" pitchFamily="34" charset="0"/>
                        </a:rPr>
                        <a:t>SWLPP</a:t>
                      </a:r>
                      <a:endParaRPr lang="en-GB"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BZ" sz="1200" dirty="0">
                          <a:solidFill>
                            <a:schemeClr val="tx1"/>
                          </a:solidFill>
                          <a:latin typeface="Arial" panose="020B0604020202020204" pitchFamily="34" charset="0"/>
                          <a:cs typeface="Arial" panose="020B0604020202020204" pitchFamily="34" charset="0"/>
                        </a:rPr>
                        <a:t>South-West London Procurement Partnership</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9761112"/>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TIVA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Total intravenous anaesthesia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262263"/>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ULEZ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Ultra Low Emission Zone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195006"/>
                  </a:ext>
                </a:extLst>
              </a:tr>
              <a:tr h="303465">
                <a:tc>
                  <a:txBody>
                    <a:bodyPr/>
                    <a:lstStyle/>
                    <a:p>
                      <a:r>
                        <a:rPr lang="en-GB" sz="1200" b="1" dirty="0">
                          <a:solidFill>
                            <a:schemeClr val="tx1"/>
                          </a:solidFill>
                          <a:latin typeface="Arial" panose="020B0604020202020204" pitchFamily="34" charset="0"/>
                          <a:cs typeface="Arial" panose="020B0604020202020204" pitchFamily="34" charset="0"/>
                        </a:rPr>
                        <a:t>ZEV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Zero Emissions Vehicle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643583"/>
                  </a:ext>
                </a:extLst>
              </a:tr>
            </a:tbl>
          </a:graphicData>
        </a:graphic>
      </p:graphicFrame>
      <p:sp>
        <p:nvSpPr>
          <p:cNvPr id="5" name="Rectangle 4" descr="January 2017">
            <a:extLst>
              <a:ext uri="{FF2B5EF4-FFF2-40B4-BE49-F238E27FC236}">
                <a16:creationId xmlns:a16="http://schemas.microsoft.com/office/drawing/2014/main" id="{0CDD4589-E90D-6972-A5F4-F999F1B9B382}"/>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2301396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9;p2">
            <a:extLst>
              <a:ext uri="{FF2B5EF4-FFF2-40B4-BE49-F238E27FC236}">
                <a16:creationId xmlns:a16="http://schemas.microsoft.com/office/drawing/2014/main" id="{44AD4963-916A-E853-9202-5804FD110C16}"/>
              </a:ext>
            </a:extLst>
          </p:cNvPr>
          <p:cNvSpPr/>
          <p:nvPr/>
        </p:nvSpPr>
        <p:spPr>
          <a:xfrm rot="10800000">
            <a:off x="-3592767" y="1736439"/>
            <a:ext cx="12128800" cy="11765200"/>
          </a:xfrm>
          <a:prstGeom prst="pie">
            <a:avLst>
              <a:gd name="adj1" fmla="val 0"/>
              <a:gd name="adj2" fmla="val 10803062"/>
            </a:avLst>
          </a:prstGeom>
          <a:solidFill>
            <a:srgbClr val="03A49A">
              <a:alpha val="49998"/>
            </a:srgbClr>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F95E447-3BD2-42F1-D906-A33060E25171}"/>
              </a:ext>
            </a:extLst>
          </p:cNvPr>
          <p:cNvPicPr>
            <a:picLocks noChangeAspect="1"/>
          </p:cNvPicPr>
          <p:nvPr/>
        </p:nvPicPr>
        <p:blipFill>
          <a:blip r:embed="rId2"/>
          <a:srcRect/>
          <a:stretch/>
        </p:blipFill>
        <p:spPr>
          <a:xfrm>
            <a:off x="8653724" y="573931"/>
            <a:ext cx="2843816" cy="786788"/>
          </a:xfrm>
          <a:prstGeom prst="rect">
            <a:avLst/>
          </a:prstGeom>
        </p:spPr>
      </p:pic>
      <p:sp>
        <p:nvSpPr>
          <p:cNvPr id="7" name="Title 24">
            <a:extLst>
              <a:ext uri="{FF2B5EF4-FFF2-40B4-BE49-F238E27FC236}">
                <a16:creationId xmlns:a16="http://schemas.microsoft.com/office/drawing/2014/main" id="{5046E27E-2A33-61C2-7883-91DA8DE8C75B}"/>
              </a:ext>
            </a:extLst>
          </p:cNvPr>
          <p:cNvSpPr txBox="1">
            <a:spLocks/>
          </p:cNvSpPr>
          <p:nvPr/>
        </p:nvSpPr>
        <p:spPr>
          <a:xfrm>
            <a:off x="480242" y="4831200"/>
            <a:ext cx="7587681" cy="708436"/>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3733"/>
              </a:lnSpc>
              <a:spcBef>
                <a:spcPct val="0"/>
              </a:spcBef>
              <a:spcAft>
                <a:spcPts val="0"/>
              </a:spcAft>
              <a:buClrTx/>
              <a:buSzTx/>
              <a:buFontTx/>
              <a:buNone/>
              <a:tabLst/>
              <a:defRPr/>
            </a:pPr>
            <a:r>
              <a:rPr kumimoji="0" lang="en-US" sz="4400" b="0" i="0" u="none" strike="noStrike" kern="1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Appendices</a:t>
            </a:r>
            <a:r>
              <a:rPr kumimoji="0" lang="en-US" sz="3200" b="1" i="0" u="none" strike="noStrike" kern="1200" cap="none" spc="0" normalizeH="0" baseline="0" noProof="0" dirty="0">
                <a:ln>
                  <a:noFill/>
                </a:ln>
                <a:solidFill>
                  <a:srgbClr val="0F0148"/>
                </a:solidFill>
                <a:effectLst/>
                <a:uLnTx/>
                <a:uFillTx/>
                <a:latin typeface="Arial" panose="020B0604020202020204" pitchFamily="34" charset="0"/>
                <a:ea typeface="+mj-ea"/>
                <a:cs typeface="Arial" panose="020B0604020202020204" pitchFamily="34" charset="0"/>
              </a:rPr>
              <a:t> </a:t>
            </a:r>
          </a:p>
        </p:txBody>
      </p:sp>
      <p:pic>
        <p:nvPicPr>
          <p:cNvPr id="18" name="Google Shape;202;p30">
            <a:extLst>
              <a:ext uri="{FF2B5EF4-FFF2-40B4-BE49-F238E27FC236}">
                <a16:creationId xmlns:a16="http://schemas.microsoft.com/office/drawing/2014/main" id="{E2249432-8EE9-93D1-262D-1797F23A0D8C}"/>
              </a:ext>
            </a:extLst>
          </p:cNvPr>
          <p:cNvPicPr preferRelativeResize="0"/>
          <p:nvPr/>
        </p:nvPicPr>
        <p:blipFill rotWithShape="1">
          <a:blip r:embed="rId3">
            <a:alphaModFix/>
          </a:blip>
          <a:srcRect l="50000"/>
          <a:stretch/>
        </p:blipFill>
        <p:spPr>
          <a:xfrm flipH="1">
            <a:off x="6037127" y="-2495167"/>
            <a:ext cx="6791200" cy="6658800"/>
          </a:xfrm>
          <a:prstGeom prst="ellipse">
            <a:avLst/>
          </a:prstGeom>
          <a:noFill/>
          <a:ln>
            <a:noFill/>
          </a:ln>
        </p:spPr>
      </p:pic>
      <p:pic>
        <p:nvPicPr>
          <p:cNvPr id="12" name="Picture 11"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4"/>
          <a:stretch>
            <a:fillRect/>
          </a:stretch>
        </p:blipFill>
        <p:spPr>
          <a:xfrm>
            <a:off x="336087" y="403243"/>
            <a:ext cx="2849204" cy="786789"/>
          </a:xfrm>
          <a:prstGeom prst="rect">
            <a:avLst/>
          </a:prstGeom>
        </p:spPr>
      </p:pic>
      <p:sp>
        <p:nvSpPr>
          <p:cNvPr id="3" name="Rectangle 2" descr="January 2017">
            <a:extLst>
              <a:ext uri="{FF2B5EF4-FFF2-40B4-BE49-F238E27FC236}">
                <a16:creationId xmlns:a16="http://schemas.microsoft.com/office/drawing/2014/main" id="{661ACF62-F1AB-F46D-261E-6A3475C264E6}"/>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2517511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2AFF1E-8DB3-6131-465F-E88300AD5309}"/>
              </a:ext>
            </a:extLst>
          </p:cNvPr>
          <p:cNvGrpSpPr/>
          <p:nvPr/>
        </p:nvGrpSpPr>
        <p:grpSpPr>
          <a:xfrm>
            <a:off x="290776" y="2853489"/>
            <a:ext cx="2255398" cy="2180199"/>
            <a:chOff x="1050925" y="2213636"/>
            <a:chExt cx="1745200" cy="1745200"/>
          </a:xfrm>
        </p:grpSpPr>
        <p:sp>
          <p:nvSpPr>
            <p:cNvPr id="8" name="Google Shape;219;p32">
              <a:extLst>
                <a:ext uri="{FF2B5EF4-FFF2-40B4-BE49-F238E27FC236}">
                  <a16:creationId xmlns:a16="http://schemas.microsoft.com/office/drawing/2014/main" id="{8EA441AC-367F-440B-45F3-51F13B2BEF00}"/>
                </a:ext>
              </a:extLst>
            </p:cNvPr>
            <p:cNvSpPr/>
            <p:nvPr/>
          </p:nvSpPr>
          <p:spPr>
            <a:xfrm>
              <a:off x="1050925" y="2213636"/>
              <a:ext cx="1745200" cy="1745200"/>
            </a:xfrm>
            <a:prstGeom prst="ellipse">
              <a:avLst/>
            </a:prstGeom>
            <a:solidFill>
              <a:srgbClr val="AD247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Google Shape;223;p32">
              <a:extLst>
                <a:ext uri="{FF2B5EF4-FFF2-40B4-BE49-F238E27FC236}">
                  <a16:creationId xmlns:a16="http://schemas.microsoft.com/office/drawing/2014/main" id="{7CA2E4C7-92CB-8EA1-1E61-1BCE4BFC8702}"/>
                </a:ext>
              </a:extLst>
            </p:cNvPr>
            <p:cNvSpPr txBox="1">
              <a:spLocks/>
            </p:cNvSpPr>
            <p:nvPr/>
          </p:nvSpPr>
          <p:spPr>
            <a:xfrm>
              <a:off x="1123525" y="2741836"/>
              <a:ext cx="1600000" cy="6888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white"/>
                  </a:solidFill>
                  <a:effectLst/>
                  <a:uLnTx/>
                  <a:uFillTx/>
                  <a:latin typeface="Arial"/>
                  <a:ea typeface="+mj-ea"/>
                  <a:cs typeface="Arial"/>
                </a:rPr>
                <a:t>Consultation</a:t>
              </a:r>
            </a:p>
          </p:txBody>
        </p:sp>
      </p:grpSp>
      <p:pic>
        <p:nvPicPr>
          <p:cNvPr id="6" name="Picture 5" descr="Icon, bubble chart&#10;&#10;Description automatically generated">
            <a:extLst>
              <a:ext uri="{FF2B5EF4-FFF2-40B4-BE49-F238E27FC236}">
                <a16:creationId xmlns:a16="http://schemas.microsoft.com/office/drawing/2014/main" id="{7355C028-D4A5-0A94-2D90-C2ADB6794FA0}"/>
              </a:ext>
            </a:extLst>
          </p:cNvPr>
          <p:cNvPicPr>
            <a:picLocks noChangeAspect="1"/>
          </p:cNvPicPr>
          <p:nvPr/>
        </p:nvPicPr>
        <p:blipFill>
          <a:blip r:embed="rId3"/>
          <a:stretch>
            <a:fillRect/>
          </a:stretch>
        </p:blipFill>
        <p:spPr>
          <a:xfrm>
            <a:off x="5334000" y="-1"/>
            <a:ext cx="6858000" cy="6858000"/>
          </a:xfrm>
          <a:prstGeom prst="rect">
            <a:avLst/>
          </a:prstGeom>
        </p:spPr>
      </p:pic>
      <p:sp>
        <p:nvSpPr>
          <p:cNvPr id="7" name="Google Shape;221;p32">
            <a:extLst>
              <a:ext uri="{FF2B5EF4-FFF2-40B4-BE49-F238E27FC236}">
                <a16:creationId xmlns:a16="http://schemas.microsoft.com/office/drawing/2014/main" id="{89472430-7331-5096-B758-79A8042B4A6D}"/>
              </a:ext>
            </a:extLst>
          </p:cNvPr>
          <p:cNvSpPr txBox="1">
            <a:spLocks/>
          </p:cNvSpPr>
          <p:nvPr/>
        </p:nvSpPr>
        <p:spPr>
          <a:xfrm>
            <a:off x="2863097" y="2382636"/>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highlight>
                <a:srgbClr val="FFFF00"/>
              </a:highlight>
              <a:uLnTx/>
              <a:uFillTx/>
              <a:latin typeface="Arial"/>
              <a:ea typeface="+mj-ea"/>
              <a:cs typeface="Arial"/>
            </a:endParaRPr>
          </a:p>
        </p:txBody>
      </p:sp>
      <p:sp>
        <p:nvSpPr>
          <p:cNvPr id="10" name="Google Shape;224;p32">
            <a:extLst>
              <a:ext uri="{FF2B5EF4-FFF2-40B4-BE49-F238E27FC236}">
                <a16:creationId xmlns:a16="http://schemas.microsoft.com/office/drawing/2014/main" id="{8267CA72-381D-7835-746C-3E5075510F5B}"/>
              </a:ext>
            </a:extLst>
          </p:cNvPr>
          <p:cNvSpPr txBox="1">
            <a:spLocks/>
          </p:cNvSpPr>
          <p:nvPr/>
        </p:nvSpPr>
        <p:spPr>
          <a:xfrm>
            <a:off x="8175261" y="2334693"/>
            <a:ext cx="3174056" cy="703600"/>
          </a:xfrm>
          <a:prstGeom prst="rect">
            <a:avLst/>
          </a:prstGeom>
        </p:spPr>
        <p:txBody>
          <a:bodyPr spcFirstLastPara="1" vert="horz" wrap="square" lIns="121900" tIns="121900" rIns="121900" bIns="121900" rtlCol="0" anchor="ctr" anchorCtr="0">
            <a:noAutofit/>
          </a:bodyPr>
          <a:lstStyle>
            <a:defPPr>
              <a:defRPr lang="en-US"/>
            </a:defPPr>
            <a:lvl1pPr marL="0" algn="r" defTabSz="457200" rtl="0" eaLnBrk="1" latinLnBrk="0" hangingPunct="1">
              <a:defRPr sz="9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a:ea typeface="+mn-ea"/>
              <a:cs typeface="Arial"/>
            </a:endParaRPr>
          </a:p>
        </p:txBody>
      </p:sp>
      <p:sp>
        <p:nvSpPr>
          <p:cNvPr id="13" name="Google Shape;227;p32">
            <a:extLst>
              <a:ext uri="{FF2B5EF4-FFF2-40B4-BE49-F238E27FC236}">
                <a16:creationId xmlns:a16="http://schemas.microsoft.com/office/drawing/2014/main" id="{77CD9569-3035-227F-AAC8-F31C9BA42BD9}"/>
              </a:ext>
            </a:extLst>
          </p:cNvPr>
          <p:cNvSpPr txBox="1">
            <a:spLocks/>
          </p:cNvSpPr>
          <p:nvPr/>
        </p:nvSpPr>
        <p:spPr>
          <a:xfrm>
            <a:off x="2897725" y="4330088"/>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a:ea typeface="+mj-ea"/>
              <a:cs typeface="Arial"/>
            </a:endParaRPr>
          </a:p>
        </p:txBody>
      </p:sp>
      <p:sp>
        <p:nvSpPr>
          <p:cNvPr id="16" name="Google Shape;230;p32">
            <a:extLst>
              <a:ext uri="{FF2B5EF4-FFF2-40B4-BE49-F238E27FC236}">
                <a16:creationId xmlns:a16="http://schemas.microsoft.com/office/drawing/2014/main" id="{FDC041C8-A49D-A905-4CC4-80A628A6455D}"/>
              </a:ext>
            </a:extLst>
          </p:cNvPr>
          <p:cNvSpPr txBox="1">
            <a:spLocks/>
          </p:cNvSpPr>
          <p:nvPr/>
        </p:nvSpPr>
        <p:spPr>
          <a:xfrm>
            <a:off x="8175261" y="4351960"/>
            <a:ext cx="3430699"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a:ea typeface="+mj-ea"/>
              <a:cs typeface="Arial"/>
            </a:endParaRPr>
          </a:p>
        </p:txBody>
      </p:sp>
      <p:sp>
        <p:nvSpPr>
          <p:cNvPr id="18" name="Google Shape;232;p32">
            <a:extLst>
              <a:ext uri="{FF2B5EF4-FFF2-40B4-BE49-F238E27FC236}">
                <a16:creationId xmlns:a16="http://schemas.microsoft.com/office/drawing/2014/main" id="{16AAED00-D6F3-C310-3ED2-1E1EB662B970}"/>
              </a:ext>
            </a:extLst>
          </p:cNvPr>
          <p:cNvSpPr txBox="1">
            <a:spLocks/>
          </p:cNvSpPr>
          <p:nvPr/>
        </p:nvSpPr>
        <p:spPr>
          <a:xfrm>
            <a:off x="6401043" y="4732360"/>
            <a:ext cx="1600000" cy="6464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 sz="6400" b="1" i="0" u="none" strike="noStrike" kern="1200" cap="none" spc="0" normalizeH="0" baseline="0" noProof="0" dirty="0">
              <a:ln>
                <a:noFill/>
              </a:ln>
              <a:solidFill>
                <a:prstClr val="white"/>
              </a:solidFill>
              <a:effectLst/>
              <a:uLnTx/>
              <a:uFillTx/>
              <a:latin typeface="Arial"/>
              <a:ea typeface="+mj-ea"/>
              <a:cs typeface="Arial"/>
            </a:endParaRPr>
          </a:p>
        </p:txBody>
      </p:sp>
      <p:pic>
        <p:nvPicPr>
          <p:cNvPr id="25" name="Picture 24">
            <a:extLst>
              <a:ext uri="{FF2B5EF4-FFF2-40B4-BE49-F238E27FC236}">
                <a16:creationId xmlns:a16="http://schemas.microsoft.com/office/drawing/2014/main" id="{65166EE7-EF57-844F-9EB2-9E202C897542}"/>
              </a:ext>
            </a:extLst>
          </p:cNvPr>
          <p:cNvPicPr>
            <a:picLocks noChangeAspect="1"/>
          </p:cNvPicPr>
          <p:nvPr/>
        </p:nvPicPr>
        <p:blipFill>
          <a:blip r:embed="rId4"/>
          <a:stretch>
            <a:fillRect/>
          </a:stretch>
        </p:blipFill>
        <p:spPr>
          <a:xfrm>
            <a:off x="10112720" y="305994"/>
            <a:ext cx="1733779" cy="656199"/>
          </a:xfrm>
          <a:prstGeom prst="rect">
            <a:avLst/>
          </a:prstGeom>
        </p:spPr>
      </p:pic>
      <p:graphicFrame>
        <p:nvGraphicFramePr>
          <p:cNvPr id="2" name="Table 1">
            <a:extLst>
              <a:ext uri="{FF2B5EF4-FFF2-40B4-BE49-F238E27FC236}">
                <a16:creationId xmlns:a16="http://schemas.microsoft.com/office/drawing/2014/main" id="{4289BCA7-E142-C0CB-8320-7670667F0596}"/>
              </a:ext>
            </a:extLst>
          </p:cNvPr>
          <p:cNvGraphicFramePr>
            <a:graphicFrameLocks noGrp="1"/>
          </p:cNvGraphicFramePr>
          <p:nvPr/>
        </p:nvGraphicFramePr>
        <p:xfrm>
          <a:off x="2672618" y="2687053"/>
          <a:ext cx="9183294" cy="3438987"/>
        </p:xfrm>
        <a:graphic>
          <a:graphicData uri="http://schemas.openxmlformats.org/drawingml/2006/table">
            <a:tbl>
              <a:tblPr firstRow="1" bandRow="1">
                <a:tableStyleId>{2D5ABB26-0587-4C30-8999-92F81FD0307C}</a:tableStyleId>
              </a:tblPr>
              <a:tblGrid>
                <a:gridCol w="1816474">
                  <a:extLst>
                    <a:ext uri="{9D8B030D-6E8A-4147-A177-3AD203B41FA5}">
                      <a16:colId xmlns:a16="http://schemas.microsoft.com/office/drawing/2014/main" val="2673626557"/>
                    </a:ext>
                  </a:extLst>
                </a:gridCol>
                <a:gridCol w="7366820">
                  <a:extLst>
                    <a:ext uri="{9D8B030D-6E8A-4147-A177-3AD203B41FA5}">
                      <a16:colId xmlns:a16="http://schemas.microsoft.com/office/drawing/2014/main" val="1051032650"/>
                    </a:ext>
                  </a:extLst>
                </a:gridCol>
              </a:tblGrid>
              <a:tr h="1103575">
                <a:tc>
                  <a:txBody>
                    <a:bodyPr/>
                    <a:lstStyle/>
                    <a:p>
                      <a:r>
                        <a:rPr lang="en-GB" sz="1200" b="1" dirty="0">
                          <a:latin typeface="Arial" panose="020B0604020202020204" pitchFamily="34" charset="0"/>
                          <a:cs typeface="Arial" panose="020B0604020202020204" pitchFamily="34" charset="0"/>
                        </a:rPr>
                        <a:t>All staff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Staff responded to the </a:t>
                      </a:r>
                      <a:r>
                        <a:rPr lang="en-GB" sz="1200" kern="1200" dirty="0">
                          <a:solidFill>
                            <a:schemeClr val="dk1"/>
                          </a:solidFill>
                          <a:latin typeface="Arial" panose="020B0604020202020204" pitchFamily="34" charset="0"/>
                          <a:cs typeface="Arial" panose="020B0604020202020204" pitchFamily="34" charset="0"/>
                        </a:rPr>
                        <a:t>Executive Question Time survey question “To what extent to you agree with this statement: I feel able to make green changes in my area” 1= not at all, 10 = completely with an </a:t>
                      </a:r>
                      <a:r>
                        <a:rPr lang="en-GB" sz="1200" dirty="0">
                          <a:latin typeface="Arial" panose="020B0604020202020204" pitchFamily="34" charset="0"/>
                          <a:cs typeface="Arial" panose="020B0604020202020204" pitchFamily="34" charset="0"/>
                        </a:rPr>
                        <a:t>Average of 4.725 (out of 161 respondents). We have developed all staff training and a program of Sustainable Quality Improvement as a result of this to engage staff where they work and to empower them to make positive changes. </a:t>
                      </a:r>
                    </a:p>
                  </a:txBody>
                  <a:tcPr/>
                </a:tc>
                <a:extLst>
                  <a:ext uri="{0D108BD9-81ED-4DB2-BD59-A6C34878D82A}">
                    <a16:rowId xmlns:a16="http://schemas.microsoft.com/office/drawing/2014/main" val="3605868997"/>
                  </a:ext>
                </a:extLst>
              </a:tr>
              <a:tr h="493705">
                <a:tc>
                  <a:txBody>
                    <a:bodyPr/>
                    <a:lstStyle/>
                    <a:p>
                      <a:r>
                        <a:rPr lang="en-GB" sz="1200" b="1" dirty="0">
                          <a:latin typeface="Arial" panose="020B0604020202020204" pitchFamily="34" charset="0"/>
                          <a:cs typeface="Arial" panose="020B0604020202020204" pitchFamily="34" charset="0"/>
                        </a:rPr>
                        <a:t>Executive Team</a:t>
                      </a:r>
                    </a:p>
                  </a:txBody>
                  <a:tcPr/>
                </a:tc>
                <a:tc>
                  <a:txBody>
                    <a:bodyPr/>
                    <a:lstStyle/>
                    <a:p>
                      <a:r>
                        <a:rPr lang="en-GB" sz="1200" dirty="0">
                          <a:latin typeface="Arial" panose="020B0604020202020204" pitchFamily="34" charset="0"/>
                          <a:cs typeface="Arial" panose="020B0604020202020204" pitchFamily="34" charset="0"/>
                        </a:rPr>
                        <a:t>Executive training on the Green Plan was held on 5 December 2024.  We had positive feedback from the training with the Chairman and CEO convening a leadership action meeting in support of the Green Plan. </a:t>
                      </a:r>
                    </a:p>
                  </a:txBody>
                  <a:tcPr/>
                </a:tc>
                <a:extLst>
                  <a:ext uri="{0D108BD9-81ED-4DB2-BD59-A6C34878D82A}">
                    <a16:rowId xmlns:a16="http://schemas.microsoft.com/office/drawing/2014/main" val="3154020762"/>
                  </a:ext>
                </a:extLst>
              </a:tr>
              <a:tr h="470711">
                <a:tc>
                  <a:txBody>
                    <a:bodyPr/>
                    <a:lstStyle/>
                    <a:p>
                      <a:r>
                        <a:rPr lang="en-GB" sz="1200" b="1" dirty="0">
                          <a:latin typeface="Arial" panose="020B0604020202020204" pitchFamily="34" charset="0"/>
                          <a:cs typeface="Arial" panose="020B0604020202020204" pitchFamily="34" charset="0"/>
                        </a:rPr>
                        <a:t>Green Champions </a:t>
                      </a:r>
                    </a:p>
                  </a:txBody>
                  <a:tcPr/>
                </a:tc>
                <a:tc>
                  <a:txBody>
                    <a:bodyPr/>
                    <a:lstStyle/>
                    <a:p>
                      <a:r>
                        <a:rPr lang="en-GB" sz="1200" dirty="0">
                          <a:latin typeface="Arial" panose="020B0604020202020204" pitchFamily="34" charset="0"/>
                          <a:cs typeface="Arial" panose="020B0604020202020204" pitchFamily="34" charset="0"/>
                        </a:rPr>
                        <a:t>We have consulted with our Green Champions groups and integrated feedback into this plan.</a:t>
                      </a:r>
                    </a:p>
                  </a:txBody>
                  <a:tcPr/>
                </a:tc>
                <a:extLst>
                  <a:ext uri="{0D108BD9-81ED-4DB2-BD59-A6C34878D82A}">
                    <a16:rowId xmlns:a16="http://schemas.microsoft.com/office/drawing/2014/main" val="2018851966"/>
                  </a:ext>
                </a:extLst>
              </a:tr>
              <a:tr h="470711">
                <a:tc>
                  <a:txBody>
                    <a:bodyPr/>
                    <a:lstStyle/>
                    <a:p>
                      <a:r>
                        <a:rPr lang="en-GB" sz="1200" b="1" dirty="0">
                          <a:latin typeface="Arial" panose="020B0604020202020204" pitchFamily="34" charset="0"/>
                          <a:cs typeface="Arial" panose="020B0604020202020204" pitchFamily="34" charset="0"/>
                        </a:rPr>
                        <a:t>Travel Survey </a:t>
                      </a:r>
                    </a:p>
                  </a:txBody>
                  <a:tcPr/>
                </a:tc>
                <a:tc>
                  <a:txBody>
                    <a:bodyPr/>
                    <a:lstStyle/>
                    <a:p>
                      <a:r>
                        <a:rPr lang="en-GB" sz="1200" dirty="0">
                          <a:latin typeface="Arial" panose="020B0604020202020204" pitchFamily="34" charset="0"/>
                          <a:cs typeface="Arial" panose="020B0604020202020204" pitchFamily="34" charset="0"/>
                        </a:rPr>
                        <a:t>We have noted the views of staff, patients and visitors in developing our objectives and plans in this area. </a:t>
                      </a:r>
                    </a:p>
                  </a:txBody>
                  <a:tcPr/>
                </a:tc>
                <a:extLst>
                  <a:ext uri="{0D108BD9-81ED-4DB2-BD59-A6C34878D82A}">
                    <a16:rowId xmlns:a16="http://schemas.microsoft.com/office/drawing/2014/main" val="4235266706"/>
                  </a:ext>
                </a:extLst>
              </a:tr>
              <a:tr h="900285">
                <a:tc>
                  <a:txBody>
                    <a:bodyPr/>
                    <a:lstStyle/>
                    <a:p>
                      <a:r>
                        <a:rPr lang="en-GB" sz="1200" b="1" dirty="0">
                          <a:latin typeface="Arial" panose="020B0604020202020204" pitchFamily="34" charset="0"/>
                          <a:cs typeface="Arial" panose="020B0604020202020204" pitchFamily="34" charset="0"/>
                        </a:rPr>
                        <a:t>Clinical Divisions &amp; Departments</a:t>
                      </a:r>
                    </a:p>
                  </a:txBody>
                  <a:tcPr/>
                </a:tc>
                <a:tc>
                  <a:txBody>
                    <a:bodyPr/>
                    <a:lstStyle/>
                    <a:p>
                      <a:r>
                        <a:rPr lang="en-GB" sz="1200" dirty="0">
                          <a:latin typeface="Arial" panose="020B0604020202020204" pitchFamily="34" charset="0"/>
                          <a:cs typeface="Arial" panose="020B0604020202020204" pitchFamily="34" charset="0"/>
                        </a:rPr>
                        <a:t>We have run a series of engagement presentations for clinical directorates and departments as well as consulted with existing clinical action groups. The feedback is that there is good support for the Green Plan aims but more could be done to engage clinical teams via quality improvement initiatives. We’ve made this the priority supported using a Sustainable Quality Improvement model.  </a:t>
                      </a:r>
                    </a:p>
                  </a:txBody>
                  <a:tcPr/>
                </a:tc>
                <a:extLst>
                  <a:ext uri="{0D108BD9-81ED-4DB2-BD59-A6C34878D82A}">
                    <a16:rowId xmlns:a16="http://schemas.microsoft.com/office/drawing/2014/main" val="317252518"/>
                  </a:ext>
                </a:extLst>
              </a:tr>
            </a:tbl>
          </a:graphicData>
        </a:graphic>
      </p:graphicFrame>
      <p:sp>
        <p:nvSpPr>
          <p:cNvPr id="3" name="TextBox 2">
            <a:extLst>
              <a:ext uri="{FF2B5EF4-FFF2-40B4-BE49-F238E27FC236}">
                <a16:creationId xmlns:a16="http://schemas.microsoft.com/office/drawing/2014/main" id="{B9939B60-2A66-3414-23B5-A533FFACC19F}"/>
              </a:ext>
            </a:extLst>
          </p:cNvPr>
          <p:cNvSpPr txBox="1"/>
          <p:nvPr/>
        </p:nvSpPr>
        <p:spPr>
          <a:xfrm>
            <a:off x="2672618" y="1961356"/>
            <a:ext cx="81640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We’ve consulted with our stakeholders on the key themes and detail of this gesh Group Green Plan - here’s what they said. </a:t>
            </a:r>
          </a:p>
        </p:txBody>
      </p:sp>
      <p:sp>
        <p:nvSpPr>
          <p:cNvPr id="5" name="Rectangle 4" descr="January 2017">
            <a:extLst>
              <a:ext uri="{FF2B5EF4-FFF2-40B4-BE49-F238E27FC236}">
                <a16:creationId xmlns:a16="http://schemas.microsoft.com/office/drawing/2014/main" id="{31C7DF5C-CFB3-85A2-A0B4-8A7AEA77912B}"/>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
        <p:nvSpPr>
          <p:cNvPr id="9" name="Title 24">
            <a:extLst>
              <a:ext uri="{FF2B5EF4-FFF2-40B4-BE49-F238E27FC236}">
                <a16:creationId xmlns:a16="http://schemas.microsoft.com/office/drawing/2014/main" id="{767A2B90-B8AF-808C-1756-C6063C22C542}"/>
              </a:ext>
            </a:extLst>
          </p:cNvPr>
          <p:cNvSpPr txBox="1">
            <a:spLocks/>
          </p:cNvSpPr>
          <p:nvPr/>
        </p:nvSpPr>
        <p:spPr>
          <a:xfrm>
            <a:off x="384600" y="1228634"/>
            <a:ext cx="6844643"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Appendix 1: Consultation</a:t>
            </a:r>
          </a:p>
        </p:txBody>
      </p:sp>
    </p:spTree>
    <p:extLst>
      <p:ext uri="{BB962C8B-B14F-4D97-AF65-F5344CB8AC3E}">
        <p14:creationId xmlns:p14="http://schemas.microsoft.com/office/powerpoint/2010/main" val="1792649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 bubble chart&#10;&#10;Description automatically generated">
            <a:extLst>
              <a:ext uri="{FF2B5EF4-FFF2-40B4-BE49-F238E27FC236}">
                <a16:creationId xmlns:a16="http://schemas.microsoft.com/office/drawing/2014/main" id="{75F32E81-EB01-6587-5C31-B928D0C014D2}"/>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334000" y="-1"/>
            <a:ext cx="6858000" cy="6858000"/>
          </a:xfrm>
          <a:prstGeom prst="rect">
            <a:avLst/>
          </a:prstGeom>
        </p:spPr>
      </p:pic>
      <p:sp>
        <p:nvSpPr>
          <p:cNvPr id="7" name="Google Shape;221;p32">
            <a:extLst>
              <a:ext uri="{FF2B5EF4-FFF2-40B4-BE49-F238E27FC236}">
                <a16:creationId xmlns:a16="http://schemas.microsoft.com/office/drawing/2014/main" id="{89472430-7331-5096-B758-79A8042B4A6D}"/>
              </a:ext>
            </a:extLst>
          </p:cNvPr>
          <p:cNvSpPr txBox="1">
            <a:spLocks/>
          </p:cNvSpPr>
          <p:nvPr/>
        </p:nvSpPr>
        <p:spPr>
          <a:xfrm>
            <a:off x="2863097" y="2382636"/>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highlight>
                <a:srgbClr val="FFFF00"/>
              </a:highlight>
              <a:uLnTx/>
              <a:uFillTx/>
              <a:latin typeface="Arial" panose="020B0604020202020204" pitchFamily="34" charset="0"/>
              <a:ea typeface="+mj-ea"/>
              <a:cs typeface="Arial" panose="020B0604020202020204" pitchFamily="34" charset="0"/>
            </a:endParaRPr>
          </a:p>
        </p:txBody>
      </p:sp>
      <p:sp>
        <p:nvSpPr>
          <p:cNvPr id="10" name="Google Shape;224;p32">
            <a:extLst>
              <a:ext uri="{FF2B5EF4-FFF2-40B4-BE49-F238E27FC236}">
                <a16:creationId xmlns:a16="http://schemas.microsoft.com/office/drawing/2014/main" id="{8267CA72-381D-7835-746C-3E5075510F5B}"/>
              </a:ext>
            </a:extLst>
          </p:cNvPr>
          <p:cNvSpPr txBox="1">
            <a:spLocks/>
          </p:cNvSpPr>
          <p:nvPr/>
        </p:nvSpPr>
        <p:spPr>
          <a:xfrm>
            <a:off x="8175261" y="2334693"/>
            <a:ext cx="3174056" cy="703600"/>
          </a:xfrm>
          <a:prstGeom prst="rect">
            <a:avLst/>
          </a:prstGeom>
        </p:spPr>
        <p:txBody>
          <a:bodyPr spcFirstLastPara="1" vert="horz" wrap="square" lIns="121900" tIns="121900" rIns="121900" bIns="121900" rtlCol="0" anchor="ctr" anchorCtr="0">
            <a:noAutofit/>
          </a:bodyPr>
          <a:lstStyle>
            <a:defPPr>
              <a:defRPr lang="en-US"/>
            </a:defPPr>
            <a:lvl1pPr marL="0" algn="r" defTabSz="457200" rtl="0" eaLnBrk="1" latinLnBrk="0" hangingPunct="1">
              <a:defRPr sz="9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panose="020B0604020202020204" pitchFamily="34" charset="0"/>
              <a:ea typeface="+mn-ea"/>
              <a:cs typeface="Arial" panose="020B0604020202020204" pitchFamily="34" charset="0"/>
            </a:endParaRPr>
          </a:p>
        </p:txBody>
      </p:sp>
      <p:sp>
        <p:nvSpPr>
          <p:cNvPr id="13" name="Google Shape;227;p32">
            <a:extLst>
              <a:ext uri="{FF2B5EF4-FFF2-40B4-BE49-F238E27FC236}">
                <a16:creationId xmlns:a16="http://schemas.microsoft.com/office/drawing/2014/main" id="{77CD9569-3035-227F-AAC8-F31C9BA42BD9}"/>
              </a:ext>
            </a:extLst>
          </p:cNvPr>
          <p:cNvSpPr txBox="1">
            <a:spLocks/>
          </p:cNvSpPr>
          <p:nvPr/>
        </p:nvSpPr>
        <p:spPr>
          <a:xfrm>
            <a:off x="2897725" y="4330088"/>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panose="020B0604020202020204" pitchFamily="34" charset="0"/>
              <a:ea typeface="+mj-ea"/>
              <a:cs typeface="Arial" panose="020B0604020202020204" pitchFamily="34" charset="0"/>
            </a:endParaRPr>
          </a:p>
        </p:txBody>
      </p:sp>
      <p:grpSp>
        <p:nvGrpSpPr>
          <p:cNvPr id="29" name="Group 28">
            <a:extLst>
              <a:ext uri="{FF2B5EF4-FFF2-40B4-BE49-F238E27FC236}">
                <a16:creationId xmlns:a16="http://schemas.microsoft.com/office/drawing/2014/main" id="{FDE8AEF7-593B-1957-40C4-71C23403FD88}"/>
              </a:ext>
            </a:extLst>
          </p:cNvPr>
          <p:cNvGrpSpPr/>
          <p:nvPr/>
        </p:nvGrpSpPr>
        <p:grpSpPr>
          <a:xfrm>
            <a:off x="318842" y="2598172"/>
            <a:ext cx="1745200" cy="1745200"/>
            <a:chOff x="1036477" y="4157588"/>
            <a:chExt cx="1745200" cy="1745200"/>
          </a:xfrm>
          <a:solidFill>
            <a:srgbClr val="EC8A01"/>
          </a:solidFill>
        </p:grpSpPr>
        <p:sp>
          <p:nvSpPr>
            <p:cNvPr id="3" name="Google Shape;217;p32">
              <a:extLst>
                <a:ext uri="{FF2B5EF4-FFF2-40B4-BE49-F238E27FC236}">
                  <a16:creationId xmlns:a16="http://schemas.microsoft.com/office/drawing/2014/main" id="{3DAD1C0F-2AC5-852C-F6E3-8A79C916B028}"/>
                </a:ext>
              </a:extLst>
            </p:cNvPr>
            <p:cNvSpPr/>
            <p:nvPr/>
          </p:nvSpPr>
          <p:spPr>
            <a:xfrm>
              <a:off x="1036477" y="4157588"/>
              <a:ext cx="1745200" cy="1745200"/>
            </a:xfrm>
            <a:prstGeom prst="ellipse">
              <a:avLst/>
            </a:pr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5" name="Google Shape;229;p32">
              <a:extLst>
                <a:ext uri="{FF2B5EF4-FFF2-40B4-BE49-F238E27FC236}">
                  <a16:creationId xmlns:a16="http://schemas.microsoft.com/office/drawing/2014/main" id="{3AF2FDF1-14D5-2835-1945-F2374A9B2ADD}"/>
                </a:ext>
              </a:extLst>
            </p:cNvPr>
            <p:cNvSpPr txBox="1">
              <a:spLocks/>
            </p:cNvSpPr>
            <p:nvPr/>
          </p:nvSpPr>
          <p:spPr>
            <a:xfrm>
              <a:off x="1121425" y="4706988"/>
              <a:ext cx="1600000" cy="646400"/>
            </a:xfrm>
            <a:prstGeom prst="rect">
              <a:avLst/>
            </a:prstGeom>
            <a:grpFill/>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Health inequalities</a:t>
              </a:r>
            </a:p>
          </p:txBody>
        </p:sp>
      </p:grpSp>
      <p:sp>
        <p:nvSpPr>
          <p:cNvPr id="16" name="Google Shape;230;p32">
            <a:extLst>
              <a:ext uri="{FF2B5EF4-FFF2-40B4-BE49-F238E27FC236}">
                <a16:creationId xmlns:a16="http://schemas.microsoft.com/office/drawing/2014/main" id="{FDC041C8-A49D-A905-4CC4-80A628A6455D}"/>
              </a:ext>
            </a:extLst>
          </p:cNvPr>
          <p:cNvSpPr txBox="1">
            <a:spLocks/>
          </p:cNvSpPr>
          <p:nvPr/>
        </p:nvSpPr>
        <p:spPr>
          <a:xfrm>
            <a:off x="8175261" y="4351960"/>
            <a:ext cx="3430699"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panose="020B0604020202020204" pitchFamily="34" charset="0"/>
              <a:ea typeface="+mj-ea"/>
              <a:cs typeface="Arial" panose="020B0604020202020204" pitchFamily="34" charset="0"/>
            </a:endParaRPr>
          </a:p>
        </p:txBody>
      </p:sp>
      <p:sp>
        <p:nvSpPr>
          <p:cNvPr id="18" name="Google Shape;232;p32">
            <a:extLst>
              <a:ext uri="{FF2B5EF4-FFF2-40B4-BE49-F238E27FC236}">
                <a16:creationId xmlns:a16="http://schemas.microsoft.com/office/drawing/2014/main" id="{16AAED00-D6F3-C310-3ED2-1E1EB662B970}"/>
              </a:ext>
            </a:extLst>
          </p:cNvPr>
          <p:cNvSpPr txBox="1">
            <a:spLocks/>
          </p:cNvSpPr>
          <p:nvPr/>
        </p:nvSpPr>
        <p:spPr>
          <a:xfrm>
            <a:off x="6401043" y="4732360"/>
            <a:ext cx="1600000" cy="6464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 sz="6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6" name="Title 24">
            <a:extLst>
              <a:ext uri="{FF2B5EF4-FFF2-40B4-BE49-F238E27FC236}">
                <a16:creationId xmlns:a16="http://schemas.microsoft.com/office/drawing/2014/main" id="{56650E2C-FEC7-CB10-4F23-A9C54F4DBAD6}"/>
              </a:ext>
            </a:extLst>
          </p:cNvPr>
          <p:cNvSpPr txBox="1">
            <a:spLocks/>
          </p:cNvSpPr>
          <p:nvPr/>
        </p:nvSpPr>
        <p:spPr>
          <a:xfrm>
            <a:off x="336087" y="1259528"/>
            <a:ext cx="9903066"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Appendix 2: Equalities &amp; health inequalities</a:t>
            </a:r>
          </a:p>
        </p:txBody>
      </p:sp>
      <p:sp>
        <p:nvSpPr>
          <p:cNvPr id="4" name="TextBox 3">
            <a:extLst>
              <a:ext uri="{FF2B5EF4-FFF2-40B4-BE49-F238E27FC236}">
                <a16:creationId xmlns:a16="http://schemas.microsoft.com/office/drawing/2014/main" id="{EE99361E-8A03-EFC6-7386-C822F731CE68}"/>
              </a:ext>
            </a:extLst>
          </p:cNvPr>
          <p:cNvSpPr txBox="1"/>
          <p:nvPr/>
        </p:nvSpPr>
        <p:spPr>
          <a:xfrm>
            <a:off x="1672936" y="1860415"/>
            <a:ext cx="1017356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solutions to the problem of sustainability needs to include the principles of equality and justice. Only global economic and social systems that prioritises the health of the planets ecosystems and a fair distribution of wealth will ultimately prove to be sustainable. We will strive to promote equality and reduce health inequalities as part of the Green Plan in line with the Public Sector Equality Duty. We will reach out to groups with protected characteristics to engage them in areas where they may be underrepresented.</a:t>
            </a:r>
          </a:p>
        </p:txBody>
      </p:sp>
      <p:graphicFrame>
        <p:nvGraphicFramePr>
          <p:cNvPr id="2" name="Table 1">
            <a:extLst>
              <a:ext uri="{FF2B5EF4-FFF2-40B4-BE49-F238E27FC236}">
                <a16:creationId xmlns:a16="http://schemas.microsoft.com/office/drawing/2014/main" id="{D3E95873-F139-DE29-FC3C-4245ECC47F6A}"/>
              </a:ext>
            </a:extLst>
          </p:cNvPr>
          <p:cNvGraphicFramePr>
            <a:graphicFrameLocks noGrp="1"/>
          </p:cNvGraphicFramePr>
          <p:nvPr/>
        </p:nvGraphicFramePr>
        <p:xfrm>
          <a:off x="2158948" y="2860365"/>
          <a:ext cx="9687551" cy="3706299"/>
        </p:xfrm>
        <a:graphic>
          <a:graphicData uri="http://schemas.openxmlformats.org/drawingml/2006/table">
            <a:tbl>
              <a:tblPr firstRow="1" bandRow="1">
                <a:tableStyleId>{00A15C55-8517-42AA-B614-E9B94910E393}</a:tableStyleId>
              </a:tblPr>
              <a:tblGrid>
                <a:gridCol w="1288218">
                  <a:extLst>
                    <a:ext uri="{9D8B030D-6E8A-4147-A177-3AD203B41FA5}">
                      <a16:colId xmlns:a16="http://schemas.microsoft.com/office/drawing/2014/main" val="739121603"/>
                    </a:ext>
                  </a:extLst>
                </a:gridCol>
                <a:gridCol w="2300614">
                  <a:extLst>
                    <a:ext uri="{9D8B030D-6E8A-4147-A177-3AD203B41FA5}">
                      <a16:colId xmlns:a16="http://schemas.microsoft.com/office/drawing/2014/main" val="1917783863"/>
                    </a:ext>
                  </a:extLst>
                </a:gridCol>
                <a:gridCol w="1884661">
                  <a:extLst>
                    <a:ext uri="{9D8B030D-6E8A-4147-A177-3AD203B41FA5}">
                      <a16:colId xmlns:a16="http://schemas.microsoft.com/office/drawing/2014/main" val="20002"/>
                    </a:ext>
                  </a:extLst>
                </a:gridCol>
                <a:gridCol w="4214058">
                  <a:extLst>
                    <a:ext uri="{9D8B030D-6E8A-4147-A177-3AD203B41FA5}">
                      <a16:colId xmlns:a16="http://schemas.microsoft.com/office/drawing/2014/main" val="20003"/>
                    </a:ext>
                  </a:extLst>
                </a:gridCol>
              </a:tblGrid>
              <a:tr h="275510">
                <a:tc>
                  <a:txBody>
                    <a:bodyPr/>
                    <a:lstStyle/>
                    <a:p>
                      <a:r>
                        <a:rPr lang="en-GB" sz="1400" dirty="0">
                          <a:latin typeface="Arial" panose="020B0604020202020204" pitchFamily="34" charset="0"/>
                          <a:cs typeface="Arial" panose="020B0604020202020204" pitchFamily="34" charset="0"/>
                        </a:rPr>
                        <a:t>Action</a:t>
                      </a:r>
                    </a:p>
                  </a:txBody>
                  <a:tcPr/>
                </a:tc>
                <a:tc>
                  <a:txBody>
                    <a:bodyPr/>
                    <a:lstStyle/>
                    <a:p>
                      <a:r>
                        <a:rPr lang="en-GB" sz="1400" dirty="0">
                          <a:latin typeface="Arial" panose="020B0604020202020204" pitchFamily="34" charset="0"/>
                          <a:cs typeface="Arial" panose="020B0604020202020204" pitchFamily="34" charset="0"/>
                        </a:rPr>
                        <a:t>Impact</a:t>
                      </a:r>
                    </a:p>
                  </a:txBody>
                  <a:tcPr/>
                </a:tc>
                <a:tc>
                  <a:txBody>
                    <a:bodyPr/>
                    <a:lstStyle/>
                    <a:p>
                      <a:r>
                        <a:rPr lang="en-GB" sz="1400" dirty="0">
                          <a:latin typeface="Arial" panose="020B0604020202020204" pitchFamily="34" charset="0"/>
                          <a:cs typeface="Arial" panose="020B0604020202020204" pitchFamily="34" charset="0"/>
                        </a:rPr>
                        <a:t>Groups impacted</a:t>
                      </a:r>
                    </a:p>
                  </a:txBody>
                  <a:tcPr/>
                </a:tc>
                <a:tc>
                  <a:txBody>
                    <a:bodyPr/>
                    <a:lstStyle/>
                    <a:p>
                      <a:r>
                        <a:rPr lang="en-GB" sz="1400" dirty="0">
                          <a:latin typeface="Arial" panose="020B0604020202020204" pitchFamily="34" charset="0"/>
                          <a:cs typeface="Arial" panose="020B0604020202020204" pitchFamily="34" charset="0"/>
                        </a:rPr>
                        <a:t>How is</a:t>
                      </a:r>
                      <a:r>
                        <a:rPr lang="en-GB" sz="1400" baseline="0" dirty="0">
                          <a:latin typeface="Arial" panose="020B0604020202020204" pitchFamily="34" charset="0"/>
                          <a:cs typeface="Arial" panose="020B0604020202020204" pitchFamily="34" charset="0"/>
                        </a:rPr>
                        <a:t> the Green Plan helping?</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2765432"/>
                  </a:ext>
                </a:extLst>
              </a:tr>
              <a:tr h="991199">
                <a:tc>
                  <a:txBody>
                    <a:bodyPr/>
                    <a:lstStyle/>
                    <a:p>
                      <a:r>
                        <a:rPr lang="en-GB" sz="1200" dirty="0">
                          <a:latin typeface="Arial" panose="020B0604020202020204" pitchFamily="34" charset="0"/>
                          <a:cs typeface="Arial" panose="020B0604020202020204" pitchFamily="34" charset="0"/>
                        </a:rPr>
                        <a:t>Increasing</a:t>
                      </a:r>
                      <a:r>
                        <a:rPr lang="en-GB" sz="1200" baseline="0" dirty="0">
                          <a:latin typeface="Arial" panose="020B0604020202020204" pitchFamily="34" charset="0"/>
                          <a:cs typeface="Arial" panose="020B0604020202020204" pitchFamily="34" charset="0"/>
                        </a:rPr>
                        <a:t> active travel and use of public transport</a:t>
                      </a:r>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Reduces air pollution, improves population</a:t>
                      </a:r>
                      <a:r>
                        <a:rPr lang="en-GB" sz="1200" baseline="0" dirty="0">
                          <a:latin typeface="Arial" panose="020B0604020202020204" pitchFamily="34" charset="0"/>
                          <a:cs typeface="Arial" panose="020B0604020202020204" pitchFamily="34" charset="0"/>
                        </a:rPr>
                        <a:t> fitness, reduces obesity, improves mental health</a:t>
                      </a:r>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Those</a:t>
                      </a:r>
                      <a:r>
                        <a:rPr lang="en-GB" sz="1200" baseline="0" dirty="0">
                          <a:latin typeface="Arial" panose="020B0604020202020204" pitchFamily="34" charset="0"/>
                          <a:cs typeface="Arial" panose="020B0604020202020204" pitchFamily="34" charset="0"/>
                        </a:rPr>
                        <a:t> with disabilities or mobility impairments</a:t>
                      </a:r>
                    </a:p>
                    <a:p>
                      <a:r>
                        <a:rPr lang="en-GB" sz="1200" baseline="0" dirty="0">
                          <a:latin typeface="Arial" panose="020B0604020202020204" pitchFamily="34" charset="0"/>
                          <a:cs typeface="Arial" panose="020B0604020202020204" pitchFamily="34" charset="0"/>
                        </a:rPr>
                        <a:t>Staff working nights</a:t>
                      </a:r>
                    </a:p>
                    <a:p>
                      <a:r>
                        <a:rPr lang="en-GB" sz="1200" baseline="0" dirty="0">
                          <a:latin typeface="Arial" panose="020B0604020202020204" pitchFamily="34" charset="0"/>
                          <a:cs typeface="Arial" panose="020B0604020202020204" pitchFamily="34" charset="0"/>
                        </a:rPr>
                        <a:t>Local community</a:t>
                      </a:r>
                    </a:p>
                    <a:p>
                      <a:r>
                        <a:rPr lang="en-GB" sz="1200" baseline="0" dirty="0">
                          <a:latin typeface="Arial" panose="020B0604020202020204" pitchFamily="34" charset="0"/>
                          <a:cs typeface="Arial" panose="020B0604020202020204" pitchFamily="34" charset="0"/>
                        </a:rPr>
                        <a:t>Staff, Patients, Visitors</a:t>
                      </a:r>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Working with TfL to extend bus routes where possible</a:t>
                      </a:r>
                    </a:p>
                    <a:p>
                      <a:r>
                        <a:rPr lang="en-GB" sz="1200" dirty="0">
                          <a:latin typeface="Arial" panose="020B0604020202020204" pitchFamily="34" charset="0"/>
                          <a:cs typeface="Arial" panose="020B0604020202020204" pitchFamily="34" charset="0"/>
                        </a:rPr>
                        <a:t>Carrying out regular travel surveys to understand needs of our stakeholders to</a:t>
                      </a:r>
                      <a:r>
                        <a:rPr lang="en-GB" sz="1200" baseline="0" dirty="0">
                          <a:latin typeface="Arial" panose="020B0604020202020204" pitchFamily="34" charset="0"/>
                          <a:cs typeface="Arial" panose="020B0604020202020204" pitchFamily="34" charset="0"/>
                        </a:rPr>
                        <a:t> develop a Sustainable Travel Plan. </a:t>
                      </a:r>
                    </a:p>
                    <a:p>
                      <a:r>
                        <a:rPr lang="en-GB" sz="1200" baseline="0" dirty="0">
                          <a:latin typeface="Arial" panose="020B0604020202020204" pitchFamily="34" charset="0"/>
                          <a:cs typeface="Arial" panose="020B0604020202020204" pitchFamily="34" charset="0"/>
                        </a:rPr>
                        <a:t>Supporting active travel with facilities, advice and support (e.g. Dr Bike, DASH cycle hire and cycle to work scheme).</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0434470"/>
                  </a:ext>
                </a:extLst>
              </a:tr>
              <a:tr h="688776">
                <a:tc>
                  <a:txBody>
                    <a:bodyPr/>
                    <a:lstStyle/>
                    <a:p>
                      <a:r>
                        <a:rPr lang="en-GB" sz="1200" dirty="0">
                          <a:latin typeface="Arial" panose="020B0604020202020204" pitchFamily="34" charset="0"/>
                          <a:cs typeface="Arial" panose="020B0604020202020204" pitchFamily="34" charset="0"/>
                        </a:rPr>
                        <a:t>Access to green spaces</a:t>
                      </a:r>
                    </a:p>
                  </a:txBody>
                  <a:tcPr/>
                </a:tc>
                <a:tc>
                  <a:txBody>
                    <a:bodyPr/>
                    <a:lstStyle/>
                    <a:p>
                      <a:r>
                        <a:rPr lang="en-GB" sz="1200" dirty="0">
                          <a:latin typeface="Arial" panose="020B0604020202020204" pitchFamily="34" charset="0"/>
                          <a:cs typeface="Arial" panose="020B0604020202020204" pitchFamily="34" charset="0"/>
                        </a:rPr>
                        <a:t>Helps to cool urban areas, improves</a:t>
                      </a:r>
                      <a:r>
                        <a:rPr lang="en-GB" sz="1200" baseline="0" dirty="0">
                          <a:latin typeface="Arial" panose="020B0604020202020204" pitchFamily="34" charset="0"/>
                          <a:cs typeface="Arial" panose="020B0604020202020204" pitchFamily="34" charset="0"/>
                        </a:rPr>
                        <a:t> air pollution, reduces stress, improves physical and mental health</a:t>
                      </a:r>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Patients</a:t>
                      </a:r>
                    </a:p>
                    <a:p>
                      <a:r>
                        <a:rPr lang="en-GB" sz="1200" dirty="0">
                          <a:latin typeface="Arial" panose="020B0604020202020204" pitchFamily="34" charset="0"/>
                          <a:cs typeface="Arial" panose="020B0604020202020204" pitchFamily="34" charset="0"/>
                        </a:rPr>
                        <a:t>Visitors</a:t>
                      </a:r>
                    </a:p>
                    <a:p>
                      <a:r>
                        <a:rPr lang="en-GB" sz="1200" dirty="0">
                          <a:latin typeface="Arial" panose="020B0604020202020204" pitchFamily="34" charset="0"/>
                          <a:cs typeface="Arial" panose="020B0604020202020204" pitchFamily="34" charset="0"/>
                        </a:rPr>
                        <a:t>Staff</a:t>
                      </a:r>
                    </a:p>
                    <a:p>
                      <a:r>
                        <a:rPr lang="en-GB" sz="1200" dirty="0">
                          <a:latin typeface="Arial" panose="020B0604020202020204" pitchFamily="34" charset="0"/>
                          <a:cs typeface="Arial" panose="020B0604020202020204" pitchFamily="34" charset="0"/>
                        </a:rPr>
                        <a:t>Local community</a:t>
                      </a:r>
                    </a:p>
                  </a:txBody>
                  <a:tcPr/>
                </a:tc>
                <a:tc>
                  <a:txBody>
                    <a:bodyPr/>
                    <a:lstStyle/>
                    <a:p>
                      <a:r>
                        <a:rPr lang="en-GB" sz="1200" dirty="0">
                          <a:latin typeface="Arial" panose="020B0604020202020204" pitchFamily="34" charset="0"/>
                          <a:cs typeface="Arial" panose="020B0604020202020204" pitchFamily="34" charset="0"/>
                        </a:rPr>
                        <a:t>Maintaining the grounds and gardens as a resource for all.  Applying for charitable</a:t>
                      </a:r>
                      <a:r>
                        <a:rPr lang="en-GB" sz="1200" baseline="0" dirty="0">
                          <a:latin typeface="Arial" panose="020B0604020202020204" pitchFamily="34" charset="0"/>
                          <a:cs typeface="Arial" panose="020B0604020202020204" pitchFamily="34" charset="0"/>
                        </a:rPr>
                        <a:t> funds to develop new green spaces</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399432"/>
                  </a:ext>
                </a:extLst>
              </a:tr>
              <a:tr h="688776">
                <a:tc>
                  <a:txBody>
                    <a:bodyPr/>
                    <a:lstStyle/>
                    <a:p>
                      <a:r>
                        <a:rPr lang="en-GB" sz="1200" dirty="0">
                          <a:latin typeface="Arial" panose="020B0604020202020204" pitchFamily="34" charset="0"/>
                          <a:cs typeface="Arial" panose="020B0604020202020204" pitchFamily="34" charset="0"/>
                        </a:rPr>
                        <a:t>Improved energy efficiency</a:t>
                      </a:r>
                    </a:p>
                  </a:txBody>
                  <a:tcPr/>
                </a:tc>
                <a:tc>
                  <a:txBody>
                    <a:bodyPr/>
                    <a:lstStyle/>
                    <a:p>
                      <a:r>
                        <a:rPr lang="en-GB" sz="1200" dirty="0">
                          <a:latin typeface="Arial" panose="020B0604020202020204" pitchFamily="34" charset="0"/>
                          <a:cs typeface="Arial" panose="020B0604020202020204" pitchFamily="34" charset="0"/>
                        </a:rPr>
                        <a:t>Improves</a:t>
                      </a:r>
                      <a:r>
                        <a:rPr lang="en-GB" sz="1200" baseline="0" dirty="0">
                          <a:latin typeface="Arial" panose="020B0604020202020204" pitchFamily="34" charset="0"/>
                          <a:cs typeface="Arial" panose="020B0604020202020204" pitchFamily="34" charset="0"/>
                        </a:rPr>
                        <a:t> air quality, saves money, reduces carbon emissions and climate change</a:t>
                      </a:r>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Patient</a:t>
                      </a:r>
                    </a:p>
                    <a:p>
                      <a:r>
                        <a:rPr lang="en-GB" sz="1200" dirty="0">
                          <a:latin typeface="Arial" panose="020B0604020202020204" pitchFamily="34" charset="0"/>
                          <a:cs typeface="Arial" panose="020B0604020202020204" pitchFamily="34" charset="0"/>
                        </a:rPr>
                        <a:t>Visitors</a:t>
                      </a:r>
                    </a:p>
                    <a:p>
                      <a:r>
                        <a:rPr lang="en-GB" sz="1200" dirty="0">
                          <a:latin typeface="Arial" panose="020B0604020202020204" pitchFamily="34" charset="0"/>
                          <a:cs typeface="Arial" panose="020B0604020202020204" pitchFamily="34" charset="0"/>
                        </a:rPr>
                        <a:t>Staff</a:t>
                      </a:r>
                    </a:p>
                    <a:p>
                      <a:r>
                        <a:rPr lang="en-GB" sz="1200" dirty="0">
                          <a:latin typeface="Arial" panose="020B0604020202020204" pitchFamily="34" charset="0"/>
                          <a:cs typeface="Arial" panose="020B0604020202020204" pitchFamily="34" charset="0"/>
                        </a:rPr>
                        <a:t>Local community</a:t>
                      </a:r>
                    </a:p>
                  </a:txBody>
                  <a:tcPr/>
                </a:tc>
                <a:tc>
                  <a:txBody>
                    <a:bodyPr/>
                    <a:lstStyle/>
                    <a:p>
                      <a:r>
                        <a:rPr lang="en-GB" sz="1200" dirty="0">
                          <a:latin typeface="Arial" panose="020B0604020202020204" pitchFamily="34" charset="0"/>
                          <a:cs typeface="Arial" panose="020B0604020202020204" pitchFamily="34" charset="0"/>
                        </a:rPr>
                        <a:t>Installing solar panels, LED lighting and developing feasibility studies for future funding applications reduces the impacts of air pollution and climate change for everyone. </a:t>
                      </a:r>
                    </a:p>
                  </a:txBody>
                  <a:tcPr/>
                </a:tc>
                <a:extLst>
                  <a:ext uri="{0D108BD9-81ED-4DB2-BD59-A6C34878D82A}">
                    <a16:rowId xmlns:a16="http://schemas.microsoft.com/office/drawing/2014/main" val="1744886886"/>
                  </a:ext>
                </a:extLst>
              </a:tr>
              <a:tr h="749739">
                <a:tc>
                  <a:txBody>
                    <a:bodyPr/>
                    <a:lstStyle/>
                    <a:p>
                      <a:r>
                        <a:rPr lang="en-GB" sz="1200" dirty="0">
                          <a:latin typeface="Arial" panose="020B0604020202020204" pitchFamily="34" charset="0"/>
                          <a:cs typeface="Arial" panose="020B0604020202020204" pitchFamily="34" charset="0"/>
                        </a:rPr>
                        <a:t>Increase in plant-based diets</a:t>
                      </a:r>
                    </a:p>
                  </a:txBody>
                  <a:tcPr/>
                </a:tc>
                <a:tc>
                  <a:txBody>
                    <a:bodyPr/>
                    <a:lstStyle/>
                    <a:p>
                      <a:r>
                        <a:rPr lang="en-GB" sz="1200" dirty="0">
                          <a:latin typeface="Arial" panose="020B0604020202020204" pitchFamily="34" charset="0"/>
                          <a:cs typeface="Arial" panose="020B0604020202020204" pitchFamily="34" charset="0"/>
                        </a:rPr>
                        <a:t>Helps to tackle obesity, improves physical</a:t>
                      </a:r>
                      <a:r>
                        <a:rPr lang="en-GB" sz="1200" baseline="0" dirty="0">
                          <a:latin typeface="Arial" panose="020B0604020202020204" pitchFamily="34" charset="0"/>
                          <a:cs typeface="Arial" panose="020B0604020202020204" pitchFamily="34" charset="0"/>
                        </a:rPr>
                        <a:t> and mental health, improves food security</a:t>
                      </a:r>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Patients</a:t>
                      </a:r>
                    </a:p>
                    <a:p>
                      <a:r>
                        <a:rPr lang="en-GB" sz="1200" dirty="0">
                          <a:latin typeface="Arial" panose="020B0604020202020204" pitchFamily="34" charset="0"/>
                          <a:cs typeface="Arial" panose="020B0604020202020204" pitchFamily="34" charset="0"/>
                        </a:rPr>
                        <a:t>Visitors</a:t>
                      </a:r>
                    </a:p>
                    <a:p>
                      <a:r>
                        <a:rPr lang="en-GB" sz="1200" dirty="0">
                          <a:latin typeface="Arial" panose="020B0604020202020204" pitchFamily="34" charset="0"/>
                          <a:cs typeface="Arial" panose="020B0604020202020204" pitchFamily="34" charset="0"/>
                        </a:rPr>
                        <a:t>Staff</a:t>
                      </a:r>
                    </a:p>
                  </a:txBody>
                  <a:tcPr/>
                </a:tc>
                <a:tc>
                  <a:txBody>
                    <a:bodyPr/>
                    <a:lstStyle/>
                    <a:p>
                      <a:r>
                        <a:rPr lang="en-GB" sz="1200" dirty="0">
                          <a:latin typeface="Arial" panose="020B0604020202020204" pitchFamily="34" charset="0"/>
                          <a:cs typeface="Arial" panose="020B0604020202020204" pitchFamily="34" charset="0"/>
                        </a:rPr>
                        <a:t>Increasing </a:t>
                      </a:r>
                      <a:r>
                        <a:rPr lang="en-GB" sz="1200" baseline="0" dirty="0">
                          <a:latin typeface="Arial" panose="020B0604020202020204" pitchFamily="34" charset="0"/>
                          <a:cs typeface="Arial" panose="020B0604020202020204" pitchFamily="34" charset="0"/>
                        </a:rPr>
                        <a:t>plant-based options in our restaurants and on patient menus promotes a healthy diet for all.  </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3893314"/>
                  </a:ext>
                </a:extLst>
              </a:tr>
            </a:tbl>
          </a:graphicData>
        </a:graphic>
      </p:graphicFrame>
      <p:sp>
        <p:nvSpPr>
          <p:cNvPr id="5" name="Rectangle 4" descr="January 2017">
            <a:extLst>
              <a:ext uri="{FF2B5EF4-FFF2-40B4-BE49-F238E27FC236}">
                <a16:creationId xmlns:a16="http://schemas.microsoft.com/office/drawing/2014/main" id="{6AF4FB54-526C-38DB-3313-C8ABB889F754}"/>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251348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BCB96F92-05AC-51AF-18EF-401FF9DFFBF1}"/>
              </a:ext>
            </a:extLst>
          </p:cNvPr>
          <p:cNvSpPr txBox="1">
            <a:spLocks/>
          </p:cNvSpPr>
          <p:nvPr/>
        </p:nvSpPr>
        <p:spPr>
          <a:xfrm>
            <a:off x="336087" y="955300"/>
            <a:ext cx="5358076"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4267" b="1" i="0" u="none" strike="noStrike" kern="1200" cap="none" spc="0" normalizeH="0" baseline="0" noProof="0" dirty="0">
                <a:ln>
                  <a:noFill/>
                </a:ln>
                <a:solidFill>
                  <a:srgbClr val="0F0148"/>
                </a:solidFill>
                <a:effectLst/>
                <a:uLnTx/>
                <a:uFillTx/>
                <a:latin typeface="Arial" panose="020B0604020202020204" pitchFamily="34" charset="0"/>
                <a:ea typeface="+mj-ea"/>
                <a:cs typeface="Arial" panose="020B0604020202020204" pitchFamily="34" charset="0"/>
              </a:rPr>
              <a:t>Executive Summary </a:t>
            </a:r>
          </a:p>
        </p:txBody>
      </p:sp>
      <p:sp>
        <p:nvSpPr>
          <p:cNvPr id="7" name="TextBox 6">
            <a:extLst>
              <a:ext uri="{FF2B5EF4-FFF2-40B4-BE49-F238E27FC236}">
                <a16:creationId xmlns:a16="http://schemas.microsoft.com/office/drawing/2014/main" id="{2667A1E9-07CF-D704-BBC6-12AFE16A486A}"/>
              </a:ext>
            </a:extLst>
          </p:cNvPr>
          <p:cNvSpPr txBox="1"/>
          <p:nvPr/>
        </p:nvSpPr>
        <p:spPr>
          <a:xfrm>
            <a:off x="3172408" y="1675543"/>
            <a:ext cx="8789437" cy="4708981"/>
          </a:xfrm>
          <a:prstGeom prst="rect">
            <a:avLst/>
          </a:prstGeom>
          <a:noFill/>
        </p:spPr>
        <p:txBody>
          <a:bodyPr wrap="square" lIns="91440" tIns="45720" rIns="91440" bIns="45720" rtlCol="0" anchor="t">
            <a:spAutoFit/>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strategy is an enabling strategy for our overarching CARE Strategy and vision of ‘Delivering outstanding care, together’ it sets out:</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t"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we intend to meet the legal and policy requirements around sustainability including Net Zero Carbon</a:t>
            </a:r>
          </a:p>
          <a:p>
            <a:pPr marL="285750" marR="0" lvl="0" indent="-285750" algn="just" defTabSz="914400" rtl="0" eaLnBrk="1" fontAlgn="t"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own strategic objectives and targets</a:t>
            </a:r>
          </a:p>
          <a:p>
            <a:pPr marL="285750" marR="0" lvl="0" indent="-285750" algn="just" defTabSz="914400" rtl="0" eaLnBrk="1" fontAlgn="t" latinLnBrk="0" hangingPunct="1">
              <a:lnSpc>
                <a:spcPct val="100000"/>
              </a:lnSpc>
              <a:spcBef>
                <a:spcPts val="0"/>
              </a:spcBef>
              <a:spcAft>
                <a:spcPts val="0"/>
              </a:spcAft>
              <a:buClr>
                <a:srgbClr val="00B050"/>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governance arrangements for how we will manage, monitor and continually improve our performance</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GB" sz="12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Our vision is that we will integrate Net Zero Carbon into everything we do</a:t>
            </a:r>
            <a:r>
              <a:rPr kumimoji="0" lang="en-US" sz="12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Environmental sustainability and Net Zero Carbon present significant challenges and we have set out objectives for our four domains: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1" fontAlgn="t"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en-US"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t>
            </a:r>
            <a:r>
              <a:rPr kumimoji="0" lang="en-US" sz="12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Clinical Transformation </a:t>
            </a: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 will enable our clinical staff to make sustainable improvements to their workplaces bring in best practice and innovation. </a:t>
            </a:r>
          </a:p>
          <a:p>
            <a:pPr marL="171450" marR="0" lvl="0" indent="-171450" algn="just" defTabSz="914400" rtl="0" eaLnBrk="1" fontAlgn="t"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t>
            </a:r>
            <a:r>
              <a:rPr kumimoji="0" lang="en-GB" sz="12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Leadership and Workforce, </a:t>
            </a: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 will ensure the Group leadership teams are actively engaged in the Green Plan, supporting its delivery and championing its vision and aims. Our staff across the Group will be supported and enabled to make change through a program of training and communications.</a:t>
            </a:r>
          </a:p>
          <a:p>
            <a:pPr marL="171450" marR="0" lvl="0" indent="-171450" algn="just" defTabSz="914400" rtl="0" eaLnBrk="1" fontAlgn="t"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en-US"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t>
            </a:r>
            <a:r>
              <a:rPr kumimoji="0" lang="en-US" sz="12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Estates and Facilities</a:t>
            </a:r>
            <a:r>
              <a:rPr kumimoji="0" lang="en-US"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our buildings and operations will move away from fossil fuel to electricity from renewable sources. We will promote low emissions and active travel to staff, offer healthy sustainable food, maintain flourishing grounds, minimize our waste, construct energy efficient new buildings, move to an electric fleet, and ensure we’re adapting to climate change. </a:t>
            </a:r>
          </a:p>
          <a:p>
            <a:pPr marL="171450" marR="0" lvl="0" indent="-171450" algn="just" defTabSz="914400" rtl="0" eaLnBrk="1" fontAlgn="t"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t>
            </a:r>
            <a:r>
              <a:rPr kumimoji="0" lang="en-US" sz="12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Procurement, </a:t>
            </a:r>
            <a:r>
              <a:rPr kumimoji="0" lang="en-US"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a:t>
            </a:r>
            <a:r>
              <a:rPr kumimoji="0" lang="en-GB" sz="1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 will support and promote sustainability, social value as well as circular economy principles within our procurement activity. We will seek environmentally friendly suppliers who can demonstrate a commitment to achieving Net Zero Carbon and we will apply best practice i.e. buying products from sustainable sources that can be reused, repaired and recycled, and avoiding single use products. </a:t>
            </a:r>
          </a:p>
        </p:txBody>
      </p:sp>
      <p:sp>
        <p:nvSpPr>
          <p:cNvPr id="4" name="Rectangle 3" descr="January 2017">
            <a:extLst>
              <a:ext uri="{FF2B5EF4-FFF2-40B4-BE49-F238E27FC236}">
                <a16:creationId xmlns:a16="http://schemas.microsoft.com/office/drawing/2014/main" id="{98153B8E-8CD3-0180-1F0D-983AAF496588}"/>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pic>
        <p:nvPicPr>
          <p:cNvPr id="2" name="Picture 1" descr="A person in a suit and tie&#10;&#10;Description automatically generated">
            <a:extLst>
              <a:ext uri="{FF2B5EF4-FFF2-40B4-BE49-F238E27FC236}">
                <a16:creationId xmlns:a16="http://schemas.microsoft.com/office/drawing/2014/main" id="{AA8CE7A7-658D-5590-45B7-D754F035F892}"/>
              </a:ext>
            </a:extLst>
          </p:cNvPr>
          <p:cNvPicPr>
            <a:picLocks noChangeAspect="1"/>
          </p:cNvPicPr>
          <p:nvPr/>
        </p:nvPicPr>
        <p:blipFill rotWithShape="1">
          <a:blip r:embed="rId3">
            <a:extLst>
              <a:ext uri="{28A0092B-C50C-407E-A947-70E740481C1C}">
                <a14:useLocalDpi xmlns:a14="http://schemas.microsoft.com/office/drawing/2010/main" val="0"/>
              </a:ext>
            </a:extLst>
          </a:blip>
          <a:srcRect t="8015" b="25313"/>
          <a:stretch/>
        </p:blipFill>
        <p:spPr>
          <a:xfrm>
            <a:off x="324542" y="2219028"/>
            <a:ext cx="2339872" cy="2339872"/>
          </a:xfrm>
          <a:prstGeom prst="ellipse">
            <a:avLst/>
          </a:prstGeom>
        </p:spPr>
      </p:pic>
      <p:sp>
        <p:nvSpPr>
          <p:cNvPr id="6" name="TextBox 5">
            <a:extLst>
              <a:ext uri="{FF2B5EF4-FFF2-40B4-BE49-F238E27FC236}">
                <a16:creationId xmlns:a16="http://schemas.microsoft.com/office/drawing/2014/main" id="{EA4A30A4-645B-047E-3F6C-D243E6DF844E}"/>
              </a:ext>
            </a:extLst>
          </p:cNvPr>
          <p:cNvSpPr txBox="1"/>
          <p:nvPr/>
        </p:nvSpPr>
        <p:spPr>
          <a:xfrm>
            <a:off x="412955" y="4692362"/>
            <a:ext cx="2251459"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Mark Bagnall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Chief Facilities, Infrastructure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Environmental Officer.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Board Lead for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Green Plan </a:t>
            </a:r>
          </a:p>
        </p:txBody>
      </p:sp>
    </p:spTree>
    <p:extLst>
      <p:ext uri="{BB962C8B-B14F-4D97-AF65-F5344CB8AC3E}">
        <p14:creationId xmlns:p14="http://schemas.microsoft.com/office/powerpoint/2010/main" val="423455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9;p2">
            <a:extLst>
              <a:ext uri="{FF2B5EF4-FFF2-40B4-BE49-F238E27FC236}">
                <a16:creationId xmlns:a16="http://schemas.microsoft.com/office/drawing/2014/main" id="{44AD4963-916A-E853-9202-5804FD110C16}"/>
              </a:ext>
            </a:extLst>
          </p:cNvPr>
          <p:cNvSpPr/>
          <p:nvPr/>
        </p:nvSpPr>
        <p:spPr>
          <a:xfrm rot="10800000">
            <a:off x="-3592767" y="1736439"/>
            <a:ext cx="12128800" cy="11765200"/>
          </a:xfrm>
          <a:prstGeom prst="pie">
            <a:avLst>
              <a:gd name="adj1" fmla="val 0"/>
              <a:gd name="adj2" fmla="val 10803062"/>
            </a:avLst>
          </a:prstGeom>
          <a:solidFill>
            <a:srgbClr val="03A49A">
              <a:alpha val="49998"/>
            </a:srgbClr>
          </a:solidFill>
          <a:ln>
            <a:noFill/>
          </a:ln>
        </p:spPr>
        <p:txBody>
          <a:bodyPr spcFirstLastPara="1" wrap="square" lIns="121900" tIns="121900" rIns="121900" bIns="121900" anchor="ctr" anchorCtr="0">
            <a:noAutofit/>
          </a:bodyPr>
          <a:lstStyle/>
          <a:p>
            <a:r>
              <a:rPr lang="en-GB" sz="2400" dirty="0"/>
              <a:t> </a:t>
            </a:r>
            <a:endParaRPr sz="2400" dirty="0"/>
          </a:p>
        </p:txBody>
      </p:sp>
      <p:pic>
        <p:nvPicPr>
          <p:cNvPr id="6" name="Picture 5">
            <a:extLst>
              <a:ext uri="{FF2B5EF4-FFF2-40B4-BE49-F238E27FC236}">
                <a16:creationId xmlns:a16="http://schemas.microsoft.com/office/drawing/2014/main" id="{6F95E447-3BD2-42F1-D906-A33060E25171}"/>
              </a:ext>
            </a:extLst>
          </p:cNvPr>
          <p:cNvPicPr>
            <a:picLocks noChangeAspect="1"/>
          </p:cNvPicPr>
          <p:nvPr/>
        </p:nvPicPr>
        <p:blipFill>
          <a:blip r:embed="rId3"/>
          <a:srcRect/>
          <a:stretch/>
        </p:blipFill>
        <p:spPr>
          <a:xfrm>
            <a:off x="8653724" y="573931"/>
            <a:ext cx="2843816" cy="786788"/>
          </a:xfrm>
          <a:prstGeom prst="rect">
            <a:avLst/>
          </a:prstGeom>
        </p:spPr>
      </p:pic>
      <p:pic>
        <p:nvPicPr>
          <p:cNvPr id="18" name="Google Shape;202;p30">
            <a:extLst>
              <a:ext uri="{FF2B5EF4-FFF2-40B4-BE49-F238E27FC236}">
                <a16:creationId xmlns:a16="http://schemas.microsoft.com/office/drawing/2014/main" id="{E2249432-8EE9-93D1-262D-1797F23A0D8C}"/>
              </a:ext>
            </a:extLst>
          </p:cNvPr>
          <p:cNvPicPr preferRelativeResize="0"/>
          <p:nvPr/>
        </p:nvPicPr>
        <p:blipFill rotWithShape="1">
          <a:blip r:embed="rId4">
            <a:alphaModFix/>
          </a:blip>
          <a:srcRect l="50000"/>
          <a:stretch/>
        </p:blipFill>
        <p:spPr>
          <a:xfrm flipH="1">
            <a:off x="6037127" y="-2495167"/>
            <a:ext cx="6791200" cy="6658800"/>
          </a:xfrm>
          <a:prstGeom prst="ellipse">
            <a:avLst/>
          </a:prstGeom>
          <a:noFill/>
          <a:ln>
            <a:noFill/>
          </a:ln>
        </p:spPr>
      </p:pic>
      <p:pic>
        <p:nvPicPr>
          <p:cNvPr id="12" name="Picture 11"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5"/>
          <a:stretch>
            <a:fillRect/>
          </a:stretch>
        </p:blipFill>
        <p:spPr>
          <a:xfrm>
            <a:off x="336087" y="403243"/>
            <a:ext cx="2849204" cy="786789"/>
          </a:xfrm>
          <a:prstGeom prst="rect">
            <a:avLst/>
          </a:prstGeom>
        </p:spPr>
      </p:pic>
      <p:sp>
        <p:nvSpPr>
          <p:cNvPr id="2" name="Rectangle: Rounded Corners 1">
            <a:extLst>
              <a:ext uri="{FF2B5EF4-FFF2-40B4-BE49-F238E27FC236}">
                <a16:creationId xmlns:a16="http://schemas.microsoft.com/office/drawing/2014/main" id="{FD3C7B9A-DE61-1B2F-6ABA-15D5D2476C16}"/>
              </a:ext>
            </a:extLst>
          </p:cNvPr>
          <p:cNvSpPr/>
          <p:nvPr/>
        </p:nvSpPr>
        <p:spPr>
          <a:xfrm>
            <a:off x="106998" y="4163117"/>
            <a:ext cx="5088844" cy="103092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a:solidFill>
                  <a:schemeClr val="tx1"/>
                </a:solidFill>
              </a:rPr>
              <a:t>       </a:t>
            </a:r>
          </a:p>
        </p:txBody>
      </p:sp>
      <p:sp>
        <p:nvSpPr>
          <p:cNvPr id="3" name="Title 24">
            <a:extLst>
              <a:ext uri="{FF2B5EF4-FFF2-40B4-BE49-F238E27FC236}">
                <a16:creationId xmlns:a16="http://schemas.microsoft.com/office/drawing/2014/main" id="{4733F6A0-1B5E-729D-3798-35AF67026E8B}"/>
              </a:ext>
            </a:extLst>
          </p:cNvPr>
          <p:cNvSpPr txBox="1">
            <a:spLocks/>
          </p:cNvSpPr>
          <p:nvPr/>
        </p:nvSpPr>
        <p:spPr>
          <a:xfrm>
            <a:off x="336087" y="4831843"/>
            <a:ext cx="11019991" cy="1365347"/>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3733"/>
              </a:lnSpc>
            </a:pPr>
            <a:r>
              <a:rPr lang="en-GB" sz="4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Where are we now?</a:t>
            </a:r>
            <a:endParaRPr lang="en-US" sz="3600" b="0" dirty="0">
              <a:latin typeface="Arial" panose="020B0604020202020204" pitchFamily="34" charset="0"/>
              <a:cs typeface="Arial" panose="020B0604020202020204" pitchFamily="34" charset="0"/>
            </a:endParaRPr>
          </a:p>
        </p:txBody>
      </p:sp>
      <p:sp>
        <p:nvSpPr>
          <p:cNvPr id="4" name="Rectangle 3" descr="January 2017">
            <a:extLst>
              <a:ext uri="{FF2B5EF4-FFF2-40B4-BE49-F238E27FC236}">
                <a16:creationId xmlns:a16="http://schemas.microsoft.com/office/drawing/2014/main" id="{6B909908-1803-F976-EA04-270DB0585E87}"/>
              </a:ext>
            </a:extLst>
          </p:cNvPr>
          <p:cNvSpPr/>
          <p:nvPr/>
        </p:nvSpPr>
        <p:spPr>
          <a:xfrm>
            <a:off x="11209203" y="6552007"/>
            <a:ext cx="897453" cy="205121"/>
          </a:xfrm>
          <a:prstGeom prst="rect">
            <a:avLst/>
          </a:prstGeom>
        </p:spPr>
        <p:txBody>
          <a:bodyPr wrap="square" lIns="0" tIns="0" rIns="0" bIns="0">
            <a:spAutoFit/>
          </a:bodyPr>
          <a:lstStyle/>
          <a:p>
            <a:r>
              <a:rPr lang="en-US" sz="1333" b="1" dirty="0">
                <a:solidFill>
                  <a:schemeClr val="accent6">
                    <a:lumMod val="75000"/>
                  </a:schemeClr>
                </a:solidFill>
              </a:rPr>
              <a:t>Green Plan</a:t>
            </a:r>
          </a:p>
        </p:txBody>
      </p:sp>
    </p:spTree>
    <p:extLst>
      <p:ext uri="{BB962C8B-B14F-4D97-AF65-F5344CB8AC3E}">
        <p14:creationId xmlns:p14="http://schemas.microsoft.com/office/powerpoint/2010/main" val="136932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54C98F-464C-84D3-8AD4-A1D182F888DD}"/>
              </a:ext>
            </a:extLst>
          </p:cNvPr>
          <p:cNvCxnSpPr/>
          <p:nvPr/>
        </p:nvCxnSpPr>
        <p:spPr>
          <a:xfrm>
            <a:off x="1551708" y="3583709"/>
            <a:ext cx="0" cy="9690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Diagram 20">
            <a:extLst>
              <a:ext uri="{FF2B5EF4-FFF2-40B4-BE49-F238E27FC236}">
                <a16:creationId xmlns:a16="http://schemas.microsoft.com/office/drawing/2014/main" id="{54D518AE-0561-915A-525D-BC8EF1694082}"/>
              </a:ext>
            </a:extLst>
          </p:cNvPr>
          <p:cNvGraphicFramePr/>
          <p:nvPr>
            <p:extLst>
              <p:ext uri="{D42A27DB-BD31-4B8C-83A1-F6EECF244321}">
                <p14:modId xmlns:p14="http://schemas.microsoft.com/office/powerpoint/2010/main" val="3895437605"/>
              </p:ext>
            </p:extLst>
          </p:nvPr>
        </p:nvGraphicFramePr>
        <p:xfrm>
          <a:off x="388676" y="797565"/>
          <a:ext cx="4793006" cy="4746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262D90F4-00B7-6752-B856-AD5BAD097D80}"/>
              </a:ext>
            </a:extLst>
          </p:cNvPr>
          <p:cNvSpPr>
            <a:spLocks noGrp="1"/>
          </p:cNvSpPr>
          <p:nvPr>
            <p:ph type="title"/>
          </p:nvPr>
        </p:nvSpPr>
        <p:spPr>
          <a:xfrm>
            <a:off x="501448" y="859631"/>
            <a:ext cx="4270577" cy="1600200"/>
          </a:xfrm>
        </p:spPr>
        <p:txBody>
          <a:bodyPr/>
          <a:lstStyle/>
          <a:p>
            <a:r>
              <a:rPr lang="en-US" dirty="0"/>
              <a:t>The </a:t>
            </a:r>
            <a:r>
              <a:rPr lang="en-US" dirty="0">
                <a:solidFill>
                  <a:schemeClr val="accent6"/>
                </a:solidFill>
              </a:rPr>
              <a:t>Green Plan </a:t>
            </a:r>
            <a:r>
              <a:rPr lang="en-US" dirty="0"/>
              <a:t>is a key part of Our Care Strategy </a:t>
            </a:r>
          </a:p>
        </p:txBody>
      </p:sp>
      <p:pic>
        <p:nvPicPr>
          <p:cNvPr id="6" name="Picture 5">
            <a:extLst>
              <a:ext uri="{FF2B5EF4-FFF2-40B4-BE49-F238E27FC236}">
                <a16:creationId xmlns:a16="http://schemas.microsoft.com/office/drawing/2014/main" id="{C7D05DEF-6F64-DC21-3D41-570B56C64A88}"/>
              </a:ext>
            </a:extLst>
          </p:cNvPr>
          <p:cNvPicPr>
            <a:picLocks noChangeAspect="1"/>
          </p:cNvPicPr>
          <p:nvPr/>
        </p:nvPicPr>
        <p:blipFill>
          <a:blip r:embed="rId8"/>
          <a:srcRect r="2" b="33568"/>
          <a:stretch/>
        </p:blipFill>
        <p:spPr>
          <a:xfrm>
            <a:off x="5203596" y="1057595"/>
            <a:ext cx="6507364" cy="5403850"/>
          </a:xfrm>
          <a:prstGeom prst="rect">
            <a:avLst/>
          </a:prstGeom>
          <a:noFill/>
        </p:spPr>
      </p:pic>
      <p:sp>
        <p:nvSpPr>
          <p:cNvPr id="13" name="Text Placeholder 3">
            <a:extLst>
              <a:ext uri="{FF2B5EF4-FFF2-40B4-BE49-F238E27FC236}">
                <a16:creationId xmlns:a16="http://schemas.microsoft.com/office/drawing/2014/main" id="{9B8E7C5C-0421-802A-B44B-6977D6E01B03}"/>
              </a:ext>
            </a:extLst>
          </p:cNvPr>
          <p:cNvSpPr>
            <a:spLocks noGrp="1"/>
          </p:cNvSpPr>
          <p:nvPr>
            <p:ph type="body" sz="half" idx="2"/>
          </p:nvPr>
        </p:nvSpPr>
        <p:spPr>
          <a:xfrm>
            <a:off x="405354" y="4218433"/>
            <a:ext cx="4915910" cy="2243011"/>
          </a:xfrm>
          <a:ln>
            <a:prstDash val="lgDash"/>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1700" dirty="0"/>
              <a:t>The Green Plan is one of six enabling strategies that run throughout the </a:t>
            </a:r>
            <a:r>
              <a:rPr lang="en-US" sz="1700" dirty="0" err="1"/>
              <a:t>organisation</a:t>
            </a:r>
            <a:r>
              <a:rPr lang="en-US" sz="1700" dirty="0"/>
              <a:t> enabling ‘Outstanding Care, Together’ to be achieved.  </a:t>
            </a:r>
            <a:endParaRPr lang="en-US" sz="1500" b="1" i="1" dirty="0"/>
          </a:p>
          <a:p>
            <a:r>
              <a:rPr lang="en-US" sz="1700" dirty="0"/>
              <a:t>The CARE strategy states:</a:t>
            </a:r>
          </a:p>
          <a:p>
            <a:r>
              <a:rPr lang="en-GB" sz="1600" b="1" i="1" dirty="0">
                <a:latin typeface="+mj-lt"/>
              </a:rPr>
              <a:t>“We will have reduced our carbon footprint, and be on our way to net zero by 2040</a:t>
            </a:r>
            <a:r>
              <a:rPr lang="en-US" sz="1600" b="1" i="1" dirty="0">
                <a:latin typeface="+mj-lt"/>
              </a:rPr>
              <a:t>”</a:t>
            </a:r>
          </a:p>
          <a:p>
            <a:r>
              <a:rPr lang="en-GB" sz="1600" b="1" i="1" dirty="0">
                <a:latin typeface="+mj-lt"/>
              </a:rPr>
              <a:t>“Becoming an increasingly sustainable group of hospitals is a growing priority due to the climate emergency and the link between environment and health.</a:t>
            </a:r>
            <a:r>
              <a:rPr lang="en-US" sz="1600" b="1" i="1" dirty="0">
                <a:latin typeface="+mj-lt"/>
              </a:rPr>
              <a:t>”</a:t>
            </a:r>
          </a:p>
        </p:txBody>
      </p:sp>
      <p:cxnSp>
        <p:nvCxnSpPr>
          <p:cNvPr id="3" name="Straight Arrow Connector 2">
            <a:extLst>
              <a:ext uri="{FF2B5EF4-FFF2-40B4-BE49-F238E27FC236}">
                <a16:creationId xmlns:a16="http://schemas.microsoft.com/office/drawing/2014/main" id="{3CB9145B-189F-2C88-1201-54206133D7BA}"/>
              </a:ext>
            </a:extLst>
          </p:cNvPr>
          <p:cNvCxnSpPr>
            <a:cxnSpLocks/>
          </p:cNvCxnSpPr>
          <p:nvPr/>
        </p:nvCxnSpPr>
        <p:spPr>
          <a:xfrm>
            <a:off x="5681472" y="6271418"/>
            <a:ext cx="5669280" cy="0"/>
          </a:xfrm>
          <a:prstGeom prst="straightConnector1">
            <a:avLst/>
          </a:prstGeom>
          <a:ln w="76200">
            <a:headEnd type="triangle"/>
            <a:tailEnd type="triangle"/>
          </a:ln>
        </p:spPr>
        <p:style>
          <a:lnRef idx="3">
            <a:schemeClr val="accent6"/>
          </a:lnRef>
          <a:fillRef idx="0">
            <a:schemeClr val="accent6"/>
          </a:fillRef>
          <a:effectRef idx="2">
            <a:schemeClr val="accent6"/>
          </a:effectRef>
          <a:fontRef idx="minor">
            <a:schemeClr val="tx1"/>
          </a:fontRef>
        </p:style>
      </p:cxnSp>
      <p:sp>
        <p:nvSpPr>
          <p:cNvPr id="14" name="Rectangle 13" descr="January 2017">
            <a:extLst>
              <a:ext uri="{FF2B5EF4-FFF2-40B4-BE49-F238E27FC236}">
                <a16:creationId xmlns:a16="http://schemas.microsoft.com/office/drawing/2014/main" id="{8F7E6112-DB98-A460-17F4-1AF03BDE479C}"/>
              </a:ext>
            </a:extLst>
          </p:cNvPr>
          <p:cNvSpPr/>
          <p:nvPr/>
        </p:nvSpPr>
        <p:spPr>
          <a:xfrm>
            <a:off x="11209203" y="6552007"/>
            <a:ext cx="897453" cy="205121"/>
          </a:xfrm>
          <a:prstGeom prst="rect">
            <a:avLst/>
          </a:prstGeom>
        </p:spPr>
        <p:txBody>
          <a:bodyPr wrap="square" lIns="0" tIns="0" rIns="0" bIns="0">
            <a:spAutoFit/>
          </a:bodyPr>
          <a:lstStyle/>
          <a:p>
            <a:r>
              <a:rPr lang="en-US" sz="1333" b="1" dirty="0">
                <a:solidFill>
                  <a:schemeClr val="accent6">
                    <a:lumMod val="75000"/>
                  </a:schemeClr>
                </a:solidFill>
              </a:rPr>
              <a:t>Green Plan</a:t>
            </a:r>
          </a:p>
        </p:txBody>
      </p:sp>
      <p:cxnSp>
        <p:nvCxnSpPr>
          <p:cNvPr id="2" name="Straight Arrow Connector 1">
            <a:extLst>
              <a:ext uri="{FF2B5EF4-FFF2-40B4-BE49-F238E27FC236}">
                <a16:creationId xmlns:a16="http://schemas.microsoft.com/office/drawing/2014/main" id="{58D7A663-E3CE-F598-5F16-F36431EB242D}"/>
              </a:ext>
            </a:extLst>
          </p:cNvPr>
          <p:cNvCxnSpPr>
            <a:cxnSpLocks/>
          </p:cNvCxnSpPr>
          <p:nvPr/>
        </p:nvCxnSpPr>
        <p:spPr>
          <a:xfrm>
            <a:off x="405354" y="3689854"/>
            <a:ext cx="4793006"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2678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1;p32">
            <a:extLst>
              <a:ext uri="{FF2B5EF4-FFF2-40B4-BE49-F238E27FC236}">
                <a16:creationId xmlns:a16="http://schemas.microsoft.com/office/drawing/2014/main" id="{89472430-7331-5096-B758-79A8042B4A6D}"/>
              </a:ext>
            </a:extLst>
          </p:cNvPr>
          <p:cNvSpPr txBox="1">
            <a:spLocks/>
          </p:cNvSpPr>
          <p:nvPr/>
        </p:nvSpPr>
        <p:spPr>
          <a:xfrm>
            <a:off x="2863097" y="2382636"/>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spcBef>
                <a:spcPts val="0"/>
              </a:spcBef>
            </a:pPr>
            <a:endParaRPr lang="en-GB" sz="3200" dirty="0">
              <a:solidFill>
                <a:srgbClr val="0F0148"/>
              </a:solidFill>
              <a:highlight>
                <a:srgbClr val="FFFF00"/>
              </a:highlight>
            </a:endParaRPr>
          </a:p>
        </p:txBody>
      </p:sp>
      <p:grpSp>
        <p:nvGrpSpPr>
          <p:cNvPr id="19" name="Group 18">
            <a:extLst>
              <a:ext uri="{FF2B5EF4-FFF2-40B4-BE49-F238E27FC236}">
                <a16:creationId xmlns:a16="http://schemas.microsoft.com/office/drawing/2014/main" id="{89B06739-F1BB-5241-32B1-046A54047B98}"/>
              </a:ext>
            </a:extLst>
          </p:cNvPr>
          <p:cNvGrpSpPr/>
          <p:nvPr/>
        </p:nvGrpSpPr>
        <p:grpSpPr>
          <a:xfrm>
            <a:off x="322428" y="2173940"/>
            <a:ext cx="1745200" cy="1745200"/>
            <a:chOff x="1050925" y="2213636"/>
            <a:chExt cx="1745200" cy="1745200"/>
          </a:xfrm>
        </p:grpSpPr>
        <p:sp>
          <p:nvSpPr>
            <p:cNvPr id="5" name="Google Shape;219;p32">
              <a:extLst>
                <a:ext uri="{FF2B5EF4-FFF2-40B4-BE49-F238E27FC236}">
                  <a16:creationId xmlns:a16="http://schemas.microsoft.com/office/drawing/2014/main" id="{8097BCFA-EF4E-D9BA-251B-445106117BA2}"/>
                </a:ext>
              </a:extLst>
            </p:cNvPr>
            <p:cNvSpPr/>
            <p:nvPr/>
          </p:nvSpPr>
          <p:spPr>
            <a:xfrm>
              <a:off x="1050925" y="2213636"/>
              <a:ext cx="1745200" cy="1745200"/>
            </a:xfrm>
            <a:prstGeom prst="ellipse">
              <a:avLst/>
            </a:prstGeom>
            <a:solidFill>
              <a:srgbClr val="AD2472"/>
            </a:solidFill>
            <a:ln>
              <a:noFill/>
            </a:ln>
          </p:spPr>
          <p:txBody>
            <a:bodyPr spcFirstLastPara="1" wrap="square" lIns="121900" tIns="121900" rIns="121900" bIns="121900" anchor="ctr" anchorCtr="0">
              <a:noAutofit/>
            </a:bodyPr>
            <a:lstStyle/>
            <a:p>
              <a:endParaRPr sz="2400" dirty="0"/>
            </a:p>
          </p:txBody>
        </p:sp>
        <p:sp>
          <p:nvSpPr>
            <p:cNvPr id="9" name="Google Shape;223;p32">
              <a:extLst>
                <a:ext uri="{FF2B5EF4-FFF2-40B4-BE49-F238E27FC236}">
                  <a16:creationId xmlns:a16="http://schemas.microsoft.com/office/drawing/2014/main" id="{6D2FD71E-4946-3DE0-8B02-CA938F7CE616}"/>
                </a:ext>
              </a:extLst>
            </p:cNvPr>
            <p:cNvSpPr txBox="1">
              <a:spLocks/>
            </p:cNvSpPr>
            <p:nvPr/>
          </p:nvSpPr>
          <p:spPr>
            <a:xfrm>
              <a:off x="1123525" y="2741836"/>
              <a:ext cx="1600000" cy="6888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spcBef>
                  <a:spcPts val="0"/>
                </a:spcBef>
              </a:pPr>
              <a:r>
                <a:rPr lang="en" sz="1600" dirty="0">
                  <a:solidFill>
                    <a:schemeClr val="bg1"/>
                  </a:solidFill>
                </a:rPr>
                <a:t>National</a:t>
              </a:r>
            </a:p>
            <a:p>
              <a:pPr algn="ctr">
                <a:spcBef>
                  <a:spcPts val="0"/>
                </a:spcBef>
              </a:pPr>
              <a:r>
                <a:rPr lang="en" sz="1600" dirty="0">
                  <a:solidFill>
                    <a:schemeClr val="bg1"/>
                  </a:solidFill>
                </a:rPr>
                <a:t>Ambition</a:t>
              </a:r>
            </a:p>
          </p:txBody>
        </p:sp>
      </p:grpSp>
      <p:sp>
        <p:nvSpPr>
          <p:cNvPr id="10" name="Google Shape;224;p32">
            <a:extLst>
              <a:ext uri="{FF2B5EF4-FFF2-40B4-BE49-F238E27FC236}">
                <a16:creationId xmlns:a16="http://schemas.microsoft.com/office/drawing/2014/main" id="{8267CA72-381D-7835-746C-3E5075510F5B}"/>
              </a:ext>
            </a:extLst>
          </p:cNvPr>
          <p:cNvSpPr txBox="1">
            <a:spLocks/>
          </p:cNvSpPr>
          <p:nvPr/>
        </p:nvSpPr>
        <p:spPr>
          <a:xfrm>
            <a:off x="8175261" y="2334693"/>
            <a:ext cx="3174056" cy="703600"/>
          </a:xfrm>
          <a:prstGeom prst="rect">
            <a:avLst/>
          </a:prstGeom>
        </p:spPr>
        <p:txBody>
          <a:bodyPr spcFirstLastPara="1" vert="horz" wrap="square" lIns="121900" tIns="121900" rIns="121900" bIns="121900" rtlCol="0" anchor="ctr" anchorCtr="0">
            <a:noAutofit/>
          </a:bodyPr>
          <a:lstStyle>
            <a:defPPr>
              <a:defRPr lang="en-US"/>
            </a:defPPr>
            <a:lvl1pPr marL="0" algn="r" defTabSz="457200" rtl="0" eaLnBrk="1" latinLnBrk="0" hangingPunct="1">
              <a:defRPr sz="9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GB" sz="3200" b="1" dirty="0">
              <a:solidFill>
                <a:srgbClr val="0F0148"/>
              </a:solidFill>
            </a:endParaRPr>
          </a:p>
        </p:txBody>
      </p:sp>
      <p:sp>
        <p:nvSpPr>
          <p:cNvPr id="13" name="Google Shape;227;p32">
            <a:extLst>
              <a:ext uri="{FF2B5EF4-FFF2-40B4-BE49-F238E27FC236}">
                <a16:creationId xmlns:a16="http://schemas.microsoft.com/office/drawing/2014/main" id="{77CD9569-3035-227F-AAC8-F31C9BA42BD9}"/>
              </a:ext>
            </a:extLst>
          </p:cNvPr>
          <p:cNvSpPr txBox="1">
            <a:spLocks/>
          </p:cNvSpPr>
          <p:nvPr/>
        </p:nvSpPr>
        <p:spPr>
          <a:xfrm>
            <a:off x="2897725" y="4330088"/>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spcBef>
                <a:spcPts val="0"/>
              </a:spcBef>
            </a:pPr>
            <a:endParaRPr lang="en-GB" sz="3200" dirty="0">
              <a:solidFill>
                <a:srgbClr val="0F0148"/>
              </a:solidFill>
            </a:endParaRPr>
          </a:p>
        </p:txBody>
      </p:sp>
      <p:grpSp>
        <p:nvGrpSpPr>
          <p:cNvPr id="29" name="Group 28">
            <a:extLst>
              <a:ext uri="{FF2B5EF4-FFF2-40B4-BE49-F238E27FC236}">
                <a16:creationId xmlns:a16="http://schemas.microsoft.com/office/drawing/2014/main" id="{FDE8AEF7-593B-1957-40C4-71C23403FD88}"/>
              </a:ext>
            </a:extLst>
          </p:cNvPr>
          <p:cNvGrpSpPr/>
          <p:nvPr/>
        </p:nvGrpSpPr>
        <p:grpSpPr>
          <a:xfrm>
            <a:off x="322428" y="4064457"/>
            <a:ext cx="1745200" cy="1745200"/>
            <a:chOff x="1050925" y="4263393"/>
            <a:chExt cx="1745200" cy="1745200"/>
          </a:xfrm>
        </p:grpSpPr>
        <p:sp>
          <p:nvSpPr>
            <p:cNvPr id="3" name="Google Shape;217;p32">
              <a:extLst>
                <a:ext uri="{FF2B5EF4-FFF2-40B4-BE49-F238E27FC236}">
                  <a16:creationId xmlns:a16="http://schemas.microsoft.com/office/drawing/2014/main" id="{3DAD1C0F-2AC5-852C-F6E3-8A79C916B028}"/>
                </a:ext>
              </a:extLst>
            </p:cNvPr>
            <p:cNvSpPr/>
            <p:nvPr/>
          </p:nvSpPr>
          <p:spPr>
            <a:xfrm>
              <a:off x="1050925" y="4263393"/>
              <a:ext cx="1745200" cy="1745200"/>
            </a:xfrm>
            <a:prstGeom prst="ellipse">
              <a:avLst/>
            </a:prstGeom>
            <a:solidFill>
              <a:srgbClr val="00A399"/>
            </a:solidFill>
            <a:ln>
              <a:noFill/>
            </a:ln>
          </p:spPr>
          <p:txBody>
            <a:bodyPr spcFirstLastPara="1" wrap="square" lIns="121900" tIns="121900" rIns="121900" bIns="121900" anchor="ctr" anchorCtr="0">
              <a:noAutofit/>
            </a:bodyPr>
            <a:lstStyle/>
            <a:p>
              <a:endParaRPr sz="2400" dirty="0">
                <a:solidFill>
                  <a:schemeClr val="dk2"/>
                </a:solidFill>
              </a:endParaRPr>
            </a:p>
          </p:txBody>
        </p:sp>
        <p:sp>
          <p:nvSpPr>
            <p:cNvPr id="15" name="Google Shape;229;p32">
              <a:extLst>
                <a:ext uri="{FF2B5EF4-FFF2-40B4-BE49-F238E27FC236}">
                  <a16:creationId xmlns:a16="http://schemas.microsoft.com/office/drawing/2014/main" id="{3AF2FDF1-14D5-2835-1945-F2374A9B2ADD}"/>
                </a:ext>
              </a:extLst>
            </p:cNvPr>
            <p:cNvSpPr txBox="1">
              <a:spLocks/>
            </p:cNvSpPr>
            <p:nvPr/>
          </p:nvSpPr>
          <p:spPr>
            <a:xfrm>
              <a:off x="1121425" y="4812793"/>
              <a:ext cx="1600000" cy="6464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spcBef>
                  <a:spcPts val="0"/>
                </a:spcBef>
              </a:pPr>
              <a:r>
                <a:rPr lang="en" sz="1600" dirty="0">
                  <a:solidFill>
                    <a:schemeClr val="bg1"/>
                  </a:solidFill>
                </a:rPr>
                <a:t>The NHS</a:t>
              </a:r>
            </a:p>
            <a:p>
              <a:pPr algn="ctr">
                <a:spcBef>
                  <a:spcPts val="0"/>
                </a:spcBef>
              </a:pPr>
              <a:r>
                <a:rPr lang="en" sz="1600" dirty="0">
                  <a:solidFill>
                    <a:schemeClr val="bg1"/>
                  </a:solidFill>
                </a:rPr>
                <a:t>Vision</a:t>
              </a:r>
            </a:p>
          </p:txBody>
        </p:sp>
      </p:grpSp>
      <p:sp>
        <p:nvSpPr>
          <p:cNvPr id="16" name="Google Shape;230;p32">
            <a:extLst>
              <a:ext uri="{FF2B5EF4-FFF2-40B4-BE49-F238E27FC236}">
                <a16:creationId xmlns:a16="http://schemas.microsoft.com/office/drawing/2014/main" id="{FDC041C8-A49D-A905-4CC4-80A628A6455D}"/>
              </a:ext>
            </a:extLst>
          </p:cNvPr>
          <p:cNvSpPr txBox="1">
            <a:spLocks/>
          </p:cNvSpPr>
          <p:nvPr/>
        </p:nvSpPr>
        <p:spPr>
          <a:xfrm>
            <a:off x="8175261" y="4351960"/>
            <a:ext cx="3430699"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spcBef>
                <a:spcPts val="0"/>
              </a:spcBef>
            </a:pPr>
            <a:endParaRPr lang="en-GB" sz="3200" dirty="0">
              <a:solidFill>
                <a:srgbClr val="0F0148"/>
              </a:solidFill>
            </a:endParaRPr>
          </a:p>
        </p:txBody>
      </p:sp>
      <p:sp>
        <p:nvSpPr>
          <p:cNvPr id="18" name="Google Shape;232;p32">
            <a:extLst>
              <a:ext uri="{FF2B5EF4-FFF2-40B4-BE49-F238E27FC236}">
                <a16:creationId xmlns:a16="http://schemas.microsoft.com/office/drawing/2014/main" id="{16AAED00-D6F3-C310-3ED2-1E1EB662B970}"/>
              </a:ext>
            </a:extLst>
          </p:cNvPr>
          <p:cNvSpPr txBox="1">
            <a:spLocks/>
          </p:cNvSpPr>
          <p:nvPr/>
        </p:nvSpPr>
        <p:spPr>
          <a:xfrm>
            <a:off x="6401043" y="4732360"/>
            <a:ext cx="1600000" cy="6464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gn="ctr">
              <a:spcBef>
                <a:spcPts val="0"/>
              </a:spcBef>
            </a:pPr>
            <a:endParaRPr lang="en" sz="6400" dirty="0">
              <a:solidFill>
                <a:schemeClr val="bg1"/>
              </a:solidFill>
            </a:endParaRPr>
          </a:p>
        </p:txBody>
      </p:sp>
      <p:sp>
        <p:nvSpPr>
          <p:cNvPr id="26" name="Title 24">
            <a:extLst>
              <a:ext uri="{FF2B5EF4-FFF2-40B4-BE49-F238E27FC236}">
                <a16:creationId xmlns:a16="http://schemas.microsoft.com/office/drawing/2014/main" id="{56650E2C-FEC7-CB10-4F23-A9C54F4DBAD6}"/>
              </a:ext>
            </a:extLst>
          </p:cNvPr>
          <p:cNvSpPr txBox="1">
            <a:spLocks/>
          </p:cNvSpPr>
          <p:nvPr/>
        </p:nvSpPr>
        <p:spPr>
          <a:xfrm>
            <a:off x="336087" y="1398273"/>
            <a:ext cx="7552855"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5067"/>
              </a:lnSpc>
            </a:pPr>
            <a:r>
              <a:rPr lang="en-US" sz="3600" dirty="0">
                <a:solidFill>
                  <a:srgbClr val="0F0248"/>
                </a:solidFill>
                <a:latin typeface="Arial" panose="020B0604020202020204" pitchFamily="34" charset="0"/>
                <a:cs typeface="Arial" panose="020B0604020202020204" pitchFamily="34" charset="0"/>
              </a:rPr>
              <a:t>The wider context</a:t>
            </a:r>
            <a:endParaRPr lang="en-US" sz="3200" dirty="0">
              <a:solidFill>
                <a:srgbClr val="0F0248"/>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BEA728C-9FA8-0660-67EE-AF4C50BB50A5}"/>
              </a:ext>
            </a:extLst>
          </p:cNvPr>
          <p:cNvSpPr txBox="1"/>
          <p:nvPr/>
        </p:nvSpPr>
        <p:spPr>
          <a:xfrm>
            <a:off x="2103914" y="2447949"/>
            <a:ext cx="8990805" cy="3559949"/>
          </a:xfrm>
          <a:prstGeom prst="rect">
            <a:avLst/>
          </a:prstGeom>
          <a:noFill/>
        </p:spPr>
        <p:txBody>
          <a:bodyPr wrap="square">
            <a:spAutoFit/>
          </a:bodyPr>
          <a:lstStyle/>
          <a:p>
            <a:pPr algn="just">
              <a:spcBef>
                <a:spcPts val="200"/>
              </a:spcBef>
            </a:pPr>
            <a:r>
              <a:rPr lang="en-GB" sz="1600" b="1" dirty="0">
                <a:latin typeface="Arial" panose="020B0604020202020204" pitchFamily="34" charset="0"/>
                <a:cs typeface="Arial" panose="020B0604020202020204" pitchFamily="34" charset="0"/>
              </a:rPr>
              <a:t>Net Zero Carbon by 2050</a:t>
            </a:r>
          </a:p>
          <a:p>
            <a:pPr algn="just">
              <a:spcBef>
                <a:spcPts val="200"/>
              </a:spcBef>
            </a:pPr>
            <a:r>
              <a:rPr lang="en-GB" sz="1200" dirty="0">
                <a:latin typeface="Arial" panose="020B0604020202020204" pitchFamily="34" charset="0"/>
                <a:cs typeface="Arial" panose="020B0604020202020204" pitchFamily="34" charset="0"/>
              </a:rPr>
              <a:t>In June 2019 the UK government adopted the legally binding target of achieving Net Zero Carbon by 2050.  Enacted through the Climate Change Act of 2008, this enables the UK to achieve its nationally determined contributions and help the international community to achieve the Paris Agreement 2015 target of limiting global warming to 2</a:t>
            </a:r>
            <a:r>
              <a:rPr lang="en-GB" sz="1200" b="0" i="0" dirty="0">
                <a:solidFill>
                  <a:srgbClr val="202122"/>
                </a:solidFill>
                <a:effectLst/>
                <a:latin typeface="Arial" panose="020B0604020202020204" pitchFamily="34" charset="0"/>
              </a:rPr>
              <a:t>°C</a:t>
            </a:r>
            <a:r>
              <a:rPr lang="en-GB" sz="1200" dirty="0">
                <a:latin typeface="Arial" panose="020B0604020202020204" pitchFamily="34" charset="0"/>
                <a:cs typeface="Arial" panose="020B0604020202020204" pitchFamily="34" charset="0"/>
              </a:rPr>
              <a:t> by the year 2100, with an aspiration of 1.5</a:t>
            </a:r>
            <a:r>
              <a:rPr lang="en-GB" sz="1200" b="0" i="0" dirty="0">
                <a:solidFill>
                  <a:srgbClr val="202122"/>
                </a:solidFill>
                <a:effectLst/>
                <a:latin typeface="Arial" panose="020B0604020202020204" pitchFamily="34" charset="0"/>
              </a:rPr>
              <a:t>°C</a:t>
            </a:r>
            <a:r>
              <a:rPr lang="en-GB" sz="1200" dirty="0">
                <a:latin typeface="Arial" panose="020B0604020202020204" pitchFamily="34" charset="0"/>
                <a:cs typeface="Arial" panose="020B0604020202020204" pitchFamily="34" charset="0"/>
              </a:rPr>
              <a:t>.  </a:t>
            </a:r>
          </a:p>
          <a:p>
            <a:pPr algn="just">
              <a:spcBef>
                <a:spcPts val="200"/>
              </a:spcBef>
            </a:pPr>
            <a:endParaRPr lang="en-GB" sz="1200" dirty="0">
              <a:latin typeface="Arial" panose="020B0604020202020204" pitchFamily="34" charset="0"/>
              <a:cs typeface="Arial" panose="020B0604020202020204" pitchFamily="34" charset="0"/>
            </a:endParaRPr>
          </a:p>
          <a:p>
            <a:pPr algn="just">
              <a:spcBef>
                <a:spcPts val="200"/>
              </a:spcBef>
            </a:pPr>
            <a:endParaRPr lang="en-GB" sz="1200" dirty="0">
              <a:latin typeface="Arial" panose="020B0604020202020204" pitchFamily="34" charset="0"/>
              <a:cs typeface="Arial" panose="020B0604020202020204" pitchFamily="34" charset="0"/>
            </a:endParaRPr>
          </a:p>
          <a:p>
            <a:pPr algn="just">
              <a:spcBef>
                <a:spcPts val="200"/>
              </a:spcBef>
            </a:pPr>
            <a:r>
              <a:rPr lang="en-GB" sz="1600" b="1" dirty="0">
                <a:latin typeface="Arial" panose="020B0604020202020204" pitchFamily="34" charset="0"/>
                <a:cs typeface="Arial" panose="020B0604020202020204" pitchFamily="34" charset="0"/>
              </a:rPr>
              <a:t>Net Zero Carbon by 2040</a:t>
            </a:r>
            <a:endParaRPr lang="en-GB" sz="1600" dirty="0">
              <a:latin typeface="Arial" panose="020B0604020202020204" pitchFamily="34" charset="0"/>
              <a:cs typeface="Arial" panose="020B0604020202020204" pitchFamily="34" charset="0"/>
            </a:endParaRPr>
          </a:p>
          <a:p>
            <a:pPr algn="l" fontAlgn="base"/>
            <a:r>
              <a:rPr lang="en-GB" sz="1200" b="1" i="0" dirty="0">
                <a:solidFill>
                  <a:srgbClr val="202A30"/>
                </a:solidFill>
                <a:effectLst/>
                <a:latin typeface="Arial" panose="020B0604020202020204" pitchFamily="34" charset="0"/>
                <a:cs typeface="Arial" panose="020B0604020202020204" pitchFamily="34" charset="0"/>
              </a:rPr>
              <a:t>The NHS Vision: </a:t>
            </a:r>
            <a:r>
              <a:rPr lang="en-GB" sz="1200" b="1" i="1" dirty="0">
                <a:solidFill>
                  <a:srgbClr val="202A30"/>
                </a:solidFill>
                <a:effectLst/>
                <a:latin typeface="Arial" panose="020B0604020202020204" pitchFamily="34" charset="0"/>
                <a:cs typeface="Arial" panose="020B0604020202020204" pitchFamily="34" charset="0"/>
              </a:rPr>
              <a:t>To deliver the world’s first net zero health service and respond to climate change, improving health now and for future generations</a:t>
            </a:r>
            <a:r>
              <a:rPr lang="en-GB" sz="1200" b="1" i="1" dirty="0">
                <a:solidFill>
                  <a:srgbClr val="202A30"/>
                </a:solidFill>
                <a:effectLst/>
                <a:latin typeface="inherit"/>
              </a:rPr>
              <a:t>.</a:t>
            </a:r>
            <a:endParaRPr lang="en-GB" sz="1200" b="0" i="0" dirty="0">
              <a:solidFill>
                <a:srgbClr val="202A30"/>
              </a:solidFill>
              <a:effectLst/>
              <a:latin typeface="-apple-system"/>
            </a:endParaRPr>
          </a:p>
          <a:p>
            <a:pPr algn="just">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In October 2020, the NHS became the world’s first health service to commit to reaching Net </a:t>
            </a:r>
            <a:r>
              <a:rPr lang="en-GB" sz="1200" dirty="0">
                <a:latin typeface="Arial" panose="020B0604020202020204" pitchFamily="34" charset="0"/>
                <a:ea typeface="Calibri" panose="020F0502020204030204" pitchFamily="34" charset="0"/>
                <a:cs typeface="Arial" panose="020B0604020202020204" pitchFamily="34" charset="0"/>
              </a:rPr>
              <a:t>Z</a:t>
            </a:r>
            <a:r>
              <a:rPr lang="en-GB" sz="1200" dirty="0">
                <a:effectLst/>
                <a:latin typeface="Arial" panose="020B0604020202020204" pitchFamily="34" charset="0"/>
                <a:ea typeface="Calibri" panose="020F0502020204030204" pitchFamily="34" charset="0"/>
                <a:cs typeface="Arial" panose="020B0604020202020204" pitchFamily="34" charset="0"/>
              </a:rPr>
              <a:t>ero </a:t>
            </a:r>
            <a:r>
              <a:rPr lang="en-GB" sz="1200" dirty="0">
                <a:latin typeface="Arial" panose="020B0604020202020204" pitchFamily="34" charset="0"/>
                <a:ea typeface="Calibri" panose="020F0502020204030204" pitchFamily="34" charset="0"/>
                <a:cs typeface="Arial" panose="020B0604020202020204" pitchFamily="34" charset="0"/>
              </a:rPr>
              <a:t>Carbon recognising that climate change has direct consequences for patients, the public, and the NHS as a whole. </a:t>
            </a:r>
            <a:r>
              <a:rPr lang="en-GB" sz="1200" dirty="0">
                <a:effectLst/>
                <a:latin typeface="Arial" panose="020B0604020202020204" pitchFamily="34" charset="0"/>
                <a:ea typeface="Calibri" panose="020F0502020204030204" pitchFamily="34" charset="0"/>
                <a:cs typeface="Arial" panose="020B0604020202020204" pitchFamily="34" charset="0"/>
              </a:rPr>
              <a:t>In July 2022, the NHS embedded the net zero requirement into legislation, through the Health and Care Act 2022. This places a duty on NHS England, and all trusts, foundation trusts, and integrated care boards to contribute towards emissions reduction and environmental targets.</a:t>
            </a:r>
          </a:p>
          <a:p>
            <a:pPr algn="just" fontAlgn="base"/>
            <a:r>
              <a:rPr lang="en-GB" sz="1200" b="0" i="0" dirty="0">
                <a:effectLst/>
                <a:latin typeface="Arial" panose="020B0604020202020204" pitchFamily="34" charset="0"/>
                <a:cs typeface="Arial" panose="020B0604020202020204" pitchFamily="34" charset="0"/>
              </a:rPr>
              <a:t>The Act requires commissioners and providers of NHS services specifically to address the net zero emissions targets</a:t>
            </a:r>
            <a:r>
              <a:rPr lang="en-GB" sz="1200" dirty="0">
                <a:latin typeface="Arial" panose="020B0604020202020204" pitchFamily="34" charset="0"/>
                <a:cs typeface="Arial" panose="020B0604020202020204" pitchFamily="34" charset="0"/>
              </a:rPr>
              <a:t>. </a:t>
            </a:r>
            <a:r>
              <a:rPr lang="en-GB" sz="1200" b="0" i="0" dirty="0">
                <a:effectLst/>
                <a:latin typeface="Arial" panose="020B0604020202020204" pitchFamily="34" charset="0"/>
                <a:cs typeface="Arial" panose="020B0604020202020204" pitchFamily="34" charset="0"/>
              </a:rPr>
              <a:t>Trusts and integrated care boards (ICBs) will meet this new duty through the delivery of their localised Green Plans, and every Trust and ICB in the country is also required to have a board-level lead. </a:t>
            </a:r>
          </a:p>
        </p:txBody>
      </p:sp>
      <p:sp>
        <p:nvSpPr>
          <p:cNvPr id="2" name="Rectangle 1" descr="January 2017">
            <a:extLst>
              <a:ext uri="{FF2B5EF4-FFF2-40B4-BE49-F238E27FC236}">
                <a16:creationId xmlns:a16="http://schemas.microsoft.com/office/drawing/2014/main" id="{B0E90706-187E-B763-9A6B-AAA7588381AE}"/>
              </a:ext>
            </a:extLst>
          </p:cNvPr>
          <p:cNvSpPr/>
          <p:nvPr/>
        </p:nvSpPr>
        <p:spPr>
          <a:xfrm>
            <a:off x="11209203" y="6552007"/>
            <a:ext cx="897453" cy="205121"/>
          </a:xfrm>
          <a:prstGeom prst="rect">
            <a:avLst/>
          </a:prstGeom>
        </p:spPr>
        <p:txBody>
          <a:bodyPr wrap="square" lIns="0" tIns="0" rIns="0" bIns="0">
            <a:spAutoFit/>
          </a:bodyPr>
          <a:lstStyle/>
          <a:p>
            <a:r>
              <a:rPr lang="en-US" sz="1333" b="1" dirty="0">
                <a:solidFill>
                  <a:schemeClr val="accent6">
                    <a:lumMod val="75000"/>
                  </a:schemeClr>
                </a:solidFill>
                <a:latin typeface="Arial" panose="020B0604020202020204" pitchFamily="34" charset="0"/>
                <a:cs typeface="Arial" panose="020B0604020202020204" pitchFamily="34" charset="0"/>
              </a:rPr>
              <a:t>Green Plan</a:t>
            </a:r>
          </a:p>
        </p:txBody>
      </p:sp>
    </p:spTree>
    <p:extLst>
      <p:ext uri="{BB962C8B-B14F-4D97-AF65-F5344CB8AC3E}">
        <p14:creationId xmlns:p14="http://schemas.microsoft.com/office/powerpoint/2010/main" val="26058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3829D9-2DC2-4974-A168-AB88AF40A5C8}"/>
              </a:ext>
            </a:extLst>
          </p:cNvPr>
          <p:cNvSpPr>
            <a:spLocks noGrp="1"/>
          </p:cNvSpPr>
          <p:nvPr>
            <p:ph type="title"/>
          </p:nvPr>
        </p:nvSpPr>
        <p:spPr/>
        <p:txBody>
          <a:bodyPr>
            <a:normAutofit/>
          </a:bodyPr>
          <a:lstStyle/>
          <a:p>
            <a:r>
              <a:rPr lang="en-GB" sz="3600" dirty="0"/>
              <a:t>The NHS Net Zero targets </a:t>
            </a:r>
          </a:p>
        </p:txBody>
      </p:sp>
      <p:sp>
        <p:nvSpPr>
          <p:cNvPr id="7" name="Content Placeholder 6">
            <a:extLst>
              <a:ext uri="{FF2B5EF4-FFF2-40B4-BE49-F238E27FC236}">
                <a16:creationId xmlns:a16="http://schemas.microsoft.com/office/drawing/2014/main" id="{E5FC53CE-39B3-4FE7-A77B-919B8F60EB4F}"/>
              </a:ext>
            </a:extLst>
          </p:cNvPr>
          <p:cNvSpPr>
            <a:spLocks noGrp="1"/>
          </p:cNvSpPr>
          <p:nvPr>
            <p:ph sz="half" idx="2"/>
          </p:nvPr>
        </p:nvSpPr>
        <p:spPr>
          <a:xfrm>
            <a:off x="6172199" y="1825626"/>
            <a:ext cx="5695433" cy="4749836"/>
          </a:xfrm>
        </p:spPr>
        <p:txBody>
          <a:bodyPr>
            <a:normAutofit/>
          </a:bodyPr>
          <a:lstStyle/>
          <a:p>
            <a:pPr fontAlgn="base"/>
            <a:r>
              <a:rPr lang="en-GB" sz="1600" dirty="0"/>
              <a:t>For the emissions we </a:t>
            </a:r>
            <a:r>
              <a:rPr lang="en-GB" sz="1600" b="1" dirty="0"/>
              <a:t>control directly </a:t>
            </a:r>
            <a:r>
              <a:rPr lang="en-GB" sz="1600" dirty="0"/>
              <a:t>we will reach net zero by 2040, with an ambition to reach an 80% reduction by 2028 to 2032 (the NHS Carbon Footprint).</a:t>
            </a:r>
          </a:p>
          <a:p>
            <a:pPr fontAlgn="base"/>
            <a:r>
              <a:rPr lang="en-GB" sz="1600" dirty="0"/>
              <a:t>For the emissions we can </a:t>
            </a:r>
            <a:r>
              <a:rPr lang="en-GB" sz="1600" b="1" dirty="0"/>
              <a:t>influence</a:t>
            </a:r>
            <a:r>
              <a:rPr lang="en-GB" sz="1600" dirty="0"/>
              <a:t> we will reach net zero by 2045, with an ambition to reach an 80% reduction by 2036 to 2039 (the NHS Carbon Footprint Plus).</a:t>
            </a:r>
          </a:p>
          <a:p>
            <a:pPr algn="l"/>
            <a:r>
              <a:rPr lang="en-GB" sz="1600" dirty="0"/>
              <a:t>Against the </a:t>
            </a:r>
            <a:r>
              <a:rPr lang="en-GB" sz="1600" b="1" dirty="0"/>
              <a:t>2019/20</a:t>
            </a:r>
            <a:r>
              <a:rPr lang="en-GB" sz="1600" dirty="0"/>
              <a:t> emissions footprint baseline:</a:t>
            </a:r>
          </a:p>
          <a:p>
            <a:pPr lvl="1"/>
            <a:r>
              <a:rPr lang="en-GB" sz="1600" b="0" i="0" dirty="0">
                <a:effectLst/>
              </a:rPr>
              <a:t>Carbon Footprint, reducing emissions by at least </a:t>
            </a:r>
            <a:r>
              <a:rPr lang="en-GB" sz="1600" b="1" i="0" dirty="0">
                <a:effectLst/>
              </a:rPr>
              <a:t>47% by 2028-2032</a:t>
            </a:r>
            <a:r>
              <a:rPr lang="en-GB" sz="1600" b="0" i="0" dirty="0">
                <a:effectLst/>
              </a:rPr>
              <a:t>;</a:t>
            </a:r>
          </a:p>
          <a:p>
            <a:pPr lvl="1"/>
            <a:r>
              <a:rPr lang="en-GB" sz="1600" b="0" i="0" dirty="0">
                <a:effectLst/>
              </a:rPr>
              <a:t>Carbon Footprint Plus, reducing emissions by at least </a:t>
            </a:r>
            <a:r>
              <a:rPr lang="en-GB" sz="1600" b="1" i="0" dirty="0">
                <a:effectLst/>
              </a:rPr>
              <a:t>73% by 2036-2038</a:t>
            </a:r>
            <a:r>
              <a:rPr lang="en-GB" sz="1600" b="0" i="0" dirty="0">
                <a:effectLst/>
              </a:rPr>
              <a:t>.</a:t>
            </a:r>
          </a:p>
          <a:p>
            <a:endParaRPr lang="en-GB" sz="1600" dirty="0"/>
          </a:p>
        </p:txBody>
      </p:sp>
      <p:sp>
        <p:nvSpPr>
          <p:cNvPr id="2" name="Content Placeholder 1">
            <a:extLst>
              <a:ext uri="{FF2B5EF4-FFF2-40B4-BE49-F238E27FC236}">
                <a16:creationId xmlns:a16="http://schemas.microsoft.com/office/drawing/2014/main" id="{CC3C0A7E-2869-4AAD-366C-9780CE36BC04}"/>
              </a:ext>
            </a:extLst>
          </p:cNvPr>
          <p:cNvSpPr>
            <a:spLocks noGrp="1"/>
          </p:cNvSpPr>
          <p:nvPr>
            <p:ph sz="half" idx="1"/>
          </p:nvPr>
        </p:nvSpPr>
        <p:spPr/>
        <p:txBody>
          <a:bodyPr>
            <a:normAutofit/>
          </a:bodyPr>
          <a:lstStyle/>
          <a:p>
            <a:endParaRPr lang="en-GB"/>
          </a:p>
        </p:txBody>
      </p:sp>
      <p:pic>
        <p:nvPicPr>
          <p:cNvPr id="3" name="Google Shape;754;p56" descr="Graphical user interface&#10;&#10;Description automatically generated">
            <a:extLst>
              <a:ext uri="{FF2B5EF4-FFF2-40B4-BE49-F238E27FC236}">
                <a16:creationId xmlns:a16="http://schemas.microsoft.com/office/drawing/2014/main" id="{BDC3D9BF-3187-482D-9A22-6B95BCE8D57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36728" t="16888" r="19107"/>
          <a:stretch>
            <a:fillRect/>
          </a:stretch>
        </p:blipFill>
        <p:spPr bwMode="auto">
          <a:xfrm>
            <a:off x="400567" y="1690689"/>
            <a:ext cx="5695433" cy="512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descr="January 2017">
            <a:extLst>
              <a:ext uri="{FF2B5EF4-FFF2-40B4-BE49-F238E27FC236}">
                <a16:creationId xmlns:a16="http://schemas.microsoft.com/office/drawing/2014/main" id="{07BF1D05-D415-5C0E-5EB1-4F34CCACF497}"/>
              </a:ext>
            </a:extLst>
          </p:cNvPr>
          <p:cNvSpPr/>
          <p:nvPr/>
        </p:nvSpPr>
        <p:spPr>
          <a:xfrm>
            <a:off x="11209203" y="6552007"/>
            <a:ext cx="897453" cy="205121"/>
          </a:xfrm>
          <a:prstGeom prst="rect">
            <a:avLst/>
          </a:prstGeom>
        </p:spPr>
        <p:txBody>
          <a:bodyPr wrap="square" lIns="0" tIns="0" rIns="0" bIns="0">
            <a:spAutoFit/>
          </a:bodyPr>
          <a:lstStyle/>
          <a:p>
            <a:r>
              <a:rPr lang="en-US" sz="1333" b="1" dirty="0">
                <a:solidFill>
                  <a:schemeClr val="accent6">
                    <a:lumMod val="75000"/>
                  </a:schemeClr>
                </a:solidFill>
                <a:latin typeface="Arial" panose="020B0604020202020204" pitchFamily="34" charset="0"/>
                <a:cs typeface="Arial" panose="020B0604020202020204" pitchFamily="34" charset="0"/>
              </a:rPr>
              <a:t>Green Plan</a:t>
            </a:r>
          </a:p>
        </p:txBody>
      </p:sp>
    </p:spTree>
    <p:extLst>
      <p:ext uri="{BB962C8B-B14F-4D97-AF65-F5344CB8AC3E}">
        <p14:creationId xmlns:p14="http://schemas.microsoft.com/office/powerpoint/2010/main" val="189565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1;p32">
            <a:extLst>
              <a:ext uri="{FF2B5EF4-FFF2-40B4-BE49-F238E27FC236}">
                <a16:creationId xmlns:a16="http://schemas.microsoft.com/office/drawing/2014/main" id="{89472430-7331-5096-B758-79A8042B4A6D}"/>
              </a:ext>
            </a:extLst>
          </p:cNvPr>
          <p:cNvSpPr txBox="1">
            <a:spLocks/>
          </p:cNvSpPr>
          <p:nvPr/>
        </p:nvSpPr>
        <p:spPr>
          <a:xfrm>
            <a:off x="2863097" y="2382636"/>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highlight>
                <a:srgbClr val="FFFF00"/>
              </a:highlight>
              <a:uLnTx/>
              <a:uFillTx/>
              <a:latin typeface="Arial"/>
              <a:ea typeface="+mj-ea"/>
              <a:cs typeface="Arial"/>
            </a:endParaRPr>
          </a:p>
        </p:txBody>
      </p:sp>
      <p:grpSp>
        <p:nvGrpSpPr>
          <p:cNvPr id="19" name="Group 18">
            <a:extLst>
              <a:ext uri="{FF2B5EF4-FFF2-40B4-BE49-F238E27FC236}">
                <a16:creationId xmlns:a16="http://schemas.microsoft.com/office/drawing/2014/main" id="{89B06739-F1BB-5241-32B1-046A54047B98}"/>
              </a:ext>
            </a:extLst>
          </p:cNvPr>
          <p:cNvGrpSpPr/>
          <p:nvPr/>
        </p:nvGrpSpPr>
        <p:grpSpPr>
          <a:xfrm>
            <a:off x="322428" y="2002820"/>
            <a:ext cx="1745200" cy="1745200"/>
            <a:chOff x="1050925" y="2213636"/>
            <a:chExt cx="1745200" cy="1745200"/>
          </a:xfrm>
        </p:grpSpPr>
        <p:sp>
          <p:nvSpPr>
            <p:cNvPr id="5" name="Google Shape;219;p32">
              <a:extLst>
                <a:ext uri="{FF2B5EF4-FFF2-40B4-BE49-F238E27FC236}">
                  <a16:creationId xmlns:a16="http://schemas.microsoft.com/office/drawing/2014/main" id="{8097BCFA-EF4E-D9BA-251B-445106117BA2}"/>
                </a:ext>
              </a:extLst>
            </p:cNvPr>
            <p:cNvSpPr/>
            <p:nvPr/>
          </p:nvSpPr>
          <p:spPr>
            <a:xfrm>
              <a:off x="1050925" y="2213636"/>
              <a:ext cx="1745200" cy="1745200"/>
            </a:xfrm>
            <a:prstGeom prst="ellipse">
              <a:avLst/>
            </a:prstGeom>
            <a:solidFill>
              <a:srgbClr val="AD247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Google Shape;223;p32">
              <a:extLst>
                <a:ext uri="{FF2B5EF4-FFF2-40B4-BE49-F238E27FC236}">
                  <a16:creationId xmlns:a16="http://schemas.microsoft.com/office/drawing/2014/main" id="{6D2FD71E-4946-3DE0-8B02-CA938F7CE616}"/>
                </a:ext>
              </a:extLst>
            </p:cNvPr>
            <p:cNvSpPr txBox="1">
              <a:spLocks/>
            </p:cNvSpPr>
            <p:nvPr/>
          </p:nvSpPr>
          <p:spPr>
            <a:xfrm>
              <a:off x="1123525" y="2655059"/>
              <a:ext cx="1600000" cy="6888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white"/>
                  </a:solidFill>
                  <a:effectLst/>
                  <a:uLnTx/>
                  <a:uFillTx/>
                  <a:latin typeface="Arial"/>
                  <a:ea typeface="+mj-ea"/>
                  <a:cs typeface="Arial"/>
                </a:rPr>
                <a:t>gesh</a:t>
              </a:r>
            </a:p>
          </p:txBody>
        </p:sp>
      </p:grpSp>
      <p:sp>
        <p:nvSpPr>
          <p:cNvPr id="10" name="Google Shape;224;p32">
            <a:extLst>
              <a:ext uri="{FF2B5EF4-FFF2-40B4-BE49-F238E27FC236}">
                <a16:creationId xmlns:a16="http://schemas.microsoft.com/office/drawing/2014/main" id="{8267CA72-381D-7835-746C-3E5075510F5B}"/>
              </a:ext>
            </a:extLst>
          </p:cNvPr>
          <p:cNvSpPr txBox="1">
            <a:spLocks/>
          </p:cNvSpPr>
          <p:nvPr/>
        </p:nvSpPr>
        <p:spPr>
          <a:xfrm>
            <a:off x="8175261" y="2334693"/>
            <a:ext cx="3174056" cy="703600"/>
          </a:xfrm>
          <a:prstGeom prst="rect">
            <a:avLst/>
          </a:prstGeom>
        </p:spPr>
        <p:txBody>
          <a:bodyPr spcFirstLastPara="1" vert="horz" wrap="square" lIns="121900" tIns="121900" rIns="121900" bIns="121900" rtlCol="0" anchor="ctr" anchorCtr="0">
            <a:noAutofit/>
          </a:bodyPr>
          <a:lstStyle>
            <a:defPPr>
              <a:defRPr lang="en-US"/>
            </a:defPPr>
            <a:lvl1pPr marL="0" algn="r" defTabSz="457200" rtl="0" eaLnBrk="1" latinLnBrk="0" hangingPunct="1">
              <a:defRPr sz="900" kern="1200">
                <a:solidFill>
                  <a:schemeClr val="tx2"/>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a:ea typeface="+mn-ea"/>
              <a:cs typeface="Arial"/>
            </a:endParaRPr>
          </a:p>
        </p:txBody>
      </p:sp>
      <p:sp>
        <p:nvSpPr>
          <p:cNvPr id="13" name="Google Shape;227;p32">
            <a:extLst>
              <a:ext uri="{FF2B5EF4-FFF2-40B4-BE49-F238E27FC236}">
                <a16:creationId xmlns:a16="http://schemas.microsoft.com/office/drawing/2014/main" id="{77CD9569-3035-227F-AAC8-F31C9BA42BD9}"/>
              </a:ext>
            </a:extLst>
          </p:cNvPr>
          <p:cNvSpPr txBox="1">
            <a:spLocks/>
          </p:cNvSpPr>
          <p:nvPr/>
        </p:nvSpPr>
        <p:spPr>
          <a:xfrm>
            <a:off x="2897725" y="4330088"/>
            <a:ext cx="3074000"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a:ea typeface="+mj-ea"/>
              <a:cs typeface="Arial"/>
            </a:endParaRPr>
          </a:p>
        </p:txBody>
      </p:sp>
      <p:sp>
        <p:nvSpPr>
          <p:cNvPr id="16" name="Google Shape;230;p32">
            <a:extLst>
              <a:ext uri="{FF2B5EF4-FFF2-40B4-BE49-F238E27FC236}">
                <a16:creationId xmlns:a16="http://schemas.microsoft.com/office/drawing/2014/main" id="{FDC041C8-A49D-A905-4CC4-80A628A6455D}"/>
              </a:ext>
            </a:extLst>
          </p:cNvPr>
          <p:cNvSpPr txBox="1">
            <a:spLocks/>
          </p:cNvSpPr>
          <p:nvPr/>
        </p:nvSpPr>
        <p:spPr>
          <a:xfrm>
            <a:off x="8175261" y="4351960"/>
            <a:ext cx="3430699" cy="7036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F0148"/>
              </a:solidFill>
              <a:effectLst/>
              <a:uLnTx/>
              <a:uFillTx/>
              <a:latin typeface="Arial"/>
              <a:ea typeface="+mj-ea"/>
              <a:cs typeface="Arial"/>
            </a:endParaRPr>
          </a:p>
        </p:txBody>
      </p:sp>
      <p:sp>
        <p:nvSpPr>
          <p:cNvPr id="18" name="Google Shape;232;p32">
            <a:extLst>
              <a:ext uri="{FF2B5EF4-FFF2-40B4-BE49-F238E27FC236}">
                <a16:creationId xmlns:a16="http://schemas.microsoft.com/office/drawing/2014/main" id="{16AAED00-D6F3-C310-3ED2-1E1EB662B970}"/>
              </a:ext>
            </a:extLst>
          </p:cNvPr>
          <p:cNvSpPr txBox="1">
            <a:spLocks/>
          </p:cNvSpPr>
          <p:nvPr/>
        </p:nvSpPr>
        <p:spPr>
          <a:xfrm>
            <a:off x="6401043" y="4732360"/>
            <a:ext cx="1600000" cy="646400"/>
          </a:xfrm>
          <a:prstGeom prst="rect">
            <a:avLst/>
          </a:prstGeom>
        </p:spPr>
        <p:txBody>
          <a:bodyPr spcFirstLastPara="1" wrap="square" lIns="121900" tIns="121900" rIns="121900" bIns="121900" anchor="ctr" anchorCtr="0">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 sz="6400" b="1" i="0" u="none" strike="noStrike" kern="1200" cap="none" spc="0" normalizeH="0" baseline="0" noProof="0" dirty="0">
              <a:ln>
                <a:noFill/>
              </a:ln>
              <a:solidFill>
                <a:prstClr val="white"/>
              </a:solidFill>
              <a:effectLst/>
              <a:uLnTx/>
              <a:uFillTx/>
              <a:latin typeface="Arial"/>
              <a:ea typeface="+mj-ea"/>
              <a:cs typeface="Arial"/>
            </a:endParaRPr>
          </a:p>
        </p:txBody>
      </p:sp>
      <p:sp>
        <p:nvSpPr>
          <p:cNvPr id="26" name="Title 24">
            <a:extLst>
              <a:ext uri="{FF2B5EF4-FFF2-40B4-BE49-F238E27FC236}">
                <a16:creationId xmlns:a16="http://schemas.microsoft.com/office/drawing/2014/main" id="{56650E2C-FEC7-CB10-4F23-A9C54F4DBAD6}"/>
              </a:ext>
            </a:extLst>
          </p:cNvPr>
          <p:cNvSpPr txBox="1">
            <a:spLocks/>
          </p:cNvSpPr>
          <p:nvPr/>
        </p:nvSpPr>
        <p:spPr>
          <a:xfrm>
            <a:off x="336087" y="1398273"/>
            <a:ext cx="7552855" cy="720243"/>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marL="0" marR="0" lvl="0" indent="0" algn="l" defTabSz="342900" rtl="0" eaLnBrk="1" fontAlgn="auto" latinLnBrk="0" hangingPunct="1">
              <a:lnSpc>
                <a:spcPts val="50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Where are we now?</a:t>
            </a:r>
            <a:r>
              <a:rPr kumimoji="0" lang="en-US" sz="3600" b="0"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rPr>
              <a:t> </a:t>
            </a:r>
            <a:endParaRPr kumimoji="0" lang="en-US" sz="3600" b="1" i="0" u="none" strike="noStrike" kern="1200" cap="none" spc="0" normalizeH="0" baseline="0" noProof="0" dirty="0">
              <a:ln>
                <a:noFill/>
              </a:ln>
              <a:solidFill>
                <a:srgbClr val="0F0248"/>
              </a:solidFill>
              <a:effectLst/>
              <a:uLnTx/>
              <a:uFillTx/>
              <a:latin typeface="Arial" panose="020B0604020202020204" pitchFamily="34" charset="0"/>
              <a:ea typeface="+mj-ea"/>
              <a:cs typeface="Arial" panose="020B0604020202020204" pitchFamily="34" charset="0"/>
            </a:endParaRPr>
          </a:p>
        </p:txBody>
      </p:sp>
      <p:sp>
        <p:nvSpPr>
          <p:cNvPr id="17" name="TextBox 16">
            <a:extLst>
              <a:ext uri="{FF2B5EF4-FFF2-40B4-BE49-F238E27FC236}">
                <a16:creationId xmlns:a16="http://schemas.microsoft.com/office/drawing/2014/main" id="{8BEA728C-9FA8-0660-67EE-AF4C50BB50A5}"/>
              </a:ext>
            </a:extLst>
          </p:cNvPr>
          <p:cNvSpPr txBox="1"/>
          <p:nvPr/>
        </p:nvSpPr>
        <p:spPr>
          <a:xfrm>
            <a:off x="2140228" y="2074671"/>
            <a:ext cx="9317352" cy="1384995"/>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to improve sustainability has been underway for some time through the St George’s Green Plan agreed by Board in July 2021, and the Epsom &amp; St Helier Green Plan agreed at Board in June 2023.  Some excellent progress has also already been made at both St George’s and Epsom &amp; St Helier, including most recently:</a:t>
            </a:r>
          </a:p>
          <a:p>
            <a:pPr marL="285750" marR="0" lvl="0" indent="-285750" algn="just" defTabSz="914400" rtl="0" eaLnBrk="1" fontAlgn="base"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successful bid application for over £3.14m from Greener NHS to install LED lighting across the group potentially saving over £1m per year and over 1000 tonnes of carbon.  </a:t>
            </a:r>
          </a:p>
          <a:p>
            <a:pPr marL="285750" marR="0" lvl="0" indent="-285750" algn="just" defTabSz="914400" rtl="0" eaLnBrk="1" fontAlgn="base" latinLnBrk="0" hangingPunct="1">
              <a:lnSpc>
                <a:spcPct val="100000"/>
              </a:lnSpc>
              <a:spcBef>
                <a:spcPts val="0"/>
              </a:spcBef>
              <a:spcAft>
                <a:spcPts val="0"/>
              </a:spcAft>
              <a:buClr>
                <a:srgbClr val="70AD47">
                  <a:lumMod val="75000"/>
                </a:srgbClr>
              </a:buClr>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successful bid applications for £468k from Great British Energy to install solar photovoltaic panels at St George’s Hospital. We should be able to generate over £60k of electricity and save 60 tonnes of carbon each year. </a:t>
            </a:r>
          </a:p>
        </p:txBody>
      </p:sp>
      <p:graphicFrame>
        <p:nvGraphicFramePr>
          <p:cNvPr id="2" name="Table 6">
            <a:extLst>
              <a:ext uri="{FF2B5EF4-FFF2-40B4-BE49-F238E27FC236}">
                <a16:creationId xmlns:a16="http://schemas.microsoft.com/office/drawing/2014/main" id="{9E7C4068-92B8-33A8-A6C6-E744141D92FD}"/>
              </a:ext>
            </a:extLst>
          </p:cNvPr>
          <p:cNvGraphicFramePr>
            <a:graphicFrameLocks noGrp="1"/>
          </p:cNvGraphicFramePr>
          <p:nvPr/>
        </p:nvGraphicFramePr>
        <p:xfrm>
          <a:off x="322428" y="3837041"/>
          <a:ext cx="11655016" cy="2286000"/>
        </p:xfrm>
        <a:graphic>
          <a:graphicData uri="http://schemas.openxmlformats.org/drawingml/2006/table">
            <a:tbl>
              <a:tblPr firstRow="1" bandRow="1">
                <a:tableStyleId>{5C22544A-7EE6-4342-B048-85BDC9FD1C3A}</a:tableStyleId>
              </a:tblPr>
              <a:tblGrid>
                <a:gridCol w="5827508">
                  <a:extLst>
                    <a:ext uri="{9D8B030D-6E8A-4147-A177-3AD203B41FA5}">
                      <a16:colId xmlns:a16="http://schemas.microsoft.com/office/drawing/2014/main" val="2627689547"/>
                    </a:ext>
                  </a:extLst>
                </a:gridCol>
                <a:gridCol w="5827508">
                  <a:extLst>
                    <a:ext uri="{9D8B030D-6E8A-4147-A177-3AD203B41FA5}">
                      <a16:colId xmlns:a16="http://schemas.microsoft.com/office/drawing/2014/main" val="2088929807"/>
                    </a:ext>
                  </a:extLst>
                </a:gridCol>
              </a:tblGrid>
              <a:tr h="2015224">
                <a:tc>
                  <a:txBody>
                    <a:bodyPr/>
                    <a:lstStyle/>
                    <a:p>
                      <a:r>
                        <a:rPr lang="en-GB" sz="1200" b="1" dirty="0">
                          <a:solidFill>
                            <a:schemeClr val="tx1"/>
                          </a:solidFill>
                          <a:latin typeface="Arial" panose="020B0604020202020204" pitchFamily="34" charset="0"/>
                          <a:cs typeface="Arial" panose="020B0604020202020204" pitchFamily="34" charset="0"/>
                        </a:rPr>
                        <a:t>St George’s (SGUH)</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ü"/>
                        <a:tabLst/>
                        <a:defRPr/>
                      </a:pPr>
                      <a:r>
                        <a:rPr lang="en-GB" sz="1200" b="0" kern="1200" dirty="0">
                          <a:solidFill>
                            <a:schemeClr val="tx1"/>
                          </a:solidFill>
                          <a:effectLst/>
                          <a:latin typeface="Arial" panose="020B0604020202020204" pitchFamily="34" charset="0"/>
                          <a:ea typeface="+mn-ea"/>
                          <a:cs typeface="Arial" panose="020B0604020202020204" pitchFamily="34" charset="0"/>
                        </a:rPr>
                        <a:t>An Estates Decarbonisation Strategy document has been produced, giving a pathway to Net Zero</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ü"/>
                        <a:tabLst/>
                        <a:defRPr/>
                      </a:pPr>
                      <a:r>
                        <a:rPr lang="en-GB" sz="1200" b="0" kern="1200" dirty="0">
                          <a:solidFill>
                            <a:schemeClr val="tx1"/>
                          </a:solidFill>
                          <a:effectLst/>
                          <a:latin typeface="Arial" panose="020B0604020202020204" pitchFamily="34" charset="0"/>
                          <a:ea typeface="+mn-ea"/>
                          <a:cs typeface="Arial" panose="020B0604020202020204" pitchFamily="34" charset="0"/>
                        </a:rPr>
                        <a:t>We have developed the UK’s first SMART theatres, reducing energy use and improving patient flow and outcomes</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ü"/>
                        <a:tabLst/>
                        <a:defRPr/>
                      </a:pPr>
                      <a:r>
                        <a:rPr lang="en-GB" sz="1200" b="0" kern="1200" dirty="0">
                          <a:solidFill>
                            <a:schemeClr val="tx1"/>
                          </a:solidFill>
                          <a:effectLst/>
                          <a:latin typeface="Arial" panose="020B0604020202020204" pitchFamily="34" charset="0"/>
                          <a:ea typeface="+mn-ea"/>
                          <a:cs typeface="Arial" panose="020B0604020202020204" pitchFamily="34" charset="0"/>
                        </a:rPr>
                        <a:t>We have ended the use of highly polluting anaesthetic gases, moved to low carbon methods of administering anaesthetics, decommissioned our Nitrous Oxide manifold and installed Nitrous Oxide cracking technology</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ü"/>
                        <a:tabLst/>
                        <a:defRPr/>
                      </a:pPr>
                      <a:r>
                        <a:rPr lang="en-GB" sz="1200" b="0" kern="1200" dirty="0">
                          <a:solidFill>
                            <a:schemeClr val="tx1"/>
                          </a:solidFill>
                          <a:effectLst/>
                          <a:latin typeface="Arial" panose="020B0604020202020204" pitchFamily="34" charset="0"/>
                          <a:ea typeface="+mn-ea"/>
                          <a:cs typeface="Arial" panose="020B0604020202020204" pitchFamily="34" charset="0"/>
                        </a:rPr>
                        <a:t>A programme of work has been implemented encouraging active travel e.g. Cycle to work events held, Dr Bike (free bike repair workshops for staff), Cycle to Work Scheme, and offering only ULEZ compliant and electric lease cars </a:t>
                      </a:r>
                      <a:endParaRPr lang="en-GB" sz="12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200" b="1" dirty="0">
                          <a:solidFill>
                            <a:schemeClr val="tx1"/>
                          </a:solidFill>
                          <a:latin typeface="Arial" panose="020B0604020202020204" pitchFamily="34" charset="0"/>
                          <a:cs typeface="Arial" panose="020B0604020202020204" pitchFamily="34" charset="0"/>
                        </a:rPr>
                        <a:t>Epsom &amp; St Helier (ESTH)</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ü"/>
                        <a:tabLst/>
                        <a:defRPr/>
                      </a:pPr>
                      <a:r>
                        <a:rPr lang="en-GB" sz="1200" b="0" kern="1200" dirty="0">
                          <a:solidFill>
                            <a:schemeClr val="tx1"/>
                          </a:solidFill>
                          <a:effectLst/>
                          <a:latin typeface="Arial" panose="020B0604020202020204" pitchFamily="34" charset="0"/>
                          <a:ea typeface="+mn-ea"/>
                          <a:cs typeface="Arial" panose="020B0604020202020204" pitchFamily="34" charset="0"/>
                        </a:rPr>
                        <a:t>A</a:t>
                      </a:r>
                      <a:r>
                        <a:rPr lang="en-GB" sz="1200" b="0" kern="1200" baseline="0" dirty="0">
                          <a:solidFill>
                            <a:schemeClr val="tx1"/>
                          </a:solidFill>
                          <a:effectLst/>
                          <a:latin typeface="Arial" panose="020B0604020202020204" pitchFamily="34" charset="0"/>
                          <a:ea typeface="+mn-ea"/>
                          <a:cs typeface="Arial" panose="020B0604020202020204" pitchFamily="34" charset="0"/>
                        </a:rPr>
                        <a:t> Heat Decarbonisation Plan </a:t>
                      </a:r>
                      <a:r>
                        <a:rPr lang="en-GB" sz="1200" b="0" kern="1200" dirty="0">
                          <a:solidFill>
                            <a:schemeClr val="tx1"/>
                          </a:solidFill>
                          <a:effectLst/>
                          <a:latin typeface="Arial" panose="020B0604020202020204" pitchFamily="34" charset="0"/>
                          <a:ea typeface="+mn-ea"/>
                          <a:cs typeface="Arial" panose="020B0604020202020204" pitchFamily="34" charset="0"/>
                        </a:rPr>
                        <a:t>document has been produced by an external contractor</a:t>
                      </a:r>
                      <a:r>
                        <a:rPr lang="en-GB" sz="1200" b="0" kern="1200" baseline="0" dirty="0">
                          <a:solidFill>
                            <a:schemeClr val="tx1"/>
                          </a:solidFill>
                          <a:effectLst/>
                          <a:latin typeface="Arial" panose="020B0604020202020204" pitchFamily="34" charset="0"/>
                          <a:ea typeface="+mn-ea"/>
                          <a:cs typeface="Arial" panose="020B0604020202020204" pitchFamily="34" charset="0"/>
                        </a:rPr>
                        <a:t> through the Low Carbon Skills Fund</a:t>
                      </a:r>
                      <a:r>
                        <a:rPr lang="en-GB" sz="1200" b="0" kern="1200" dirty="0">
                          <a:solidFill>
                            <a:schemeClr val="tx1"/>
                          </a:solidFill>
                          <a:effectLst/>
                          <a:latin typeface="Arial" panose="020B0604020202020204" pitchFamily="34" charset="0"/>
                          <a:ea typeface="+mn-ea"/>
                          <a:cs typeface="Arial" panose="020B0604020202020204" pitchFamily="34" charset="0"/>
                        </a:rPr>
                        <a:t>, giving a pathway to Net Zero for our estates.</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ü"/>
                        <a:tabLst/>
                        <a:defRPr/>
                      </a:pPr>
                      <a:r>
                        <a:rPr lang="en-GB" sz="1200" b="0" kern="1200" dirty="0">
                          <a:solidFill>
                            <a:schemeClr val="tx1"/>
                          </a:solidFill>
                          <a:effectLst/>
                          <a:latin typeface="Arial" panose="020B0604020202020204" pitchFamily="34" charset="0"/>
                          <a:ea typeface="+mn-ea"/>
                          <a:cs typeface="Arial" panose="020B0604020202020204" pitchFamily="34" charset="0"/>
                        </a:rPr>
                        <a:t>A programme of work implemented encouraging active travel e.g. Staff travel survey,</a:t>
                      </a:r>
                      <a:r>
                        <a:rPr lang="en-GB" sz="1200" b="0" kern="1200" baseline="0" dirty="0">
                          <a:solidFill>
                            <a:schemeClr val="tx1"/>
                          </a:solidFill>
                          <a:effectLst/>
                          <a:latin typeface="Arial" panose="020B0604020202020204" pitchFamily="34" charset="0"/>
                          <a:ea typeface="+mn-ea"/>
                          <a:cs typeface="Arial" panose="020B0604020202020204" pitchFamily="34" charset="0"/>
                        </a:rPr>
                        <a:t> Travel Plan, </a:t>
                      </a:r>
                      <a:r>
                        <a:rPr lang="en-GB" sz="1200" b="0" kern="1200" dirty="0">
                          <a:solidFill>
                            <a:schemeClr val="tx1"/>
                          </a:solidFill>
                          <a:effectLst/>
                          <a:latin typeface="Arial" panose="020B0604020202020204" pitchFamily="34" charset="0"/>
                          <a:ea typeface="+mn-ea"/>
                          <a:cs typeface="Arial" panose="020B0604020202020204" pitchFamily="34" charset="0"/>
                        </a:rPr>
                        <a:t>Cycle to work events held, Dr Bike (free bike repair workshops for staff), Cycle to Work Scheme, and offering only ULEZ compliant &amp; EV lease cars </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ü"/>
                        <a:tabLst/>
                        <a:defRPr/>
                      </a:pPr>
                      <a:r>
                        <a:rPr lang="en-GB" sz="1200" b="0" kern="1200" dirty="0">
                          <a:solidFill>
                            <a:schemeClr val="tx1"/>
                          </a:solidFill>
                          <a:effectLst/>
                          <a:latin typeface="Arial" panose="020B0604020202020204" pitchFamily="34" charset="0"/>
                          <a:ea typeface="+mn-ea"/>
                          <a:cs typeface="Arial" panose="020B0604020202020204" pitchFamily="34" charset="0"/>
                        </a:rPr>
                        <a:t>Low carbon patient menus have been implemented</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ü"/>
                        <a:tabLst/>
                        <a:defRPr/>
                      </a:pPr>
                      <a:r>
                        <a:rPr lang="en-GB" sz="1200" b="0" kern="1200" dirty="0">
                          <a:solidFill>
                            <a:schemeClr val="tx1"/>
                          </a:solidFill>
                          <a:effectLst/>
                          <a:latin typeface="Arial" panose="020B0604020202020204" pitchFamily="34" charset="0"/>
                          <a:ea typeface="+mn-ea"/>
                          <a:cs typeface="Arial" panose="020B0604020202020204" pitchFamily="34" charset="0"/>
                        </a:rPr>
                        <a:t>Tree planting scheme in place</a:t>
                      </a:r>
                    </a:p>
                    <a:p>
                      <a:pPr marL="285750" marR="0" lvl="0" indent="-285750" algn="l" defTabSz="91440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ü"/>
                        <a:tabLst/>
                        <a:defRPr/>
                      </a:pPr>
                      <a:r>
                        <a:rPr lang="en-GB" sz="1200" b="0" kern="1200" dirty="0">
                          <a:solidFill>
                            <a:schemeClr val="tx1"/>
                          </a:solidFill>
                          <a:effectLst/>
                          <a:latin typeface="Arial" panose="020B0604020202020204" pitchFamily="34" charset="0"/>
                          <a:ea typeface="+mn-ea"/>
                          <a:cs typeface="Arial" panose="020B0604020202020204" pitchFamily="34" charset="0"/>
                        </a:rPr>
                        <a:t>Grant received</a:t>
                      </a:r>
                      <a:r>
                        <a:rPr lang="en-GB" sz="1200" b="0" kern="1200" baseline="0" dirty="0">
                          <a:solidFill>
                            <a:schemeClr val="tx1"/>
                          </a:solidFill>
                          <a:effectLst/>
                          <a:latin typeface="Arial" panose="020B0604020202020204" pitchFamily="34" charset="0"/>
                          <a:ea typeface="+mn-ea"/>
                          <a:cs typeface="Arial" panose="020B0604020202020204" pitchFamily="34" charset="0"/>
                        </a:rPr>
                        <a:t> for walking aid return scheme</a:t>
                      </a:r>
                      <a:endParaRPr lang="en-GB" sz="1200" b="0" kern="1200" dirty="0">
                        <a:solidFill>
                          <a:schemeClr val="tx1"/>
                        </a:solidFill>
                        <a:effectLst/>
                        <a:latin typeface="Arial" panose="020B0604020202020204" pitchFamily="34" charset="0"/>
                        <a:ea typeface="+mn-ea"/>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0612412"/>
                  </a:ext>
                </a:extLst>
              </a:tr>
            </a:tbl>
          </a:graphicData>
        </a:graphic>
      </p:graphicFrame>
      <p:sp>
        <p:nvSpPr>
          <p:cNvPr id="3" name="Rectangle 2" descr="January 2017">
            <a:extLst>
              <a:ext uri="{FF2B5EF4-FFF2-40B4-BE49-F238E27FC236}">
                <a16:creationId xmlns:a16="http://schemas.microsoft.com/office/drawing/2014/main" id="{AB965DCA-F6F5-6CF3-96BD-2A15D29E28B8}"/>
              </a:ext>
            </a:extLst>
          </p:cNvPr>
          <p:cNvSpPr/>
          <p:nvPr/>
        </p:nvSpPr>
        <p:spPr>
          <a:xfrm>
            <a:off x="11209203" y="6552007"/>
            <a:ext cx="897453" cy="2051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Green Plan</a:t>
            </a:r>
          </a:p>
        </p:txBody>
      </p:sp>
    </p:spTree>
    <p:extLst>
      <p:ext uri="{BB962C8B-B14F-4D97-AF65-F5344CB8AC3E}">
        <p14:creationId xmlns:p14="http://schemas.microsoft.com/office/powerpoint/2010/main" val="654619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89D91A56AC1D4B8E1C09ADCD25AA9E" ma:contentTypeVersion="13" ma:contentTypeDescription="Create a new document." ma:contentTypeScope="" ma:versionID="bb8e3f31b93e210c2c92503b6d814753">
  <xsd:schema xmlns:xsd="http://www.w3.org/2001/XMLSchema" xmlns:xs="http://www.w3.org/2001/XMLSchema" xmlns:p="http://schemas.microsoft.com/office/2006/metadata/properties" xmlns:ns2="9a1aefda-d8d8-4670-ac13-b189b2059844" xmlns:ns3="3f1e0e10-03f8-4f26-8e29-77369a5d45bf" targetNamespace="http://schemas.microsoft.com/office/2006/metadata/properties" ma:root="true" ma:fieldsID="34ca935036e3bf4d06b283805d9fc0d5" ns2:_="" ns3:_="">
    <xsd:import namespace="9a1aefda-d8d8-4670-ac13-b189b2059844"/>
    <xsd:import namespace="3f1e0e10-03f8-4f26-8e29-77369a5d45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aefda-d8d8-4670-ac13-b189b20598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2fb4b68-05e7-45ca-8c1c-bcb05af3a3f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1e0e10-03f8-4f26-8e29-77369a5d45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eafefba-bb03-4c84-a8a5-309eb3317957}" ma:internalName="TaxCatchAll" ma:showField="CatchAllData" ma:web="3f1e0e10-03f8-4f26-8e29-77369a5d45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f1e0e10-03f8-4f26-8e29-77369a5d45bf">
      <UserInfo>
        <DisplayName>Andrew Parker</DisplayName>
        <AccountId>12</AccountId>
        <AccountType/>
      </UserInfo>
      <UserInfo>
        <DisplayName>Kathryn Brook</DisplayName>
        <AccountId>15</AccountId>
        <AccountType/>
      </UserInfo>
      <UserInfo>
        <DisplayName>Jen Goddard</DisplayName>
        <AccountId>27</AccountId>
        <AccountType/>
      </UserInfo>
      <UserInfo>
        <DisplayName>Edward Evans</DisplayName>
        <AccountId>21</AccountId>
        <AccountType/>
      </UserInfo>
      <UserInfo>
        <DisplayName>Julie Alexander</DisplayName>
        <AccountId>29</AccountId>
        <AccountType/>
      </UserInfo>
      <UserInfo>
        <DisplayName>Zahra Abbas</DisplayName>
        <AccountId>34</AccountId>
        <AccountType/>
      </UserInfo>
      <UserInfo>
        <DisplayName>Ralph Michell</DisplayName>
        <AccountId>14</AccountId>
        <AccountType/>
      </UserInfo>
    </SharedWithUsers>
    <lcf76f155ced4ddcb4097134ff3c332f xmlns="9a1aefda-d8d8-4670-ac13-b189b2059844">
      <Terms xmlns="http://schemas.microsoft.com/office/infopath/2007/PartnerControls"/>
    </lcf76f155ced4ddcb4097134ff3c332f>
    <TaxCatchAll xmlns="3f1e0e10-03f8-4f26-8e29-77369a5d45b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5042ED-7021-459C-9384-4C04E9EC0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1aefda-d8d8-4670-ac13-b189b2059844"/>
    <ds:schemaRef ds:uri="3f1e0e10-03f8-4f26-8e29-77369a5d4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3011E8-0870-459A-BD16-3EEB716F3E92}">
  <ds:schemaRefs>
    <ds:schemaRef ds:uri="http://schemas.microsoft.com/office/infopath/2007/PartnerControls"/>
    <ds:schemaRef ds:uri="http://schemas.microsoft.com/office/2006/documentManagement/types"/>
    <ds:schemaRef ds:uri="http://purl.org/dc/elements/1.1/"/>
    <ds:schemaRef ds:uri="9a1aefda-d8d8-4670-ac13-b189b2059844"/>
    <ds:schemaRef ds:uri="http://schemas.microsoft.com/office/2006/metadata/properties"/>
    <ds:schemaRef ds:uri="http://www.w3.org/XML/1998/namespace"/>
    <ds:schemaRef ds:uri="http://purl.org/dc/dcmitype/"/>
    <ds:schemaRef ds:uri="http://purl.org/dc/terms/"/>
    <ds:schemaRef ds:uri="http://schemas.openxmlformats.org/package/2006/metadata/core-properties"/>
    <ds:schemaRef ds:uri="3f1e0e10-03f8-4f26-8e29-77369a5d45bf"/>
  </ds:schemaRefs>
</ds:datastoreItem>
</file>

<file path=customXml/itemProps3.xml><?xml version="1.0" encoding="utf-8"?>
<ds:datastoreItem xmlns:ds="http://schemas.openxmlformats.org/officeDocument/2006/customXml" ds:itemID="{5F799E3D-0CB6-4BBF-9D15-A26A2393E0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19436</TotalTime>
  <Words>6666</Words>
  <Application>Microsoft Office PowerPoint</Application>
  <PresentationFormat>Widescreen</PresentationFormat>
  <Paragraphs>541</Paragraphs>
  <Slides>34</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-apple-system</vt:lpstr>
      <vt:lpstr>Arial</vt:lpstr>
      <vt:lpstr>Arial (body)</vt:lpstr>
      <vt:lpstr>Calibri</vt:lpstr>
      <vt:lpstr>Calibri Light</vt:lpstr>
      <vt:lpstr>inherit</vt:lpstr>
      <vt:lpstr>Wingdings</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The Green Plan is a key part of Our Care Strategy </vt:lpstr>
      <vt:lpstr>PowerPoint Presentation</vt:lpstr>
      <vt:lpstr>The NHS Net Zero targets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Evans</dc:creator>
  <cp:lastModifiedBy>Sam Hall</cp:lastModifiedBy>
  <cp:revision>89</cp:revision>
  <dcterms:created xsi:type="dcterms:W3CDTF">2024-03-27T11:16:52Z</dcterms:created>
  <dcterms:modified xsi:type="dcterms:W3CDTF">2025-07-25T16:17:45Z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0x0101004189D91A56AC1D4B8E1C09ADCD25AA9E</vt:lpwstr>
  </property>
  <property fmtid="{D5CDD505-2E9C-101B-9397-08002B2CF9AE}" pid="3" name="MediaServiceImageTags">
    <vt:lpwstr/>
  </property>
</Properties>
</file>