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21383625" cy="302752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18781"/>
    <a:srgbClr val="AB473F"/>
    <a:srgbClr val="E0AEA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25" d="100"/>
          <a:sy n="25" d="100"/>
        </p:scale>
        <p:origin x="1368" y="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ll Woodward" userId="97c4b79f58c97f56" providerId="LiveId" clId="{A46A6C05-BB55-4AB4-A428-0ECC1CB871D6}"/>
    <pc:docChg chg="undo custSel modSld">
      <pc:chgData name="Will Woodward" userId="97c4b79f58c97f56" providerId="LiveId" clId="{A46A6C05-BB55-4AB4-A428-0ECC1CB871D6}" dt="2023-05-17T18:55:20.706" v="3" actId="313"/>
      <pc:docMkLst>
        <pc:docMk/>
      </pc:docMkLst>
      <pc:sldChg chg="modSp mod">
        <pc:chgData name="Will Woodward" userId="97c4b79f58c97f56" providerId="LiveId" clId="{A46A6C05-BB55-4AB4-A428-0ECC1CB871D6}" dt="2023-05-17T18:55:20.706" v="3" actId="313"/>
        <pc:sldMkLst>
          <pc:docMk/>
          <pc:sldMk cId="677899845" sldId="257"/>
        </pc:sldMkLst>
        <pc:spChg chg="mod">
          <ac:chgData name="Will Woodward" userId="97c4b79f58c97f56" providerId="LiveId" clId="{A46A6C05-BB55-4AB4-A428-0ECC1CB871D6}" dt="2023-05-17T18:54:23.902" v="2" actId="1076"/>
          <ac:spMkLst>
            <pc:docMk/>
            <pc:sldMk cId="677899845" sldId="257"/>
            <ac:spMk id="8" creationId="{B75674FD-C82E-75F9-F362-506558334C96}"/>
          </ac:spMkLst>
        </pc:spChg>
        <pc:spChg chg="mod">
          <ac:chgData name="Will Woodward" userId="97c4b79f58c97f56" providerId="LiveId" clId="{A46A6C05-BB55-4AB4-A428-0ECC1CB871D6}" dt="2023-05-17T18:55:20.706" v="3" actId="313"/>
          <ac:spMkLst>
            <pc:docMk/>
            <pc:sldMk cId="677899845" sldId="257"/>
            <ac:spMk id="17" creationId="{A5D1DEE5-ABF4-42EF-2455-C359CB0E935D}"/>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d.docs.live.net/97c4b79f58c97f56/Documents/Medicine/Audits/TIVA%20QIP/TIVA%20Checklist%20%20(Response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d.docs.live.net/97c4b79f58c97f56/Documents/Medicine/Audits/TIVA%20QIP/TIVA%20Checklist%20%20(Response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d.docs.live.net/97c4b79f58c97f56/Documents/Medicine/Audits/TIVA%20QIP/TIVA%20Checklist%20%20(Responses).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6"/>
    </mc:Choice>
    <mc:Fallback>
      <c:style val="6"/>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800" dirty="0">
                <a:solidFill>
                  <a:srgbClr val="AB473F"/>
                </a:solidFill>
              </a:rPr>
              <a:t>Errors seen whilst using TIVA</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'[TIVA Checklist  (Responses).xlsx]Type of error'!$P$8</c:f>
              <c:strCache>
                <c:ptCount val="1"/>
              </c:strCache>
            </c:strRef>
          </c:tx>
          <c:spPr>
            <a:solidFill>
              <a:schemeClr val="accent4">
                <a:lumMod val="75000"/>
              </a:schemeClr>
            </a:solidFill>
            <a:ln>
              <a:noFill/>
            </a:ln>
            <a:effectLst/>
          </c:spPr>
          <c:invertIfNegative val="0"/>
          <c:cat>
            <c:strRef>
              <c:f>'[TIVA Checklist  (Responses).xlsx]Type of error'!$O$9:$O$14</c:f>
              <c:strCache>
                <c:ptCount val="6"/>
                <c:pt idx="0">
                  <c:v>Programming Error</c:v>
                </c:pt>
                <c:pt idx="1">
                  <c:v>Pump Failure</c:v>
                </c:pt>
                <c:pt idx="2">
                  <c:v>Cannula Failure</c:v>
                </c:pt>
                <c:pt idx="3">
                  <c:v>Drug Concentration</c:v>
                </c:pt>
                <c:pt idx="4">
                  <c:v>Wrong Drug Used</c:v>
                </c:pt>
                <c:pt idx="5">
                  <c:v>Bis Error</c:v>
                </c:pt>
              </c:strCache>
            </c:strRef>
          </c:cat>
          <c:val>
            <c:numRef>
              <c:f>'[TIVA Checklist  (Responses).xlsx]Type of error'!$P$9:$P$14</c:f>
              <c:numCache>
                <c:formatCode>General</c:formatCode>
                <c:ptCount val="6"/>
                <c:pt idx="0">
                  <c:v>12</c:v>
                </c:pt>
                <c:pt idx="1">
                  <c:v>10</c:v>
                </c:pt>
                <c:pt idx="2">
                  <c:v>10</c:v>
                </c:pt>
                <c:pt idx="3">
                  <c:v>6</c:v>
                </c:pt>
                <c:pt idx="4">
                  <c:v>6</c:v>
                </c:pt>
                <c:pt idx="5">
                  <c:v>1</c:v>
                </c:pt>
              </c:numCache>
            </c:numRef>
          </c:val>
          <c:extLst>
            <c:ext xmlns:c16="http://schemas.microsoft.com/office/drawing/2014/chart" uri="{C3380CC4-5D6E-409C-BE32-E72D297353CC}">
              <c16:uniqueId val="{00000000-BC4C-4501-80FC-95198E9BFD55}"/>
            </c:ext>
          </c:extLst>
        </c:ser>
        <c:dLbls>
          <c:showLegendKey val="0"/>
          <c:showVal val="0"/>
          <c:showCatName val="0"/>
          <c:showSerName val="0"/>
          <c:showPercent val="0"/>
          <c:showBubbleSize val="0"/>
        </c:dLbls>
        <c:gapWidth val="182"/>
        <c:axId val="1111550752"/>
        <c:axId val="1111554496"/>
      </c:barChart>
      <c:catAx>
        <c:axId val="111155075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111554496"/>
        <c:crosses val="autoZero"/>
        <c:auto val="1"/>
        <c:lblAlgn val="ctr"/>
        <c:lblOffset val="100"/>
        <c:noMultiLvlLbl val="0"/>
      </c:catAx>
      <c:valAx>
        <c:axId val="111155449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115507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2000" b="1" i="0" u="none" strike="noStrike" kern="1200" cap="all" baseline="0">
                <a:solidFill>
                  <a:schemeClr val="tx1">
                    <a:lumMod val="65000"/>
                    <a:lumOff val="35000"/>
                  </a:schemeClr>
                </a:solidFill>
                <a:latin typeface="+mn-lt"/>
                <a:ea typeface="+mn-ea"/>
                <a:cs typeface="+mn-cs"/>
              </a:defRPr>
            </a:pPr>
            <a:r>
              <a:rPr lang="en-US" dirty="0">
                <a:solidFill>
                  <a:schemeClr val="tx1"/>
                </a:solidFill>
              </a:rPr>
              <a:t>Before intervention</a:t>
            </a:r>
          </a:p>
        </c:rich>
      </c:tx>
      <c:overlay val="0"/>
      <c:spPr>
        <a:noFill/>
        <a:ln>
          <a:noFill/>
        </a:ln>
        <a:effectLst/>
      </c:spPr>
      <c:txPr>
        <a:bodyPr rot="0" spcFirstLastPara="1" vertOverflow="ellipsis" vert="horz" wrap="square" anchor="ctr" anchorCtr="1"/>
        <a:lstStyle/>
        <a:p>
          <a:pPr>
            <a:defRPr sz="2000" b="1" i="0" u="none" strike="noStrike" kern="1200" cap="all"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'[TIVA Checklist  (Responses).xlsx]Before v after '!$B$5</c:f>
              <c:strCache>
                <c:ptCount val="1"/>
                <c:pt idx="0">
                  <c:v>Before intervention</c:v>
                </c:pt>
              </c:strCache>
            </c:strRef>
          </c:tx>
          <c:spPr>
            <a:solidFill>
              <a:srgbClr val="AB473F"/>
            </a:solidFill>
          </c:spPr>
          <c:dPt>
            <c:idx val="0"/>
            <c:bubble3D val="0"/>
            <c:spPr>
              <a:solidFill>
                <a:srgbClr val="AB473F"/>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1-966F-4CEC-8A67-99F06503884C}"/>
              </c:ext>
            </c:extLst>
          </c:dPt>
          <c:dPt>
            <c:idx val="1"/>
            <c:bubble3D val="0"/>
            <c:spPr>
              <a:solidFill>
                <a:srgbClr val="D18781"/>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3-966F-4CEC-8A67-99F06503884C}"/>
              </c:ext>
            </c:extLst>
          </c:dPt>
          <c:dLbls>
            <c:dLbl>
              <c:idx val="0"/>
              <c:tx>
                <c:rich>
                  <a:bodyPr rot="0" spcFirstLastPara="1" vertOverflow="ellipsis" vert="horz" wrap="square" lIns="38100" tIns="19050" rIns="38100" bIns="19050" anchor="ctr" anchorCtr="1">
                    <a:noAutofit/>
                  </a:bodyPr>
                  <a:lstStyle/>
                  <a:p>
                    <a:pPr>
                      <a:defRPr sz="2000" b="1" i="0" u="none" strike="noStrike" kern="1200" spc="0" baseline="0">
                        <a:solidFill>
                          <a:schemeClr val="accent4">
                            <a:shade val="76000"/>
                          </a:schemeClr>
                        </a:solidFill>
                        <a:latin typeface="+mn-lt"/>
                        <a:ea typeface="+mn-ea"/>
                        <a:cs typeface="+mn-cs"/>
                      </a:defRPr>
                    </a:pPr>
                    <a:fld id="{D5755F48-9EC8-480C-890E-BA6F431FFF57}" type="CATEGORYNAME">
                      <a:rPr lang="en-US" sz="2400">
                        <a:solidFill>
                          <a:srgbClr val="AB473F"/>
                        </a:solidFill>
                      </a:rPr>
                      <a:pPr>
                        <a:defRPr sz="2000">
                          <a:solidFill>
                            <a:schemeClr val="accent4">
                              <a:shade val="76000"/>
                            </a:schemeClr>
                          </a:solidFill>
                        </a:defRPr>
                      </a:pPr>
                      <a:t>[CATEGORY NAME]</a:t>
                    </a:fld>
                    <a:endParaRPr lang="en-GB"/>
                  </a:p>
                </c:rich>
              </c:tx>
              <c:spPr>
                <a:noFill/>
                <a:ln>
                  <a:noFill/>
                </a:ln>
                <a:effectLst/>
              </c:spPr>
              <c:txPr>
                <a:bodyPr rot="0" spcFirstLastPara="1" vertOverflow="ellipsis" vert="horz" wrap="square" lIns="38100" tIns="19050" rIns="38100" bIns="19050" anchor="ctr" anchorCtr="1">
                  <a:noAutofit/>
                </a:bodyPr>
                <a:lstStyle/>
                <a:p>
                  <a:pPr>
                    <a:defRPr sz="2000" b="1" i="0" u="none" strike="noStrike" kern="1200" spc="0" baseline="0">
                      <a:solidFill>
                        <a:schemeClr val="accent4">
                          <a:shade val="76000"/>
                        </a:schemeClr>
                      </a:solidFill>
                      <a:latin typeface="+mn-lt"/>
                      <a:ea typeface="+mn-ea"/>
                      <a:cs typeface="+mn-cs"/>
                    </a:defRPr>
                  </a:pPr>
                  <a:endParaRPr lang="en-US"/>
                </a:p>
              </c:txPr>
              <c:dLblPos val="outEnd"/>
              <c:showLegendKey val="0"/>
              <c:showVal val="0"/>
              <c:showCatName val="1"/>
              <c:showSerName val="0"/>
              <c:showPercent val="0"/>
              <c:showBubbleSize val="0"/>
              <c:extLst>
                <c:ext xmlns:c15="http://schemas.microsoft.com/office/drawing/2012/chart" uri="{CE6537A1-D6FC-4f65-9D91-7224C49458BB}">
                  <c15:layout>
                    <c:manualLayout>
                      <c:w val="0.13638264102078212"/>
                      <c:h val="0.15393136331297289"/>
                    </c:manualLayout>
                  </c15:layout>
                  <c15:dlblFieldTable/>
                  <c15:showDataLabelsRange val="0"/>
                </c:ext>
                <c:ext xmlns:c16="http://schemas.microsoft.com/office/drawing/2014/chart" uri="{C3380CC4-5D6E-409C-BE32-E72D297353CC}">
                  <c16:uniqueId val="{00000001-966F-4CEC-8A67-99F06503884C}"/>
                </c:ext>
              </c:extLst>
            </c:dLbl>
            <c:dLbl>
              <c:idx val="1"/>
              <c:tx>
                <c:rich>
                  <a:bodyPr rot="0" spcFirstLastPara="1" vertOverflow="ellipsis" vert="horz" wrap="square" lIns="38100" tIns="19050" rIns="38100" bIns="19050" anchor="ctr" anchorCtr="1">
                    <a:spAutoFit/>
                  </a:bodyPr>
                  <a:lstStyle/>
                  <a:p>
                    <a:pPr>
                      <a:defRPr sz="2000" b="1" i="0" u="none" strike="noStrike" kern="1200" spc="0" baseline="0">
                        <a:solidFill>
                          <a:schemeClr val="accent4"/>
                        </a:solidFill>
                        <a:latin typeface="+mn-lt"/>
                        <a:ea typeface="+mn-ea"/>
                        <a:cs typeface="+mn-cs"/>
                      </a:defRPr>
                    </a:pPr>
                    <a:fld id="{F9027362-24EE-467E-833C-627D5A37D2BB}" type="CATEGORYNAME">
                      <a:rPr lang="en-US" sz="2400">
                        <a:solidFill>
                          <a:srgbClr val="D18781"/>
                        </a:solidFill>
                      </a:rPr>
                      <a:pPr>
                        <a:defRPr sz="2000">
                          <a:solidFill>
                            <a:schemeClr val="accent4"/>
                          </a:solidFill>
                        </a:defRPr>
                      </a:pPr>
                      <a:t>[CATEGORY NAME]</a:t>
                    </a:fld>
                    <a:endParaRPr lang="en-GB"/>
                  </a:p>
                </c:rich>
              </c:tx>
              <c:spPr>
                <a:noFill/>
                <a:ln>
                  <a:noFill/>
                </a:ln>
                <a:effectLst/>
              </c:spPr>
              <c:txPr>
                <a:bodyPr rot="0" spcFirstLastPara="1" vertOverflow="ellipsis" vert="horz" wrap="square" lIns="38100" tIns="19050" rIns="38100" bIns="19050" anchor="ctr" anchorCtr="1">
                  <a:spAutoFit/>
                </a:bodyPr>
                <a:lstStyle/>
                <a:p>
                  <a:pPr>
                    <a:defRPr sz="2000" b="1" i="0" u="none" strike="noStrike" kern="1200" spc="0" baseline="0">
                      <a:solidFill>
                        <a:schemeClr val="accent4"/>
                      </a:solidFill>
                      <a:latin typeface="+mn-lt"/>
                      <a:ea typeface="+mn-ea"/>
                      <a:cs typeface="+mn-cs"/>
                    </a:defRPr>
                  </a:pPr>
                  <a:endParaRPr lang="en-US"/>
                </a:p>
              </c:txPr>
              <c:dLblPos val="outEnd"/>
              <c:showLegendKey val="0"/>
              <c:showVal val="0"/>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966F-4CEC-8A67-99F06503884C}"/>
                </c:ext>
              </c:extLst>
            </c:dLbl>
            <c:spPr>
              <a:noFill/>
              <a:ln>
                <a:noFill/>
              </a:ln>
              <a:effectLst/>
            </c:spPr>
            <c:txPr>
              <a:bodyPr rot="0" spcFirstLastPara="1" vertOverflow="ellipsis" vert="horz" wrap="square" lIns="38100" tIns="19050" rIns="38100" bIns="19050" anchor="ctr" anchorCtr="1">
                <a:spAutoFit/>
              </a:bodyPr>
              <a:lstStyle/>
              <a:p>
                <a:pPr>
                  <a:defRPr sz="2000" b="1" i="0" u="none" strike="noStrike" kern="1200" spc="0" baseline="0">
                    <a:solidFill>
                      <a:schemeClr val="accent4"/>
                    </a:solidFill>
                    <a:latin typeface="+mn-lt"/>
                    <a:ea typeface="+mn-ea"/>
                    <a:cs typeface="+mn-cs"/>
                  </a:defRPr>
                </a:pPr>
                <a:endParaRPr lang="en-US"/>
              </a:p>
            </c:txPr>
            <c:dLblPos val="outEnd"/>
            <c:showLegendKey val="0"/>
            <c:showVal val="0"/>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'[TIVA Checklist  (Responses).xlsx]Before v after '!$C$4:$D$4</c:f>
              <c:strCache>
                <c:ptCount val="2"/>
                <c:pt idx="0">
                  <c:v>Yes</c:v>
                </c:pt>
                <c:pt idx="1">
                  <c:v>No</c:v>
                </c:pt>
              </c:strCache>
            </c:strRef>
          </c:cat>
          <c:val>
            <c:numRef>
              <c:f>'[TIVA Checklist  (Responses).xlsx]Before v after '!$C$5:$D$5</c:f>
              <c:numCache>
                <c:formatCode>0.00%</c:formatCode>
                <c:ptCount val="2"/>
                <c:pt idx="0">
                  <c:v>0.33329999999999999</c:v>
                </c:pt>
                <c:pt idx="1">
                  <c:v>0.66669999999999996</c:v>
                </c:pt>
              </c:numCache>
            </c:numRef>
          </c:val>
          <c:extLst>
            <c:ext xmlns:c16="http://schemas.microsoft.com/office/drawing/2014/chart" uri="{C3380CC4-5D6E-409C-BE32-E72D297353CC}">
              <c16:uniqueId val="{00000004-966F-4CEC-8A67-99F06503884C}"/>
            </c:ext>
          </c:extLst>
        </c:ser>
        <c:dLbls>
          <c:dLblPos val="outEnd"/>
          <c:showLegendKey val="0"/>
          <c:showVal val="0"/>
          <c:showCatName val="1"/>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2000" b="1" i="0" u="none" strike="noStrike" kern="1200" cap="all" baseline="0">
                <a:solidFill>
                  <a:schemeClr val="tx1">
                    <a:lumMod val="65000"/>
                    <a:lumOff val="35000"/>
                  </a:schemeClr>
                </a:solidFill>
                <a:latin typeface="+mn-lt"/>
                <a:ea typeface="+mn-ea"/>
                <a:cs typeface="+mn-cs"/>
              </a:defRPr>
            </a:pPr>
            <a:r>
              <a:rPr lang="en-US" dirty="0">
                <a:solidFill>
                  <a:schemeClr val="tx1"/>
                </a:solidFill>
              </a:rPr>
              <a:t>After intervention </a:t>
            </a:r>
          </a:p>
        </c:rich>
      </c:tx>
      <c:overlay val="0"/>
      <c:spPr>
        <a:noFill/>
        <a:ln>
          <a:noFill/>
        </a:ln>
        <a:effectLst/>
      </c:spPr>
      <c:txPr>
        <a:bodyPr rot="0" spcFirstLastPara="1" vertOverflow="ellipsis" vert="horz" wrap="square" anchor="ctr" anchorCtr="1"/>
        <a:lstStyle/>
        <a:p>
          <a:pPr>
            <a:defRPr sz="2000" b="1" i="0" u="none" strike="noStrike" kern="1200" cap="all"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'[TIVA Checklist  (Responses).xlsx]Before v after '!$B$6</c:f>
              <c:strCache>
                <c:ptCount val="1"/>
                <c:pt idx="0">
                  <c:v>After intervention </c:v>
                </c:pt>
              </c:strCache>
            </c:strRef>
          </c:tx>
          <c:spPr>
            <a:solidFill>
              <a:srgbClr val="AB473F"/>
            </a:solidFill>
          </c:spPr>
          <c:dPt>
            <c:idx val="0"/>
            <c:bubble3D val="0"/>
            <c:spPr>
              <a:solidFill>
                <a:srgbClr val="AB473F"/>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1-6E21-45A5-9CFF-9E06107F4147}"/>
              </c:ext>
            </c:extLst>
          </c:dPt>
          <c:dPt>
            <c:idx val="1"/>
            <c:bubble3D val="0"/>
            <c:spPr>
              <a:solidFill>
                <a:srgbClr val="D18781"/>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3-6E21-45A5-9CFF-9E06107F4147}"/>
              </c:ext>
            </c:extLst>
          </c:dPt>
          <c:dLbls>
            <c:dLbl>
              <c:idx val="0"/>
              <c:tx>
                <c:rich>
                  <a:bodyPr rot="0" spcFirstLastPara="1" vertOverflow="ellipsis" vert="horz" wrap="square" lIns="38100" tIns="19050" rIns="38100" bIns="19050" anchor="ctr" anchorCtr="1">
                    <a:spAutoFit/>
                  </a:bodyPr>
                  <a:lstStyle/>
                  <a:p>
                    <a:pPr>
                      <a:defRPr sz="2000" b="1" i="0" u="none" strike="noStrike" kern="1200" spc="0" baseline="0">
                        <a:solidFill>
                          <a:schemeClr val="accent4"/>
                        </a:solidFill>
                        <a:latin typeface="+mn-lt"/>
                        <a:ea typeface="+mn-ea"/>
                        <a:cs typeface="+mn-cs"/>
                      </a:defRPr>
                    </a:pPr>
                    <a:r>
                      <a:rPr lang="en-US" sz="2400" dirty="0">
                        <a:solidFill>
                          <a:srgbClr val="AB473F"/>
                        </a:solidFill>
                      </a:rPr>
                      <a:t>Yes</a:t>
                    </a:r>
                    <a:endParaRPr lang="en-US" sz="2000" dirty="0">
                      <a:solidFill>
                        <a:srgbClr val="AB473F"/>
                      </a:solidFill>
                    </a:endParaRPr>
                  </a:p>
                </c:rich>
              </c:tx>
              <c:spPr>
                <a:noFill/>
                <a:ln>
                  <a:noFill/>
                </a:ln>
                <a:effectLst/>
              </c:spPr>
              <c:txPr>
                <a:bodyPr rot="0" spcFirstLastPara="1" vertOverflow="ellipsis" vert="horz" wrap="square" lIns="38100" tIns="19050" rIns="38100" bIns="19050" anchor="ctr" anchorCtr="1">
                  <a:spAutoFit/>
                </a:bodyPr>
                <a:lstStyle/>
                <a:p>
                  <a:pPr>
                    <a:defRPr sz="2000" b="1" i="0" u="none" strike="noStrike" kern="1200" spc="0" baseline="0">
                      <a:solidFill>
                        <a:schemeClr val="accent4"/>
                      </a:solidFill>
                      <a:latin typeface="+mn-lt"/>
                      <a:ea typeface="+mn-ea"/>
                      <a:cs typeface="+mn-cs"/>
                    </a:defRPr>
                  </a:pPr>
                  <a:endParaRPr lang="en-US"/>
                </a:p>
              </c:txPr>
              <c:dLblPos val="outEnd"/>
              <c:showLegendKey val="0"/>
              <c:showVal val="0"/>
              <c:showCatName val="1"/>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6E21-45A5-9CFF-9E06107F4147}"/>
                </c:ext>
              </c:extLst>
            </c:dLbl>
            <c:dLbl>
              <c:idx val="1"/>
              <c:layout>
                <c:manualLayout>
                  <c:x val="2.399413560654152E-3"/>
                  <c:y val="2.2300792029310599E-2"/>
                </c:manualLayout>
              </c:layout>
              <c:tx>
                <c:rich>
                  <a:bodyPr rot="0" spcFirstLastPara="1" vertOverflow="ellipsis" vert="horz" wrap="square" lIns="38100" tIns="19050" rIns="38100" bIns="19050" anchor="ctr" anchorCtr="1">
                    <a:spAutoFit/>
                  </a:bodyPr>
                  <a:lstStyle/>
                  <a:p>
                    <a:pPr>
                      <a:defRPr sz="2000" b="1" i="0" u="none" strike="noStrike" kern="1200" spc="0" baseline="0">
                        <a:solidFill>
                          <a:schemeClr val="accent1"/>
                        </a:solidFill>
                        <a:latin typeface="+mn-lt"/>
                        <a:ea typeface="+mn-ea"/>
                        <a:cs typeface="+mn-cs"/>
                      </a:defRPr>
                    </a:pPr>
                    <a:r>
                      <a:rPr lang="en-US" sz="2400" dirty="0">
                        <a:solidFill>
                          <a:srgbClr val="D18781"/>
                        </a:solidFill>
                      </a:rPr>
                      <a:t>No</a:t>
                    </a:r>
                  </a:p>
                </c:rich>
              </c:tx>
              <c:spPr>
                <a:noFill/>
                <a:ln>
                  <a:noFill/>
                </a:ln>
                <a:effectLst/>
              </c:spPr>
              <c:txPr>
                <a:bodyPr rot="0" spcFirstLastPara="1" vertOverflow="ellipsis" vert="horz" wrap="square" lIns="38100" tIns="19050" rIns="38100" bIns="19050" anchor="ctr" anchorCtr="1">
                  <a:spAutoFit/>
                </a:bodyPr>
                <a:lstStyle/>
                <a:p>
                  <a:pPr>
                    <a:defRPr sz="2000" b="1" i="0" u="none" strike="noStrike" kern="1200" spc="0" baseline="0">
                      <a:solidFill>
                        <a:schemeClr val="accent1"/>
                      </a:solidFill>
                      <a:latin typeface="+mn-lt"/>
                      <a:ea typeface="+mn-ea"/>
                      <a:cs typeface="+mn-cs"/>
                    </a:defRPr>
                  </a:pPr>
                  <a:endParaRPr lang="en-US"/>
                </a:p>
              </c:txPr>
              <c:dLblPos val="bestFit"/>
              <c:showLegendKey val="0"/>
              <c:showVal val="0"/>
              <c:showCatName val="1"/>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6E21-45A5-9CFF-9E06107F4147}"/>
                </c:ext>
              </c:extLst>
            </c:dLbl>
            <c:spPr>
              <a:noFill/>
              <a:ln>
                <a:noFill/>
              </a:ln>
              <a:effectLst/>
            </c:spPr>
            <c:txPr>
              <a:bodyPr rot="0" spcFirstLastPara="1" vertOverflow="ellipsis" vert="horz" wrap="square" lIns="38100" tIns="19050" rIns="38100" bIns="19050" anchor="ctr" anchorCtr="1">
                <a:spAutoFit/>
              </a:bodyPr>
              <a:lstStyle/>
              <a:p>
                <a:pPr>
                  <a:defRPr sz="2000" b="1" i="0" u="none" strike="noStrike" kern="1200" spc="0" baseline="0">
                    <a:solidFill>
                      <a:schemeClr val="accent4"/>
                    </a:solidFill>
                    <a:latin typeface="+mn-lt"/>
                    <a:ea typeface="+mn-ea"/>
                    <a:cs typeface="+mn-cs"/>
                  </a:defRPr>
                </a:pPr>
                <a:endParaRPr lang="en-US"/>
              </a:p>
            </c:txPr>
            <c:dLblPos val="outEnd"/>
            <c:showLegendKey val="0"/>
            <c:showVal val="0"/>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val>
            <c:numRef>
              <c:f>'[TIVA Checklist  (Responses).xlsx]Before v after '!$C$6:$D$6</c:f>
              <c:numCache>
                <c:formatCode>0.00%</c:formatCode>
                <c:ptCount val="2"/>
                <c:pt idx="0">
                  <c:v>0.86670000000000003</c:v>
                </c:pt>
                <c:pt idx="1">
                  <c:v>0.1333</c:v>
                </c:pt>
              </c:numCache>
            </c:numRef>
          </c:val>
          <c:extLst>
            <c:ext xmlns:c16="http://schemas.microsoft.com/office/drawing/2014/chart" uri="{C3380CC4-5D6E-409C-BE32-E72D297353CC}">
              <c16:uniqueId val="{00000004-6E21-45A5-9CFF-9E06107F4147}"/>
            </c:ext>
          </c:extLst>
        </c:ser>
        <c:dLbls>
          <c:dLblPos val="outEnd"/>
          <c:showLegendKey val="0"/>
          <c:showVal val="0"/>
          <c:showCatName val="1"/>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7">
  <a:schemeClr val="accent4"/>
</cs:colorStyle>
</file>

<file path=ppt/charts/colors2.xml><?xml version="1.0" encoding="utf-8"?>
<cs:colorStyle xmlns:cs="http://schemas.microsoft.com/office/drawing/2012/chartStyle" xmlns:a="http://schemas.openxmlformats.org/drawingml/2006/main" meth="withinLinearReversed" id="22">
  <a:schemeClr val="accent2"/>
</cs:colorStyle>
</file>

<file path=ppt/charts/colors3.xml><?xml version="1.0" encoding="utf-8"?>
<cs:colorStyle xmlns:cs="http://schemas.microsoft.com/office/drawing/2012/chartStyle" xmlns:a="http://schemas.openxmlformats.org/drawingml/2006/main" meth="withinLinear" id="15">
  <a:schemeClr val="accent2"/>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3772" y="4954765"/>
            <a:ext cx="18176081" cy="10540259"/>
          </a:xfrm>
        </p:spPr>
        <p:txBody>
          <a:bodyPr anchor="b"/>
          <a:lstStyle>
            <a:lvl1pPr algn="ctr">
              <a:defRPr sz="14031"/>
            </a:lvl1pPr>
          </a:lstStyle>
          <a:p>
            <a:r>
              <a:rPr lang="en-GB"/>
              <a:t>Click to edit Master title style</a:t>
            </a:r>
            <a:endParaRPr lang="en-US" dirty="0"/>
          </a:p>
        </p:txBody>
      </p:sp>
      <p:sp>
        <p:nvSpPr>
          <p:cNvPr id="3" name="Subtitle 2"/>
          <p:cNvSpPr>
            <a:spLocks noGrp="1"/>
          </p:cNvSpPr>
          <p:nvPr>
            <p:ph type="subTitle" idx="1"/>
          </p:nvPr>
        </p:nvSpPr>
        <p:spPr>
          <a:xfrm>
            <a:off x="2672953" y="15901497"/>
            <a:ext cx="16037719" cy="7309499"/>
          </a:xfrm>
        </p:spPr>
        <p:txBody>
          <a:bodyPr/>
          <a:lstStyle>
            <a:lvl1pPr marL="0" indent="0" algn="ctr">
              <a:buNone/>
              <a:defRPr sz="5612"/>
            </a:lvl1pPr>
            <a:lvl2pPr marL="1069162" indent="0" algn="ctr">
              <a:buNone/>
              <a:defRPr sz="4677"/>
            </a:lvl2pPr>
            <a:lvl3pPr marL="2138324" indent="0" algn="ctr">
              <a:buNone/>
              <a:defRPr sz="4209"/>
            </a:lvl3pPr>
            <a:lvl4pPr marL="3207487" indent="0" algn="ctr">
              <a:buNone/>
              <a:defRPr sz="3742"/>
            </a:lvl4pPr>
            <a:lvl5pPr marL="4276649" indent="0" algn="ctr">
              <a:buNone/>
              <a:defRPr sz="3742"/>
            </a:lvl5pPr>
            <a:lvl6pPr marL="5345811" indent="0" algn="ctr">
              <a:buNone/>
              <a:defRPr sz="3742"/>
            </a:lvl6pPr>
            <a:lvl7pPr marL="6414973" indent="0" algn="ctr">
              <a:buNone/>
              <a:defRPr sz="3742"/>
            </a:lvl7pPr>
            <a:lvl8pPr marL="7484135" indent="0" algn="ctr">
              <a:buNone/>
              <a:defRPr sz="3742"/>
            </a:lvl8pPr>
            <a:lvl9pPr marL="8553298" indent="0" algn="ctr">
              <a:buNone/>
              <a:defRPr sz="3742"/>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6E4A9DF0-AAD6-417F-A45F-CB5AB9CDC48A}" type="datetimeFigureOut">
              <a:rPr lang="en-GB" smtClean="0"/>
              <a:t>15/05/2023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4F5512E-4C2F-43D3-88A7-B6D1AC34C623}" type="slidenum">
              <a:rPr lang="en-GB" smtClean="0"/>
              <a:t>‹#›</a:t>
            </a:fld>
            <a:endParaRPr lang="en-GB"/>
          </a:p>
        </p:txBody>
      </p:sp>
    </p:spTree>
    <p:extLst>
      <p:ext uri="{BB962C8B-B14F-4D97-AF65-F5344CB8AC3E}">
        <p14:creationId xmlns:p14="http://schemas.microsoft.com/office/powerpoint/2010/main" val="749031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E4A9DF0-AAD6-417F-A45F-CB5AB9CDC48A}" type="datetimeFigureOut">
              <a:rPr lang="en-GB" smtClean="0"/>
              <a:t>15/05/2023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4F5512E-4C2F-43D3-88A7-B6D1AC34C623}" type="slidenum">
              <a:rPr lang="en-GB" smtClean="0"/>
              <a:t>‹#›</a:t>
            </a:fld>
            <a:endParaRPr lang="en-GB"/>
          </a:p>
        </p:txBody>
      </p:sp>
    </p:spTree>
    <p:extLst>
      <p:ext uri="{BB962C8B-B14F-4D97-AF65-F5344CB8AC3E}">
        <p14:creationId xmlns:p14="http://schemas.microsoft.com/office/powerpoint/2010/main" val="2352381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02658" y="1611875"/>
            <a:ext cx="4610844" cy="25656844"/>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1470125" y="1611875"/>
            <a:ext cx="13565237" cy="25656844"/>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E4A9DF0-AAD6-417F-A45F-CB5AB9CDC48A}" type="datetimeFigureOut">
              <a:rPr lang="en-GB" smtClean="0"/>
              <a:t>15/05/2023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4F5512E-4C2F-43D3-88A7-B6D1AC34C623}" type="slidenum">
              <a:rPr lang="en-GB" smtClean="0"/>
              <a:t>‹#›</a:t>
            </a:fld>
            <a:endParaRPr lang="en-GB"/>
          </a:p>
        </p:txBody>
      </p:sp>
    </p:spTree>
    <p:extLst>
      <p:ext uri="{BB962C8B-B14F-4D97-AF65-F5344CB8AC3E}">
        <p14:creationId xmlns:p14="http://schemas.microsoft.com/office/powerpoint/2010/main" val="2520482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E4A9DF0-AAD6-417F-A45F-CB5AB9CDC48A}" type="datetimeFigureOut">
              <a:rPr lang="en-GB" smtClean="0"/>
              <a:t>15/05/2023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4F5512E-4C2F-43D3-88A7-B6D1AC34C623}" type="slidenum">
              <a:rPr lang="en-GB" smtClean="0"/>
              <a:t>‹#›</a:t>
            </a:fld>
            <a:endParaRPr lang="en-GB"/>
          </a:p>
        </p:txBody>
      </p:sp>
    </p:spTree>
    <p:extLst>
      <p:ext uri="{BB962C8B-B14F-4D97-AF65-F5344CB8AC3E}">
        <p14:creationId xmlns:p14="http://schemas.microsoft.com/office/powerpoint/2010/main" val="3489327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8988" y="7547788"/>
            <a:ext cx="18443377" cy="12593645"/>
          </a:xfrm>
        </p:spPr>
        <p:txBody>
          <a:bodyPr anchor="b"/>
          <a:lstStyle>
            <a:lvl1pPr>
              <a:defRPr sz="14031"/>
            </a:lvl1pPr>
          </a:lstStyle>
          <a:p>
            <a:r>
              <a:rPr lang="en-GB"/>
              <a:t>Click to edit Master title style</a:t>
            </a:r>
            <a:endParaRPr lang="en-US" dirty="0"/>
          </a:p>
        </p:txBody>
      </p:sp>
      <p:sp>
        <p:nvSpPr>
          <p:cNvPr id="3" name="Text Placeholder 2"/>
          <p:cNvSpPr>
            <a:spLocks noGrp="1"/>
          </p:cNvSpPr>
          <p:nvPr>
            <p:ph type="body" idx="1"/>
          </p:nvPr>
        </p:nvSpPr>
        <p:spPr>
          <a:xfrm>
            <a:off x="1458988" y="20260574"/>
            <a:ext cx="18443377" cy="6622701"/>
          </a:xfrm>
        </p:spPr>
        <p:txBody>
          <a:bodyPr/>
          <a:lstStyle>
            <a:lvl1pPr marL="0" indent="0">
              <a:buNone/>
              <a:defRPr sz="5612">
                <a:solidFill>
                  <a:schemeClr val="tx1"/>
                </a:solidFill>
              </a:defRPr>
            </a:lvl1pPr>
            <a:lvl2pPr marL="1069162" indent="0">
              <a:buNone/>
              <a:defRPr sz="4677">
                <a:solidFill>
                  <a:schemeClr val="tx1">
                    <a:tint val="75000"/>
                  </a:schemeClr>
                </a:solidFill>
              </a:defRPr>
            </a:lvl2pPr>
            <a:lvl3pPr marL="2138324" indent="0">
              <a:buNone/>
              <a:defRPr sz="4209">
                <a:solidFill>
                  <a:schemeClr val="tx1">
                    <a:tint val="75000"/>
                  </a:schemeClr>
                </a:solidFill>
              </a:defRPr>
            </a:lvl3pPr>
            <a:lvl4pPr marL="3207487" indent="0">
              <a:buNone/>
              <a:defRPr sz="3742">
                <a:solidFill>
                  <a:schemeClr val="tx1">
                    <a:tint val="75000"/>
                  </a:schemeClr>
                </a:solidFill>
              </a:defRPr>
            </a:lvl4pPr>
            <a:lvl5pPr marL="4276649" indent="0">
              <a:buNone/>
              <a:defRPr sz="3742">
                <a:solidFill>
                  <a:schemeClr val="tx1">
                    <a:tint val="75000"/>
                  </a:schemeClr>
                </a:solidFill>
              </a:defRPr>
            </a:lvl5pPr>
            <a:lvl6pPr marL="5345811" indent="0">
              <a:buNone/>
              <a:defRPr sz="3742">
                <a:solidFill>
                  <a:schemeClr val="tx1">
                    <a:tint val="75000"/>
                  </a:schemeClr>
                </a:solidFill>
              </a:defRPr>
            </a:lvl6pPr>
            <a:lvl7pPr marL="6414973" indent="0">
              <a:buNone/>
              <a:defRPr sz="3742">
                <a:solidFill>
                  <a:schemeClr val="tx1">
                    <a:tint val="75000"/>
                  </a:schemeClr>
                </a:solidFill>
              </a:defRPr>
            </a:lvl7pPr>
            <a:lvl8pPr marL="7484135" indent="0">
              <a:buNone/>
              <a:defRPr sz="3742">
                <a:solidFill>
                  <a:schemeClr val="tx1">
                    <a:tint val="75000"/>
                  </a:schemeClr>
                </a:solidFill>
              </a:defRPr>
            </a:lvl8pPr>
            <a:lvl9pPr marL="8553298" indent="0">
              <a:buNone/>
              <a:defRPr sz="3742">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6E4A9DF0-AAD6-417F-A45F-CB5AB9CDC48A}" type="datetimeFigureOut">
              <a:rPr lang="en-GB" smtClean="0"/>
              <a:t>15/05/2023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4F5512E-4C2F-43D3-88A7-B6D1AC34C623}" type="slidenum">
              <a:rPr lang="en-GB" smtClean="0"/>
              <a:t>‹#›</a:t>
            </a:fld>
            <a:endParaRPr lang="en-GB"/>
          </a:p>
        </p:txBody>
      </p:sp>
    </p:spTree>
    <p:extLst>
      <p:ext uri="{BB962C8B-B14F-4D97-AF65-F5344CB8AC3E}">
        <p14:creationId xmlns:p14="http://schemas.microsoft.com/office/powerpoint/2010/main" val="4162408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470124" y="8059374"/>
            <a:ext cx="9088041" cy="1920934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10825460" y="8059374"/>
            <a:ext cx="9088041" cy="1920934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6E4A9DF0-AAD6-417F-A45F-CB5AB9CDC48A}" type="datetimeFigureOut">
              <a:rPr lang="en-GB" smtClean="0"/>
              <a:t>15/05/2023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4F5512E-4C2F-43D3-88A7-B6D1AC34C623}" type="slidenum">
              <a:rPr lang="en-GB" smtClean="0"/>
              <a:t>‹#›</a:t>
            </a:fld>
            <a:endParaRPr lang="en-GB"/>
          </a:p>
        </p:txBody>
      </p:sp>
    </p:spTree>
    <p:extLst>
      <p:ext uri="{BB962C8B-B14F-4D97-AF65-F5344CB8AC3E}">
        <p14:creationId xmlns:p14="http://schemas.microsoft.com/office/powerpoint/2010/main" val="3066143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72909" y="1611882"/>
            <a:ext cx="18443377" cy="5851808"/>
          </a:xfrm>
        </p:spPr>
        <p:txBody>
          <a:bodyPr/>
          <a:lstStyle/>
          <a:p>
            <a:r>
              <a:rPr lang="en-GB"/>
              <a:t>Click to edit Master title style</a:t>
            </a:r>
            <a:endParaRPr lang="en-US" dirty="0"/>
          </a:p>
        </p:txBody>
      </p:sp>
      <p:sp>
        <p:nvSpPr>
          <p:cNvPr id="3" name="Text Placeholder 2"/>
          <p:cNvSpPr>
            <a:spLocks noGrp="1"/>
          </p:cNvSpPr>
          <p:nvPr>
            <p:ph type="body" idx="1"/>
          </p:nvPr>
        </p:nvSpPr>
        <p:spPr>
          <a:xfrm>
            <a:off x="1472912" y="7421634"/>
            <a:ext cx="9046274" cy="3637228"/>
          </a:xfrm>
        </p:spPr>
        <p:txBody>
          <a:bodyPr anchor="b"/>
          <a:lstStyle>
            <a:lvl1pPr marL="0" indent="0">
              <a:buNone/>
              <a:defRPr sz="5612" b="1"/>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en-GB"/>
              <a:t>Click to edit Master text styles</a:t>
            </a:r>
          </a:p>
        </p:txBody>
      </p:sp>
      <p:sp>
        <p:nvSpPr>
          <p:cNvPr id="4" name="Content Placeholder 3"/>
          <p:cNvSpPr>
            <a:spLocks noGrp="1"/>
          </p:cNvSpPr>
          <p:nvPr>
            <p:ph sz="half" idx="2"/>
          </p:nvPr>
        </p:nvSpPr>
        <p:spPr>
          <a:xfrm>
            <a:off x="1472912" y="11058863"/>
            <a:ext cx="9046274" cy="1626592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10825461" y="7421634"/>
            <a:ext cx="9090826" cy="3637228"/>
          </a:xfrm>
        </p:spPr>
        <p:txBody>
          <a:bodyPr anchor="b"/>
          <a:lstStyle>
            <a:lvl1pPr marL="0" indent="0">
              <a:buNone/>
              <a:defRPr sz="5612" b="1"/>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en-GB"/>
              <a:t>Click to edit Master text styles</a:t>
            </a:r>
          </a:p>
        </p:txBody>
      </p:sp>
      <p:sp>
        <p:nvSpPr>
          <p:cNvPr id="6" name="Content Placeholder 5"/>
          <p:cNvSpPr>
            <a:spLocks noGrp="1"/>
          </p:cNvSpPr>
          <p:nvPr>
            <p:ph sz="quarter" idx="4"/>
          </p:nvPr>
        </p:nvSpPr>
        <p:spPr>
          <a:xfrm>
            <a:off x="10825461" y="11058863"/>
            <a:ext cx="9090826" cy="1626592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6E4A9DF0-AAD6-417F-A45F-CB5AB9CDC48A}" type="datetimeFigureOut">
              <a:rPr lang="en-GB" smtClean="0"/>
              <a:t>15/05/2023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4F5512E-4C2F-43D3-88A7-B6D1AC34C623}" type="slidenum">
              <a:rPr lang="en-GB" smtClean="0"/>
              <a:t>‹#›</a:t>
            </a:fld>
            <a:endParaRPr lang="en-GB"/>
          </a:p>
        </p:txBody>
      </p:sp>
    </p:spTree>
    <p:extLst>
      <p:ext uri="{BB962C8B-B14F-4D97-AF65-F5344CB8AC3E}">
        <p14:creationId xmlns:p14="http://schemas.microsoft.com/office/powerpoint/2010/main" val="3467546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6E4A9DF0-AAD6-417F-A45F-CB5AB9CDC48A}" type="datetimeFigureOut">
              <a:rPr lang="en-GB" smtClean="0"/>
              <a:t>15/05/2023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4F5512E-4C2F-43D3-88A7-B6D1AC34C623}" type="slidenum">
              <a:rPr lang="en-GB" smtClean="0"/>
              <a:t>‹#›</a:t>
            </a:fld>
            <a:endParaRPr lang="en-GB"/>
          </a:p>
        </p:txBody>
      </p:sp>
    </p:spTree>
    <p:extLst>
      <p:ext uri="{BB962C8B-B14F-4D97-AF65-F5344CB8AC3E}">
        <p14:creationId xmlns:p14="http://schemas.microsoft.com/office/powerpoint/2010/main" val="1278439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4A9DF0-AAD6-417F-A45F-CB5AB9CDC48A}" type="datetimeFigureOut">
              <a:rPr lang="en-GB" smtClean="0"/>
              <a:t>15/05/2023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4F5512E-4C2F-43D3-88A7-B6D1AC34C623}" type="slidenum">
              <a:rPr lang="en-GB" smtClean="0"/>
              <a:t>‹#›</a:t>
            </a:fld>
            <a:endParaRPr lang="en-GB"/>
          </a:p>
        </p:txBody>
      </p:sp>
    </p:spTree>
    <p:extLst>
      <p:ext uri="{BB962C8B-B14F-4D97-AF65-F5344CB8AC3E}">
        <p14:creationId xmlns:p14="http://schemas.microsoft.com/office/powerpoint/2010/main" val="1986502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72909" y="2018348"/>
            <a:ext cx="6896776" cy="7064216"/>
          </a:xfrm>
        </p:spPr>
        <p:txBody>
          <a:bodyPr anchor="b"/>
          <a:lstStyle>
            <a:lvl1pPr>
              <a:defRPr sz="7483"/>
            </a:lvl1pPr>
          </a:lstStyle>
          <a:p>
            <a:r>
              <a:rPr lang="en-GB"/>
              <a:t>Click to edit Master title style</a:t>
            </a:r>
            <a:endParaRPr lang="en-US" dirty="0"/>
          </a:p>
        </p:txBody>
      </p:sp>
      <p:sp>
        <p:nvSpPr>
          <p:cNvPr id="3" name="Content Placeholder 2"/>
          <p:cNvSpPr>
            <a:spLocks noGrp="1"/>
          </p:cNvSpPr>
          <p:nvPr>
            <p:ph idx="1"/>
          </p:nvPr>
        </p:nvSpPr>
        <p:spPr>
          <a:xfrm>
            <a:off x="9090826" y="4359077"/>
            <a:ext cx="10825460" cy="21515024"/>
          </a:xfrm>
        </p:spPr>
        <p:txBody>
          <a:bodyPr/>
          <a:lstStyle>
            <a:lvl1pPr>
              <a:defRPr sz="7483"/>
            </a:lvl1pPr>
            <a:lvl2pPr>
              <a:defRPr sz="6548"/>
            </a:lvl2pPr>
            <a:lvl3pPr>
              <a:defRPr sz="5612"/>
            </a:lvl3pPr>
            <a:lvl4pPr>
              <a:defRPr sz="4677"/>
            </a:lvl4pPr>
            <a:lvl5pPr>
              <a:defRPr sz="4677"/>
            </a:lvl5pPr>
            <a:lvl6pPr>
              <a:defRPr sz="4677"/>
            </a:lvl6pPr>
            <a:lvl7pPr>
              <a:defRPr sz="4677"/>
            </a:lvl7pPr>
            <a:lvl8pPr>
              <a:defRPr sz="4677"/>
            </a:lvl8pPr>
            <a:lvl9pPr>
              <a:defRPr sz="4677"/>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472909" y="9082564"/>
            <a:ext cx="6896776" cy="16826573"/>
          </a:xfrm>
        </p:spPr>
        <p:txBody>
          <a:bodyPr/>
          <a:lstStyle>
            <a:lvl1pPr marL="0" indent="0">
              <a:buNone/>
              <a:defRPr sz="3742"/>
            </a:lvl1pPr>
            <a:lvl2pPr marL="1069162" indent="0">
              <a:buNone/>
              <a:defRPr sz="3274"/>
            </a:lvl2pPr>
            <a:lvl3pPr marL="2138324" indent="0">
              <a:buNone/>
              <a:defRPr sz="2806"/>
            </a:lvl3pPr>
            <a:lvl4pPr marL="3207487" indent="0">
              <a:buNone/>
              <a:defRPr sz="2339"/>
            </a:lvl4pPr>
            <a:lvl5pPr marL="4276649" indent="0">
              <a:buNone/>
              <a:defRPr sz="2339"/>
            </a:lvl5pPr>
            <a:lvl6pPr marL="5345811" indent="0">
              <a:buNone/>
              <a:defRPr sz="2339"/>
            </a:lvl6pPr>
            <a:lvl7pPr marL="6414973" indent="0">
              <a:buNone/>
              <a:defRPr sz="2339"/>
            </a:lvl7pPr>
            <a:lvl8pPr marL="7484135" indent="0">
              <a:buNone/>
              <a:defRPr sz="2339"/>
            </a:lvl8pPr>
            <a:lvl9pPr marL="8553298" indent="0">
              <a:buNone/>
              <a:defRPr sz="2339"/>
            </a:lvl9pPr>
          </a:lstStyle>
          <a:p>
            <a:pPr lvl="0"/>
            <a:r>
              <a:rPr lang="en-GB"/>
              <a:t>Click to edit Master text styles</a:t>
            </a:r>
          </a:p>
        </p:txBody>
      </p:sp>
      <p:sp>
        <p:nvSpPr>
          <p:cNvPr id="5" name="Date Placeholder 4"/>
          <p:cNvSpPr>
            <a:spLocks noGrp="1"/>
          </p:cNvSpPr>
          <p:nvPr>
            <p:ph type="dt" sz="half" idx="10"/>
          </p:nvPr>
        </p:nvSpPr>
        <p:spPr/>
        <p:txBody>
          <a:bodyPr/>
          <a:lstStyle/>
          <a:p>
            <a:fld id="{6E4A9DF0-AAD6-417F-A45F-CB5AB9CDC48A}" type="datetimeFigureOut">
              <a:rPr lang="en-GB" smtClean="0"/>
              <a:t>15/05/2023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4F5512E-4C2F-43D3-88A7-B6D1AC34C623}" type="slidenum">
              <a:rPr lang="en-GB" smtClean="0"/>
              <a:t>‹#›</a:t>
            </a:fld>
            <a:endParaRPr lang="en-GB"/>
          </a:p>
        </p:txBody>
      </p:sp>
    </p:spTree>
    <p:extLst>
      <p:ext uri="{BB962C8B-B14F-4D97-AF65-F5344CB8AC3E}">
        <p14:creationId xmlns:p14="http://schemas.microsoft.com/office/powerpoint/2010/main" val="530164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72909" y="2018348"/>
            <a:ext cx="6896776" cy="7064216"/>
          </a:xfrm>
        </p:spPr>
        <p:txBody>
          <a:bodyPr anchor="b"/>
          <a:lstStyle>
            <a:lvl1pPr>
              <a:defRPr sz="7483"/>
            </a:lvl1pPr>
          </a:lstStyle>
          <a:p>
            <a:r>
              <a:rPr lang="en-GB"/>
              <a:t>Click to edit Master title style</a:t>
            </a:r>
            <a:endParaRPr lang="en-US" dirty="0"/>
          </a:p>
        </p:txBody>
      </p:sp>
      <p:sp>
        <p:nvSpPr>
          <p:cNvPr id="3" name="Picture Placeholder 2"/>
          <p:cNvSpPr>
            <a:spLocks noGrp="1" noChangeAspect="1"/>
          </p:cNvSpPr>
          <p:nvPr>
            <p:ph type="pic" idx="1"/>
          </p:nvPr>
        </p:nvSpPr>
        <p:spPr>
          <a:xfrm>
            <a:off x="9090826" y="4359077"/>
            <a:ext cx="10825460" cy="21515024"/>
          </a:xfrm>
        </p:spPr>
        <p:txBody>
          <a:bodyPr anchor="t"/>
          <a:lstStyle>
            <a:lvl1pPr marL="0" indent="0">
              <a:buNone/>
              <a:defRPr sz="7483"/>
            </a:lvl1pPr>
            <a:lvl2pPr marL="1069162" indent="0">
              <a:buNone/>
              <a:defRPr sz="6548"/>
            </a:lvl2pPr>
            <a:lvl3pPr marL="2138324" indent="0">
              <a:buNone/>
              <a:defRPr sz="5612"/>
            </a:lvl3pPr>
            <a:lvl4pPr marL="3207487" indent="0">
              <a:buNone/>
              <a:defRPr sz="4677"/>
            </a:lvl4pPr>
            <a:lvl5pPr marL="4276649" indent="0">
              <a:buNone/>
              <a:defRPr sz="4677"/>
            </a:lvl5pPr>
            <a:lvl6pPr marL="5345811" indent="0">
              <a:buNone/>
              <a:defRPr sz="4677"/>
            </a:lvl6pPr>
            <a:lvl7pPr marL="6414973" indent="0">
              <a:buNone/>
              <a:defRPr sz="4677"/>
            </a:lvl7pPr>
            <a:lvl8pPr marL="7484135" indent="0">
              <a:buNone/>
              <a:defRPr sz="4677"/>
            </a:lvl8pPr>
            <a:lvl9pPr marL="8553298" indent="0">
              <a:buNone/>
              <a:defRPr sz="4677"/>
            </a:lvl9pPr>
          </a:lstStyle>
          <a:p>
            <a:r>
              <a:rPr lang="en-GB"/>
              <a:t>Click icon to add picture</a:t>
            </a:r>
            <a:endParaRPr lang="en-US" dirty="0"/>
          </a:p>
        </p:txBody>
      </p:sp>
      <p:sp>
        <p:nvSpPr>
          <p:cNvPr id="4" name="Text Placeholder 3"/>
          <p:cNvSpPr>
            <a:spLocks noGrp="1"/>
          </p:cNvSpPr>
          <p:nvPr>
            <p:ph type="body" sz="half" idx="2"/>
          </p:nvPr>
        </p:nvSpPr>
        <p:spPr>
          <a:xfrm>
            <a:off x="1472909" y="9082564"/>
            <a:ext cx="6896776" cy="16826573"/>
          </a:xfrm>
        </p:spPr>
        <p:txBody>
          <a:bodyPr/>
          <a:lstStyle>
            <a:lvl1pPr marL="0" indent="0">
              <a:buNone/>
              <a:defRPr sz="3742"/>
            </a:lvl1pPr>
            <a:lvl2pPr marL="1069162" indent="0">
              <a:buNone/>
              <a:defRPr sz="3274"/>
            </a:lvl2pPr>
            <a:lvl3pPr marL="2138324" indent="0">
              <a:buNone/>
              <a:defRPr sz="2806"/>
            </a:lvl3pPr>
            <a:lvl4pPr marL="3207487" indent="0">
              <a:buNone/>
              <a:defRPr sz="2339"/>
            </a:lvl4pPr>
            <a:lvl5pPr marL="4276649" indent="0">
              <a:buNone/>
              <a:defRPr sz="2339"/>
            </a:lvl5pPr>
            <a:lvl6pPr marL="5345811" indent="0">
              <a:buNone/>
              <a:defRPr sz="2339"/>
            </a:lvl6pPr>
            <a:lvl7pPr marL="6414973" indent="0">
              <a:buNone/>
              <a:defRPr sz="2339"/>
            </a:lvl7pPr>
            <a:lvl8pPr marL="7484135" indent="0">
              <a:buNone/>
              <a:defRPr sz="2339"/>
            </a:lvl8pPr>
            <a:lvl9pPr marL="8553298" indent="0">
              <a:buNone/>
              <a:defRPr sz="2339"/>
            </a:lvl9pPr>
          </a:lstStyle>
          <a:p>
            <a:pPr lvl="0"/>
            <a:r>
              <a:rPr lang="en-GB"/>
              <a:t>Click to edit Master text styles</a:t>
            </a:r>
          </a:p>
        </p:txBody>
      </p:sp>
      <p:sp>
        <p:nvSpPr>
          <p:cNvPr id="5" name="Date Placeholder 4"/>
          <p:cNvSpPr>
            <a:spLocks noGrp="1"/>
          </p:cNvSpPr>
          <p:nvPr>
            <p:ph type="dt" sz="half" idx="10"/>
          </p:nvPr>
        </p:nvSpPr>
        <p:spPr/>
        <p:txBody>
          <a:bodyPr/>
          <a:lstStyle/>
          <a:p>
            <a:fld id="{6E4A9DF0-AAD6-417F-A45F-CB5AB9CDC48A}" type="datetimeFigureOut">
              <a:rPr lang="en-GB" smtClean="0"/>
              <a:t>15/05/2023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4F5512E-4C2F-43D3-88A7-B6D1AC34C623}" type="slidenum">
              <a:rPr lang="en-GB" smtClean="0"/>
              <a:t>‹#›</a:t>
            </a:fld>
            <a:endParaRPr lang="en-GB"/>
          </a:p>
        </p:txBody>
      </p:sp>
    </p:spTree>
    <p:extLst>
      <p:ext uri="{BB962C8B-B14F-4D97-AF65-F5344CB8AC3E}">
        <p14:creationId xmlns:p14="http://schemas.microsoft.com/office/powerpoint/2010/main" val="27047549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70124" y="1611882"/>
            <a:ext cx="18443377" cy="5851808"/>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1470124" y="8059374"/>
            <a:ext cx="18443377" cy="19209345"/>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470124" y="28060644"/>
            <a:ext cx="4811316" cy="1611875"/>
          </a:xfrm>
          <a:prstGeom prst="rect">
            <a:avLst/>
          </a:prstGeom>
        </p:spPr>
        <p:txBody>
          <a:bodyPr vert="horz" lIns="91440" tIns="45720" rIns="91440" bIns="45720" rtlCol="0" anchor="ctr"/>
          <a:lstStyle>
            <a:lvl1pPr algn="l">
              <a:defRPr sz="2806">
                <a:solidFill>
                  <a:schemeClr val="tx1">
                    <a:tint val="75000"/>
                  </a:schemeClr>
                </a:solidFill>
              </a:defRPr>
            </a:lvl1pPr>
          </a:lstStyle>
          <a:p>
            <a:fld id="{6E4A9DF0-AAD6-417F-A45F-CB5AB9CDC48A}" type="datetimeFigureOut">
              <a:rPr lang="en-GB" smtClean="0"/>
              <a:t>15/05/2023</a:t>
            </a:fld>
            <a:endParaRPr lang="en-GB"/>
          </a:p>
        </p:txBody>
      </p:sp>
      <p:sp>
        <p:nvSpPr>
          <p:cNvPr id="5" name="Footer Placeholder 4"/>
          <p:cNvSpPr>
            <a:spLocks noGrp="1"/>
          </p:cNvSpPr>
          <p:nvPr>
            <p:ph type="ftr" sz="quarter" idx="3"/>
          </p:nvPr>
        </p:nvSpPr>
        <p:spPr>
          <a:xfrm>
            <a:off x="7083326" y="28060644"/>
            <a:ext cx="7216973" cy="1611875"/>
          </a:xfrm>
          <a:prstGeom prst="rect">
            <a:avLst/>
          </a:prstGeom>
        </p:spPr>
        <p:txBody>
          <a:bodyPr vert="horz" lIns="91440" tIns="45720" rIns="91440" bIns="45720" rtlCol="0" anchor="ctr"/>
          <a:lstStyle>
            <a:lvl1pPr algn="ctr">
              <a:defRPr sz="2806">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15102185" y="28060644"/>
            <a:ext cx="4811316" cy="1611875"/>
          </a:xfrm>
          <a:prstGeom prst="rect">
            <a:avLst/>
          </a:prstGeom>
        </p:spPr>
        <p:txBody>
          <a:bodyPr vert="horz" lIns="91440" tIns="45720" rIns="91440" bIns="45720" rtlCol="0" anchor="ctr"/>
          <a:lstStyle>
            <a:lvl1pPr algn="r">
              <a:defRPr sz="2806">
                <a:solidFill>
                  <a:schemeClr val="tx1">
                    <a:tint val="75000"/>
                  </a:schemeClr>
                </a:solidFill>
              </a:defRPr>
            </a:lvl1pPr>
          </a:lstStyle>
          <a:p>
            <a:fld id="{B4F5512E-4C2F-43D3-88A7-B6D1AC34C623}" type="slidenum">
              <a:rPr lang="en-GB" smtClean="0"/>
              <a:t>‹#›</a:t>
            </a:fld>
            <a:endParaRPr lang="en-GB"/>
          </a:p>
        </p:txBody>
      </p:sp>
    </p:spTree>
    <p:extLst>
      <p:ext uri="{BB962C8B-B14F-4D97-AF65-F5344CB8AC3E}">
        <p14:creationId xmlns:p14="http://schemas.microsoft.com/office/powerpoint/2010/main" val="39498024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38324" rtl="0" eaLnBrk="1" latinLnBrk="0" hangingPunct="1">
        <a:lnSpc>
          <a:spcPct val="90000"/>
        </a:lnSpc>
        <a:spcBef>
          <a:spcPct val="0"/>
        </a:spcBef>
        <a:buNone/>
        <a:defRPr sz="10289" kern="1200">
          <a:solidFill>
            <a:schemeClr val="tx1"/>
          </a:solidFill>
          <a:latin typeface="+mj-lt"/>
          <a:ea typeface="+mj-ea"/>
          <a:cs typeface="+mj-cs"/>
        </a:defRPr>
      </a:lvl1pPr>
    </p:titleStyle>
    <p:bodyStyle>
      <a:lvl1pPr marL="534581" indent="-534581" algn="l" defTabSz="2138324" rtl="0" eaLnBrk="1" latinLnBrk="0" hangingPunct="1">
        <a:lnSpc>
          <a:spcPct val="90000"/>
        </a:lnSpc>
        <a:spcBef>
          <a:spcPts val="2339"/>
        </a:spcBef>
        <a:buFont typeface="Arial" panose="020B0604020202020204" pitchFamily="34" charset="0"/>
        <a:buChar char="•"/>
        <a:defRPr sz="6548" kern="1200">
          <a:solidFill>
            <a:schemeClr val="tx1"/>
          </a:solidFill>
          <a:latin typeface="+mn-lt"/>
          <a:ea typeface="+mn-ea"/>
          <a:cs typeface="+mn-cs"/>
        </a:defRPr>
      </a:lvl1pPr>
      <a:lvl2pPr marL="1603743" indent="-534581" algn="l" defTabSz="2138324" rtl="0" eaLnBrk="1" latinLnBrk="0" hangingPunct="1">
        <a:lnSpc>
          <a:spcPct val="90000"/>
        </a:lnSpc>
        <a:spcBef>
          <a:spcPts val="1169"/>
        </a:spcBef>
        <a:buFont typeface="Arial" panose="020B0604020202020204" pitchFamily="34" charset="0"/>
        <a:buChar char="•"/>
        <a:defRPr sz="5612" kern="1200">
          <a:solidFill>
            <a:schemeClr val="tx1"/>
          </a:solidFill>
          <a:latin typeface="+mn-lt"/>
          <a:ea typeface="+mn-ea"/>
          <a:cs typeface="+mn-cs"/>
        </a:defRPr>
      </a:lvl2pPr>
      <a:lvl3pPr marL="2672906" indent="-534581" algn="l" defTabSz="2138324" rtl="0" eaLnBrk="1" latinLnBrk="0" hangingPunct="1">
        <a:lnSpc>
          <a:spcPct val="90000"/>
        </a:lnSpc>
        <a:spcBef>
          <a:spcPts val="1169"/>
        </a:spcBef>
        <a:buFont typeface="Arial" panose="020B0604020202020204" pitchFamily="34" charset="0"/>
        <a:buChar char="•"/>
        <a:defRPr sz="4677" kern="1200">
          <a:solidFill>
            <a:schemeClr val="tx1"/>
          </a:solidFill>
          <a:latin typeface="+mn-lt"/>
          <a:ea typeface="+mn-ea"/>
          <a:cs typeface="+mn-cs"/>
        </a:defRPr>
      </a:lvl3pPr>
      <a:lvl4pPr marL="3742068"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4pPr>
      <a:lvl5pPr marL="4811230"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5pPr>
      <a:lvl6pPr marL="5880392"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6pPr>
      <a:lvl7pPr marL="6949554"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7pPr>
      <a:lvl8pPr marL="8018717"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8pPr>
      <a:lvl9pPr marL="9087879"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9pPr>
    </p:bodyStyle>
    <p:otherStyle>
      <a:defPPr>
        <a:defRPr lang="en-US"/>
      </a:defPPr>
      <a:lvl1pPr marL="0" algn="l" defTabSz="2138324" rtl="0" eaLnBrk="1" latinLnBrk="0" hangingPunct="1">
        <a:defRPr sz="4209" kern="1200">
          <a:solidFill>
            <a:schemeClr val="tx1"/>
          </a:solidFill>
          <a:latin typeface="+mn-lt"/>
          <a:ea typeface="+mn-ea"/>
          <a:cs typeface="+mn-cs"/>
        </a:defRPr>
      </a:lvl1pPr>
      <a:lvl2pPr marL="1069162" algn="l" defTabSz="2138324" rtl="0" eaLnBrk="1" latinLnBrk="0" hangingPunct="1">
        <a:defRPr sz="4209" kern="1200">
          <a:solidFill>
            <a:schemeClr val="tx1"/>
          </a:solidFill>
          <a:latin typeface="+mn-lt"/>
          <a:ea typeface="+mn-ea"/>
          <a:cs typeface="+mn-cs"/>
        </a:defRPr>
      </a:lvl2pPr>
      <a:lvl3pPr marL="2138324" algn="l" defTabSz="2138324" rtl="0" eaLnBrk="1" latinLnBrk="0" hangingPunct="1">
        <a:defRPr sz="4209" kern="1200">
          <a:solidFill>
            <a:schemeClr val="tx1"/>
          </a:solidFill>
          <a:latin typeface="+mn-lt"/>
          <a:ea typeface="+mn-ea"/>
          <a:cs typeface="+mn-cs"/>
        </a:defRPr>
      </a:lvl3pPr>
      <a:lvl4pPr marL="3207487" algn="l" defTabSz="2138324" rtl="0" eaLnBrk="1" latinLnBrk="0" hangingPunct="1">
        <a:defRPr sz="4209" kern="1200">
          <a:solidFill>
            <a:schemeClr val="tx1"/>
          </a:solidFill>
          <a:latin typeface="+mn-lt"/>
          <a:ea typeface="+mn-ea"/>
          <a:cs typeface="+mn-cs"/>
        </a:defRPr>
      </a:lvl4pPr>
      <a:lvl5pPr marL="4276649" algn="l" defTabSz="2138324" rtl="0" eaLnBrk="1" latinLnBrk="0" hangingPunct="1">
        <a:defRPr sz="4209" kern="1200">
          <a:solidFill>
            <a:schemeClr val="tx1"/>
          </a:solidFill>
          <a:latin typeface="+mn-lt"/>
          <a:ea typeface="+mn-ea"/>
          <a:cs typeface="+mn-cs"/>
        </a:defRPr>
      </a:lvl5pPr>
      <a:lvl6pPr marL="5345811" algn="l" defTabSz="2138324" rtl="0" eaLnBrk="1" latinLnBrk="0" hangingPunct="1">
        <a:defRPr sz="4209" kern="1200">
          <a:solidFill>
            <a:schemeClr val="tx1"/>
          </a:solidFill>
          <a:latin typeface="+mn-lt"/>
          <a:ea typeface="+mn-ea"/>
          <a:cs typeface="+mn-cs"/>
        </a:defRPr>
      </a:lvl6pPr>
      <a:lvl7pPr marL="6414973" algn="l" defTabSz="2138324" rtl="0" eaLnBrk="1" latinLnBrk="0" hangingPunct="1">
        <a:defRPr sz="4209" kern="1200">
          <a:solidFill>
            <a:schemeClr val="tx1"/>
          </a:solidFill>
          <a:latin typeface="+mn-lt"/>
          <a:ea typeface="+mn-ea"/>
          <a:cs typeface="+mn-cs"/>
        </a:defRPr>
      </a:lvl7pPr>
      <a:lvl8pPr marL="7484135" algn="l" defTabSz="2138324" rtl="0" eaLnBrk="1" latinLnBrk="0" hangingPunct="1">
        <a:defRPr sz="4209" kern="1200">
          <a:solidFill>
            <a:schemeClr val="tx1"/>
          </a:solidFill>
          <a:latin typeface="+mn-lt"/>
          <a:ea typeface="+mn-ea"/>
          <a:cs typeface="+mn-cs"/>
        </a:defRPr>
      </a:lvl8pPr>
      <a:lvl9pPr marL="8553298" algn="l" defTabSz="2138324" rtl="0" eaLnBrk="1" latinLnBrk="0" hangingPunct="1">
        <a:defRPr sz="420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78000"/>
                <a:lumOff val="22000"/>
              </a:schemeClr>
            </a:gs>
            <a:gs pos="42000">
              <a:schemeClr val="accent1">
                <a:lumMod val="45000"/>
                <a:lumOff val="55000"/>
              </a:schemeClr>
            </a:gs>
            <a:gs pos="67000">
              <a:schemeClr val="accent1">
                <a:lumMod val="45000"/>
                <a:lumOff val="55000"/>
              </a:schemeClr>
            </a:gs>
            <a:gs pos="100000">
              <a:schemeClr val="accent1">
                <a:lumMod val="20000"/>
                <a:lumOff val="8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AE211-6393-629F-C5A6-F83EED50B7A6}"/>
              </a:ext>
            </a:extLst>
          </p:cNvPr>
          <p:cNvSpPr>
            <a:spLocks noGrp="1"/>
          </p:cNvSpPr>
          <p:nvPr>
            <p:ph type="ctrTitle"/>
          </p:nvPr>
        </p:nvSpPr>
        <p:spPr>
          <a:xfrm>
            <a:off x="1674800" y="889796"/>
            <a:ext cx="18034023" cy="2695475"/>
          </a:xfrm>
          <a:solidFill>
            <a:schemeClr val="bg1"/>
          </a:solidFill>
          <a:effectLst>
            <a:softEdge rad="63500"/>
          </a:effectLst>
        </p:spPr>
        <p:txBody>
          <a:bodyPr anchor="t">
            <a:normAutofit/>
          </a:bodyPr>
          <a:lstStyle/>
          <a:p>
            <a:pPr>
              <a:lnSpc>
                <a:spcPct val="100000"/>
              </a:lnSpc>
            </a:pPr>
            <a:r>
              <a:rPr lang="en-GB" sz="4400" u="sng" dirty="0">
                <a:solidFill>
                  <a:schemeClr val="tx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‘PRESS to Start’ - Introducing a TIVA checklist at a large teaching hospital</a:t>
            </a:r>
            <a:endParaRPr lang="en-GB" sz="24200" dirty="0">
              <a:solidFill>
                <a:schemeClr val="tx2">
                  <a:lumMod val="75000"/>
                </a:schemeClr>
              </a:solidFill>
            </a:endParaRPr>
          </a:p>
        </p:txBody>
      </p:sp>
      <p:sp>
        <p:nvSpPr>
          <p:cNvPr id="8" name="TextBox 7">
            <a:extLst>
              <a:ext uri="{FF2B5EF4-FFF2-40B4-BE49-F238E27FC236}">
                <a16:creationId xmlns:a16="http://schemas.microsoft.com/office/drawing/2014/main" id="{B75674FD-C82E-75F9-F362-506558334C96}"/>
              </a:ext>
            </a:extLst>
          </p:cNvPr>
          <p:cNvSpPr txBox="1"/>
          <p:nvPr/>
        </p:nvSpPr>
        <p:spPr>
          <a:xfrm>
            <a:off x="2580146" y="1875239"/>
            <a:ext cx="14934512" cy="584775"/>
          </a:xfrm>
          <a:prstGeom prst="rect">
            <a:avLst/>
          </a:prstGeom>
          <a:noFill/>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schemeClr val="tx2">
                    <a:lumMod val="75000"/>
                  </a:schemeClr>
                </a:solidFill>
                <a:effectLst/>
                <a:uLnTx/>
                <a:uFillTx/>
                <a:latin typeface="Calibri" panose="020F0502020204030204"/>
                <a:ea typeface="+mn-ea"/>
                <a:cs typeface="+mn-cs"/>
              </a:rPr>
              <a:t>W Woodward, K Dua, J </a:t>
            </a:r>
            <a:r>
              <a:rPr kumimoji="0" lang="en-GB" sz="3200" b="0" i="0" u="none" strike="noStrike" kern="1200" cap="none" spc="0" normalizeH="0" baseline="0" noProof="0" dirty="0" err="1">
                <a:ln>
                  <a:noFill/>
                </a:ln>
                <a:solidFill>
                  <a:schemeClr val="tx2">
                    <a:lumMod val="75000"/>
                  </a:schemeClr>
                </a:solidFill>
                <a:effectLst/>
                <a:uLnTx/>
                <a:uFillTx/>
                <a:latin typeface="Calibri" panose="020F0502020204030204"/>
                <a:ea typeface="+mn-ea"/>
                <a:cs typeface="+mn-cs"/>
              </a:rPr>
              <a:t>Carrannante</a:t>
            </a:r>
            <a:endParaRPr kumimoji="0" lang="en-GB" sz="3200" b="0" i="0" u="none" strike="noStrike" kern="1200" cap="none" spc="0" normalizeH="0" baseline="0" noProof="0" dirty="0">
              <a:ln>
                <a:noFill/>
              </a:ln>
              <a:solidFill>
                <a:schemeClr val="tx2">
                  <a:lumMod val="75000"/>
                </a:schemeClr>
              </a:solidFill>
              <a:effectLst/>
              <a:uLnTx/>
              <a:uFillTx/>
              <a:latin typeface="Calibri" panose="020F0502020204030204"/>
              <a:ea typeface="+mn-ea"/>
              <a:cs typeface="+mn-cs"/>
            </a:endParaRPr>
          </a:p>
        </p:txBody>
      </p:sp>
      <p:graphicFrame>
        <p:nvGraphicFramePr>
          <p:cNvPr id="10" name="Chart 9">
            <a:extLst>
              <a:ext uri="{FF2B5EF4-FFF2-40B4-BE49-F238E27FC236}">
                <a16:creationId xmlns:a16="http://schemas.microsoft.com/office/drawing/2014/main" id="{568017CF-EBF2-F09C-7F20-212133F1D78A}"/>
              </a:ext>
            </a:extLst>
          </p:cNvPr>
          <p:cNvGraphicFramePr>
            <a:graphicFrameLocks/>
          </p:cNvGraphicFramePr>
          <p:nvPr>
            <p:extLst>
              <p:ext uri="{D42A27DB-BD31-4B8C-83A1-F6EECF244321}">
                <p14:modId xmlns:p14="http://schemas.microsoft.com/office/powerpoint/2010/main" val="2091279404"/>
              </p:ext>
            </p:extLst>
          </p:nvPr>
        </p:nvGraphicFramePr>
        <p:xfrm>
          <a:off x="11022341" y="10290817"/>
          <a:ext cx="9539934" cy="5348185"/>
        </p:xfrm>
        <a:graphic>
          <a:graphicData uri="http://schemas.openxmlformats.org/drawingml/2006/chart">
            <c:chart xmlns:c="http://schemas.openxmlformats.org/drawingml/2006/chart" xmlns:r="http://schemas.openxmlformats.org/officeDocument/2006/relationships" r:id="rId2"/>
          </a:graphicData>
        </a:graphic>
      </p:graphicFrame>
      <p:grpSp>
        <p:nvGrpSpPr>
          <p:cNvPr id="15" name="Group 14">
            <a:extLst>
              <a:ext uri="{FF2B5EF4-FFF2-40B4-BE49-F238E27FC236}">
                <a16:creationId xmlns:a16="http://schemas.microsoft.com/office/drawing/2014/main" id="{DA1F3408-D949-F401-75B1-4B448FD14532}"/>
              </a:ext>
            </a:extLst>
          </p:cNvPr>
          <p:cNvGrpSpPr/>
          <p:nvPr/>
        </p:nvGrpSpPr>
        <p:grpSpPr>
          <a:xfrm>
            <a:off x="414451" y="10064392"/>
            <a:ext cx="9735084" cy="4239714"/>
            <a:chOff x="11206635" y="9988904"/>
            <a:chExt cx="8409057" cy="3403763"/>
          </a:xfrm>
        </p:grpSpPr>
        <p:grpSp>
          <p:nvGrpSpPr>
            <p:cNvPr id="13" name="Group 12">
              <a:extLst>
                <a:ext uri="{FF2B5EF4-FFF2-40B4-BE49-F238E27FC236}">
                  <a16:creationId xmlns:a16="http://schemas.microsoft.com/office/drawing/2014/main" id="{BE8200D4-628C-3B12-7DA7-BACEC7C3E611}"/>
                </a:ext>
              </a:extLst>
            </p:cNvPr>
            <p:cNvGrpSpPr/>
            <p:nvPr/>
          </p:nvGrpSpPr>
          <p:grpSpPr>
            <a:xfrm>
              <a:off x="11206635" y="10649467"/>
              <a:ext cx="8409057" cy="2743200"/>
              <a:chOff x="11048322" y="9991378"/>
              <a:chExt cx="8409057" cy="2743200"/>
            </a:xfrm>
          </p:grpSpPr>
          <p:graphicFrame>
            <p:nvGraphicFramePr>
              <p:cNvPr id="11" name="Chart 10">
                <a:extLst>
                  <a:ext uri="{FF2B5EF4-FFF2-40B4-BE49-F238E27FC236}">
                    <a16:creationId xmlns:a16="http://schemas.microsoft.com/office/drawing/2014/main" id="{96CA988C-E9D5-5198-4150-E8D732FE78E3}"/>
                  </a:ext>
                </a:extLst>
              </p:cNvPr>
              <p:cNvGraphicFramePr>
                <a:graphicFrameLocks/>
              </p:cNvGraphicFramePr>
              <p:nvPr>
                <p:extLst>
                  <p:ext uri="{D42A27DB-BD31-4B8C-83A1-F6EECF244321}">
                    <p14:modId xmlns:p14="http://schemas.microsoft.com/office/powerpoint/2010/main" val="3983961433"/>
                  </p:ext>
                </p:extLst>
              </p:nvPr>
            </p:nvGraphicFramePr>
            <p:xfrm>
              <a:off x="11048322" y="9991378"/>
              <a:ext cx="4572001"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11">
                <a:extLst>
                  <a:ext uri="{FF2B5EF4-FFF2-40B4-BE49-F238E27FC236}">
                    <a16:creationId xmlns:a16="http://schemas.microsoft.com/office/drawing/2014/main" id="{2DA3C2F9-A8D9-A98C-17D7-FF059B973819}"/>
                  </a:ext>
                </a:extLst>
              </p:cNvPr>
              <p:cNvGraphicFramePr>
                <a:graphicFrameLocks/>
              </p:cNvGraphicFramePr>
              <p:nvPr>
                <p:extLst>
                  <p:ext uri="{D42A27DB-BD31-4B8C-83A1-F6EECF244321}">
                    <p14:modId xmlns:p14="http://schemas.microsoft.com/office/powerpoint/2010/main" val="2222642787"/>
                  </p:ext>
                </p:extLst>
              </p:nvPr>
            </p:nvGraphicFramePr>
            <p:xfrm>
              <a:off x="14885379" y="9991378"/>
              <a:ext cx="4572000" cy="2743200"/>
            </p:xfrm>
            <a:graphic>
              <a:graphicData uri="http://schemas.openxmlformats.org/drawingml/2006/chart">
                <c:chart xmlns:c="http://schemas.openxmlformats.org/drawingml/2006/chart" xmlns:r="http://schemas.openxmlformats.org/officeDocument/2006/relationships" r:id="rId4"/>
              </a:graphicData>
            </a:graphic>
          </p:graphicFrame>
        </p:grpSp>
        <p:sp>
          <p:nvSpPr>
            <p:cNvPr id="14" name="TextBox 13">
              <a:extLst>
                <a:ext uri="{FF2B5EF4-FFF2-40B4-BE49-F238E27FC236}">
                  <a16:creationId xmlns:a16="http://schemas.microsoft.com/office/drawing/2014/main" id="{193C289D-5F47-001E-7F1E-12872D970F70}"/>
                </a:ext>
              </a:extLst>
            </p:cNvPr>
            <p:cNvSpPr txBox="1"/>
            <p:nvPr/>
          </p:nvSpPr>
          <p:spPr>
            <a:xfrm>
              <a:off x="13077338" y="9988904"/>
              <a:ext cx="4572000" cy="42005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srgbClr val="AB473F"/>
                  </a:solidFill>
                  <a:effectLst/>
                  <a:uLnTx/>
                  <a:uFillTx/>
                  <a:latin typeface="Calibri" panose="020F0502020204030204"/>
                  <a:ea typeface="+mn-ea"/>
                  <a:cs typeface="+mn-cs"/>
                </a:rPr>
                <a:t>Method used to check for errors?</a:t>
              </a:r>
            </a:p>
          </p:txBody>
        </p:sp>
      </p:grpSp>
      <p:pic>
        <p:nvPicPr>
          <p:cNvPr id="16" name="Picture 15">
            <a:extLst>
              <a:ext uri="{FF2B5EF4-FFF2-40B4-BE49-F238E27FC236}">
                <a16:creationId xmlns:a16="http://schemas.microsoft.com/office/drawing/2014/main" id="{E09EBC37-C2A4-22E0-13CF-A226BA5D8A0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062981" y="1825710"/>
            <a:ext cx="7458654" cy="1674052"/>
          </a:xfrm>
          <a:prstGeom prst="rect">
            <a:avLst/>
          </a:prstGeom>
        </p:spPr>
      </p:pic>
      <p:pic>
        <p:nvPicPr>
          <p:cNvPr id="18" name="Picture 17">
            <a:extLst>
              <a:ext uri="{FF2B5EF4-FFF2-40B4-BE49-F238E27FC236}">
                <a16:creationId xmlns:a16="http://schemas.microsoft.com/office/drawing/2014/main" id="{907403CA-14A9-228E-9929-467E7CFB41C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394189" y="19175996"/>
            <a:ext cx="12595241" cy="8896574"/>
          </a:xfrm>
          <a:prstGeom prst="rect">
            <a:avLst/>
          </a:prstGeom>
          <a:effectLst>
            <a:softEdge rad="31750"/>
          </a:effectLst>
        </p:spPr>
      </p:pic>
      <p:sp>
        <p:nvSpPr>
          <p:cNvPr id="5" name="Subtitle 4">
            <a:extLst>
              <a:ext uri="{FF2B5EF4-FFF2-40B4-BE49-F238E27FC236}">
                <a16:creationId xmlns:a16="http://schemas.microsoft.com/office/drawing/2014/main" id="{9E0BB80A-6126-5AB2-4457-46D18467D050}"/>
              </a:ext>
            </a:extLst>
          </p:cNvPr>
          <p:cNvSpPr>
            <a:spLocks noGrp="1"/>
          </p:cNvSpPr>
          <p:nvPr>
            <p:ph type="subTitle" idx="1"/>
          </p:nvPr>
        </p:nvSpPr>
        <p:spPr>
          <a:xfrm>
            <a:off x="11234091" y="4173605"/>
            <a:ext cx="9539929" cy="9804415"/>
          </a:xfrm>
        </p:spPr>
        <p:txBody>
          <a:bodyPr>
            <a:normAutofit/>
          </a:bodyPr>
          <a:lstStyle/>
          <a:p>
            <a:pPr algn="just">
              <a:lnSpc>
                <a:spcPct val="100000"/>
              </a:lnSpc>
            </a:pPr>
            <a:r>
              <a:rPr lang="en-GB" sz="4400" u="sng" dirty="0">
                <a:solidFill>
                  <a:srgbClr val="AB473F"/>
                </a:solidFill>
              </a:rPr>
              <a:t>Method</a:t>
            </a:r>
          </a:p>
          <a:p>
            <a:pPr algn="just">
              <a:lnSpc>
                <a:spcPct val="100000"/>
              </a:lnSpc>
            </a:pPr>
            <a:endParaRPr kumimoji="0" lang="en-CA" sz="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R="0" lvl="0" indent="0" algn="just" defTabSz="457200" rtl="0" eaLnBrk="1" fontAlgn="auto" latinLnBrk="0" hangingPunct="1">
              <a:lnSpc>
                <a:spcPct val="100000"/>
              </a:lnSpc>
              <a:spcBef>
                <a:spcPts val="0"/>
              </a:spcBef>
              <a:spcAft>
                <a:spcPts val="600"/>
              </a:spcAft>
              <a:buClrTx/>
              <a:buSzTx/>
              <a:buFontTx/>
              <a:buNone/>
              <a:tabLst/>
              <a:defRPr/>
            </a:pPr>
            <a:r>
              <a:rPr kumimoji="0" lang="en-CA"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 survey was sent out to all consultant and trainee anaesthetists regarding their use of TIVA and errors they have seen in practice. A checklist was then created based on common errors reported in the survey, in NAP5 and using our hospital’s standard operating procedure. </a:t>
            </a:r>
            <a:endParaRPr lang="en-CA"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R="0" lvl="0" indent="0" algn="just" defTabSz="457200" rtl="0" eaLnBrk="1" fontAlgn="auto" latinLnBrk="0" hangingPunct="1">
              <a:lnSpc>
                <a:spcPct val="100000"/>
              </a:lnSpc>
              <a:spcBef>
                <a:spcPts val="0"/>
              </a:spcBef>
              <a:spcAft>
                <a:spcPts val="600"/>
              </a:spcAft>
              <a:buClrTx/>
              <a:buSzTx/>
              <a:buFontTx/>
              <a:buNone/>
              <a:tabLst/>
              <a:defRPr/>
            </a:pPr>
            <a:r>
              <a:rPr kumimoji="0" lang="en-CA"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The checklist was introduced by placing posters in all adult anaesthetic rooms, putting the poster up virtually on the hospital online forum, and the poster was also sent by email to all anaesthetists. We sent another survey a month after the checklist was introduced to assess the compliance, utility and to gain feedback. </a:t>
            </a:r>
          </a:p>
          <a:p>
            <a:endParaRPr lang="en-GB" dirty="0"/>
          </a:p>
        </p:txBody>
      </p:sp>
      <p:sp>
        <p:nvSpPr>
          <p:cNvPr id="7" name="Subtitle 4">
            <a:extLst>
              <a:ext uri="{FF2B5EF4-FFF2-40B4-BE49-F238E27FC236}">
                <a16:creationId xmlns:a16="http://schemas.microsoft.com/office/drawing/2014/main" id="{E58F2771-5570-3582-7B4E-F11A93519C42}"/>
              </a:ext>
            </a:extLst>
          </p:cNvPr>
          <p:cNvSpPr txBox="1">
            <a:spLocks/>
          </p:cNvSpPr>
          <p:nvPr/>
        </p:nvSpPr>
        <p:spPr>
          <a:xfrm>
            <a:off x="609601" y="4073824"/>
            <a:ext cx="9539934" cy="9255775"/>
          </a:xfrm>
          <a:prstGeom prst="rect">
            <a:avLst/>
          </a:prstGeom>
        </p:spPr>
        <p:txBody>
          <a:bodyPr vert="horz" lIns="91440" tIns="45720" rIns="91440" bIns="45720" rtlCol="0">
            <a:normAutofit/>
          </a:bodyPr>
          <a:lstStyle>
            <a:lvl1pPr marL="0" indent="0" algn="ctr" defTabSz="2138324" rtl="0" eaLnBrk="1" latinLnBrk="0" hangingPunct="1">
              <a:lnSpc>
                <a:spcPct val="90000"/>
              </a:lnSpc>
              <a:spcBef>
                <a:spcPts val="2339"/>
              </a:spcBef>
              <a:buFont typeface="Arial" panose="020B0604020202020204" pitchFamily="34" charset="0"/>
              <a:buNone/>
              <a:defRPr sz="5612" kern="1200">
                <a:solidFill>
                  <a:schemeClr val="tx1"/>
                </a:solidFill>
                <a:latin typeface="+mn-lt"/>
                <a:ea typeface="+mn-ea"/>
                <a:cs typeface="+mn-cs"/>
              </a:defRPr>
            </a:lvl1pPr>
            <a:lvl2pPr marL="1069162" indent="0" algn="ctr" defTabSz="2138324" rtl="0" eaLnBrk="1" latinLnBrk="0" hangingPunct="1">
              <a:lnSpc>
                <a:spcPct val="90000"/>
              </a:lnSpc>
              <a:spcBef>
                <a:spcPts val="1169"/>
              </a:spcBef>
              <a:buFont typeface="Arial" panose="020B0604020202020204" pitchFamily="34" charset="0"/>
              <a:buNone/>
              <a:defRPr sz="4677" kern="1200">
                <a:solidFill>
                  <a:schemeClr val="tx1"/>
                </a:solidFill>
                <a:latin typeface="+mn-lt"/>
                <a:ea typeface="+mn-ea"/>
                <a:cs typeface="+mn-cs"/>
              </a:defRPr>
            </a:lvl2pPr>
            <a:lvl3pPr marL="2138324" indent="0" algn="ctr" defTabSz="2138324" rtl="0" eaLnBrk="1" latinLnBrk="0" hangingPunct="1">
              <a:lnSpc>
                <a:spcPct val="90000"/>
              </a:lnSpc>
              <a:spcBef>
                <a:spcPts val="1169"/>
              </a:spcBef>
              <a:buFont typeface="Arial" panose="020B0604020202020204" pitchFamily="34" charset="0"/>
              <a:buNone/>
              <a:defRPr sz="4209" kern="1200">
                <a:solidFill>
                  <a:schemeClr val="tx1"/>
                </a:solidFill>
                <a:latin typeface="+mn-lt"/>
                <a:ea typeface="+mn-ea"/>
                <a:cs typeface="+mn-cs"/>
              </a:defRPr>
            </a:lvl3pPr>
            <a:lvl4pPr marL="3207487" indent="0" algn="ctr" defTabSz="2138324" rtl="0" eaLnBrk="1" latinLnBrk="0" hangingPunct="1">
              <a:lnSpc>
                <a:spcPct val="90000"/>
              </a:lnSpc>
              <a:spcBef>
                <a:spcPts val="1169"/>
              </a:spcBef>
              <a:buFont typeface="Arial" panose="020B0604020202020204" pitchFamily="34" charset="0"/>
              <a:buNone/>
              <a:defRPr sz="3742" kern="1200">
                <a:solidFill>
                  <a:schemeClr val="tx1"/>
                </a:solidFill>
                <a:latin typeface="+mn-lt"/>
                <a:ea typeface="+mn-ea"/>
                <a:cs typeface="+mn-cs"/>
              </a:defRPr>
            </a:lvl4pPr>
            <a:lvl5pPr marL="4276649" indent="0" algn="ctr" defTabSz="2138324" rtl="0" eaLnBrk="1" latinLnBrk="0" hangingPunct="1">
              <a:lnSpc>
                <a:spcPct val="90000"/>
              </a:lnSpc>
              <a:spcBef>
                <a:spcPts val="1169"/>
              </a:spcBef>
              <a:buFont typeface="Arial" panose="020B0604020202020204" pitchFamily="34" charset="0"/>
              <a:buNone/>
              <a:defRPr sz="3742" kern="1200">
                <a:solidFill>
                  <a:schemeClr val="tx1"/>
                </a:solidFill>
                <a:latin typeface="+mn-lt"/>
                <a:ea typeface="+mn-ea"/>
                <a:cs typeface="+mn-cs"/>
              </a:defRPr>
            </a:lvl5pPr>
            <a:lvl6pPr marL="5345811" indent="0" algn="ctr" defTabSz="2138324" rtl="0" eaLnBrk="1" latinLnBrk="0" hangingPunct="1">
              <a:lnSpc>
                <a:spcPct val="90000"/>
              </a:lnSpc>
              <a:spcBef>
                <a:spcPts val="1169"/>
              </a:spcBef>
              <a:buFont typeface="Arial" panose="020B0604020202020204" pitchFamily="34" charset="0"/>
              <a:buNone/>
              <a:defRPr sz="3742" kern="1200">
                <a:solidFill>
                  <a:schemeClr val="tx1"/>
                </a:solidFill>
                <a:latin typeface="+mn-lt"/>
                <a:ea typeface="+mn-ea"/>
                <a:cs typeface="+mn-cs"/>
              </a:defRPr>
            </a:lvl6pPr>
            <a:lvl7pPr marL="6414973" indent="0" algn="ctr" defTabSz="2138324" rtl="0" eaLnBrk="1" latinLnBrk="0" hangingPunct="1">
              <a:lnSpc>
                <a:spcPct val="90000"/>
              </a:lnSpc>
              <a:spcBef>
                <a:spcPts val="1169"/>
              </a:spcBef>
              <a:buFont typeface="Arial" panose="020B0604020202020204" pitchFamily="34" charset="0"/>
              <a:buNone/>
              <a:defRPr sz="3742" kern="1200">
                <a:solidFill>
                  <a:schemeClr val="tx1"/>
                </a:solidFill>
                <a:latin typeface="+mn-lt"/>
                <a:ea typeface="+mn-ea"/>
                <a:cs typeface="+mn-cs"/>
              </a:defRPr>
            </a:lvl7pPr>
            <a:lvl8pPr marL="7484135" indent="0" algn="ctr" defTabSz="2138324" rtl="0" eaLnBrk="1" latinLnBrk="0" hangingPunct="1">
              <a:lnSpc>
                <a:spcPct val="90000"/>
              </a:lnSpc>
              <a:spcBef>
                <a:spcPts val="1169"/>
              </a:spcBef>
              <a:buFont typeface="Arial" panose="020B0604020202020204" pitchFamily="34" charset="0"/>
              <a:buNone/>
              <a:defRPr sz="3742" kern="1200">
                <a:solidFill>
                  <a:schemeClr val="tx1"/>
                </a:solidFill>
                <a:latin typeface="+mn-lt"/>
                <a:ea typeface="+mn-ea"/>
                <a:cs typeface="+mn-cs"/>
              </a:defRPr>
            </a:lvl8pPr>
            <a:lvl9pPr marL="8553298" indent="0" algn="ctr" defTabSz="2138324" rtl="0" eaLnBrk="1" latinLnBrk="0" hangingPunct="1">
              <a:lnSpc>
                <a:spcPct val="90000"/>
              </a:lnSpc>
              <a:spcBef>
                <a:spcPts val="1169"/>
              </a:spcBef>
              <a:buFont typeface="Arial" panose="020B0604020202020204" pitchFamily="34" charset="0"/>
              <a:buNone/>
              <a:defRPr sz="3742" kern="1200">
                <a:solidFill>
                  <a:schemeClr val="tx1"/>
                </a:solidFill>
                <a:latin typeface="+mn-lt"/>
                <a:ea typeface="+mn-ea"/>
                <a:cs typeface="+mn-cs"/>
              </a:defRPr>
            </a:lvl9pPr>
          </a:lstStyle>
          <a:p>
            <a:pPr algn="just">
              <a:lnSpc>
                <a:spcPct val="100000"/>
              </a:lnSpc>
            </a:pPr>
            <a:r>
              <a:rPr lang="en-GB" sz="4400" u="sng" dirty="0">
                <a:solidFill>
                  <a:srgbClr val="AB473F"/>
                </a:solidFill>
              </a:rPr>
              <a:t>Introduction</a:t>
            </a:r>
            <a:endParaRPr lang="en-GB" sz="100" u="sng" dirty="0">
              <a:solidFill>
                <a:srgbClr val="AB473F"/>
              </a:solidFill>
            </a:endParaRPr>
          </a:p>
          <a:p>
            <a:pPr algn="just">
              <a:lnSpc>
                <a:spcPct val="100000"/>
              </a:lnSpc>
            </a:pPr>
            <a:r>
              <a:rPr lang="en-CA" sz="2800" dirty="0">
                <a:effectLst/>
                <a:latin typeface="Calibri" panose="020F0502020204030204" pitchFamily="34" charset="0"/>
                <a:ea typeface="Calibri" panose="020F0502020204030204" pitchFamily="34" charset="0"/>
                <a:cs typeface="Times New Roman" panose="02020603050405020304" pitchFamily="18" charset="0"/>
              </a:rPr>
              <a:t>Total intravenous anaesthesia (TIVA) is becoming more widely used, and as yet there are few safety checks for the use of TIVA when compared to inhaled anaesthesia. TIVA use more than trebled from 2013, used for 8% of total anaesthetics recorded, compared to 26% in 2021. [1] According to the 5th National Audit Project (NAP5) there is a higher incidence of awareness during TIVA than with inhaled anaesthesia. [2] Checklists have been introduced successfully at other centres. [3] In this study we aim to assess the feasibility and utility of introducing a TIVA checklist at our hospital. </a:t>
            </a:r>
          </a:p>
          <a:p>
            <a:pPr algn="just"/>
            <a:r>
              <a:rPr lang="en-GB" sz="2800" dirty="0"/>
              <a:t> </a:t>
            </a:r>
          </a:p>
        </p:txBody>
      </p:sp>
      <p:sp>
        <p:nvSpPr>
          <p:cNvPr id="17" name="Subtitle 4">
            <a:extLst>
              <a:ext uri="{FF2B5EF4-FFF2-40B4-BE49-F238E27FC236}">
                <a16:creationId xmlns:a16="http://schemas.microsoft.com/office/drawing/2014/main" id="{A5D1DEE5-ABF4-42EF-2455-C359CB0E935D}"/>
              </a:ext>
            </a:extLst>
          </p:cNvPr>
          <p:cNvSpPr txBox="1">
            <a:spLocks/>
          </p:cNvSpPr>
          <p:nvPr/>
        </p:nvSpPr>
        <p:spPr>
          <a:xfrm>
            <a:off x="652876" y="15289490"/>
            <a:ext cx="20077869" cy="4131571"/>
          </a:xfrm>
          <a:prstGeom prst="rect">
            <a:avLst/>
          </a:prstGeom>
        </p:spPr>
        <p:txBody>
          <a:bodyPr vert="horz" lIns="91440" tIns="45720" rIns="91440" bIns="45720" rtlCol="0">
            <a:normAutofit/>
          </a:bodyPr>
          <a:lstStyle>
            <a:lvl1pPr marL="0" indent="0" algn="ctr" defTabSz="2138324" rtl="0" eaLnBrk="1" latinLnBrk="0" hangingPunct="1">
              <a:lnSpc>
                <a:spcPct val="90000"/>
              </a:lnSpc>
              <a:spcBef>
                <a:spcPts val="2339"/>
              </a:spcBef>
              <a:buFont typeface="Arial" panose="020B0604020202020204" pitchFamily="34" charset="0"/>
              <a:buNone/>
              <a:defRPr sz="5612" kern="1200">
                <a:solidFill>
                  <a:schemeClr val="tx1"/>
                </a:solidFill>
                <a:latin typeface="+mn-lt"/>
                <a:ea typeface="+mn-ea"/>
                <a:cs typeface="+mn-cs"/>
              </a:defRPr>
            </a:lvl1pPr>
            <a:lvl2pPr marL="1069162" indent="0" algn="ctr" defTabSz="2138324" rtl="0" eaLnBrk="1" latinLnBrk="0" hangingPunct="1">
              <a:lnSpc>
                <a:spcPct val="90000"/>
              </a:lnSpc>
              <a:spcBef>
                <a:spcPts val="1169"/>
              </a:spcBef>
              <a:buFont typeface="Arial" panose="020B0604020202020204" pitchFamily="34" charset="0"/>
              <a:buNone/>
              <a:defRPr sz="4677" kern="1200">
                <a:solidFill>
                  <a:schemeClr val="tx1"/>
                </a:solidFill>
                <a:latin typeface="+mn-lt"/>
                <a:ea typeface="+mn-ea"/>
                <a:cs typeface="+mn-cs"/>
              </a:defRPr>
            </a:lvl2pPr>
            <a:lvl3pPr marL="2138324" indent="0" algn="ctr" defTabSz="2138324" rtl="0" eaLnBrk="1" latinLnBrk="0" hangingPunct="1">
              <a:lnSpc>
                <a:spcPct val="90000"/>
              </a:lnSpc>
              <a:spcBef>
                <a:spcPts val="1169"/>
              </a:spcBef>
              <a:buFont typeface="Arial" panose="020B0604020202020204" pitchFamily="34" charset="0"/>
              <a:buNone/>
              <a:defRPr sz="4209" kern="1200">
                <a:solidFill>
                  <a:schemeClr val="tx1"/>
                </a:solidFill>
                <a:latin typeface="+mn-lt"/>
                <a:ea typeface="+mn-ea"/>
                <a:cs typeface="+mn-cs"/>
              </a:defRPr>
            </a:lvl3pPr>
            <a:lvl4pPr marL="3207487" indent="0" algn="ctr" defTabSz="2138324" rtl="0" eaLnBrk="1" latinLnBrk="0" hangingPunct="1">
              <a:lnSpc>
                <a:spcPct val="90000"/>
              </a:lnSpc>
              <a:spcBef>
                <a:spcPts val="1169"/>
              </a:spcBef>
              <a:buFont typeface="Arial" panose="020B0604020202020204" pitchFamily="34" charset="0"/>
              <a:buNone/>
              <a:defRPr sz="3742" kern="1200">
                <a:solidFill>
                  <a:schemeClr val="tx1"/>
                </a:solidFill>
                <a:latin typeface="+mn-lt"/>
                <a:ea typeface="+mn-ea"/>
                <a:cs typeface="+mn-cs"/>
              </a:defRPr>
            </a:lvl4pPr>
            <a:lvl5pPr marL="4276649" indent="0" algn="ctr" defTabSz="2138324" rtl="0" eaLnBrk="1" latinLnBrk="0" hangingPunct="1">
              <a:lnSpc>
                <a:spcPct val="90000"/>
              </a:lnSpc>
              <a:spcBef>
                <a:spcPts val="1169"/>
              </a:spcBef>
              <a:buFont typeface="Arial" panose="020B0604020202020204" pitchFamily="34" charset="0"/>
              <a:buNone/>
              <a:defRPr sz="3742" kern="1200">
                <a:solidFill>
                  <a:schemeClr val="tx1"/>
                </a:solidFill>
                <a:latin typeface="+mn-lt"/>
                <a:ea typeface="+mn-ea"/>
                <a:cs typeface="+mn-cs"/>
              </a:defRPr>
            </a:lvl5pPr>
            <a:lvl6pPr marL="5345811" indent="0" algn="ctr" defTabSz="2138324" rtl="0" eaLnBrk="1" latinLnBrk="0" hangingPunct="1">
              <a:lnSpc>
                <a:spcPct val="90000"/>
              </a:lnSpc>
              <a:spcBef>
                <a:spcPts val="1169"/>
              </a:spcBef>
              <a:buFont typeface="Arial" panose="020B0604020202020204" pitchFamily="34" charset="0"/>
              <a:buNone/>
              <a:defRPr sz="3742" kern="1200">
                <a:solidFill>
                  <a:schemeClr val="tx1"/>
                </a:solidFill>
                <a:latin typeface="+mn-lt"/>
                <a:ea typeface="+mn-ea"/>
                <a:cs typeface="+mn-cs"/>
              </a:defRPr>
            </a:lvl6pPr>
            <a:lvl7pPr marL="6414973" indent="0" algn="ctr" defTabSz="2138324" rtl="0" eaLnBrk="1" latinLnBrk="0" hangingPunct="1">
              <a:lnSpc>
                <a:spcPct val="90000"/>
              </a:lnSpc>
              <a:spcBef>
                <a:spcPts val="1169"/>
              </a:spcBef>
              <a:buFont typeface="Arial" panose="020B0604020202020204" pitchFamily="34" charset="0"/>
              <a:buNone/>
              <a:defRPr sz="3742" kern="1200">
                <a:solidFill>
                  <a:schemeClr val="tx1"/>
                </a:solidFill>
                <a:latin typeface="+mn-lt"/>
                <a:ea typeface="+mn-ea"/>
                <a:cs typeface="+mn-cs"/>
              </a:defRPr>
            </a:lvl7pPr>
            <a:lvl8pPr marL="7484135" indent="0" algn="ctr" defTabSz="2138324" rtl="0" eaLnBrk="1" latinLnBrk="0" hangingPunct="1">
              <a:lnSpc>
                <a:spcPct val="90000"/>
              </a:lnSpc>
              <a:spcBef>
                <a:spcPts val="1169"/>
              </a:spcBef>
              <a:buFont typeface="Arial" panose="020B0604020202020204" pitchFamily="34" charset="0"/>
              <a:buNone/>
              <a:defRPr sz="3742" kern="1200">
                <a:solidFill>
                  <a:schemeClr val="tx1"/>
                </a:solidFill>
                <a:latin typeface="+mn-lt"/>
                <a:ea typeface="+mn-ea"/>
                <a:cs typeface="+mn-cs"/>
              </a:defRPr>
            </a:lvl8pPr>
            <a:lvl9pPr marL="8553298" indent="0" algn="ctr" defTabSz="2138324" rtl="0" eaLnBrk="1" latinLnBrk="0" hangingPunct="1">
              <a:lnSpc>
                <a:spcPct val="90000"/>
              </a:lnSpc>
              <a:spcBef>
                <a:spcPts val="1169"/>
              </a:spcBef>
              <a:buFont typeface="Arial" panose="020B0604020202020204" pitchFamily="34" charset="0"/>
              <a:buNone/>
              <a:defRPr sz="3742" kern="1200">
                <a:solidFill>
                  <a:schemeClr val="tx1"/>
                </a:solidFill>
                <a:latin typeface="+mn-lt"/>
                <a:ea typeface="+mn-ea"/>
                <a:cs typeface="+mn-cs"/>
              </a:defRPr>
            </a:lvl9pPr>
          </a:lstStyle>
          <a:p>
            <a:pPr algn="just"/>
            <a:r>
              <a:rPr lang="en-GB" sz="4400" u="sng" dirty="0">
                <a:solidFill>
                  <a:srgbClr val="AB473F"/>
                </a:solidFill>
              </a:rPr>
              <a:t>Results</a:t>
            </a:r>
          </a:p>
          <a:p>
            <a:pPr algn="just"/>
            <a:endParaRPr lang="en-GB" sz="1200" u="sng" dirty="0">
              <a:solidFill>
                <a:srgbClr val="AB473F"/>
              </a:solidFill>
            </a:endParaRPr>
          </a:p>
          <a:p>
            <a:pPr marR="0" lvl="0" indent="0" algn="just" defTabSz="457200" rtl="0" eaLnBrk="1" fontAlgn="auto" latinLnBrk="0" hangingPunct="1">
              <a:lnSpc>
                <a:spcPct val="100000"/>
              </a:lnSpc>
              <a:spcBef>
                <a:spcPts val="0"/>
              </a:spcBef>
              <a:spcAft>
                <a:spcPts val="600"/>
              </a:spcAft>
              <a:buClrTx/>
              <a:buSzTx/>
              <a:buFontTx/>
              <a:buNone/>
              <a:tabLst/>
              <a:defRPr/>
            </a:pPr>
            <a:r>
              <a:rPr kumimoji="0" lang="en-CA"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In the first survey, 64% (N=39) had seen an error with the use of TIVA. Of those using TIVA 70% of the time or more, 31% had seen an error in the last three months. 12% of those who had seen errors found that it led to patient harm. Only 33% of those surveyed used a method to double check for errors .</a:t>
            </a:r>
            <a:endParaRPr lang="en-CA"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algn="just" defTabSz="457200">
              <a:lnSpc>
                <a:spcPct val="100000"/>
              </a:lnSpc>
              <a:spcBef>
                <a:spcPts val="0"/>
              </a:spcBef>
              <a:spcAft>
                <a:spcPts val="600"/>
              </a:spcAft>
              <a:defRPr/>
            </a:pPr>
            <a:r>
              <a:rPr kumimoji="0" lang="en-CA"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80% of those who used the checklist found it useful, 30% had corrected an error whilst using the checklist. 87% felt the checklist would prevent errors from being made. 86% of total respondents would use some method of checking for errors in future. </a:t>
            </a:r>
          </a:p>
          <a:p>
            <a:pPr marR="0" lvl="0" indent="0" algn="l" defTabSz="457200" rtl="0" eaLnBrk="1" fontAlgn="auto" latinLnBrk="0" hangingPunct="1">
              <a:lnSpc>
                <a:spcPct val="120000"/>
              </a:lnSpc>
              <a:spcBef>
                <a:spcPts val="0"/>
              </a:spcBef>
              <a:spcAft>
                <a:spcPts val="600"/>
              </a:spcAft>
              <a:buClrTx/>
              <a:buSzTx/>
              <a:buFontTx/>
              <a:buNone/>
              <a:tabLst/>
              <a:defRPr/>
            </a:pPr>
            <a:endParaRPr kumimoji="0" lang="en-CA" sz="4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algn="just"/>
            <a:endParaRPr lang="en-GB" sz="4400" u="sng" dirty="0">
              <a:solidFill>
                <a:srgbClr val="AB473F"/>
              </a:solidFill>
            </a:endParaRPr>
          </a:p>
        </p:txBody>
      </p:sp>
      <p:sp>
        <p:nvSpPr>
          <p:cNvPr id="19" name="TextBox 18">
            <a:extLst>
              <a:ext uri="{FF2B5EF4-FFF2-40B4-BE49-F238E27FC236}">
                <a16:creationId xmlns:a16="http://schemas.microsoft.com/office/drawing/2014/main" id="{58104761-5566-8E2E-C6B8-8F10054BD06D}"/>
              </a:ext>
            </a:extLst>
          </p:cNvPr>
          <p:cNvSpPr txBox="1"/>
          <p:nvPr/>
        </p:nvSpPr>
        <p:spPr>
          <a:xfrm>
            <a:off x="609601" y="28159620"/>
            <a:ext cx="20077869" cy="228421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srgbClr val="AB473F"/>
                </a:solidFill>
                <a:effectLst/>
                <a:uLnTx/>
                <a:uFillTx/>
                <a:latin typeface="Calibri" panose="020F0502020204030204"/>
                <a:ea typeface="+mn-ea"/>
                <a:cs typeface="+mn-cs"/>
              </a:rPr>
              <a:t>References</a:t>
            </a:r>
            <a:r>
              <a:rPr kumimoji="0" lang="en-GB" sz="36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342900" marR="0" lvl="0" indent="-342900" algn="l" defTabSz="457200" rtl="0" eaLnBrk="1" fontAlgn="auto" latinLnBrk="0" hangingPunct="1">
              <a:lnSpc>
                <a:spcPct val="115000"/>
              </a:lnSpc>
              <a:spcBef>
                <a:spcPts val="0"/>
              </a:spcBef>
              <a:spcAft>
                <a:spcPts val="0"/>
              </a:spcAft>
              <a:buClrTx/>
              <a:buSzTx/>
              <a:buFont typeface="+mj-lt"/>
              <a:buAutoNum type="arabicPeriod"/>
              <a:tabLst/>
              <a:defRPr/>
            </a:pPr>
            <a:r>
              <a:rPr kumimoji="0" lang="nn-NO" sz="1800" b="0" i="0" u="none" strike="noStrike" kern="1200" cap="none" spc="0" normalizeH="0" baseline="0" noProof="0" dirty="0">
                <a:ln>
                  <a:noFill/>
                </a:ln>
                <a:solidFill>
                  <a:prstClr val="black"/>
                </a:solidFill>
                <a:effectLst/>
                <a:uLnTx/>
                <a:uFillTx/>
                <a:latin typeface="Calibri" panose="020F0502020204030204"/>
                <a:ea typeface="+mn-ea"/>
                <a:cs typeface="+mn-cs"/>
              </a:rPr>
              <a:t>A. D. Kane, J. Soar</a:t>
            </a:r>
            <a:r>
              <a:rPr kumimoji="0" lang="nn-NO" sz="1800" b="0" i="1" u="none" strike="noStrike" kern="1200" cap="none" spc="0" normalizeH="0" baseline="0" noProof="0" dirty="0">
                <a:ln>
                  <a:noFill/>
                </a:ln>
                <a:solidFill>
                  <a:srgbClr val="8B8B8B"/>
                </a:solidFill>
                <a:effectLst/>
                <a:uLnTx/>
                <a:uFillTx/>
                <a:latin typeface="Calibri" panose="020F0502020204030204"/>
                <a:ea typeface="+mn-ea"/>
                <a:cs typeface="+mn-cs"/>
              </a:rPr>
              <a:t>, </a:t>
            </a:r>
            <a:r>
              <a:rPr kumimoji="0" lang="en-GB" sz="1800" b="0" i="1" u="none" strike="noStrike" kern="1200" cap="none" spc="0" normalizeH="0" baseline="0" noProof="0" dirty="0">
                <a:ln>
                  <a:noFill/>
                </a:ln>
                <a:solidFill>
                  <a:srgbClr val="1C1D1E"/>
                </a:solidFill>
                <a:effectLst/>
                <a:uLnTx/>
                <a:uFillTx/>
                <a:latin typeface="Calibri" panose="020F0502020204030204"/>
                <a:ea typeface="+mn-ea"/>
                <a:cs typeface="+mn-cs"/>
              </a:rPr>
              <a:t>Patient characteristics, anaesthetic workload and techniques in the UK: an analysis from the 7th National Audit Project (NAP7) activity survey. </a:t>
            </a: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 https://doi.org/10.1111/anae.15989</a:t>
            </a:r>
            <a:r>
              <a:rPr kumimoji="0" lang="en-GB" sz="1800" b="0" i="1" u="none" strike="noStrike" kern="1200" cap="none" spc="0" normalizeH="0" baseline="0" noProof="0" dirty="0">
                <a:ln>
                  <a:noFill/>
                </a:ln>
                <a:solidFill>
                  <a:srgbClr val="1C1D1E"/>
                </a:solidFill>
                <a:effectLst/>
                <a:uLnTx/>
                <a:uFillTx/>
                <a:latin typeface="Calibri" panose="020F0502020204030204"/>
                <a:ea typeface="+mn-ea"/>
                <a:cs typeface="+mn-cs"/>
              </a:rPr>
              <a:t> </a:t>
            </a:r>
            <a:r>
              <a:rPr kumimoji="0" lang="en-GB" sz="1800" b="0" i="0" u="none" strike="noStrike" kern="1200" cap="none" spc="0" normalizeH="0" baseline="0" noProof="0" dirty="0">
                <a:ln>
                  <a:noFill/>
                </a:ln>
                <a:solidFill>
                  <a:srgbClr val="1C1D1E"/>
                </a:solidFill>
                <a:effectLst/>
                <a:uLnTx/>
                <a:uFillTx/>
                <a:latin typeface="Calibri" panose="020F0502020204030204"/>
                <a:ea typeface="+mn-ea"/>
                <a:cs typeface="+mn-cs"/>
              </a:rPr>
              <a:t>2023</a:t>
            </a:r>
            <a:endParaRPr kumimoji="0" lang="en-GB" sz="1800" b="0" i="1"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endParaRPr>
          </a:p>
          <a:p>
            <a:pPr marL="342900" marR="0" lvl="0" indent="-342900" algn="l" defTabSz="457200" rtl="0" eaLnBrk="1" fontAlgn="auto" latinLnBrk="0" hangingPunct="1">
              <a:lnSpc>
                <a:spcPct val="115000"/>
              </a:lnSpc>
              <a:spcBef>
                <a:spcPts val="0"/>
              </a:spcBef>
              <a:spcAft>
                <a:spcPts val="0"/>
              </a:spcAft>
              <a:buClrTx/>
              <a:buSzTx/>
              <a:buFont typeface="+mj-lt"/>
              <a:buAutoNum type="arabicPeriod"/>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J. J. Pandit, T. M. Cook et al. </a:t>
            </a:r>
            <a:r>
              <a:rPr kumimoji="0" lang="en-GB" sz="1800" b="0" i="1"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NAP5 Full Report: Accidental Awareness during General Anaesthesia in the United Kingdom and Ireland.</a:t>
            </a:r>
            <a:r>
              <a:rPr kumimoji="0" lang="en-GB" sz="18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 Chapter 18. The Royal College of Anaesthetists, 2014.</a:t>
            </a:r>
          </a:p>
          <a:p>
            <a:pPr marL="342900" marR="0" lvl="0" indent="-342900" algn="l" defTabSz="457200" rtl="0" eaLnBrk="1" fontAlgn="auto" latinLnBrk="0" hangingPunct="1">
              <a:lnSpc>
                <a:spcPct val="115000"/>
              </a:lnSpc>
              <a:spcBef>
                <a:spcPts val="0"/>
              </a:spcBef>
              <a:spcAft>
                <a:spcPts val="1000"/>
              </a:spcAft>
              <a:buClrTx/>
              <a:buSzTx/>
              <a:buFont typeface="+mj-lt"/>
              <a:buAutoNum type="arabicPeriod"/>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R. J. Fleming </a:t>
            </a:r>
            <a:r>
              <a:rPr kumimoji="0" lang="en-GB" sz="1800" b="0" i="1"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PERUSE before you infuse. </a:t>
            </a:r>
            <a:r>
              <a:rPr kumimoji="0" lang="en-GB" sz="18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Anaesthesia News. Issue 396, page 19. July 2020</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3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778998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0</TotalTime>
  <Words>508</Words>
  <Application>Microsoft Office PowerPoint</Application>
  <PresentationFormat>Custom</PresentationFormat>
  <Paragraphs>25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‘PRESS to Start’ - Introducing a TIVA checklist at a large teaching hospital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‘PRESS to Start’ - Introducing a TIVA checklist at a large teaching hospital</dc:title>
  <dc:creator>Will Woodward</dc:creator>
  <cp:lastModifiedBy>Will Woodward</cp:lastModifiedBy>
  <cp:revision>2</cp:revision>
  <dcterms:created xsi:type="dcterms:W3CDTF">2023-04-25T08:27:44Z</dcterms:created>
  <dcterms:modified xsi:type="dcterms:W3CDTF">2023-05-17T18:59:24Z</dcterms:modified>
</cp:coreProperties>
</file>