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30275213" cy="42767250"/>
  <p:notesSz cx="6858000" cy="9144000"/>
  <p:defaultTextStyle>
    <a:defPPr>
      <a:defRPr lang="en-US"/>
    </a:defPPr>
    <a:lvl1pPr marL="0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1pPr>
    <a:lvl2pPr marL="1490569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2pPr>
    <a:lvl3pPr marL="2981138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3pPr>
    <a:lvl4pPr marL="4471707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4pPr>
    <a:lvl5pPr marL="5962275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5pPr>
    <a:lvl6pPr marL="7452847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6pPr>
    <a:lvl7pPr marL="8943416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7pPr>
    <a:lvl8pPr marL="10433985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8pPr>
    <a:lvl9pPr marL="11924554" algn="l" defTabSz="2981138" rtl="0" eaLnBrk="1" latinLnBrk="0" hangingPunct="1">
      <a:defRPr sz="5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A24"/>
    <a:srgbClr val="0A3D33"/>
    <a:srgbClr val="0C5243"/>
    <a:srgbClr val="0C7A63"/>
    <a:srgbClr val="039E7F"/>
    <a:srgbClr val="00BC96"/>
    <a:srgbClr val="032B23"/>
    <a:srgbClr val="009FE3"/>
    <a:srgbClr val="007AAE"/>
    <a:srgbClr val="008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6296" autoAdjust="0"/>
  </p:normalViewPr>
  <p:slideViewPr>
    <p:cSldViewPr>
      <p:cViewPr>
        <p:scale>
          <a:sx n="44" d="100"/>
          <a:sy n="44" d="100"/>
        </p:scale>
        <p:origin x="1296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42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05152-3869-FC45-A5F0-2312DB98E276}" type="doc">
      <dgm:prSet loTypeId="urn:microsoft.com/office/officeart/2005/8/layout/hProcess11" loCatId="" qsTypeId="urn:microsoft.com/office/officeart/2005/8/quickstyle/simple1" qsCatId="simple" csTypeId="urn:microsoft.com/office/officeart/2005/8/colors/accent1_2" csCatId="accent1" phldr="1"/>
      <dgm:spPr/>
    </dgm:pt>
    <dgm:pt modelId="{F368CAF1-D79D-5C4F-881D-61A33213FCF4}">
      <dgm:prSet phldrT="[Text]" custT="1"/>
      <dgm:spPr/>
      <dgm:t>
        <a:bodyPr/>
        <a:lstStyle/>
        <a:p>
          <a:pPr algn="ctr">
            <a:buNone/>
          </a:pPr>
          <a:r>
            <a:rPr lang="en-GB" sz="3400" b="1" u="none" dirty="0">
              <a:solidFill>
                <a:schemeClr val="bg1">
                  <a:lumMod val="10000"/>
                </a:schemeClr>
              </a:solidFill>
            </a:rPr>
            <a:t>Aug 2022</a:t>
          </a:r>
          <a:endParaRPr lang="en-GB" sz="3400" u="none" dirty="0"/>
        </a:p>
      </dgm:t>
    </dgm:pt>
    <dgm:pt modelId="{8B2C4C9D-9C83-A84C-849D-756A594A06B3}" type="parTrans" cxnId="{60842BB1-089C-714D-BAEE-A67AA06009D5}">
      <dgm:prSet/>
      <dgm:spPr/>
      <dgm:t>
        <a:bodyPr/>
        <a:lstStyle/>
        <a:p>
          <a:endParaRPr lang="en-GB"/>
        </a:p>
      </dgm:t>
    </dgm:pt>
    <dgm:pt modelId="{BC239728-A430-3B48-BEC7-37B81C5D4706}" type="sibTrans" cxnId="{60842BB1-089C-714D-BAEE-A67AA06009D5}">
      <dgm:prSet/>
      <dgm:spPr/>
      <dgm:t>
        <a:bodyPr/>
        <a:lstStyle/>
        <a:p>
          <a:endParaRPr lang="en-GB"/>
        </a:p>
      </dgm:t>
    </dgm:pt>
    <dgm:pt modelId="{47B3BDC0-0D97-C54C-878D-3FD4B909132A}">
      <dgm:prSet phldrT="[Text]" custT="1"/>
      <dgm:spPr/>
      <dgm:t>
        <a:bodyPr/>
        <a:lstStyle/>
        <a:p>
          <a:pPr algn="ctr">
            <a:buNone/>
          </a:pPr>
          <a:r>
            <a:rPr lang="en-GB" sz="3400" b="1" dirty="0"/>
            <a:t>March 2023</a:t>
          </a:r>
        </a:p>
      </dgm:t>
    </dgm:pt>
    <dgm:pt modelId="{4D79D197-4D7C-8342-AC6B-778824D21A52}" type="parTrans" cxnId="{3E0D63FE-C329-8F4A-9419-321F1B90A6C7}">
      <dgm:prSet/>
      <dgm:spPr/>
      <dgm:t>
        <a:bodyPr/>
        <a:lstStyle/>
        <a:p>
          <a:endParaRPr lang="en-GB"/>
        </a:p>
      </dgm:t>
    </dgm:pt>
    <dgm:pt modelId="{01AA2C05-7D0B-3045-9E67-A3059640459D}" type="sibTrans" cxnId="{3E0D63FE-C329-8F4A-9419-321F1B90A6C7}">
      <dgm:prSet/>
      <dgm:spPr/>
      <dgm:t>
        <a:bodyPr/>
        <a:lstStyle/>
        <a:p>
          <a:endParaRPr lang="en-GB"/>
        </a:p>
      </dgm:t>
    </dgm:pt>
    <dgm:pt modelId="{62ECC6DC-C825-A045-A972-274470FCDA11}">
      <dgm:prSet custT="1"/>
      <dgm:spPr/>
      <dgm:t>
        <a:bodyPr/>
        <a:lstStyle/>
        <a:p>
          <a:pPr algn="ctr">
            <a:buNone/>
          </a:pPr>
          <a:r>
            <a:rPr lang="en-GB" sz="3400" b="1" dirty="0"/>
            <a:t>Academic Year 2023-2024</a:t>
          </a:r>
        </a:p>
      </dgm:t>
    </dgm:pt>
    <dgm:pt modelId="{561FCC55-27DE-C24A-9488-4B3EB122FE05}" type="parTrans" cxnId="{9C9BC82B-48C8-D54F-9110-A5A2DDC129A4}">
      <dgm:prSet/>
      <dgm:spPr/>
      <dgm:t>
        <a:bodyPr/>
        <a:lstStyle/>
        <a:p>
          <a:endParaRPr lang="en-GB"/>
        </a:p>
      </dgm:t>
    </dgm:pt>
    <dgm:pt modelId="{895FA849-E14A-E343-A89C-108CC515D4E1}" type="sibTrans" cxnId="{9C9BC82B-48C8-D54F-9110-A5A2DDC129A4}">
      <dgm:prSet/>
      <dgm:spPr/>
      <dgm:t>
        <a:bodyPr/>
        <a:lstStyle/>
        <a:p>
          <a:endParaRPr lang="en-GB"/>
        </a:p>
      </dgm:t>
    </dgm:pt>
    <dgm:pt modelId="{EA2F2B33-0265-B048-8107-63DBD77F7381}">
      <dgm:prSet custT="1"/>
      <dgm:spPr/>
      <dgm:t>
        <a:bodyPr/>
        <a:lstStyle/>
        <a:p>
          <a:pPr algn="ctr">
            <a:buNone/>
          </a:pPr>
          <a:r>
            <a:rPr lang="en-GB" sz="3400" b="1" dirty="0">
              <a:solidFill>
                <a:schemeClr val="bg1">
                  <a:lumMod val="10000"/>
                </a:schemeClr>
              </a:solidFill>
            </a:rPr>
            <a:t>Dec 2022</a:t>
          </a:r>
        </a:p>
      </dgm:t>
    </dgm:pt>
    <dgm:pt modelId="{5E413BE8-0013-184A-9A69-5681E75AC29E}" type="parTrans" cxnId="{68F754E7-3872-5A4A-B405-20261AC4C30A}">
      <dgm:prSet/>
      <dgm:spPr/>
      <dgm:t>
        <a:bodyPr/>
        <a:lstStyle/>
        <a:p>
          <a:endParaRPr lang="en-GB"/>
        </a:p>
      </dgm:t>
    </dgm:pt>
    <dgm:pt modelId="{AE2B31A3-F053-A142-8FF8-3C2D5A81081B}" type="sibTrans" cxnId="{68F754E7-3872-5A4A-B405-20261AC4C30A}">
      <dgm:prSet/>
      <dgm:spPr/>
      <dgm:t>
        <a:bodyPr/>
        <a:lstStyle/>
        <a:p>
          <a:endParaRPr lang="en-GB"/>
        </a:p>
      </dgm:t>
    </dgm:pt>
    <dgm:pt modelId="{16DFF24A-5183-6B45-B95B-3C61D0F1DFEC}">
      <dgm:prSet phldrT="[Text]" custT="1"/>
      <dgm:spPr/>
      <dgm:t>
        <a:bodyPr/>
        <a:lstStyle/>
        <a:p>
          <a:pPr algn="ctr">
            <a:buNone/>
          </a:pPr>
          <a:r>
            <a:rPr lang="en-GB" sz="3400" b="1" u="none" dirty="0">
              <a:solidFill>
                <a:schemeClr val="bg1">
                  <a:lumMod val="10000"/>
                </a:schemeClr>
              </a:solidFill>
            </a:rPr>
            <a:t>Nov 2022</a:t>
          </a:r>
          <a:endParaRPr lang="en-GB" sz="3400" u="none" dirty="0"/>
        </a:p>
      </dgm:t>
    </dgm:pt>
    <dgm:pt modelId="{D559CAB2-E0F2-7649-BCF8-BF76A35FF143}" type="parTrans" cxnId="{9B1A78E3-9476-E949-A768-EF98D7AA0B9E}">
      <dgm:prSet/>
      <dgm:spPr/>
      <dgm:t>
        <a:bodyPr/>
        <a:lstStyle/>
        <a:p>
          <a:endParaRPr lang="en-GB"/>
        </a:p>
      </dgm:t>
    </dgm:pt>
    <dgm:pt modelId="{3EABAEEF-6E33-8842-B3FE-43B2C7267C2E}" type="sibTrans" cxnId="{9B1A78E3-9476-E949-A768-EF98D7AA0B9E}">
      <dgm:prSet/>
      <dgm:spPr/>
      <dgm:t>
        <a:bodyPr/>
        <a:lstStyle/>
        <a:p>
          <a:endParaRPr lang="en-GB"/>
        </a:p>
      </dgm:t>
    </dgm:pt>
    <dgm:pt modelId="{4F78C2F5-5E61-9940-8F47-4AE04B2C90F5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GB" sz="3400" dirty="0"/>
            <a:t>Initial survey to MBBS students opened</a:t>
          </a:r>
        </a:p>
      </dgm:t>
    </dgm:pt>
    <dgm:pt modelId="{467639BE-D85F-1044-91F8-D8945E97C7C3}" type="parTrans" cxnId="{A597AE63-7FE2-CB4A-8898-7FCCDD1AAC76}">
      <dgm:prSet/>
      <dgm:spPr/>
      <dgm:t>
        <a:bodyPr/>
        <a:lstStyle/>
        <a:p>
          <a:endParaRPr lang="en-GB"/>
        </a:p>
      </dgm:t>
    </dgm:pt>
    <dgm:pt modelId="{EAA82548-AE6C-794E-A79D-EE9D7AF777F9}" type="sibTrans" cxnId="{A597AE63-7FE2-CB4A-8898-7FCCDD1AAC76}">
      <dgm:prSet/>
      <dgm:spPr/>
      <dgm:t>
        <a:bodyPr/>
        <a:lstStyle/>
        <a:p>
          <a:endParaRPr lang="en-GB"/>
        </a:p>
      </dgm:t>
    </dgm:pt>
    <dgm:pt modelId="{F2C86AC6-611E-CD4A-AB91-25FCD5B287BC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GB" sz="3400" u="none" dirty="0"/>
            <a:t>Initial survey close date</a:t>
          </a:r>
        </a:p>
      </dgm:t>
    </dgm:pt>
    <dgm:pt modelId="{286AD159-85E6-E642-A7B3-27ECE1761708}" type="parTrans" cxnId="{6057AB60-3C8F-6F42-A431-EC25F1757BBA}">
      <dgm:prSet/>
      <dgm:spPr/>
      <dgm:t>
        <a:bodyPr/>
        <a:lstStyle/>
        <a:p>
          <a:endParaRPr lang="en-GB"/>
        </a:p>
      </dgm:t>
    </dgm:pt>
    <dgm:pt modelId="{831F6D00-42CD-F34B-87E2-AAE896D9B2D6}" type="sibTrans" cxnId="{6057AB60-3C8F-6F42-A431-EC25F1757BBA}">
      <dgm:prSet/>
      <dgm:spPr/>
      <dgm:t>
        <a:bodyPr/>
        <a:lstStyle/>
        <a:p>
          <a:endParaRPr lang="en-GB"/>
        </a:p>
      </dgm:t>
    </dgm:pt>
    <dgm:pt modelId="{03ED6F28-DC3A-C04A-ABD3-3B539ABFADC6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GB" sz="3400" b="0" dirty="0">
              <a:solidFill>
                <a:schemeClr val="bg1">
                  <a:lumMod val="10000"/>
                </a:schemeClr>
              </a:solidFill>
            </a:rPr>
            <a:t>Initial results presented at Research Day</a:t>
          </a:r>
        </a:p>
      </dgm:t>
    </dgm:pt>
    <dgm:pt modelId="{4BD90266-27BE-DC43-8B3F-F3077CDC479B}" type="parTrans" cxnId="{1F1A138F-4F73-C24F-B32B-1FD1B38AD203}">
      <dgm:prSet/>
      <dgm:spPr/>
      <dgm:t>
        <a:bodyPr/>
        <a:lstStyle/>
        <a:p>
          <a:endParaRPr lang="en-GB"/>
        </a:p>
      </dgm:t>
    </dgm:pt>
    <dgm:pt modelId="{013E2756-E364-9F47-B688-9C9DFA27DF20}" type="sibTrans" cxnId="{1F1A138F-4F73-C24F-B32B-1FD1B38AD203}">
      <dgm:prSet/>
      <dgm:spPr/>
      <dgm:t>
        <a:bodyPr/>
        <a:lstStyle/>
        <a:p>
          <a:endParaRPr lang="en-GB"/>
        </a:p>
      </dgm:t>
    </dgm:pt>
    <dgm:pt modelId="{5FB45FA3-F6AD-2A44-AF6E-A50010890B96}">
      <dgm:prSet phldrT="[Text]"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GB" sz="3400" dirty="0"/>
            <a:t>Pilot matching scheme rollout</a:t>
          </a:r>
        </a:p>
      </dgm:t>
    </dgm:pt>
    <dgm:pt modelId="{E7C959F5-F2F5-E346-9789-E4E711CF1212}" type="parTrans" cxnId="{AA296166-D005-8146-9678-60E0088B11B1}">
      <dgm:prSet/>
      <dgm:spPr/>
      <dgm:t>
        <a:bodyPr/>
        <a:lstStyle/>
        <a:p>
          <a:endParaRPr lang="en-GB"/>
        </a:p>
      </dgm:t>
    </dgm:pt>
    <dgm:pt modelId="{BD1EBD64-7AF3-EC40-AB72-DE846183AD13}" type="sibTrans" cxnId="{AA296166-D005-8146-9678-60E0088B11B1}">
      <dgm:prSet/>
      <dgm:spPr/>
      <dgm:t>
        <a:bodyPr/>
        <a:lstStyle/>
        <a:p>
          <a:endParaRPr lang="en-GB"/>
        </a:p>
      </dgm:t>
    </dgm:pt>
    <dgm:pt modelId="{E7BF5F0C-1CBF-184C-AD4E-33B245F235BA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GB" sz="3400" dirty="0"/>
            <a:t>Upscaling</a:t>
          </a:r>
        </a:p>
      </dgm:t>
    </dgm:pt>
    <dgm:pt modelId="{8DA1FA3A-0E8F-A74D-B7FA-024FB91D80D6}" type="parTrans" cxnId="{48DA3315-93BE-F844-87D2-71BD44EC99C9}">
      <dgm:prSet/>
      <dgm:spPr/>
      <dgm:t>
        <a:bodyPr/>
        <a:lstStyle/>
        <a:p>
          <a:endParaRPr lang="en-GB"/>
        </a:p>
      </dgm:t>
    </dgm:pt>
    <dgm:pt modelId="{5599EDBE-12E7-4C4D-ADE4-881C69273D85}" type="sibTrans" cxnId="{48DA3315-93BE-F844-87D2-71BD44EC99C9}">
      <dgm:prSet/>
      <dgm:spPr/>
      <dgm:t>
        <a:bodyPr/>
        <a:lstStyle/>
        <a:p>
          <a:endParaRPr lang="en-GB"/>
        </a:p>
      </dgm:t>
    </dgm:pt>
    <dgm:pt modelId="{B0B02AA0-DAE3-2C43-A38C-F59BC977DB94}" type="pres">
      <dgm:prSet presAssocID="{1F805152-3869-FC45-A5F0-2312DB98E276}" presName="Name0" presStyleCnt="0">
        <dgm:presLayoutVars>
          <dgm:dir/>
          <dgm:resizeHandles val="exact"/>
        </dgm:presLayoutVars>
      </dgm:prSet>
      <dgm:spPr/>
    </dgm:pt>
    <dgm:pt modelId="{2FACB049-4848-3044-9A50-D49B92BD88E1}" type="pres">
      <dgm:prSet presAssocID="{1F805152-3869-FC45-A5F0-2312DB98E276}" presName="arrow" presStyleLbl="bgShp" presStyleIdx="0" presStyleCnt="1" custScaleX="71499" custScaleY="14486" custLinFactNeighborX="-12445" custLinFactNeighborY="-158"/>
      <dgm:spPr>
        <a:gradFill flip="none" rotWithShape="0">
          <a:gsLst>
            <a:gs pos="0">
              <a:srgbClr val="021A24">
                <a:tint val="66000"/>
                <a:satMod val="160000"/>
              </a:srgbClr>
            </a:gs>
            <a:gs pos="50000">
              <a:srgbClr val="021A24">
                <a:tint val="44500"/>
                <a:satMod val="160000"/>
              </a:srgbClr>
            </a:gs>
            <a:gs pos="100000">
              <a:srgbClr val="021A24">
                <a:tint val="23500"/>
                <a:satMod val="160000"/>
              </a:srgbClr>
            </a:gs>
          </a:gsLst>
          <a:lin ang="10800000" scaled="1"/>
          <a:tileRect/>
        </a:gradFill>
        <a:ln>
          <a:solidFill>
            <a:schemeClr val="bg1">
              <a:lumMod val="50000"/>
            </a:schemeClr>
          </a:solidFill>
        </a:ln>
      </dgm:spPr>
    </dgm:pt>
    <dgm:pt modelId="{AF02F442-E6D5-D44C-A459-6FFFCDCB3EC3}" type="pres">
      <dgm:prSet presAssocID="{1F805152-3869-FC45-A5F0-2312DB98E276}" presName="points" presStyleCnt="0"/>
      <dgm:spPr/>
    </dgm:pt>
    <dgm:pt modelId="{EA6188BB-32EE-214E-8F20-D7F6D01E30C4}" type="pres">
      <dgm:prSet presAssocID="{F368CAF1-D79D-5C4F-881D-61A33213FCF4}" presName="compositeA" presStyleCnt="0"/>
      <dgm:spPr/>
    </dgm:pt>
    <dgm:pt modelId="{FE0707F2-DDF5-F249-A3DD-7ABD25A65FDF}" type="pres">
      <dgm:prSet presAssocID="{F368CAF1-D79D-5C4F-881D-61A33213FCF4}" presName="textA" presStyleLbl="revTx" presStyleIdx="0" presStyleCnt="5" custScaleX="147136">
        <dgm:presLayoutVars>
          <dgm:bulletEnabled val="1"/>
        </dgm:presLayoutVars>
      </dgm:prSet>
      <dgm:spPr/>
    </dgm:pt>
    <dgm:pt modelId="{D1213D0D-BF67-F64E-85FD-72D67ECC7B93}" type="pres">
      <dgm:prSet presAssocID="{F368CAF1-D79D-5C4F-881D-61A33213FCF4}" presName="circleA" presStyleLbl="node1" presStyleIdx="0" presStyleCnt="5"/>
      <dgm:spPr>
        <a:solidFill>
          <a:srgbClr val="00BC96"/>
        </a:solidFill>
        <a:ln>
          <a:solidFill>
            <a:schemeClr val="bg1">
              <a:lumMod val="50000"/>
            </a:schemeClr>
          </a:solidFill>
        </a:ln>
      </dgm:spPr>
    </dgm:pt>
    <dgm:pt modelId="{62C283CD-78DF-2546-8798-766817965CFE}" type="pres">
      <dgm:prSet presAssocID="{F368CAF1-D79D-5C4F-881D-61A33213FCF4}" presName="spaceA" presStyleCnt="0"/>
      <dgm:spPr/>
    </dgm:pt>
    <dgm:pt modelId="{9AD6BC0C-3C37-304D-BA9C-3F5242EA20A3}" type="pres">
      <dgm:prSet presAssocID="{BC239728-A430-3B48-BEC7-37B81C5D4706}" presName="space" presStyleCnt="0"/>
      <dgm:spPr/>
    </dgm:pt>
    <dgm:pt modelId="{BFE91842-7A1D-CC4D-B865-8FCEC0757993}" type="pres">
      <dgm:prSet presAssocID="{16DFF24A-5183-6B45-B95B-3C61D0F1DFEC}" presName="compositeB" presStyleCnt="0"/>
      <dgm:spPr/>
    </dgm:pt>
    <dgm:pt modelId="{6EBC4B5E-12E1-534C-B4D6-45F6713D1459}" type="pres">
      <dgm:prSet presAssocID="{16DFF24A-5183-6B45-B95B-3C61D0F1DFEC}" presName="textB" presStyleLbl="revTx" presStyleIdx="1" presStyleCnt="5">
        <dgm:presLayoutVars>
          <dgm:bulletEnabled val="1"/>
        </dgm:presLayoutVars>
      </dgm:prSet>
      <dgm:spPr/>
    </dgm:pt>
    <dgm:pt modelId="{49E7FBBF-2AE0-2741-BB8A-5B0BA41876DA}" type="pres">
      <dgm:prSet presAssocID="{16DFF24A-5183-6B45-B95B-3C61D0F1DFEC}" presName="circleB" presStyleLbl="node1" presStyleIdx="1" presStyleCnt="5"/>
      <dgm:spPr>
        <a:ln>
          <a:solidFill>
            <a:schemeClr val="bg1">
              <a:lumMod val="50000"/>
            </a:schemeClr>
          </a:solidFill>
        </a:ln>
      </dgm:spPr>
    </dgm:pt>
    <dgm:pt modelId="{F2F081E5-3DB2-BC42-9E54-BE96B45879BB}" type="pres">
      <dgm:prSet presAssocID="{16DFF24A-5183-6B45-B95B-3C61D0F1DFEC}" presName="spaceB" presStyleCnt="0"/>
      <dgm:spPr/>
    </dgm:pt>
    <dgm:pt modelId="{C5AF61FC-EE47-784C-9E67-B9D84F9D234D}" type="pres">
      <dgm:prSet presAssocID="{3EABAEEF-6E33-8842-B3FE-43B2C7267C2E}" presName="space" presStyleCnt="0"/>
      <dgm:spPr/>
    </dgm:pt>
    <dgm:pt modelId="{E12D6932-3EBD-2A40-96A6-B1B8819C64D5}" type="pres">
      <dgm:prSet presAssocID="{EA2F2B33-0265-B048-8107-63DBD77F7381}" presName="compositeA" presStyleCnt="0"/>
      <dgm:spPr/>
    </dgm:pt>
    <dgm:pt modelId="{1603C198-4448-D144-93E0-3526F86750D7}" type="pres">
      <dgm:prSet presAssocID="{EA2F2B33-0265-B048-8107-63DBD77F7381}" presName="textA" presStyleLbl="revTx" presStyleIdx="2" presStyleCnt="5">
        <dgm:presLayoutVars>
          <dgm:bulletEnabled val="1"/>
        </dgm:presLayoutVars>
      </dgm:prSet>
      <dgm:spPr/>
    </dgm:pt>
    <dgm:pt modelId="{51B34DEC-160F-5F47-BCC9-C9F888007B24}" type="pres">
      <dgm:prSet presAssocID="{EA2F2B33-0265-B048-8107-63DBD77F7381}" presName="circleA" presStyleLbl="node1" presStyleIdx="2" presStyleCnt="5"/>
      <dgm:spPr>
        <a:ln>
          <a:solidFill>
            <a:schemeClr val="bg1">
              <a:lumMod val="50000"/>
            </a:schemeClr>
          </a:solidFill>
        </a:ln>
      </dgm:spPr>
    </dgm:pt>
    <dgm:pt modelId="{E3C5D48D-867C-2A4F-A047-F0B0DB20BD59}" type="pres">
      <dgm:prSet presAssocID="{EA2F2B33-0265-B048-8107-63DBD77F7381}" presName="spaceA" presStyleCnt="0"/>
      <dgm:spPr/>
    </dgm:pt>
    <dgm:pt modelId="{3F4D7695-A6E2-014A-991D-D74EBAB69A33}" type="pres">
      <dgm:prSet presAssocID="{AE2B31A3-F053-A142-8FF8-3C2D5A81081B}" presName="space" presStyleCnt="0"/>
      <dgm:spPr/>
    </dgm:pt>
    <dgm:pt modelId="{CB11308B-6335-644F-8577-D596C5C8AC2C}" type="pres">
      <dgm:prSet presAssocID="{47B3BDC0-0D97-C54C-878D-3FD4B909132A}" presName="compositeB" presStyleCnt="0"/>
      <dgm:spPr/>
    </dgm:pt>
    <dgm:pt modelId="{CA984FEC-7CB9-9C42-8033-38857537AAF7}" type="pres">
      <dgm:prSet presAssocID="{47B3BDC0-0D97-C54C-878D-3FD4B909132A}" presName="textB" presStyleLbl="revTx" presStyleIdx="3" presStyleCnt="5">
        <dgm:presLayoutVars>
          <dgm:bulletEnabled val="1"/>
        </dgm:presLayoutVars>
      </dgm:prSet>
      <dgm:spPr/>
    </dgm:pt>
    <dgm:pt modelId="{E77B846D-D68D-F842-82CA-771BDD2A5ABC}" type="pres">
      <dgm:prSet presAssocID="{47B3BDC0-0D97-C54C-878D-3FD4B909132A}" presName="circleB" presStyleLbl="node1" presStyleIdx="3" presStyleCnt="5"/>
      <dgm:spPr>
        <a:ln>
          <a:solidFill>
            <a:schemeClr val="bg1">
              <a:lumMod val="50000"/>
            </a:schemeClr>
          </a:solidFill>
        </a:ln>
      </dgm:spPr>
    </dgm:pt>
    <dgm:pt modelId="{9C11AE48-0E00-FA43-A7D2-04E7B94FDCEA}" type="pres">
      <dgm:prSet presAssocID="{47B3BDC0-0D97-C54C-878D-3FD4B909132A}" presName="spaceB" presStyleCnt="0"/>
      <dgm:spPr/>
    </dgm:pt>
    <dgm:pt modelId="{262B6AC0-B079-124F-AFCA-F5AD11642A98}" type="pres">
      <dgm:prSet presAssocID="{01AA2C05-7D0B-3045-9E67-A3059640459D}" presName="space" presStyleCnt="0"/>
      <dgm:spPr/>
    </dgm:pt>
    <dgm:pt modelId="{9DCAA807-87ED-7C4E-8C8A-049A7DF124DB}" type="pres">
      <dgm:prSet presAssocID="{62ECC6DC-C825-A045-A972-274470FCDA11}" presName="compositeA" presStyleCnt="0"/>
      <dgm:spPr/>
    </dgm:pt>
    <dgm:pt modelId="{DA63AEEF-6A36-7940-9D43-E239ED0E2712}" type="pres">
      <dgm:prSet presAssocID="{62ECC6DC-C825-A045-A972-274470FCDA11}" presName="textA" presStyleLbl="revTx" presStyleIdx="4" presStyleCnt="5">
        <dgm:presLayoutVars>
          <dgm:bulletEnabled val="1"/>
        </dgm:presLayoutVars>
      </dgm:prSet>
      <dgm:spPr/>
    </dgm:pt>
    <dgm:pt modelId="{CBFC9D70-1F8B-4948-BE1A-561CC41D3000}" type="pres">
      <dgm:prSet presAssocID="{62ECC6DC-C825-A045-A972-274470FCDA11}" presName="circleA" presStyleLbl="node1" presStyleIdx="4" presStyleCnt="5"/>
      <dgm:spPr>
        <a:solidFill>
          <a:schemeClr val="bg1">
            <a:lumMod val="50000"/>
          </a:schemeClr>
        </a:solidFill>
      </dgm:spPr>
    </dgm:pt>
    <dgm:pt modelId="{10897FAF-5CCD-044E-8F83-6DC387D5961A}" type="pres">
      <dgm:prSet presAssocID="{62ECC6DC-C825-A045-A972-274470FCDA11}" presName="spaceA" presStyleCnt="0"/>
      <dgm:spPr/>
    </dgm:pt>
  </dgm:ptLst>
  <dgm:cxnLst>
    <dgm:cxn modelId="{48DA3315-93BE-F844-87D2-71BD44EC99C9}" srcId="{62ECC6DC-C825-A045-A972-274470FCDA11}" destId="{E7BF5F0C-1CBF-184C-AD4E-33B245F235BA}" srcOrd="0" destOrd="0" parTransId="{8DA1FA3A-0E8F-A74D-B7FA-024FB91D80D6}" sibTransId="{5599EDBE-12E7-4C4D-ADE4-881C69273D85}"/>
    <dgm:cxn modelId="{9C9BC82B-48C8-D54F-9110-A5A2DDC129A4}" srcId="{1F805152-3869-FC45-A5F0-2312DB98E276}" destId="{62ECC6DC-C825-A045-A972-274470FCDA11}" srcOrd="4" destOrd="0" parTransId="{561FCC55-27DE-C24A-9488-4B3EB122FE05}" sibTransId="{895FA849-E14A-E343-A89C-108CC515D4E1}"/>
    <dgm:cxn modelId="{77E9A52D-AF93-D84B-BDAA-F7984611A906}" type="presOf" srcId="{5FB45FA3-F6AD-2A44-AF6E-A50010890B96}" destId="{CA984FEC-7CB9-9C42-8033-38857537AAF7}" srcOrd="0" destOrd="1" presId="urn:microsoft.com/office/officeart/2005/8/layout/hProcess11"/>
    <dgm:cxn modelId="{74732E36-6DFC-A144-ACCB-FF47ECC68181}" type="presOf" srcId="{16DFF24A-5183-6B45-B95B-3C61D0F1DFEC}" destId="{6EBC4B5E-12E1-534C-B4D6-45F6713D1459}" srcOrd="0" destOrd="0" presId="urn:microsoft.com/office/officeart/2005/8/layout/hProcess11"/>
    <dgm:cxn modelId="{DEC0E642-36C1-8042-B753-9346E893380E}" type="presOf" srcId="{1F805152-3869-FC45-A5F0-2312DB98E276}" destId="{B0B02AA0-DAE3-2C43-A38C-F59BC977DB94}" srcOrd="0" destOrd="0" presId="urn:microsoft.com/office/officeart/2005/8/layout/hProcess11"/>
    <dgm:cxn modelId="{6057AB60-3C8F-6F42-A431-EC25F1757BBA}" srcId="{16DFF24A-5183-6B45-B95B-3C61D0F1DFEC}" destId="{F2C86AC6-611E-CD4A-AB91-25FCD5B287BC}" srcOrd="0" destOrd="0" parTransId="{286AD159-85E6-E642-A7B3-27ECE1761708}" sibTransId="{831F6D00-42CD-F34B-87E2-AAE896D9B2D6}"/>
    <dgm:cxn modelId="{A597AE63-7FE2-CB4A-8898-7FCCDD1AAC76}" srcId="{F368CAF1-D79D-5C4F-881D-61A33213FCF4}" destId="{4F78C2F5-5E61-9940-8F47-4AE04B2C90F5}" srcOrd="0" destOrd="0" parTransId="{467639BE-D85F-1044-91F8-D8945E97C7C3}" sibTransId="{EAA82548-AE6C-794E-A79D-EE9D7AF777F9}"/>
    <dgm:cxn modelId="{AA296166-D005-8146-9678-60E0088B11B1}" srcId="{47B3BDC0-0D97-C54C-878D-3FD4B909132A}" destId="{5FB45FA3-F6AD-2A44-AF6E-A50010890B96}" srcOrd="0" destOrd="0" parTransId="{E7C959F5-F2F5-E346-9789-E4E711CF1212}" sibTransId="{BD1EBD64-7AF3-EC40-AB72-DE846183AD13}"/>
    <dgm:cxn modelId="{7D4A2876-0D45-9647-9968-CC1754EFF5C3}" type="presOf" srcId="{F2C86AC6-611E-CD4A-AB91-25FCD5B287BC}" destId="{6EBC4B5E-12E1-534C-B4D6-45F6713D1459}" srcOrd="0" destOrd="1" presId="urn:microsoft.com/office/officeart/2005/8/layout/hProcess11"/>
    <dgm:cxn modelId="{1F1A138F-4F73-C24F-B32B-1FD1B38AD203}" srcId="{EA2F2B33-0265-B048-8107-63DBD77F7381}" destId="{03ED6F28-DC3A-C04A-ABD3-3B539ABFADC6}" srcOrd="0" destOrd="0" parTransId="{4BD90266-27BE-DC43-8B3F-F3077CDC479B}" sibTransId="{013E2756-E364-9F47-B688-9C9DFA27DF20}"/>
    <dgm:cxn modelId="{8ADE9091-3BC8-6841-9663-04A50908DD87}" type="presOf" srcId="{47B3BDC0-0D97-C54C-878D-3FD4B909132A}" destId="{CA984FEC-7CB9-9C42-8033-38857537AAF7}" srcOrd="0" destOrd="0" presId="urn:microsoft.com/office/officeart/2005/8/layout/hProcess11"/>
    <dgm:cxn modelId="{4BD8F09D-77AC-5746-8D27-18390607711A}" type="presOf" srcId="{E7BF5F0C-1CBF-184C-AD4E-33B245F235BA}" destId="{DA63AEEF-6A36-7940-9D43-E239ED0E2712}" srcOrd="0" destOrd="1" presId="urn:microsoft.com/office/officeart/2005/8/layout/hProcess11"/>
    <dgm:cxn modelId="{FF71129E-1DBB-5F4E-AEC1-002B876DE500}" type="presOf" srcId="{EA2F2B33-0265-B048-8107-63DBD77F7381}" destId="{1603C198-4448-D144-93E0-3526F86750D7}" srcOrd="0" destOrd="0" presId="urn:microsoft.com/office/officeart/2005/8/layout/hProcess11"/>
    <dgm:cxn modelId="{7A279BB0-6955-EC4D-A7F0-A9257A30A820}" type="presOf" srcId="{F368CAF1-D79D-5C4F-881D-61A33213FCF4}" destId="{FE0707F2-DDF5-F249-A3DD-7ABD25A65FDF}" srcOrd="0" destOrd="0" presId="urn:microsoft.com/office/officeart/2005/8/layout/hProcess11"/>
    <dgm:cxn modelId="{60842BB1-089C-714D-BAEE-A67AA06009D5}" srcId="{1F805152-3869-FC45-A5F0-2312DB98E276}" destId="{F368CAF1-D79D-5C4F-881D-61A33213FCF4}" srcOrd="0" destOrd="0" parTransId="{8B2C4C9D-9C83-A84C-849D-756A594A06B3}" sibTransId="{BC239728-A430-3B48-BEC7-37B81C5D4706}"/>
    <dgm:cxn modelId="{AA6C6DB3-8B32-7C49-A252-1111DA6E1329}" type="presOf" srcId="{4F78C2F5-5E61-9940-8F47-4AE04B2C90F5}" destId="{FE0707F2-DDF5-F249-A3DD-7ABD25A65FDF}" srcOrd="0" destOrd="1" presId="urn:microsoft.com/office/officeart/2005/8/layout/hProcess11"/>
    <dgm:cxn modelId="{7C8718B7-23F6-4A46-8AAB-3F46E423A17C}" type="presOf" srcId="{03ED6F28-DC3A-C04A-ABD3-3B539ABFADC6}" destId="{1603C198-4448-D144-93E0-3526F86750D7}" srcOrd="0" destOrd="1" presId="urn:microsoft.com/office/officeart/2005/8/layout/hProcess11"/>
    <dgm:cxn modelId="{9B1A78E3-9476-E949-A768-EF98D7AA0B9E}" srcId="{1F805152-3869-FC45-A5F0-2312DB98E276}" destId="{16DFF24A-5183-6B45-B95B-3C61D0F1DFEC}" srcOrd="1" destOrd="0" parTransId="{D559CAB2-E0F2-7649-BCF8-BF76A35FF143}" sibTransId="{3EABAEEF-6E33-8842-B3FE-43B2C7267C2E}"/>
    <dgm:cxn modelId="{68F754E7-3872-5A4A-B405-20261AC4C30A}" srcId="{1F805152-3869-FC45-A5F0-2312DB98E276}" destId="{EA2F2B33-0265-B048-8107-63DBD77F7381}" srcOrd="2" destOrd="0" parTransId="{5E413BE8-0013-184A-9A69-5681E75AC29E}" sibTransId="{AE2B31A3-F053-A142-8FF8-3C2D5A81081B}"/>
    <dgm:cxn modelId="{4895D0E9-315B-1F4C-9458-4F577D56866F}" type="presOf" srcId="{62ECC6DC-C825-A045-A972-274470FCDA11}" destId="{DA63AEEF-6A36-7940-9D43-E239ED0E2712}" srcOrd="0" destOrd="0" presId="urn:microsoft.com/office/officeart/2005/8/layout/hProcess11"/>
    <dgm:cxn modelId="{3E0D63FE-C329-8F4A-9419-321F1B90A6C7}" srcId="{1F805152-3869-FC45-A5F0-2312DB98E276}" destId="{47B3BDC0-0D97-C54C-878D-3FD4B909132A}" srcOrd="3" destOrd="0" parTransId="{4D79D197-4D7C-8342-AC6B-778824D21A52}" sibTransId="{01AA2C05-7D0B-3045-9E67-A3059640459D}"/>
    <dgm:cxn modelId="{C9A580C8-DE78-8A44-AC46-873C84BAD4AE}" type="presParOf" srcId="{B0B02AA0-DAE3-2C43-A38C-F59BC977DB94}" destId="{2FACB049-4848-3044-9A50-D49B92BD88E1}" srcOrd="0" destOrd="0" presId="urn:microsoft.com/office/officeart/2005/8/layout/hProcess11"/>
    <dgm:cxn modelId="{9C7361FB-64F0-1941-8499-2436BABBE780}" type="presParOf" srcId="{B0B02AA0-DAE3-2C43-A38C-F59BC977DB94}" destId="{AF02F442-E6D5-D44C-A459-6FFFCDCB3EC3}" srcOrd="1" destOrd="0" presId="urn:microsoft.com/office/officeart/2005/8/layout/hProcess11"/>
    <dgm:cxn modelId="{C27869E5-8083-A948-B492-A1100AF1FE5B}" type="presParOf" srcId="{AF02F442-E6D5-D44C-A459-6FFFCDCB3EC3}" destId="{EA6188BB-32EE-214E-8F20-D7F6D01E30C4}" srcOrd="0" destOrd="0" presId="urn:microsoft.com/office/officeart/2005/8/layout/hProcess11"/>
    <dgm:cxn modelId="{9FC95B27-7CA8-5640-9EEF-D18457D3531B}" type="presParOf" srcId="{EA6188BB-32EE-214E-8F20-D7F6D01E30C4}" destId="{FE0707F2-DDF5-F249-A3DD-7ABD25A65FDF}" srcOrd="0" destOrd="0" presId="urn:microsoft.com/office/officeart/2005/8/layout/hProcess11"/>
    <dgm:cxn modelId="{61E2DDE2-46AA-B94C-A490-1308BC3A8C76}" type="presParOf" srcId="{EA6188BB-32EE-214E-8F20-D7F6D01E30C4}" destId="{D1213D0D-BF67-F64E-85FD-72D67ECC7B93}" srcOrd="1" destOrd="0" presId="urn:microsoft.com/office/officeart/2005/8/layout/hProcess11"/>
    <dgm:cxn modelId="{26FA3F22-18C2-0C43-AE76-91D13F78E43B}" type="presParOf" srcId="{EA6188BB-32EE-214E-8F20-D7F6D01E30C4}" destId="{62C283CD-78DF-2546-8798-766817965CFE}" srcOrd="2" destOrd="0" presId="urn:microsoft.com/office/officeart/2005/8/layout/hProcess11"/>
    <dgm:cxn modelId="{D98A0E00-2B03-D344-A239-2EAD7FA2ADA3}" type="presParOf" srcId="{AF02F442-E6D5-D44C-A459-6FFFCDCB3EC3}" destId="{9AD6BC0C-3C37-304D-BA9C-3F5242EA20A3}" srcOrd="1" destOrd="0" presId="urn:microsoft.com/office/officeart/2005/8/layout/hProcess11"/>
    <dgm:cxn modelId="{84D7EB5B-6212-FF45-9379-7F75A3C739CA}" type="presParOf" srcId="{AF02F442-E6D5-D44C-A459-6FFFCDCB3EC3}" destId="{BFE91842-7A1D-CC4D-B865-8FCEC0757993}" srcOrd="2" destOrd="0" presId="urn:microsoft.com/office/officeart/2005/8/layout/hProcess11"/>
    <dgm:cxn modelId="{451DEE05-082E-B947-A33A-D550A6E6F27F}" type="presParOf" srcId="{BFE91842-7A1D-CC4D-B865-8FCEC0757993}" destId="{6EBC4B5E-12E1-534C-B4D6-45F6713D1459}" srcOrd="0" destOrd="0" presId="urn:microsoft.com/office/officeart/2005/8/layout/hProcess11"/>
    <dgm:cxn modelId="{3C809A22-33A4-7A43-B246-A86701208008}" type="presParOf" srcId="{BFE91842-7A1D-CC4D-B865-8FCEC0757993}" destId="{49E7FBBF-2AE0-2741-BB8A-5B0BA41876DA}" srcOrd="1" destOrd="0" presId="urn:microsoft.com/office/officeart/2005/8/layout/hProcess11"/>
    <dgm:cxn modelId="{5739A4DE-6252-0D4C-89C8-0C75141EA920}" type="presParOf" srcId="{BFE91842-7A1D-CC4D-B865-8FCEC0757993}" destId="{F2F081E5-3DB2-BC42-9E54-BE96B45879BB}" srcOrd="2" destOrd="0" presId="urn:microsoft.com/office/officeart/2005/8/layout/hProcess11"/>
    <dgm:cxn modelId="{DE90F8EA-6CA3-CB41-8500-BC3F615A9143}" type="presParOf" srcId="{AF02F442-E6D5-D44C-A459-6FFFCDCB3EC3}" destId="{C5AF61FC-EE47-784C-9E67-B9D84F9D234D}" srcOrd="3" destOrd="0" presId="urn:microsoft.com/office/officeart/2005/8/layout/hProcess11"/>
    <dgm:cxn modelId="{EB3D5DB0-6288-9F4F-8168-DF035C3DE0C2}" type="presParOf" srcId="{AF02F442-E6D5-D44C-A459-6FFFCDCB3EC3}" destId="{E12D6932-3EBD-2A40-96A6-B1B8819C64D5}" srcOrd="4" destOrd="0" presId="urn:microsoft.com/office/officeart/2005/8/layout/hProcess11"/>
    <dgm:cxn modelId="{42FBE27D-38E4-584A-B937-7163293760CC}" type="presParOf" srcId="{E12D6932-3EBD-2A40-96A6-B1B8819C64D5}" destId="{1603C198-4448-D144-93E0-3526F86750D7}" srcOrd="0" destOrd="0" presId="urn:microsoft.com/office/officeart/2005/8/layout/hProcess11"/>
    <dgm:cxn modelId="{AEEFC42E-718B-DE43-8BC3-26F6AC3D282B}" type="presParOf" srcId="{E12D6932-3EBD-2A40-96A6-B1B8819C64D5}" destId="{51B34DEC-160F-5F47-BCC9-C9F888007B24}" srcOrd="1" destOrd="0" presId="urn:microsoft.com/office/officeart/2005/8/layout/hProcess11"/>
    <dgm:cxn modelId="{CC0EAE1E-2CD1-4340-8B5F-6147F375C89F}" type="presParOf" srcId="{E12D6932-3EBD-2A40-96A6-B1B8819C64D5}" destId="{E3C5D48D-867C-2A4F-A047-F0B0DB20BD59}" srcOrd="2" destOrd="0" presId="urn:microsoft.com/office/officeart/2005/8/layout/hProcess11"/>
    <dgm:cxn modelId="{47041E93-169F-5141-A191-4FC5E549D7A1}" type="presParOf" srcId="{AF02F442-E6D5-D44C-A459-6FFFCDCB3EC3}" destId="{3F4D7695-A6E2-014A-991D-D74EBAB69A33}" srcOrd="5" destOrd="0" presId="urn:microsoft.com/office/officeart/2005/8/layout/hProcess11"/>
    <dgm:cxn modelId="{338A8E4D-3DD3-944E-BBD3-34B6248B6723}" type="presParOf" srcId="{AF02F442-E6D5-D44C-A459-6FFFCDCB3EC3}" destId="{CB11308B-6335-644F-8577-D596C5C8AC2C}" srcOrd="6" destOrd="0" presId="urn:microsoft.com/office/officeart/2005/8/layout/hProcess11"/>
    <dgm:cxn modelId="{E75DE70E-00B8-644B-A777-B5D98AA0C5CD}" type="presParOf" srcId="{CB11308B-6335-644F-8577-D596C5C8AC2C}" destId="{CA984FEC-7CB9-9C42-8033-38857537AAF7}" srcOrd="0" destOrd="0" presId="urn:microsoft.com/office/officeart/2005/8/layout/hProcess11"/>
    <dgm:cxn modelId="{E1A434A7-C5E1-9946-9376-BF27563C041B}" type="presParOf" srcId="{CB11308B-6335-644F-8577-D596C5C8AC2C}" destId="{E77B846D-D68D-F842-82CA-771BDD2A5ABC}" srcOrd="1" destOrd="0" presId="urn:microsoft.com/office/officeart/2005/8/layout/hProcess11"/>
    <dgm:cxn modelId="{7E35DCD9-8613-9347-AED6-F7AA0005FA0A}" type="presParOf" srcId="{CB11308B-6335-644F-8577-D596C5C8AC2C}" destId="{9C11AE48-0E00-FA43-A7D2-04E7B94FDCEA}" srcOrd="2" destOrd="0" presId="urn:microsoft.com/office/officeart/2005/8/layout/hProcess11"/>
    <dgm:cxn modelId="{EFC010B8-93C2-7F43-9693-8C3524912D49}" type="presParOf" srcId="{AF02F442-E6D5-D44C-A459-6FFFCDCB3EC3}" destId="{262B6AC0-B079-124F-AFCA-F5AD11642A98}" srcOrd="7" destOrd="0" presId="urn:microsoft.com/office/officeart/2005/8/layout/hProcess11"/>
    <dgm:cxn modelId="{5CEEBD13-4172-F048-94DF-A08C273CB26A}" type="presParOf" srcId="{AF02F442-E6D5-D44C-A459-6FFFCDCB3EC3}" destId="{9DCAA807-87ED-7C4E-8C8A-049A7DF124DB}" srcOrd="8" destOrd="0" presId="urn:microsoft.com/office/officeart/2005/8/layout/hProcess11"/>
    <dgm:cxn modelId="{AE9EB688-6123-134B-81B6-75FB9641FDD1}" type="presParOf" srcId="{9DCAA807-87ED-7C4E-8C8A-049A7DF124DB}" destId="{DA63AEEF-6A36-7940-9D43-E239ED0E2712}" srcOrd="0" destOrd="0" presId="urn:microsoft.com/office/officeart/2005/8/layout/hProcess11"/>
    <dgm:cxn modelId="{5E70A049-4CCD-854B-8CE6-849555ED1781}" type="presParOf" srcId="{9DCAA807-87ED-7C4E-8C8A-049A7DF124DB}" destId="{CBFC9D70-1F8B-4948-BE1A-561CC41D3000}" srcOrd="1" destOrd="0" presId="urn:microsoft.com/office/officeart/2005/8/layout/hProcess11"/>
    <dgm:cxn modelId="{21F11790-D1D8-3C46-BD13-F39044616241}" type="presParOf" srcId="{9DCAA807-87ED-7C4E-8C8A-049A7DF124DB}" destId="{10897FAF-5CCD-044E-8F83-6DC387D5961A}" srcOrd="2" destOrd="0" presId="urn:microsoft.com/office/officeart/2005/8/layout/hProcess11"/>
  </dgm:cxnLst>
  <dgm:bg/>
  <dgm:whole>
    <a:ln w="28575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CB049-4848-3044-9A50-D49B92BD88E1}">
      <dsp:nvSpPr>
        <dsp:cNvPr id="0" name=""/>
        <dsp:cNvSpPr/>
      </dsp:nvSpPr>
      <dsp:spPr>
        <a:xfrm>
          <a:off x="1701774" y="5845587"/>
          <a:ext cx="17878951" cy="720067"/>
        </a:xfrm>
        <a:prstGeom prst="notchedRightArrow">
          <a:avLst/>
        </a:prstGeom>
        <a:gradFill flip="none" rotWithShape="0">
          <a:gsLst>
            <a:gs pos="0">
              <a:srgbClr val="021A24">
                <a:tint val="66000"/>
                <a:satMod val="160000"/>
              </a:srgbClr>
            </a:gs>
            <a:gs pos="50000">
              <a:srgbClr val="021A24">
                <a:tint val="44500"/>
                <a:satMod val="160000"/>
              </a:srgbClr>
            </a:gs>
            <a:gs pos="100000">
              <a:srgbClr val="021A24">
                <a:tint val="23500"/>
                <a:satMod val="160000"/>
              </a:srgbClr>
            </a:gs>
          </a:gsLst>
          <a:lin ang="10800000" scaled="1"/>
          <a:tileRect/>
        </a:gradFill>
        <a:ln>
          <a:solidFill>
            <a:schemeClr val="bg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0707F2-DDF5-F249-A3DD-7ABD25A65FDF}">
      <dsp:nvSpPr>
        <dsp:cNvPr id="0" name=""/>
        <dsp:cNvSpPr/>
      </dsp:nvSpPr>
      <dsp:spPr>
        <a:xfrm>
          <a:off x="1253805" y="0"/>
          <a:ext cx="5836880" cy="497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b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u="none" kern="1200" dirty="0">
              <a:solidFill>
                <a:schemeClr val="bg1">
                  <a:lumMod val="10000"/>
                </a:schemeClr>
              </a:solidFill>
            </a:rPr>
            <a:t>Aug 2022</a:t>
          </a:r>
          <a:endParaRPr lang="en-GB" sz="3400" u="none" kern="1200" dirty="0"/>
        </a:p>
        <a:p>
          <a:pPr marL="285750" lvl="1" indent="-285750" algn="ctr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3400" kern="1200" dirty="0"/>
            <a:t>Initial survey to MBBS students opened</a:t>
          </a:r>
        </a:p>
      </dsp:txBody>
      <dsp:txXfrm>
        <a:off x="1253805" y="0"/>
        <a:ext cx="5836880" cy="4970780"/>
      </dsp:txXfrm>
    </dsp:sp>
    <dsp:sp modelId="{D1213D0D-BF67-F64E-85FD-72D67ECC7B93}">
      <dsp:nvSpPr>
        <dsp:cNvPr id="0" name=""/>
        <dsp:cNvSpPr/>
      </dsp:nvSpPr>
      <dsp:spPr>
        <a:xfrm>
          <a:off x="3550897" y="5592127"/>
          <a:ext cx="1242695" cy="1242695"/>
        </a:xfrm>
        <a:prstGeom prst="ellipse">
          <a:avLst/>
        </a:prstGeom>
        <a:solidFill>
          <a:srgbClr val="00BC96"/>
        </a:solidFill>
        <a:ln w="1079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C4B5E-12E1-534C-B4D6-45F6713D1459}">
      <dsp:nvSpPr>
        <dsp:cNvPr id="0" name=""/>
        <dsp:cNvSpPr/>
      </dsp:nvSpPr>
      <dsp:spPr>
        <a:xfrm>
          <a:off x="7289035" y="7456170"/>
          <a:ext cx="3966996" cy="497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t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u="none" kern="1200" dirty="0">
              <a:solidFill>
                <a:schemeClr val="bg1">
                  <a:lumMod val="10000"/>
                </a:schemeClr>
              </a:solidFill>
            </a:rPr>
            <a:t>Nov 2022</a:t>
          </a:r>
          <a:endParaRPr lang="en-GB" sz="3400" u="none" kern="1200" dirty="0"/>
        </a:p>
        <a:p>
          <a:pPr marL="285750" lvl="1" indent="-285750" algn="ctr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3400" u="none" kern="1200" dirty="0"/>
            <a:t>Initial survey close date</a:t>
          </a:r>
        </a:p>
      </dsp:txBody>
      <dsp:txXfrm>
        <a:off x="7289035" y="7456170"/>
        <a:ext cx="3966996" cy="4970780"/>
      </dsp:txXfrm>
    </dsp:sp>
    <dsp:sp modelId="{49E7FBBF-2AE0-2741-BB8A-5B0BA41876DA}">
      <dsp:nvSpPr>
        <dsp:cNvPr id="0" name=""/>
        <dsp:cNvSpPr/>
      </dsp:nvSpPr>
      <dsp:spPr>
        <a:xfrm>
          <a:off x="8651186" y="5592127"/>
          <a:ext cx="1242695" cy="1242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3C198-4448-D144-93E0-3526F86750D7}">
      <dsp:nvSpPr>
        <dsp:cNvPr id="0" name=""/>
        <dsp:cNvSpPr/>
      </dsp:nvSpPr>
      <dsp:spPr>
        <a:xfrm>
          <a:off x="11454381" y="0"/>
          <a:ext cx="3966996" cy="497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b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>
              <a:solidFill>
                <a:schemeClr val="bg1">
                  <a:lumMod val="10000"/>
                </a:schemeClr>
              </a:solidFill>
            </a:rPr>
            <a:t>Dec 2022</a:t>
          </a:r>
        </a:p>
        <a:p>
          <a:pPr marL="285750" lvl="1" indent="-285750" algn="ctr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3400" b="0" kern="1200" dirty="0">
              <a:solidFill>
                <a:schemeClr val="bg1">
                  <a:lumMod val="10000"/>
                </a:schemeClr>
              </a:solidFill>
            </a:rPr>
            <a:t>Initial results presented at Research Day</a:t>
          </a:r>
        </a:p>
      </dsp:txBody>
      <dsp:txXfrm>
        <a:off x="11454381" y="0"/>
        <a:ext cx="3966996" cy="4970780"/>
      </dsp:txXfrm>
    </dsp:sp>
    <dsp:sp modelId="{51B34DEC-160F-5F47-BCC9-C9F888007B24}">
      <dsp:nvSpPr>
        <dsp:cNvPr id="0" name=""/>
        <dsp:cNvSpPr/>
      </dsp:nvSpPr>
      <dsp:spPr>
        <a:xfrm>
          <a:off x="12816532" y="5592127"/>
          <a:ext cx="1242695" cy="1242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84FEC-7CB9-9C42-8033-38857537AAF7}">
      <dsp:nvSpPr>
        <dsp:cNvPr id="0" name=""/>
        <dsp:cNvSpPr/>
      </dsp:nvSpPr>
      <dsp:spPr>
        <a:xfrm>
          <a:off x="15619728" y="7456170"/>
          <a:ext cx="3966996" cy="497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t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March 2023</a:t>
          </a:r>
        </a:p>
        <a:p>
          <a:pPr marL="285750" lvl="1" indent="-285750" algn="ctr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3400" kern="1200" dirty="0"/>
            <a:t>Pilot matching scheme rollout</a:t>
          </a:r>
        </a:p>
      </dsp:txBody>
      <dsp:txXfrm>
        <a:off x="15619728" y="7456170"/>
        <a:ext cx="3966996" cy="4970780"/>
      </dsp:txXfrm>
    </dsp:sp>
    <dsp:sp modelId="{E77B846D-D68D-F842-82CA-771BDD2A5ABC}">
      <dsp:nvSpPr>
        <dsp:cNvPr id="0" name=""/>
        <dsp:cNvSpPr/>
      </dsp:nvSpPr>
      <dsp:spPr>
        <a:xfrm>
          <a:off x="16981879" y="5592127"/>
          <a:ext cx="1242695" cy="1242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3AEEF-6A36-7940-9D43-E239ED0E2712}">
      <dsp:nvSpPr>
        <dsp:cNvPr id="0" name=""/>
        <dsp:cNvSpPr/>
      </dsp:nvSpPr>
      <dsp:spPr>
        <a:xfrm>
          <a:off x="19785075" y="0"/>
          <a:ext cx="3966996" cy="497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b" anchorCtr="1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1" kern="1200" dirty="0"/>
            <a:t>Academic Year 2023-2024</a:t>
          </a:r>
        </a:p>
        <a:p>
          <a:pPr marL="285750" lvl="1" indent="-285750" algn="ctr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3400" kern="1200" dirty="0"/>
            <a:t>Upscaling</a:t>
          </a:r>
        </a:p>
      </dsp:txBody>
      <dsp:txXfrm>
        <a:off x="19785075" y="0"/>
        <a:ext cx="3966996" cy="4970780"/>
      </dsp:txXfrm>
    </dsp:sp>
    <dsp:sp modelId="{CBFC9D70-1F8B-4948-BE1A-561CC41D3000}">
      <dsp:nvSpPr>
        <dsp:cNvPr id="0" name=""/>
        <dsp:cNvSpPr/>
      </dsp:nvSpPr>
      <dsp:spPr>
        <a:xfrm>
          <a:off x="21147226" y="5592127"/>
          <a:ext cx="1242695" cy="1242695"/>
        </a:xfrm>
        <a:prstGeom prst="ellipse">
          <a:avLst/>
        </a:prstGeom>
        <a:solidFill>
          <a:schemeClr val="bg1">
            <a:lumMod val="5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69E2E-F8A2-49E2-97F2-41408FBFD2B3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1266D-1B47-4B5A-9738-C55163A0D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5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1pPr>
    <a:lvl2pPr marL="1490569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2pPr>
    <a:lvl3pPr marL="2981138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3pPr>
    <a:lvl4pPr marL="4471707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4pPr>
    <a:lvl5pPr marL="5962275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5pPr>
    <a:lvl6pPr marL="7452847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6pPr>
    <a:lvl7pPr marL="8943416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7pPr>
    <a:lvl8pPr marL="10433985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8pPr>
    <a:lvl9pPr marL="11924554" algn="l" defTabSz="2981138" rtl="0" eaLnBrk="1" latinLnBrk="0" hangingPunct="1">
      <a:defRPr sz="39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51266D-1B47-4B5A-9738-C55163A0D0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91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C7EF72D-BF62-934E-BDE2-2C33795DFFE2}"/>
              </a:ext>
            </a:extLst>
          </p:cNvPr>
          <p:cNvSpPr/>
          <p:nvPr userDrawn="1"/>
        </p:nvSpPr>
        <p:spPr>
          <a:xfrm>
            <a:off x="1" y="1"/>
            <a:ext cx="30275213" cy="88103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69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BCDBC-7A48-C113-745E-A675440D4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737" y="761537"/>
            <a:ext cx="20157811" cy="3040964"/>
          </a:xfrm>
          <a:prstGeom prst="rect">
            <a:avLst/>
          </a:prstGeom>
          <a:noFill/>
        </p:spPr>
        <p:txBody>
          <a:bodyPr wrap="square" lIns="0" tIns="180000" rIns="0" bIns="144000" anchor="ctr" anchorCtr="0">
            <a:normAutofit/>
          </a:bodyPr>
          <a:lstStyle>
            <a:lvl1pPr algn="l">
              <a:defRPr sz="13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261B3D1A-AB61-7AFA-331F-4F8BC4D207C1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7577852" cy="451778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F3D5822-19B3-6507-3E21-580BD9AAD072}"/>
              </a:ext>
            </a:extLst>
          </p:cNvPr>
          <p:cNvSpPr/>
          <p:nvPr userDrawn="1"/>
        </p:nvSpPr>
        <p:spPr>
          <a:xfrm>
            <a:off x="1" y="4517782"/>
            <a:ext cx="30275213" cy="4292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69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82589AF-7A60-6E57-A77F-7AAD7C3C3775}"/>
              </a:ext>
            </a:extLst>
          </p:cNvPr>
          <p:cNvCxnSpPr/>
          <p:nvPr userDrawn="1"/>
        </p:nvCxnSpPr>
        <p:spPr>
          <a:xfrm>
            <a:off x="1883494" y="6597480"/>
            <a:ext cx="2671051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4B4FE273-55B2-1FBD-EB10-516689280686}"/>
              </a:ext>
            </a:extLst>
          </p:cNvPr>
          <p:cNvSpPr txBox="1">
            <a:spLocks/>
          </p:cNvSpPr>
          <p:nvPr userDrawn="1"/>
        </p:nvSpPr>
        <p:spPr>
          <a:xfrm>
            <a:off x="1883491" y="4970667"/>
            <a:ext cx="26710513" cy="1626804"/>
          </a:xfrm>
          <a:prstGeom prst="rect">
            <a:avLst/>
          </a:prstGeom>
          <a:noFill/>
        </p:spPr>
        <p:txBody>
          <a:bodyPr vert="horz" wrap="square" lIns="0" tIns="180000" rIns="0" bIns="144000" rtlCol="0" anchor="ctr" anchorCtr="0">
            <a:normAutofit/>
          </a:bodyPr>
          <a:lstStyle>
            <a:lvl1pPr algn="l" defTabSz="5014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Collaborator 1, Collaborator 2, Collaborator 3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1777641-925A-3BA7-21B9-2E4E637031FB}"/>
              </a:ext>
            </a:extLst>
          </p:cNvPr>
          <p:cNvSpPr txBox="1">
            <a:spLocks/>
          </p:cNvSpPr>
          <p:nvPr userDrawn="1"/>
        </p:nvSpPr>
        <p:spPr>
          <a:xfrm>
            <a:off x="1987607" y="6955874"/>
            <a:ext cx="26710513" cy="1626804"/>
          </a:xfrm>
          <a:prstGeom prst="rect">
            <a:avLst/>
          </a:prstGeom>
          <a:noFill/>
        </p:spPr>
        <p:txBody>
          <a:bodyPr vert="horz" wrap="square" lIns="0" tIns="180000" rIns="0" bIns="144000" rtlCol="0" anchor="ctr" anchorCtr="0">
            <a:normAutofit/>
          </a:bodyPr>
          <a:lstStyle>
            <a:lvl1pPr algn="l" defTabSz="5014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Institute name, St George’s, University of London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3433653-F9BF-EFA6-2BFB-391EC849517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83491" y="11248399"/>
            <a:ext cx="12731576" cy="906883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Add an image or chart here</a:t>
            </a:r>
            <a:endParaRPr lang="en-GB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AC7DABA1-FBF3-4CB3-F806-1CA3AF5E9DB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83493" y="21383625"/>
            <a:ext cx="12743907" cy="18195390"/>
          </a:xfrm>
          <a:solidFill>
            <a:schemeClr val="bg1"/>
          </a:solidFill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06E4D766-582C-E1BD-0F5B-DF7D0C8583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647813" y="28358228"/>
            <a:ext cx="12946193" cy="3557792"/>
          </a:xfrm>
          <a:solidFill>
            <a:schemeClr val="tx2"/>
          </a:solidFill>
        </p:spPr>
        <p:txBody>
          <a:bodyPr wrap="square" lIns="180000" tIns="108000" rIns="180000" bIns="216000">
            <a:spAutoFit/>
          </a:bodyPr>
          <a:lstStyle>
            <a:lvl1pPr marL="0" indent="0">
              <a:buNone/>
              <a:defRPr lang="en-US" sz="32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This page contains example layout options. Feel free to experiment with them. Just ensure your font size is large enough to be viewed from a distance and is used with a strong contrasting background to improve legibility.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guides on this poster are for 2 columns, but it’s fine to try alternatives.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762051AE-A1FC-E6DC-DFFC-3DEA87C915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660147" y="10055372"/>
            <a:ext cx="12946193" cy="17592949"/>
          </a:xfrm>
          <a:solidFill>
            <a:schemeClr val="bg1"/>
          </a:solidFill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5D66A290-B117-D68C-C4E5-5F1D370E22C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77963" y="10148225"/>
            <a:ext cx="12731576" cy="734011"/>
          </a:xfrm>
          <a:solidFill>
            <a:schemeClr val="tx1"/>
          </a:solidFill>
        </p:spPr>
        <p:txBody>
          <a:bodyPr wrap="square" lIns="180000" tIns="144000" rIns="180000" bIns="144000" anchor="ctr" anchorCtr="0">
            <a:spAutoFit/>
          </a:bodyPr>
          <a:lstStyle>
            <a:lvl1pPr marL="0" indent="0" algn="l">
              <a:buNone/>
              <a:defRPr lang="en-US" sz="3200" b="1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3518757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186" userDrawn="1">
          <p15:clr>
            <a:srgbClr val="FBAE40"/>
          </p15:clr>
        </p15:guide>
        <p15:guide id="3" pos="9214" userDrawn="1">
          <p15:clr>
            <a:srgbClr val="FBAE40"/>
          </p15:clr>
        </p15:guide>
        <p15:guide id="4" pos="9857" userDrawn="1">
          <p15:clr>
            <a:srgbClr val="FBAE40"/>
          </p15:clr>
        </p15:guide>
        <p15:guide id="7" pos="180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6FBB5CF7-0FA4-3516-9900-F6B2FC701B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73398" y="5088830"/>
            <a:ext cx="26649345" cy="3040964"/>
          </a:xfrm>
          <a:prstGeom prst="rect">
            <a:avLst/>
          </a:prstGeom>
          <a:noFill/>
        </p:spPr>
        <p:txBody>
          <a:bodyPr wrap="square" lIns="0" tIns="180000" rIns="0" bIns="144000" anchor="ctr" anchorCtr="0">
            <a:normAutofit/>
          </a:bodyPr>
          <a:lstStyle>
            <a:lvl1pPr algn="l">
              <a:defRPr sz="13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34283E9C-3BEE-BFA2-20AC-7D83BE7446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83493" y="8940603"/>
            <a:ext cx="8361083" cy="8580706"/>
          </a:xfrm>
          <a:solidFill>
            <a:schemeClr val="tx2"/>
          </a:solidFill>
        </p:spPr>
        <p:txBody>
          <a:bodyPr wrap="square" lIns="180000" tIns="108000" rIns="180000" bIns="216000">
            <a:spAutoFit/>
          </a:bodyPr>
          <a:lstStyle>
            <a:lvl1pPr marL="0" indent="0">
              <a:lnSpc>
                <a:spcPct val="100000"/>
              </a:lnSpc>
              <a:buNone/>
              <a:defRPr lang="en-US" sz="4400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This page contains example layout options. Feel free to experiment with them. Just ensure your font size is large enough to be viewed from a distance and is used with a strong contrasting background to improve legibility.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 guides on this poster are for 3 columns, but it’s fine to try alternatives.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D263F-2FDE-1F28-31BA-F0343183368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148320" y="8956878"/>
            <a:ext cx="17445686" cy="12426748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Add an image or chart here</a:t>
            </a:r>
            <a:endParaRPr lang="en-GB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48EFE757-8FB2-DD4A-EF77-A43CA9F2BC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077732" y="21880683"/>
            <a:ext cx="8360451" cy="734011"/>
          </a:xfrm>
          <a:solidFill>
            <a:schemeClr val="tx1"/>
          </a:solidFill>
        </p:spPr>
        <p:txBody>
          <a:bodyPr wrap="square" lIns="180000" tIns="144000" rIns="180000" bIns="144000" anchor="ctr" anchorCtr="0">
            <a:spAutoFit/>
          </a:bodyPr>
          <a:lstStyle>
            <a:lvl1pPr marL="0" indent="0" algn="l">
              <a:buNone/>
              <a:defRPr lang="en-US" sz="3200" b="1" dirty="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Sub-heading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CF4BDB8-A1FA-042E-E1BC-096569696E0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883493" y="25186468"/>
            <a:ext cx="8361083" cy="565359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Add pictures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5ED9603E-D2C6-7FBD-ADC1-CE43AFDBD7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83495" y="31704129"/>
            <a:ext cx="17511408" cy="8011142"/>
          </a:xfrm>
          <a:solidFill>
            <a:schemeClr val="tx2"/>
          </a:solidFill>
        </p:spPr>
        <p:txBody>
          <a:bodyPr lIns="360000" tIns="360000" rIns="360000" bIns="360000" anchor="ctr" anchorCtr="0">
            <a:normAutofit/>
          </a:bodyPr>
          <a:lstStyle>
            <a:lvl1pPr marL="0" indent="0" algn="ctr">
              <a:buNone/>
              <a:defRPr sz="4400" i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“Caption text frame”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F365C2B-6FB3-A455-E358-E5A32A01929D}"/>
              </a:ext>
            </a:extLst>
          </p:cNvPr>
          <p:cNvSpPr txBox="1">
            <a:spLocks/>
          </p:cNvSpPr>
          <p:nvPr userDrawn="1"/>
        </p:nvSpPr>
        <p:spPr>
          <a:xfrm>
            <a:off x="10178243" y="41141067"/>
            <a:ext cx="18519877" cy="1626184"/>
          </a:xfrm>
          <a:prstGeom prst="rect">
            <a:avLst/>
          </a:prstGeom>
          <a:noFill/>
        </p:spPr>
        <p:txBody>
          <a:bodyPr vert="horz" wrap="square" lIns="0" tIns="108000" rIns="0" bIns="72000" rtlCol="0" anchor="ctr" anchorCtr="0">
            <a:normAutofit/>
          </a:bodyPr>
          <a:lstStyle>
            <a:lvl1pPr algn="l" defTabSz="5014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5400">
                <a:solidFill>
                  <a:schemeClr val="bg1"/>
                </a:solidFill>
              </a:rPr>
              <a:t>Team name</a:t>
            </a:r>
            <a:endParaRPr lang="en-GB" sz="5400">
              <a:solidFill>
                <a:schemeClr val="bg1"/>
              </a:solidFill>
            </a:endParaRP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4BF8351A-471F-2BB9-605C-A23B636CA48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033150" y="22809423"/>
            <a:ext cx="8405033" cy="8030644"/>
          </a:xfrm>
          <a:solidFill>
            <a:schemeClr val="bg1"/>
          </a:solidFill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DC3B1F58-004E-A097-F620-9DD5532B5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0217710" y="21880682"/>
            <a:ext cx="8405033" cy="17698867"/>
          </a:xfrm>
          <a:solidFill>
            <a:schemeClr val="bg1"/>
          </a:solidFill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22F01D4-CC6A-B3A2-6BE2-AA5015A22E65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1924218" y="18819972"/>
            <a:ext cx="8361083" cy="565359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Add pictures</a:t>
            </a:r>
          </a:p>
        </p:txBody>
      </p:sp>
    </p:spTree>
    <p:extLst>
      <p:ext uri="{BB962C8B-B14F-4D97-AF65-F5344CB8AC3E}">
        <p14:creationId xmlns:p14="http://schemas.microsoft.com/office/powerpoint/2010/main" val="2204457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186" userDrawn="1">
          <p15:clr>
            <a:srgbClr val="FBAE40"/>
          </p15:clr>
        </p15:guide>
        <p15:guide id="3" pos="6453" userDrawn="1">
          <p15:clr>
            <a:srgbClr val="FBAE40"/>
          </p15:clr>
        </p15:guide>
        <p15:guide id="4" pos="6966" userDrawn="1">
          <p15:clr>
            <a:srgbClr val="FBAE40"/>
          </p15:clr>
        </p15:guide>
        <p15:guide id="5" pos="12233" userDrawn="1">
          <p15:clr>
            <a:srgbClr val="FBAE40"/>
          </p15:clr>
        </p15:guide>
        <p15:guide id="6" pos="12745" userDrawn="1">
          <p15:clr>
            <a:srgbClr val="FBAE40"/>
          </p15:clr>
        </p15:guide>
        <p15:guide id="7" pos="1801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885E9C-4F3A-2F4D-6B89-F7CE1AD06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426" y="11384805"/>
            <a:ext cx="26112375" cy="2819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006AE133-E824-8865-522B-34D558582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674" y="41320539"/>
            <a:ext cx="10217885" cy="1168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8">
                <a:solidFill>
                  <a:schemeClr val="bg1"/>
                </a:solidFill>
              </a:defRPr>
            </a:lvl1pPr>
          </a:lstStyle>
          <a:p>
            <a:r>
              <a:rPr lang="en-GB"/>
              <a:t>jon</a:t>
            </a:r>
            <a:endParaRPr lang="en-GB" dirty="0"/>
          </a:p>
        </p:txBody>
      </p:sp>
      <p:sp>
        <p:nvSpPr>
          <p:cNvPr id="18" name="Title Placeholder 17">
            <a:extLst>
              <a:ext uri="{FF2B5EF4-FFF2-40B4-BE49-F238E27FC236}">
                <a16:creationId xmlns:a16="http://schemas.microsoft.com/office/drawing/2014/main" id="{B769F752-FB49-E605-FECD-E74DA4EA4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6" y="2276972"/>
            <a:ext cx="26112375" cy="8266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08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2" r:id="rId2"/>
  </p:sldLayoutIdLst>
  <p:txStyles>
    <p:titleStyle>
      <a:lvl1pPr algn="l" defTabSz="501444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50144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None/>
        <a:defRPr sz="4400" kern="1200">
          <a:solidFill>
            <a:schemeClr val="tx2"/>
          </a:solidFill>
          <a:latin typeface="+mn-lt"/>
          <a:ea typeface="+mn-ea"/>
          <a:cs typeface="+mn-cs"/>
        </a:defRPr>
      </a:lvl1pPr>
      <a:lvl2pPr marL="250722" indent="0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501443" indent="0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166" indent="0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887" indent="0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971" indent="-125361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Char char="•"/>
        <a:defRPr sz="987" kern="1200">
          <a:solidFill>
            <a:schemeClr val="tx1"/>
          </a:solidFill>
          <a:latin typeface="+mn-lt"/>
          <a:ea typeface="+mn-ea"/>
          <a:cs typeface="+mn-cs"/>
        </a:defRPr>
      </a:lvl6pPr>
      <a:lvl7pPr marL="1629692" indent="-125361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Char char="•"/>
        <a:defRPr sz="987" kern="1200">
          <a:solidFill>
            <a:schemeClr val="tx1"/>
          </a:solidFill>
          <a:latin typeface="+mn-lt"/>
          <a:ea typeface="+mn-ea"/>
          <a:cs typeface="+mn-cs"/>
        </a:defRPr>
      </a:lvl7pPr>
      <a:lvl8pPr marL="1880414" indent="-125361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Char char="•"/>
        <a:defRPr sz="987" kern="1200">
          <a:solidFill>
            <a:schemeClr val="tx1"/>
          </a:solidFill>
          <a:latin typeface="+mn-lt"/>
          <a:ea typeface="+mn-ea"/>
          <a:cs typeface="+mn-cs"/>
        </a:defRPr>
      </a:lvl8pPr>
      <a:lvl9pPr marL="2131136" indent="-125361" algn="l" defTabSz="501444" rtl="0" eaLnBrk="1" latinLnBrk="0" hangingPunct="1">
        <a:lnSpc>
          <a:spcPct val="90000"/>
        </a:lnSpc>
        <a:spcBef>
          <a:spcPts val="274"/>
        </a:spcBef>
        <a:buFont typeface="Arial" panose="020B0604020202020204" pitchFamily="34" charset="0"/>
        <a:buChar char="•"/>
        <a:defRPr sz="9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1pPr>
      <a:lvl2pPr marL="250721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2pPr>
      <a:lvl3pPr marL="501444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3pPr>
      <a:lvl4pPr marL="752166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4pPr>
      <a:lvl5pPr marL="1002887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5pPr>
      <a:lvl6pPr marL="1253610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6pPr>
      <a:lvl7pPr marL="1504332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7pPr>
      <a:lvl8pPr marL="1755054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8pPr>
      <a:lvl9pPr marL="2005775" algn="l" defTabSz="501444" rtl="0" eaLnBrk="1" latinLnBrk="0" hangingPunct="1">
        <a:defRPr sz="9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50" userDrawn="1">
          <p15:clr>
            <a:srgbClr val="F26B43"/>
          </p15:clr>
        </p15:guide>
        <p15:guide id="4" orient="horz" pos="249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gmc-uk.org/-/media/documents/dc11326-outcomes-for-graduates-2018_pdf-75040796.pdf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FB5BE1-CCCB-4DBB-3703-4AA1234C9C74}"/>
              </a:ext>
            </a:extLst>
          </p:cNvPr>
          <p:cNvSpPr/>
          <p:nvPr/>
        </p:nvSpPr>
        <p:spPr>
          <a:xfrm>
            <a:off x="1" y="4307425"/>
            <a:ext cx="30275212" cy="46291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DC09D5-4742-29EF-9965-98B152C9F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6806" y="916193"/>
            <a:ext cx="23001631" cy="2036541"/>
          </a:xfrm>
        </p:spPr>
        <p:txBody>
          <a:bodyPr>
            <a:noAutofit/>
          </a:bodyPr>
          <a:lstStyle/>
          <a:p>
            <a:r>
              <a:rPr lang="en-US" sz="5500" dirty="0"/>
              <a:t>The Power of Staff-Student, University-Trust Collaboration:</a:t>
            </a:r>
            <a:br>
              <a:rPr lang="en-US" sz="5500" dirty="0"/>
            </a:br>
            <a:r>
              <a:rPr lang="en-US" sz="5500" dirty="0"/>
              <a:t>Improving Student Access To Research Opportunities At St George’s, University of London (SGUL)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C95EA-7A97-CEAB-2E9E-DD380BE4EDE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" y="6193952"/>
            <a:ext cx="30275212" cy="1088938"/>
          </a:xfrm>
          <a:ln w="28575">
            <a:noFill/>
          </a:ln>
        </p:spPr>
        <p:txBody>
          <a:bodyPr>
            <a:no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GB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carry out a survey to assess how far students value research opportunities, and whether they felt there was a need for more support with these at SGUL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design and pilot an online student-supervisor matching platform at St George’s, University of London (SGUL), to make it easier for students to get involved with research</a:t>
            </a:r>
            <a:endParaRPr lang="en-US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2C09D4A-BA5D-0128-32B4-97F57434ED5B}"/>
              </a:ext>
            </a:extLst>
          </p:cNvPr>
          <p:cNvSpPr txBox="1">
            <a:spLocks/>
          </p:cNvSpPr>
          <p:nvPr/>
        </p:nvSpPr>
        <p:spPr>
          <a:xfrm>
            <a:off x="-1" y="8118434"/>
            <a:ext cx="30248615" cy="468307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Involvement in research can help clinicians to achieve essential skills required by the General Medical Council, such as the ability to interpret, appraise and communicate research information in a meaningful way for patients</a:t>
            </a:r>
            <a:r>
              <a:rPr lang="en-US" sz="3000" b="0" i="0" u="none" strike="noStrike" baseline="30000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US" sz="3000" b="0" i="0" u="none" strike="noStrike" dirty="0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Engaging medical students in research during their undergraduate studies can increase the likelihood of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involvement post-graduation</a:t>
            </a:r>
            <a:r>
              <a:rPr lang="en-US" sz="3000" b="0" i="0" u="none" strike="noStrike" baseline="30000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[2,3]</a:t>
            </a:r>
            <a:endParaRPr lang="en-US" sz="3000" b="0" i="0" u="none" strike="noStrike" dirty="0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000" b="0" i="0" u="none" strike="noStrike" dirty="0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Anecdotally, we had heard that some students struggle to find opportunities to become involved in research at SGUL.</a:t>
            </a:r>
          </a:p>
          <a:p>
            <a:pPr algn="just"/>
            <a:endParaRPr lang="en-US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SGUL Academic Stretch Working Group,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comprising a </a:t>
            </a:r>
            <a:r>
              <a:rPr lang="en-US" sz="3000" b="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varied team of students and staff from SGUL and the Translational and Clinical Research Institute (TACRI) at St George’s University Hospitals NHS Trust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was put together to address this issue.</a:t>
            </a:r>
            <a:endParaRPr lang="en-US" sz="3000" b="0" i="0" u="none" strike="noStrike" dirty="0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C461CEB-A734-CA1C-D0A3-A774C68B2A4A}"/>
              </a:ext>
            </a:extLst>
          </p:cNvPr>
          <p:cNvSpPr txBox="1">
            <a:spLocks/>
          </p:cNvSpPr>
          <p:nvPr/>
        </p:nvSpPr>
        <p:spPr>
          <a:xfrm>
            <a:off x="-1" y="7364584"/>
            <a:ext cx="30275214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/>
              <a:t>Background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34A4D023-4066-AC4D-71D4-55F6EBFEE6DF}"/>
              </a:ext>
            </a:extLst>
          </p:cNvPr>
          <p:cNvSpPr txBox="1">
            <a:spLocks/>
          </p:cNvSpPr>
          <p:nvPr/>
        </p:nvSpPr>
        <p:spPr>
          <a:xfrm>
            <a:off x="-1" y="12886681"/>
            <a:ext cx="15137607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/>
              <a:t>Methods and Results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BFA6393-DE53-FA88-5244-AD3E5F10EB86}"/>
              </a:ext>
            </a:extLst>
          </p:cNvPr>
          <p:cNvSpPr txBox="1">
            <a:spLocks/>
          </p:cNvSpPr>
          <p:nvPr/>
        </p:nvSpPr>
        <p:spPr>
          <a:xfrm>
            <a:off x="26599" y="13717176"/>
            <a:ext cx="15111007" cy="777861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designed and disseminated a survey</a:t>
            </a:r>
            <a:r>
              <a:rPr lang="en-US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3000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 Reference Number: 2022.0110)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MBBS students. </a:t>
            </a:r>
            <a:r>
              <a:rPr lang="en-GB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response rate of 16% </a:t>
            </a:r>
            <a:r>
              <a:rPr lang="en-GB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obtained from P- and F-year students</a:t>
            </a:r>
          </a:p>
          <a:p>
            <a:pPr algn="just"/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students felt research involvement would:</a:t>
            </a:r>
          </a:p>
          <a:p>
            <a:pPr marL="2086892" lvl="6" indent="-457200" algn="just">
              <a:buFont typeface="Wingdings" pitchFamily="2" charset="2"/>
              <a:buChar char="Ø"/>
            </a:pP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their understanding of research (88.4%)</a:t>
            </a:r>
          </a:p>
          <a:p>
            <a:pPr marL="2086892" lvl="6" indent="-457200" algn="just">
              <a:buFont typeface="Wingdings" pitchFamily="2" charset="2"/>
              <a:buChar char="Ø"/>
            </a:pP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their future career (83.2%)</a:t>
            </a:r>
          </a:p>
          <a:p>
            <a:pPr lvl="6" indent="0" algn="just">
              <a:buNone/>
            </a:pPr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was despite future career intentions, however, those with research-focused career goals agreed more strongly that it would benefit their future career.</a:t>
            </a:r>
          </a:p>
          <a:p>
            <a:pPr algn="just"/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63% of students believed SGUL does not provide accessible routes to gain research experience</a:t>
            </a:r>
          </a:p>
          <a:p>
            <a:pPr algn="just"/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of students agreed that they would welcome a suitable process to highlight available research projects looking for medical student support</a:t>
            </a:r>
            <a:r>
              <a:rPr lang="en-GB" sz="3000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was despite future career goals.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0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32E88408-6352-71B3-BABB-199D7EE3506E}"/>
              </a:ext>
            </a:extLst>
          </p:cNvPr>
          <p:cNvSpPr txBox="1">
            <a:spLocks/>
          </p:cNvSpPr>
          <p:nvPr/>
        </p:nvSpPr>
        <p:spPr>
          <a:xfrm>
            <a:off x="26600" y="36793337"/>
            <a:ext cx="30211696" cy="7340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Conclusions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7FFFCD8F-04A5-7015-6021-69D672BDF52C}"/>
              </a:ext>
            </a:extLst>
          </p:cNvPr>
          <p:cNvSpPr txBox="1">
            <a:spLocks/>
          </p:cNvSpPr>
          <p:nvPr/>
        </p:nvSpPr>
        <p:spPr>
          <a:xfrm>
            <a:off x="26599" y="37663929"/>
            <a:ext cx="30211696" cy="14062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Our project demonstrates an inspiring and highly successful example of student-staff and University-Trust collaboration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Our survey showed a strong demand for a student-supervisor matching service to improve research opportunities at SGUL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We are at a crucial point where links with TACRI must be reaffirmed, and momentum retained to ensure a successful pilot and future rollout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DC66938E-DD1C-8DFC-27CE-809E1FE2DD4F}"/>
              </a:ext>
            </a:extLst>
          </p:cNvPr>
          <p:cNvSpPr txBox="1">
            <a:spLocks/>
          </p:cNvSpPr>
          <p:nvPr/>
        </p:nvSpPr>
        <p:spPr>
          <a:xfrm>
            <a:off x="0" y="5370062"/>
            <a:ext cx="30275212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/>
              <a:t>Aims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87D01E4-6D67-2A08-B9CE-DD523C72609F}"/>
              </a:ext>
            </a:extLst>
          </p:cNvPr>
          <p:cNvSpPr/>
          <p:nvPr/>
        </p:nvSpPr>
        <p:spPr>
          <a:xfrm>
            <a:off x="0" y="3830935"/>
            <a:ext cx="30275212" cy="1457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 Placeholder 3">
            <a:extLst>
              <a:ext uri="{FF2B5EF4-FFF2-40B4-BE49-F238E27FC236}">
                <a16:creationId xmlns:a16="http://schemas.microsoft.com/office/drawing/2014/main" id="{DE9491F7-15D6-D31A-AEC3-48DAC2CEBA0C}"/>
              </a:ext>
            </a:extLst>
          </p:cNvPr>
          <p:cNvSpPr txBox="1">
            <a:spLocks/>
          </p:cNvSpPr>
          <p:nvPr/>
        </p:nvSpPr>
        <p:spPr>
          <a:xfrm>
            <a:off x="-36397" y="26823367"/>
            <a:ext cx="15137266" cy="552386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TACRI is matching students who expressed an interest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, via our survey, in becoming involved in research projects, with TACRI staff keen to involve students</a:t>
            </a:r>
          </a:p>
          <a:p>
            <a:pPr algn="just"/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Current projects offered are audits, but we are keen ultimately to expand the range of opportunities</a:t>
            </a:r>
          </a:p>
          <a:p>
            <a:pPr algn="just"/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We are looking to link the project with already-existing initiatives to teach students research skills</a:t>
            </a:r>
          </a:p>
          <a:p>
            <a:pPr algn="just"/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Our vision is for TACRI to host a webpage containing a regularly updated list of projects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looking for student involvement, including a section to provide their interests for TACRI to locate an appropriate supervisor.</a:t>
            </a:r>
            <a:endParaRPr lang="en-GB" sz="3000" dirty="0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 Placeholder 3">
            <a:extLst>
              <a:ext uri="{FF2B5EF4-FFF2-40B4-BE49-F238E27FC236}">
                <a16:creationId xmlns:a16="http://schemas.microsoft.com/office/drawing/2014/main" id="{8E804EBB-B6DA-4604-CBD1-E0E9A7C51439}"/>
              </a:ext>
            </a:extLst>
          </p:cNvPr>
          <p:cNvSpPr txBox="1">
            <a:spLocks/>
          </p:cNvSpPr>
          <p:nvPr/>
        </p:nvSpPr>
        <p:spPr>
          <a:xfrm>
            <a:off x="169" y="33914621"/>
            <a:ext cx="15137266" cy="285778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Timing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 – our pilot has coincided with a particularly busy time of year for students and staff, reducing the number of people able to participate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Continuing momentum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– TACRI has recently changed leadership, and we need to form strong links with the new leadership to ensure continued essential TACRI commitment to the project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AEDF6E4-BD46-1215-EF93-F2523CDA95BB}"/>
              </a:ext>
            </a:extLst>
          </p:cNvPr>
          <p:cNvSpPr txBox="1"/>
          <p:nvPr/>
        </p:nvSpPr>
        <p:spPr>
          <a:xfrm>
            <a:off x="4984478" y="4568097"/>
            <a:ext cx="182027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Student, SGUL 2.Population Health Research Institute, SGUL 3. Translational and Clinical Research Institute, St George’s University Hospitals NHS Trust 4. Institute for Medical and Biomedical Education, SGUL </a:t>
            </a:r>
          </a:p>
        </p:txBody>
      </p:sp>
      <p:sp>
        <p:nvSpPr>
          <p:cNvPr id="80" name="Text Placeholder 3">
            <a:extLst>
              <a:ext uri="{FF2B5EF4-FFF2-40B4-BE49-F238E27FC236}">
                <a16:creationId xmlns:a16="http://schemas.microsoft.com/office/drawing/2014/main" id="{DEFA5D8C-FE9D-A2F2-F0C5-DC454F99305C}"/>
              </a:ext>
            </a:extLst>
          </p:cNvPr>
          <p:cNvSpPr txBox="1">
            <a:spLocks/>
          </p:cNvSpPr>
          <p:nvPr/>
        </p:nvSpPr>
        <p:spPr>
          <a:xfrm>
            <a:off x="5299742" y="4245867"/>
            <a:ext cx="8356270" cy="36729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 Placeholder 3">
            <a:extLst>
              <a:ext uri="{FF2B5EF4-FFF2-40B4-BE49-F238E27FC236}">
                <a16:creationId xmlns:a16="http://schemas.microsoft.com/office/drawing/2014/main" id="{B695AF22-2CFE-FB70-A0AB-DA6DF481D1C0}"/>
              </a:ext>
            </a:extLst>
          </p:cNvPr>
          <p:cNvSpPr txBox="1">
            <a:spLocks/>
          </p:cNvSpPr>
          <p:nvPr/>
        </p:nvSpPr>
        <p:spPr>
          <a:xfrm>
            <a:off x="4984478" y="3986846"/>
            <a:ext cx="24503846" cy="426555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Oliveira, J.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Chatterjee, N.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Chaudhry, U.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Crego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Xing, E.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Iatropoulou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Ibison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.4</a:t>
            </a:r>
            <a:r>
              <a:rPr lang="en-GB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Rafi, I.</a:t>
            </a:r>
            <a:r>
              <a:rPr lang="en-GB" sz="35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C84A125-AFDB-04FA-9301-A75862C64DC0}"/>
              </a:ext>
            </a:extLst>
          </p:cNvPr>
          <p:cNvSpPr txBox="1">
            <a:spLocks/>
          </p:cNvSpPr>
          <p:nvPr/>
        </p:nvSpPr>
        <p:spPr>
          <a:xfrm>
            <a:off x="26599" y="39191879"/>
            <a:ext cx="30222015" cy="7340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References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14CF468-9B29-467D-A3EE-F8A25BFB5BB3}"/>
              </a:ext>
            </a:extLst>
          </p:cNvPr>
          <p:cNvSpPr txBox="1">
            <a:spLocks/>
          </p:cNvSpPr>
          <p:nvPr/>
        </p:nvSpPr>
        <p:spPr>
          <a:xfrm>
            <a:off x="26881" y="39995652"/>
            <a:ext cx="30211414" cy="97414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500" dirty="0">
                <a:solidFill>
                  <a:schemeClr val="bg1">
                    <a:lumMod val="10000"/>
                  </a:schemeClr>
                </a:solidFill>
                <a:cs typeface="Arial" panose="020B0604020202020204" pitchFamily="34" charset="0"/>
              </a:rPr>
              <a:t>[1] </a:t>
            </a:r>
            <a:r>
              <a:rPr lang="en-US" sz="1500" dirty="0">
                <a:solidFill>
                  <a:schemeClr val="bg1">
                    <a:lumMod val="10000"/>
                  </a:schemeClr>
                </a:solidFill>
                <a:cs typeface="Arial" panose="020B0604020202020204" pitchFamily="34" charset="0"/>
              </a:rPr>
              <a:t>General Medical Council</a:t>
            </a:r>
            <a:r>
              <a:rPr lang="en-US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: Outcomes for graduates 2018. </a:t>
            </a:r>
            <a:r>
              <a:rPr lang="en-US" sz="1500" b="0" i="0" u="sng" strike="noStrike" dirty="0">
                <a:solidFill>
                  <a:schemeClr val="bg1">
                    <a:lumMod val="10000"/>
                  </a:schemeClr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https://www.gmc-uk.org/-/media/documents/dc11326-outcomes-for-graduates-2018_pdf-75040796.pdf</a:t>
            </a:r>
            <a:r>
              <a:rPr lang="en-US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. Accessed 6 May 2023. </a:t>
            </a:r>
            <a:endParaRPr lang="en-GB" sz="1500" dirty="0">
              <a:solidFill>
                <a:schemeClr val="bg1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1500" dirty="0">
                <a:solidFill>
                  <a:schemeClr val="bg1">
                    <a:lumMod val="10000"/>
                  </a:schemeClr>
                </a:solidFill>
                <a:cs typeface="Arial" panose="020B0604020202020204" pitchFamily="34" charset="0"/>
              </a:rPr>
              <a:t>[2]</a:t>
            </a:r>
            <a:r>
              <a:rPr lang="en-GB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 Reinders JJ, </a:t>
            </a:r>
            <a:r>
              <a:rPr lang="en-GB" sz="1500" b="0" i="0" u="none" strike="noStrike" dirty="0" err="1">
                <a:solidFill>
                  <a:schemeClr val="bg1">
                    <a:lumMod val="10000"/>
                  </a:schemeClr>
                </a:solidFill>
                <a:effectLst/>
              </a:rPr>
              <a:t>Kropmans</a:t>
            </a:r>
            <a:r>
              <a:rPr lang="en-GB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 TJB, Cohen-</a:t>
            </a:r>
            <a:r>
              <a:rPr lang="en-GB" sz="1500" b="0" i="0" u="none" strike="noStrike" dirty="0" err="1">
                <a:solidFill>
                  <a:schemeClr val="bg1">
                    <a:lumMod val="10000"/>
                  </a:schemeClr>
                </a:solidFill>
                <a:effectLst/>
              </a:rPr>
              <a:t>Schotanus</a:t>
            </a:r>
            <a:r>
              <a:rPr lang="en-GB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 J. Extracurricular research experience of medical students and their scientific output after graduation. </a:t>
            </a:r>
            <a:r>
              <a:rPr lang="en-GB" sz="1500" b="0" i="1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Med Educ</a:t>
            </a:r>
            <a:r>
              <a:rPr lang="en-GB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. 2005 Feb;39(2):237</a:t>
            </a:r>
          </a:p>
          <a:p>
            <a:pPr algn="ctr">
              <a:spcBef>
                <a:spcPct val="50000"/>
              </a:spcBef>
            </a:pPr>
            <a:r>
              <a:rPr lang="en-GB" sz="1500" dirty="0">
                <a:solidFill>
                  <a:schemeClr val="bg1">
                    <a:lumMod val="10000"/>
                  </a:schemeClr>
                </a:solidFill>
                <a:cs typeface="Arial" panose="020B0604020202020204" pitchFamily="34" charset="0"/>
              </a:rPr>
              <a:t>[3] </a:t>
            </a:r>
            <a:r>
              <a:rPr lang="en-US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​Solomon SS, Tom SC, </a:t>
            </a:r>
            <a:r>
              <a:rPr lang="en-US" sz="1500" b="0" i="0" u="none" strike="noStrike" dirty="0" err="1">
                <a:solidFill>
                  <a:schemeClr val="bg1">
                    <a:lumMod val="10000"/>
                  </a:schemeClr>
                </a:solidFill>
                <a:effectLst/>
              </a:rPr>
              <a:t>Pichert</a:t>
            </a:r>
            <a:r>
              <a:rPr lang="en-US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 J, Wasserman D, Powers AC. Impact of medical student research in the development of physician-scientists. </a:t>
            </a:r>
            <a:r>
              <a:rPr lang="en-US" sz="1500" b="0" i="1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J </a:t>
            </a:r>
            <a:r>
              <a:rPr lang="en-US" sz="1500" b="0" i="1" u="none" strike="noStrike" dirty="0" err="1">
                <a:solidFill>
                  <a:schemeClr val="bg1">
                    <a:lumMod val="10000"/>
                  </a:schemeClr>
                </a:solidFill>
                <a:effectLst/>
              </a:rPr>
              <a:t>Investig</a:t>
            </a:r>
            <a:r>
              <a:rPr lang="en-US" sz="1500" b="0" i="1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 Med</a:t>
            </a:r>
            <a:r>
              <a:rPr lang="en-US" sz="1500" b="0" i="0" u="none" strike="noStrike" dirty="0">
                <a:solidFill>
                  <a:schemeClr val="bg1">
                    <a:lumMod val="10000"/>
                  </a:schemeClr>
                </a:solidFill>
                <a:effectLst/>
              </a:rPr>
              <a:t>. 2003 May;51(3):149–56.  </a:t>
            </a:r>
          </a:p>
          <a:p>
            <a:pPr algn="ctr">
              <a:spcBef>
                <a:spcPct val="50000"/>
              </a:spcBef>
            </a:pPr>
            <a:endParaRPr lang="en-GB" sz="1500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119F82A-7876-FA4F-8E3F-24EF2C040DD3}"/>
              </a:ext>
            </a:extLst>
          </p:cNvPr>
          <p:cNvSpPr txBox="1">
            <a:spLocks/>
          </p:cNvSpPr>
          <p:nvPr/>
        </p:nvSpPr>
        <p:spPr>
          <a:xfrm>
            <a:off x="15912823" y="40871013"/>
            <a:ext cx="13575501" cy="2036541"/>
          </a:xfrm>
          <a:prstGeom prst="rect">
            <a:avLst/>
          </a:prstGeom>
          <a:noFill/>
        </p:spPr>
        <p:txBody>
          <a:bodyPr vert="horz" wrap="square" lIns="0" tIns="180000" rIns="0" bIns="144000" rtlCol="0" anchor="ctr" anchorCtr="0">
            <a:noAutofit/>
          </a:bodyPr>
          <a:lstStyle>
            <a:lvl1pPr algn="l" defTabSz="5014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500" dirty="0">
                <a:latin typeface="Calibri" panose="020F0502020204030204" pitchFamily="34" charset="0"/>
                <a:cs typeface="Calibri" panose="020F0502020204030204" pitchFamily="34" charset="0"/>
              </a:rPr>
              <a:t>St George’s University Academic Stretch Working Group</a:t>
            </a:r>
            <a:endParaRPr lang="en-GB" sz="4500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6010D42F-C53A-970D-88AA-23C192DC327D}"/>
              </a:ext>
            </a:extLst>
          </p:cNvPr>
          <p:cNvSpPr txBox="1">
            <a:spLocks/>
          </p:cNvSpPr>
          <p:nvPr/>
        </p:nvSpPr>
        <p:spPr>
          <a:xfrm>
            <a:off x="340" y="33000433"/>
            <a:ext cx="15137266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/>
              <a:t>Implementation Challenges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E1C3FA-EA69-FF7D-D632-14205A6366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"/>
          <a:stretch/>
        </p:blipFill>
        <p:spPr>
          <a:xfrm>
            <a:off x="15246432" y="12918530"/>
            <a:ext cx="7504609" cy="706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01C48F4-3A91-B0C0-133B-0074B17400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86157" y="12973399"/>
            <a:ext cx="6624737" cy="706475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A605A59-7840-1027-C1D0-3DB057F51F4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3"/>
          <a:stretch/>
        </p:blipFill>
        <p:spPr>
          <a:xfrm>
            <a:off x="15914041" y="20851277"/>
            <a:ext cx="6810567" cy="6819939"/>
          </a:xfrm>
          <a:prstGeom prst="rect">
            <a:avLst/>
          </a:prstGeom>
        </p:spPr>
      </p:pic>
      <p:pic>
        <p:nvPicPr>
          <p:cNvPr id="29" name="Picture 28" descr="A green circle with black text&#10;&#10;Description automatically generated with low confidence">
            <a:extLst>
              <a:ext uri="{FF2B5EF4-FFF2-40B4-BE49-F238E27FC236}">
                <a16:creationId xmlns:a16="http://schemas.microsoft.com/office/drawing/2014/main" id="{56799970-CC25-747E-3408-25832A6E066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8" t="4487" r="6036" b="3952"/>
          <a:stretch/>
        </p:blipFill>
        <p:spPr>
          <a:xfrm>
            <a:off x="22310095" y="21044406"/>
            <a:ext cx="7524969" cy="6819939"/>
          </a:xfrm>
          <a:prstGeom prst="rect">
            <a:avLst/>
          </a:prstGeom>
        </p:spPr>
      </p:pic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741A038D-7793-833D-F924-D92905B0932A}"/>
              </a:ext>
            </a:extLst>
          </p:cNvPr>
          <p:cNvSpPr txBox="1">
            <a:spLocks/>
          </p:cNvSpPr>
          <p:nvPr/>
        </p:nvSpPr>
        <p:spPr>
          <a:xfrm>
            <a:off x="340" y="22414103"/>
            <a:ext cx="15137266" cy="404971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sz="4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Regardless of career intentions, students wanted a research matching platform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suggesting this project has utility for all students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>
                    <a:lumMod val="10000"/>
                  </a:schemeClr>
                </a:solidFill>
              </a:rPr>
              <a:t>Time constraints, number of extracurricular commitments and financial difficulties were identified as barriers </a:t>
            </a: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to being involved in research</a:t>
            </a:r>
          </a:p>
          <a:p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>
                    <a:lumMod val="10000"/>
                  </a:schemeClr>
                </a:solidFill>
              </a:rPr>
              <a:t>Data is only from P- and F-years and does not ascertain wishes of lower year students</a:t>
            </a:r>
          </a:p>
          <a:p>
            <a:endParaRPr lang="en-US" sz="30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26960798-5694-F614-9112-615B7CF3E891}"/>
              </a:ext>
            </a:extLst>
          </p:cNvPr>
          <p:cNvSpPr txBox="1">
            <a:spLocks/>
          </p:cNvSpPr>
          <p:nvPr/>
        </p:nvSpPr>
        <p:spPr>
          <a:xfrm>
            <a:off x="340" y="21565553"/>
            <a:ext cx="15137266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/>
              <a:t>Discussion</a:t>
            </a:r>
          </a:p>
        </p:txBody>
      </p:sp>
      <p:sp>
        <p:nvSpPr>
          <p:cNvPr id="71" name="Text Placeholder 6">
            <a:extLst>
              <a:ext uri="{FF2B5EF4-FFF2-40B4-BE49-F238E27FC236}">
                <a16:creationId xmlns:a16="http://schemas.microsoft.com/office/drawing/2014/main" id="{2F603A31-5FD5-EC0E-2496-BE6BF94A4E64}"/>
              </a:ext>
            </a:extLst>
          </p:cNvPr>
          <p:cNvSpPr txBox="1">
            <a:spLocks/>
          </p:cNvSpPr>
          <p:nvPr/>
        </p:nvSpPr>
        <p:spPr>
          <a:xfrm>
            <a:off x="-18028" y="26060741"/>
            <a:ext cx="15137265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/>
              <a:t>Ongoing Work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4D61B975-D762-4A16-ABD5-DA4AE109F38C}"/>
              </a:ext>
            </a:extLst>
          </p:cNvPr>
          <p:cNvSpPr txBox="1">
            <a:spLocks/>
          </p:cNvSpPr>
          <p:nvPr/>
        </p:nvSpPr>
        <p:spPr>
          <a:xfrm>
            <a:off x="15092162" y="28040310"/>
            <a:ext cx="15183051" cy="78941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180000" tIns="144000" rIns="180000" bIns="144000" rtlCol="0" anchor="ctr" anchorCtr="0">
            <a:spAutoFit/>
          </a:bodyPr>
          <a:lstStyle>
            <a:lvl1pPr marL="0" indent="0" algn="l" defTabSz="501444" rtl="0" eaLnBrk="1" latinLnBrk="0" hangingPunct="1">
              <a:lnSpc>
                <a:spcPct val="90000"/>
              </a:lnSpc>
              <a:spcBef>
                <a:spcPts val="549"/>
              </a:spcBef>
              <a:buFont typeface="Arial" panose="020B0604020202020204" pitchFamily="34" charset="0"/>
              <a:buNone/>
              <a:defRPr lang="en-US" sz="32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50722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1443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2166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2887" indent="0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8971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9692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80414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1136" indent="-125361" algn="l" defTabSz="501444" rtl="0" eaLnBrk="1" latinLnBrk="0" hangingPunct="1">
              <a:lnSpc>
                <a:spcPct val="90000"/>
              </a:lnSpc>
              <a:spcBef>
                <a:spcPts val="274"/>
              </a:spcBef>
              <a:buFont typeface="Arial" panose="020B0604020202020204" pitchFamily="34" charset="0"/>
              <a:buChar char="•"/>
              <a:defRPr sz="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/>
              <a:t>Timeline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9A6732-F80B-55E9-462C-339C349C7E3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t="4123" r="317"/>
          <a:stretch/>
        </p:blipFill>
        <p:spPr>
          <a:xfrm>
            <a:off x="15374875" y="30431983"/>
            <a:ext cx="14617624" cy="428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35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otched Right Arrow 12">
            <a:extLst>
              <a:ext uri="{FF2B5EF4-FFF2-40B4-BE49-F238E27FC236}">
                <a16:creationId xmlns:a16="http://schemas.microsoft.com/office/drawing/2014/main" id="{BCBC96CA-B28E-D955-C136-17890BCF97D6}"/>
              </a:ext>
            </a:extLst>
          </p:cNvPr>
          <p:cNvSpPr/>
          <p:nvPr/>
        </p:nvSpPr>
        <p:spPr>
          <a:xfrm>
            <a:off x="22122382" y="11525717"/>
            <a:ext cx="4824536" cy="720067"/>
          </a:xfrm>
          <a:prstGeom prst="notchedRightArrow">
            <a:avLst/>
          </a:prstGeom>
          <a:solidFill>
            <a:schemeClr val="bg1">
              <a:lumMod val="90000"/>
            </a:schemeClr>
          </a:solidFill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2E723-D6E4-178A-4C05-C5E4047E58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07640AE-9B74-AF63-B438-AEA2777D4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93B6EE-98E3-D02C-B620-C7E5FF30BD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741045-CB1F-2478-3478-F58F69427E0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E0D3B4-A2AF-4E97-B817-1FF50E80906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683F2F9-1CB6-F485-ACA8-DCD83C426EB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6AFBF05-F8C0-6A20-C6B8-05F69D0E640D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101382521"/>
              </p:ext>
            </p:extLst>
          </p:nvPr>
        </p:nvGraphicFramePr>
        <p:xfrm>
          <a:off x="2634667" y="5680124"/>
          <a:ext cx="25005877" cy="1242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9371A2-CAE0-E38F-1212-4F1F464AE722}"/>
              </a:ext>
            </a:extLst>
          </p:cNvPr>
          <p:cNvCxnSpPr/>
          <p:nvPr/>
        </p:nvCxnSpPr>
        <p:spPr>
          <a:xfrm flipV="1">
            <a:off x="6784678" y="10438409"/>
            <a:ext cx="0" cy="7200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CFB755-2055-3887-A9A4-C6354B047F95}"/>
              </a:ext>
            </a:extLst>
          </p:cNvPr>
          <p:cNvCxnSpPr/>
          <p:nvPr/>
        </p:nvCxnSpPr>
        <p:spPr>
          <a:xfrm flipV="1">
            <a:off x="11897246" y="12598649"/>
            <a:ext cx="0" cy="7200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709511-8DB0-8D4F-2A36-3A86AC5DC485}"/>
              </a:ext>
            </a:extLst>
          </p:cNvPr>
          <p:cNvCxnSpPr/>
          <p:nvPr/>
        </p:nvCxnSpPr>
        <p:spPr>
          <a:xfrm flipV="1">
            <a:off x="16073710" y="10438409"/>
            <a:ext cx="0" cy="7200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060B37-169B-18B7-68E7-7639B775D2BE}"/>
              </a:ext>
            </a:extLst>
          </p:cNvPr>
          <p:cNvCxnSpPr/>
          <p:nvPr/>
        </p:nvCxnSpPr>
        <p:spPr>
          <a:xfrm flipV="1">
            <a:off x="20250174" y="12598649"/>
            <a:ext cx="0" cy="7200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7CCCC03-355A-4B24-8B38-2EE578369B0D}"/>
              </a:ext>
            </a:extLst>
          </p:cNvPr>
          <p:cNvCxnSpPr/>
          <p:nvPr/>
        </p:nvCxnSpPr>
        <p:spPr>
          <a:xfrm flipV="1">
            <a:off x="24426638" y="10438409"/>
            <a:ext cx="0" cy="720080"/>
          </a:xfrm>
          <a:prstGeom prst="line">
            <a:avLst/>
          </a:prstGeom>
          <a:ln w="28575">
            <a:solidFill>
              <a:schemeClr val="bg1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631194"/>
      </p:ext>
    </p:extLst>
  </p:cSld>
  <p:clrMapOvr>
    <a:masterClrMapping/>
  </p:clrMapOvr>
</p:sld>
</file>

<file path=ppt/theme/theme1.xml><?xml version="1.0" encoding="utf-8"?>
<a:theme xmlns:a="http://schemas.openxmlformats.org/drawingml/2006/main" name="St Georges primary">
  <a:themeElements>
    <a:clrScheme name="St George's">
      <a:dk1>
        <a:srgbClr val="002B3B"/>
      </a:dk1>
      <a:lt1>
        <a:srgbClr val="F2F2F2"/>
      </a:lt1>
      <a:dk2>
        <a:srgbClr val="008569"/>
      </a:dk2>
      <a:lt2>
        <a:srgbClr val="E7E6E6"/>
      </a:lt2>
      <a:accent1>
        <a:srgbClr val="008569"/>
      </a:accent1>
      <a:accent2>
        <a:srgbClr val="00A3AD"/>
      </a:accent2>
      <a:accent3>
        <a:srgbClr val="6F5091"/>
      </a:accent3>
      <a:accent4>
        <a:srgbClr val="CF4520"/>
      </a:accent4>
      <a:accent5>
        <a:srgbClr val="FF9E1B"/>
      </a:accent5>
      <a:accent6>
        <a:srgbClr val="280071"/>
      </a:accent6>
      <a:hlink>
        <a:srgbClr val="008569"/>
      </a:hlink>
      <a:folHlink>
        <a:srgbClr val="954F72"/>
      </a:folHlink>
    </a:clrScheme>
    <a:fontScheme name="St George'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 Georges" id="{C7459C21-F6E5-408C-B10A-D92D50B247E0}" vid="{038CBCEF-A087-4B0E-8DA2-085523AA80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9314</TotalTime>
  <Words>834</Words>
  <Application>Microsoft Macintosh PowerPoint</Application>
  <PresentationFormat>Custom</PresentationFormat>
  <Paragraphs>65</Paragraphs>
  <Slides>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St Georges primary</vt:lpstr>
      <vt:lpstr>The Power of Staff-Student, University-Trust Collaboration: Improving Student Access To Research Opportunities At St George’s, University of London (SGUL)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REPLACE WITH POWERPOINT TITLE</dc:title>
  <dc:creator>Jonathan Appleyard</dc:creator>
  <cp:lastModifiedBy>Jonathan De Oliveira</cp:lastModifiedBy>
  <cp:revision>41</cp:revision>
  <dcterms:created xsi:type="dcterms:W3CDTF">2022-04-21T14:06:13Z</dcterms:created>
  <dcterms:modified xsi:type="dcterms:W3CDTF">2023-05-25T14:48:27Z</dcterms:modified>
</cp:coreProperties>
</file>