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30240288" cy="21240750"/>
  <p:notesSz cx="10693400" cy="7556500"/>
  <p:defaultTextStyle>
    <a:defPPr>
      <a:defRPr lang="en-US"/>
    </a:defPPr>
    <a:lvl1pPr marL="0" algn="l" defTabSz="2578613" rtl="0" eaLnBrk="1" latinLnBrk="0" hangingPunct="1">
      <a:defRPr sz="5077" kern="1200">
        <a:solidFill>
          <a:schemeClr val="tx1"/>
        </a:solidFill>
        <a:latin typeface="+mn-lt"/>
        <a:ea typeface="+mn-ea"/>
        <a:cs typeface="+mn-cs"/>
      </a:defRPr>
    </a:lvl1pPr>
    <a:lvl2pPr marL="1289306" algn="l" defTabSz="2578613" rtl="0" eaLnBrk="1" latinLnBrk="0" hangingPunct="1">
      <a:defRPr sz="5077" kern="1200">
        <a:solidFill>
          <a:schemeClr val="tx1"/>
        </a:solidFill>
        <a:latin typeface="+mn-lt"/>
        <a:ea typeface="+mn-ea"/>
        <a:cs typeface="+mn-cs"/>
      </a:defRPr>
    </a:lvl2pPr>
    <a:lvl3pPr marL="2578613" algn="l" defTabSz="2578613" rtl="0" eaLnBrk="1" latinLnBrk="0" hangingPunct="1">
      <a:defRPr sz="5077" kern="1200">
        <a:solidFill>
          <a:schemeClr val="tx1"/>
        </a:solidFill>
        <a:latin typeface="+mn-lt"/>
        <a:ea typeface="+mn-ea"/>
        <a:cs typeface="+mn-cs"/>
      </a:defRPr>
    </a:lvl3pPr>
    <a:lvl4pPr marL="3867920" algn="l" defTabSz="2578613" rtl="0" eaLnBrk="1" latinLnBrk="0" hangingPunct="1">
      <a:defRPr sz="5077" kern="1200">
        <a:solidFill>
          <a:schemeClr val="tx1"/>
        </a:solidFill>
        <a:latin typeface="+mn-lt"/>
        <a:ea typeface="+mn-ea"/>
        <a:cs typeface="+mn-cs"/>
      </a:defRPr>
    </a:lvl4pPr>
    <a:lvl5pPr marL="5157224" algn="l" defTabSz="2578613" rtl="0" eaLnBrk="1" latinLnBrk="0" hangingPunct="1">
      <a:defRPr sz="5077" kern="1200">
        <a:solidFill>
          <a:schemeClr val="tx1"/>
        </a:solidFill>
        <a:latin typeface="+mn-lt"/>
        <a:ea typeface="+mn-ea"/>
        <a:cs typeface="+mn-cs"/>
      </a:defRPr>
    </a:lvl5pPr>
    <a:lvl6pPr marL="6446532" algn="l" defTabSz="2578613" rtl="0" eaLnBrk="1" latinLnBrk="0" hangingPunct="1">
      <a:defRPr sz="5077" kern="1200">
        <a:solidFill>
          <a:schemeClr val="tx1"/>
        </a:solidFill>
        <a:latin typeface="+mn-lt"/>
        <a:ea typeface="+mn-ea"/>
        <a:cs typeface="+mn-cs"/>
      </a:defRPr>
    </a:lvl6pPr>
    <a:lvl7pPr marL="7735839" algn="l" defTabSz="2578613" rtl="0" eaLnBrk="1" latinLnBrk="0" hangingPunct="1">
      <a:defRPr sz="5077" kern="1200">
        <a:solidFill>
          <a:schemeClr val="tx1"/>
        </a:solidFill>
        <a:latin typeface="+mn-lt"/>
        <a:ea typeface="+mn-ea"/>
        <a:cs typeface="+mn-cs"/>
      </a:defRPr>
    </a:lvl7pPr>
    <a:lvl8pPr marL="9025145" algn="l" defTabSz="2578613" rtl="0" eaLnBrk="1" latinLnBrk="0" hangingPunct="1">
      <a:defRPr sz="5077" kern="1200">
        <a:solidFill>
          <a:schemeClr val="tx1"/>
        </a:solidFill>
        <a:latin typeface="+mn-lt"/>
        <a:ea typeface="+mn-ea"/>
        <a:cs typeface="+mn-cs"/>
      </a:defRPr>
    </a:lvl8pPr>
    <a:lvl9pPr marL="10314452" algn="l" defTabSz="2578613" rtl="0" eaLnBrk="1" latinLnBrk="0" hangingPunct="1">
      <a:defRPr sz="507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21" userDrawn="1">
          <p15:clr>
            <a:srgbClr val="A4A3A4"/>
          </p15:clr>
        </p15:guide>
        <p15:guide id="2" pos="864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89F0"/>
    <a:srgbClr val="D35DA5"/>
    <a:srgbClr val="EE40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1524" y="120"/>
      </p:cViewPr>
      <p:guideLst>
        <p:guide orient="horz" pos="5721"/>
        <p:guide pos="864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030791-7644-4485-AA7C-6DA2C9F05609}" type="datetimeFigureOut">
              <a:rPr lang="en-GB" smtClean="0"/>
              <a:t>17/05/2023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30600" y="944563"/>
            <a:ext cx="3632200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636963"/>
            <a:ext cx="8553450" cy="2974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7708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1CACD-547D-45C5-B08F-565BFDD8B2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279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578613" rtl="0" eaLnBrk="1" latinLnBrk="0" hangingPunct="1">
      <a:defRPr sz="3385" kern="1200">
        <a:solidFill>
          <a:schemeClr val="tx1"/>
        </a:solidFill>
        <a:latin typeface="+mn-lt"/>
        <a:ea typeface="+mn-ea"/>
        <a:cs typeface="+mn-cs"/>
      </a:defRPr>
    </a:lvl1pPr>
    <a:lvl2pPr marL="1289306" algn="l" defTabSz="2578613" rtl="0" eaLnBrk="1" latinLnBrk="0" hangingPunct="1">
      <a:defRPr sz="3385" kern="1200">
        <a:solidFill>
          <a:schemeClr val="tx1"/>
        </a:solidFill>
        <a:latin typeface="+mn-lt"/>
        <a:ea typeface="+mn-ea"/>
        <a:cs typeface="+mn-cs"/>
      </a:defRPr>
    </a:lvl2pPr>
    <a:lvl3pPr marL="2578613" algn="l" defTabSz="2578613" rtl="0" eaLnBrk="1" latinLnBrk="0" hangingPunct="1">
      <a:defRPr sz="3385" kern="1200">
        <a:solidFill>
          <a:schemeClr val="tx1"/>
        </a:solidFill>
        <a:latin typeface="+mn-lt"/>
        <a:ea typeface="+mn-ea"/>
        <a:cs typeface="+mn-cs"/>
      </a:defRPr>
    </a:lvl3pPr>
    <a:lvl4pPr marL="3867920" algn="l" defTabSz="2578613" rtl="0" eaLnBrk="1" latinLnBrk="0" hangingPunct="1">
      <a:defRPr sz="3385" kern="1200">
        <a:solidFill>
          <a:schemeClr val="tx1"/>
        </a:solidFill>
        <a:latin typeface="+mn-lt"/>
        <a:ea typeface="+mn-ea"/>
        <a:cs typeface="+mn-cs"/>
      </a:defRPr>
    </a:lvl4pPr>
    <a:lvl5pPr marL="5157224" algn="l" defTabSz="2578613" rtl="0" eaLnBrk="1" latinLnBrk="0" hangingPunct="1">
      <a:defRPr sz="3385" kern="1200">
        <a:solidFill>
          <a:schemeClr val="tx1"/>
        </a:solidFill>
        <a:latin typeface="+mn-lt"/>
        <a:ea typeface="+mn-ea"/>
        <a:cs typeface="+mn-cs"/>
      </a:defRPr>
    </a:lvl5pPr>
    <a:lvl6pPr marL="6446532" algn="l" defTabSz="2578613" rtl="0" eaLnBrk="1" latinLnBrk="0" hangingPunct="1">
      <a:defRPr sz="3385" kern="1200">
        <a:solidFill>
          <a:schemeClr val="tx1"/>
        </a:solidFill>
        <a:latin typeface="+mn-lt"/>
        <a:ea typeface="+mn-ea"/>
        <a:cs typeface="+mn-cs"/>
      </a:defRPr>
    </a:lvl6pPr>
    <a:lvl7pPr marL="7735839" algn="l" defTabSz="2578613" rtl="0" eaLnBrk="1" latinLnBrk="0" hangingPunct="1">
      <a:defRPr sz="3385" kern="1200">
        <a:solidFill>
          <a:schemeClr val="tx1"/>
        </a:solidFill>
        <a:latin typeface="+mn-lt"/>
        <a:ea typeface="+mn-ea"/>
        <a:cs typeface="+mn-cs"/>
      </a:defRPr>
    </a:lvl7pPr>
    <a:lvl8pPr marL="9025145" algn="l" defTabSz="2578613" rtl="0" eaLnBrk="1" latinLnBrk="0" hangingPunct="1">
      <a:defRPr sz="3385" kern="1200">
        <a:solidFill>
          <a:schemeClr val="tx1"/>
        </a:solidFill>
        <a:latin typeface="+mn-lt"/>
        <a:ea typeface="+mn-ea"/>
        <a:cs typeface="+mn-cs"/>
      </a:defRPr>
    </a:lvl8pPr>
    <a:lvl9pPr marL="10314452" algn="l" defTabSz="2578613" rtl="0" eaLnBrk="1" latinLnBrk="0" hangingPunct="1">
      <a:defRPr sz="338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30600" y="944563"/>
            <a:ext cx="3632200" cy="2551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A1CACD-547D-45C5-B08F-565BFDD8B27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178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1760271" y="3709285"/>
            <a:ext cx="27337136" cy="2301448"/>
          </a:xfrm>
          <a:prstGeom prst="rect">
            <a:avLst/>
          </a:prstGeom>
        </p:spPr>
        <p:txBody>
          <a:bodyPr lIns="0" tIns="0" rIns="0" bIns="0"/>
          <a:lstStyle>
            <a:lvl1pPr marL="17958" marR="9878" algn="l" defTabSz="1292938" rtl="0" eaLnBrk="1" latinLnBrk="0" hangingPunct="1">
              <a:lnSpc>
                <a:spcPts val="5656"/>
              </a:lnSpc>
              <a:spcBef>
                <a:spcPts val="700"/>
              </a:spcBef>
              <a:defRPr sz="5090" kern="0" spc="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Headline first line</a:t>
            </a:r>
            <a:br>
              <a:rPr lang="en-GB" dirty="0"/>
            </a:br>
            <a:r>
              <a:rPr lang="en-GB" dirty="0"/>
              <a:t>and second line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1760287" y="6159384"/>
            <a:ext cx="27337120" cy="774153"/>
          </a:xfrm>
          <a:prstGeom prst="rect">
            <a:avLst/>
          </a:prstGeom>
        </p:spPr>
        <p:txBody>
          <a:bodyPr lIns="0" tIns="0" rIns="0" bIns="0"/>
          <a:lstStyle>
            <a:lvl1pPr marL="7620">
              <a:lnSpc>
                <a:spcPct val="100000"/>
              </a:lnSpc>
              <a:spcBef>
                <a:spcPts val="54"/>
              </a:spcBef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GB" sz="2545" spc="-35" dirty="0">
                <a:solidFill>
                  <a:srgbClr val="425462"/>
                </a:solidFill>
                <a:latin typeface="Frutiger Next Pro"/>
                <a:cs typeface="Frutiger Next Pro"/>
              </a:rPr>
              <a:t>Our </a:t>
            </a:r>
            <a:r>
              <a:rPr lang="en-GB" sz="2545" spc="-57" dirty="0">
                <a:solidFill>
                  <a:srgbClr val="425462"/>
                </a:solidFill>
                <a:latin typeface="Frutiger Next Pro"/>
                <a:cs typeface="Frutiger Next Pro"/>
              </a:rPr>
              <a:t>relationship </a:t>
            </a:r>
            <a:r>
              <a:rPr lang="en-GB" sz="2545" spc="-43" dirty="0">
                <a:solidFill>
                  <a:srgbClr val="425462"/>
                </a:solidFill>
                <a:latin typeface="Frutiger Next Pro"/>
                <a:cs typeface="Frutiger Next Pro"/>
              </a:rPr>
              <a:t>and </a:t>
            </a:r>
            <a:r>
              <a:rPr lang="en-GB" sz="2545" spc="-57" dirty="0">
                <a:solidFill>
                  <a:srgbClr val="425462"/>
                </a:solidFill>
                <a:latin typeface="Frutiger Next Pro"/>
                <a:cs typeface="Frutiger Next Pro"/>
              </a:rPr>
              <a:t>key </a:t>
            </a:r>
            <a:r>
              <a:rPr lang="en-GB" sz="2545" spc="-35" dirty="0">
                <a:solidFill>
                  <a:srgbClr val="425462"/>
                </a:solidFill>
                <a:latin typeface="Frutiger Next Pro"/>
                <a:cs typeface="Frutiger Next Pro"/>
              </a:rPr>
              <a:t>priority is with</a:t>
            </a:r>
            <a:r>
              <a:rPr lang="en-GB" sz="2545" spc="-161" dirty="0">
                <a:solidFill>
                  <a:srgbClr val="425462"/>
                </a:solidFill>
                <a:latin typeface="Frutiger Next Pro"/>
                <a:cs typeface="Frutiger Next Pro"/>
              </a:rPr>
              <a:t> </a:t>
            </a:r>
            <a:r>
              <a:rPr lang="en-GB" sz="2545" spc="-43" dirty="0">
                <a:solidFill>
                  <a:srgbClr val="425462"/>
                </a:solidFill>
                <a:latin typeface="Frutiger Next Pro"/>
                <a:cs typeface="Frutiger Next Pro"/>
              </a:rPr>
              <a:t>you</a:t>
            </a:r>
            <a:endParaRPr lang="en-GB" sz="2545" dirty="0">
              <a:latin typeface="Frutiger Next Pro"/>
              <a:cs typeface="Frutiger Next Pro"/>
            </a:endParaRPr>
          </a:p>
        </p:txBody>
      </p:sp>
      <p:sp>
        <p:nvSpPr>
          <p:cNvPr id="10" name="object 5"/>
          <p:cNvSpPr/>
          <p:nvPr userDrawn="1"/>
        </p:nvSpPr>
        <p:spPr>
          <a:xfrm>
            <a:off x="29097410" y="7265173"/>
            <a:ext cx="1156854" cy="139728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0544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583" y="648751"/>
            <a:ext cx="5943756" cy="152697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21436" y="799102"/>
            <a:ext cx="7506759" cy="854526"/>
          </a:xfrm>
          <a:prstGeom prst="rect">
            <a:avLst/>
          </a:prstGeom>
        </p:spPr>
      </p:pic>
      <p:sp>
        <p:nvSpPr>
          <p:cNvPr id="22" name="Picture Placeholder 20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7265245"/>
            <a:ext cx="29097404" cy="13972729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INSERT PHOTO HERE</a:t>
            </a:r>
          </a:p>
        </p:txBody>
      </p:sp>
    </p:spTree>
    <p:extLst>
      <p:ext uri="{BB962C8B-B14F-4D97-AF65-F5344CB8AC3E}">
        <p14:creationId xmlns:p14="http://schemas.microsoft.com/office/powerpoint/2010/main" val="171230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Graphic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583" y="648751"/>
            <a:ext cx="5943756" cy="152697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1760271" y="3709285"/>
            <a:ext cx="27337136" cy="2301448"/>
          </a:xfrm>
          <a:prstGeom prst="rect">
            <a:avLst/>
          </a:prstGeom>
        </p:spPr>
        <p:txBody>
          <a:bodyPr lIns="0" tIns="0" rIns="0" bIns="0"/>
          <a:lstStyle>
            <a:lvl1pPr marL="17958" marR="9878" algn="l" defTabSz="1292938" rtl="0" eaLnBrk="1" latinLnBrk="0" hangingPunct="1">
              <a:lnSpc>
                <a:spcPts val="5656"/>
              </a:lnSpc>
              <a:spcBef>
                <a:spcPts val="700"/>
              </a:spcBef>
              <a:defRPr sz="5090" kern="0" spc="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Working with </a:t>
            </a:r>
            <a:br>
              <a:rPr lang="en-GB" dirty="0"/>
            </a:br>
            <a:r>
              <a:rPr lang="en-GB" dirty="0"/>
              <a:t>Macmillan Cancer Support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1760287" y="6159384"/>
            <a:ext cx="27337120" cy="774153"/>
          </a:xfrm>
          <a:prstGeom prst="rect">
            <a:avLst/>
          </a:prstGeom>
        </p:spPr>
        <p:txBody>
          <a:bodyPr lIns="0" tIns="0" rIns="0" bIns="0"/>
          <a:lstStyle>
            <a:lvl1pPr marL="7620">
              <a:lnSpc>
                <a:spcPct val="100000"/>
              </a:lnSpc>
              <a:spcBef>
                <a:spcPts val="54"/>
              </a:spcBef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GB" sz="2545" spc="-35" dirty="0">
                <a:solidFill>
                  <a:srgbClr val="425462"/>
                </a:solidFill>
                <a:latin typeface="Frutiger Next Pro"/>
                <a:cs typeface="Frutiger Next Pro"/>
              </a:rPr>
              <a:t>Our </a:t>
            </a:r>
            <a:r>
              <a:rPr lang="en-GB" sz="2545" spc="-57" dirty="0">
                <a:solidFill>
                  <a:srgbClr val="425462"/>
                </a:solidFill>
                <a:latin typeface="Frutiger Next Pro"/>
                <a:cs typeface="Frutiger Next Pro"/>
              </a:rPr>
              <a:t>relationship </a:t>
            </a:r>
            <a:r>
              <a:rPr lang="en-GB" sz="2545" spc="-43" dirty="0">
                <a:solidFill>
                  <a:srgbClr val="425462"/>
                </a:solidFill>
                <a:latin typeface="Frutiger Next Pro"/>
                <a:cs typeface="Frutiger Next Pro"/>
              </a:rPr>
              <a:t>and </a:t>
            </a:r>
            <a:r>
              <a:rPr lang="en-GB" sz="2545" spc="-57" dirty="0">
                <a:solidFill>
                  <a:srgbClr val="425462"/>
                </a:solidFill>
                <a:latin typeface="Frutiger Next Pro"/>
                <a:cs typeface="Frutiger Next Pro"/>
              </a:rPr>
              <a:t>key </a:t>
            </a:r>
            <a:r>
              <a:rPr lang="en-GB" sz="2545" spc="-35" dirty="0">
                <a:solidFill>
                  <a:srgbClr val="425462"/>
                </a:solidFill>
                <a:latin typeface="Frutiger Next Pro"/>
                <a:cs typeface="Frutiger Next Pro"/>
              </a:rPr>
              <a:t>priority is with</a:t>
            </a:r>
            <a:r>
              <a:rPr lang="en-GB" sz="2545" spc="-161" dirty="0">
                <a:solidFill>
                  <a:srgbClr val="425462"/>
                </a:solidFill>
                <a:latin typeface="Frutiger Next Pro"/>
                <a:cs typeface="Frutiger Next Pro"/>
              </a:rPr>
              <a:t> </a:t>
            </a:r>
            <a:r>
              <a:rPr lang="en-GB" sz="2545" spc="-43" dirty="0">
                <a:solidFill>
                  <a:srgbClr val="425462"/>
                </a:solidFill>
                <a:latin typeface="Frutiger Next Pro"/>
                <a:cs typeface="Frutiger Next Pro"/>
              </a:rPr>
              <a:t>you</a:t>
            </a:r>
            <a:endParaRPr lang="en-GB" sz="2545" dirty="0">
              <a:latin typeface="Frutiger Next Pro"/>
              <a:cs typeface="Frutiger Next Pro"/>
            </a:endParaRP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21436" y="799102"/>
            <a:ext cx="7506759" cy="854526"/>
          </a:xfrm>
          <a:prstGeom prst="rect">
            <a:avLst/>
          </a:prstGeom>
        </p:spPr>
      </p:pic>
      <p:sp>
        <p:nvSpPr>
          <p:cNvPr id="63" name="Text Placeholder 62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734372" y="19179251"/>
            <a:ext cx="11557733" cy="1277093"/>
          </a:xfrm>
          <a:prstGeom prst="rect">
            <a:avLst/>
          </a:prstGeom>
        </p:spPr>
        <p:txBody>
          <a:bodyPr lIns="0" tIns="0" rIns="0" bIns="0"/>
          <a:lstStyle>
            <a:lvl1pPr marL="7620" marR="3048">
              <a:lnSpc>
                <a:spcPts val="1086"/>
              </a:lnSpc>
              <a:spcBef>
                <a:spcPts val="180"/>
              </a:spcBef>
              <a:defRPr lang="en-US" sz="2333" kern="1200" spc="-178" dirty="0" smtClean="0">
                <a:solidFill>
                  <a:schemeClr val="tx1"/>
                </a:solidFill>
                <a:latin typeface="+mn-lt"/>
                <a:ea typeface="+mn-ea"/>
                <a:cs typeface="Lucida Sans"/>
              </a:defRPr>
            </a:lvl1pPr>
            <a:lvl2pPr>
              <a:defRPr lang="en-US" sz="2333" kern="1200" spc="-178" dirty="0" smtClean="0">
                <a:solidFill>
                  <a:srgbClr val="425462"/>
                </a:solidFill>
                <a:latin typeface="Lucida Sans"/>
                <a:ea typeface="+mn-ea"/>
                <a:cs typeface="Lucida Sans"/>
              </a:defRPr>
            </a:lvl2pPr>
            <a:lvl3pPr>
              <a:defRPr lang="en-US" sz="2333" kern="1200" spc="-178" dirty="0" smtClean="0">
                <a:solidFill>
                  <a:srgbClr val="425462"/>
                </a:solidFill>
                <a:latin typeface="Lucida Sans"/>
                <a:ea typeface="+mn-ea"/>
                <a:cs typeface="Lucida Sans"/>
              </a:defRPr>
            </a:lvl3pPr>
            <a:lvl4pPr>
              <a:defRPr lang="en-US" sz="2333" kern="1200" spc="-178" dirty="0" smtClean="0">
                <a:solidFill>
                  <a:srgbClr val="425462"/>
                </a:solidFill>
                <a:latin typeface="Lucida Sans"/>
                <a:ea typeface="+mn-ea"/>
                <a:cs typeface="Lucida Sans"/>
              </a:defRPr>
            </a:lvl4pPr>
            <a:lvl5pPr>
              <a:defRPr lang="en-GB" sz="2333" kern="1200" spc="-178" dirty="0">
                <a:solidFill>
                  <a:srgbClr val="425462"/>
                </a:solidFill>
                <a:latin typeface="Lucida Sans"/>
                <a:ea typeface="+mn-ea"/>
                <a:cs typeface="Lucida Sans"/>
              </a:defRPr>
            </a:lvl5pPr>
          </a:lstStyle>
          <a:p>
            <a:pPr marL="12700" marR="5080">
              <a:lnSpc>
                <a:spcPts val="1810"/>
              </a:lnSpc>
              <a:spcBef>
                <a:spcPts val="300"/>
              </a:spcBef>
            </a:pPr>
            <a:r>
              <a:rPr lang="en-GB" sz="2333" spc="-85" dirty="0">
                <a:solidFill>
                  <a:srgbClr val="425462"/>
                </a:solidFill>
                <a:latin typeface="Lucida Sans"/>
                <a:cs typeface="Lucida Sans"/>
              </a:rPr>
              <a:t>If </a:t>
            </a:r>
            <a:r>
              <a:rPr lang="en-GB" sz="2333" spc="-205" dirty="0">
                <a:solidFill>
                  <a:srgbClr val="425462"/>
                </a:solidFill>
                <a:latin typeface="Lucida Sans"/>
                <a:cs typeface="Lucida Sans"/>
              </a:rPr>
              <a:t>you’d </a:t>
            </a:r>
            <a:r>
              <a:rPr lang="en-GB" sz="2333" spc="-178" dirty="0">
                <a:solidFill>
                  <a:srgbClr val="425462"/>
                </a:solidFill>
                <a:latin typeface="Lucida Sans"/>
                <a:cs typeface="Lucida Sans"/>
              </a:rPr>
              <a:t>like </a:t>
            </a:r>
            <a:r>
              <a:rPr lang="en-GB" sz="2333" spc="-113" dirty="0">
                <a:solidFill>
                  <a:srgbClr val="425462"/>
                </a:solidFill>
                <a:latin typeface="Lucida Sans"/>
                <a:cs typeface="Lucida Sans"/>
              </a:rPr>
              <a:t>to </a:t>
            </a:r>
            <a:r>
              <a:rPr lang="en-GB" sz="2333" spc="-149" dirty="0">
                <a:solidFill>
                  <a:srgbClr val="425462"/>
                </a:solidFill>
                <a:latin typeface="Lucida Sans"/>
                <a:cs typeface="Lucida Sans"/>
              </a:rPr>
              <a:t>find </a:t>
            </a:r>
            <a:r>
              <a:rPr lang="en-GB" sz="2333" spc="-134" dirty="0">
                <a:solidFill>
                  <a:srgbClr val="425462"/>
                </a:solidFill>
                <a:latin typeface="Lucida Sans"/>
                <a:cs typeface="Lucida Sans"/>
              </a:rPr>
              <a:t>out </a:t>
            </a:r>
            <a:r>
              <a:rPr lang="en-GB" sz="2333" spc="-170" dirty="0">
                <a:solidFill>
                  <a:srgbClr val="425462"/>
                </a:solidFill>
                <a:latin typeface="Lucida Sans"/>
                <a:cs typeface="Lucida Sans"/>
              </a:rPr>
              <a:t>more,  </a:t>
            </a:r>
            <a:r>
              <a:rPr lang="en-GB" sz="2333" spc="-184" dirty="0">
                <a:solidFill>
                  <a:srgbClr val="425462"/>
                </a:solidFill>
                <a:latin typeface="Lucida Sans"/>
                <a:cs typeface="Lucida Sans"/>
              </a:rPr>
              <a:t>speak </a:t>
            </a:r>
            <a:r>
              <a:rPr lang="en-GB" sz="2333" spc="-113" dirty="0">
                <a:solidFill>
                  <a:srgbClr val="425462"/>
                </a:solidFill>
                <a:latin typeface="Lucida Sans"/>
                <a:cs typeface="Lucida Sans"/>
              </a:rPr>
              <a:t>to </a:t>
            </a:r>
            <a:r>
              <a:rPr lang="en-GB" sz="2333" spc="-85" dirty="0">
                <a:solidFill>
                  <a:srgbClr val="425462"/>
                </a:solidFill>
                <a:latin typeface="Lucida Sans"/>
                <a:cs typeface="Lucida Sans"/>
              </a:rPr>
              <a:t>a </a:t>
            </a:r>
            <a:r>
              <a:rPr lang="en-GB" sz="2333" spc="-191" dirty="0">
                <a:solidFill>
                  <a:srgbClr val="425462"/>
                </a:solidFill>
                <a:latin typeface="Lucida Sans"/>
                <a:cs typeface="Lucida Sans"/>
              </a:rPr>
              <a:t>member </a:t>
            </a:r>
            <a:r>
              <a:rPr lang="en-GB" sz="2333" spc="-127" dirty="0">
                <a:solidFill>
                  <a:srgbClr val="425462"/>
                </a:solidFill>
                <a:latin typeface="Lucida Sans"/>
                <a:cs typeface="Lucida Sans"/>
              </a:rPr>
              <a:t>of </a:t>
            </a:r>
            <a:r>
              <a:rPr lang="en-GB" sz="2333" spc="-161" dirty="0">
                <a:solidFill>
                  <a:srgbClr val="425462"/>
                </a:solidFill>
                <a:latin typeface="Lucida Sans"/>
                <a:cs typeface="Lucida Sans"/>
              </a:rPr>
              <a:t>our</a:t>
            </a:r>
            <a:r>
              <a:rPr lang="en-GB" sz="2333" spc="-149" dirty="0">
                <a:solidFill>
                  <a:srgbClr val="425462"/>
                </a:solidFill>
                <a:latin typeface="Lucida Sans"/>
                <a:cs typeface="Lucida Sans"/>
              </a:rPr>
              <a:t> </a:t>
            </a:r>
            <a:r>
              <a:rPr lang="en-GB" sz="2333" spc="-156" dirty="0">
                <a:solidFill>
                  <a:srgbClr val="425462"/>
                </a:solidFill>
                <a:latin typeface="Lucida Sans"/>
                <a:cs typeface="Lucida Sans"/>
              </a:rPr>
              <a:t>team.</a:t>
            </a:r>
            <a:endParaRPr lang="en-GB" sz="2333" dirty="0">
              <a:latin typeface="Lucida Sans"/>
              <a:cs typeface="Lucida Sans"/>
            </a:endParaRPr>
          </a:p>
        </p:txBody>
      </p:sp>
    </p:spTree>
    <p:extLst>
      <p:ext uri="{BB962C8B-B14F-4D97-AF65-F5344CB8AC3E}">
        <p14:creationId xmlns:p14="http://schemas.microsoft.com/office/powerpoint/2010/main" val="3548212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slide_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1734375" y="2901057"/>
            <a:ext cx="27337136" cy="1312124"/>
          </a:xfrm>
          <a:prstGeom prst="rect">
            <a:avLst/>
          </a:prstGeom>
        </p:spPr>
        <p:txBody>
          <a:bodyPr lIns="0" tIns="0" rIns="0" bIns="0"/>
          <a:lstStyle>
            <a:lvl1pPr marL="17958" marR="9878" algn="l" defTabSz="1292938" rtl="0" eaLnBrk="1" latinLnBrk="0" hangingPunct="1">
              <a:lnSpc>
                <a:spcPts val="5656"/>
              </a:lnSpc>
              <a:spcBef>
                <a:spcPts val="700"/>
              </a:spcBef>
              <a:defRPr sz="5090" kern="0" spc="-417" baseline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Did you know…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1734373" y="4596748"/>
            <a:ext cx="24363759" cy="2990926"/>
          </a:xfrm>
          <a:prstGeom prst="rect">
            <a:avLst/>
          </a:prstGeom>
        </p:spPr>
        <p:txBody>
          <a:bodyPr lIns="0" tIns="0" rIns="0" bIns="0"/>
          <a:lstStyle>
            <a:lvl1pPr marL="7620" marR="1078992">
              <a:lnSpc>
                <a:spcPts val="1086"/>
              </a:lnSpc>
              <a:spcBef>
                <a:spcPts val="12"/>
              </a:spcBef>
              <a:defRPr sz="2545" b="0" i="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pPr marL="12700" marR="1258570">
              <a:lnSpc>
                <a:spcPts val="1810"/>
              </a:lnSpc>
              <a:spcBef>
                <a:spcPts val="300"/>
              </a:spcBef>
            </a:pPr>
            <a:r>
              <a:rPr lang="en-GB" sz="2333" spc="-127" dirty="0">
                <a:solidFill>
                  <a:srgbClr val="425462"/>
                </a:solidFill>
                <a:latin typeface="Lucida Sans"/>
                <a:cs typeface="Lucida Sans"/>
              </a:rPr>
              <a:t>that </a:t>
            </a:r>
            <a:r>
              <a:rPr lang="en-GB" sz="2333" spc="-134" dirty="0">
                <a:solidFill>
                  <a:srgbClr val="425462"/>
                </a:solidFill>
                <a:latin typeface="Lucida Sans"/>
                <a:cs typeface="Lucida Sans"/>
              </a:rPr>
              <a:t>the </a:t>
            </a:r>
            <a:r>
              <a:rPr lang="en-GB" sz="2333" spc="-149" dirty="0">
                <a:solidFill>
                  <a:srgbClr val="425462"/>
                </a:solidFill>
                <a:latin typeface="Lucida Sans"/>
                <a:cs typeface="Lucida Sans"/>
              </a:rPr>
              <a:t>Vocational Rehabilitation </a:t>
            </a:r>
            <a:r>
              <a:rPr lang="en-GB" sz="2333" spc="-170" dirty="0">
                <a:solidFill>
                  <a:srgbClr val="425462"/>
                </a:solidFill>
                <a:latin typeface="Lucida Sans"/>
                <a:cs typeface="Lucida Sans"/>
              </a:rPr>
              <a:t>Programme  </a:t>
            </a:r>
            <a:r>
              <a:rPr lang="en-GB" sz="2333" spc="-184" dirty="0">
                <a:solidFill>
                  <a:srgbClr val="425462"/>
                </a:solidFill>
                <a:latin typeface="Lucida Sans"/>
                <a:cs typeface="Lucida Sans"/>
              </a:rPr>
              <a:t>has </a:t>
            </a:r>
            <a:r>
              <a:rPr lang="en-GB" sz="2333" spc="-149" dirty="0">
                <a:solidFill>
                  <a:srgbClr val="425462"/>
                </a:solidFill>
                <a:latin typeface="Lucida Sans"/>
                <a:cs typeface="Lucida Sans"/>
              </a:rPr>
              <a:t>partnered </a:t>
            </a:r>
            <a:r>
              <a:rPr lang="en-GB" sz="2333" spc="-92" dirty="0">
                <a:solidFill>
                  <a:srgbClr val="425462"/>
                </a:solidFill>
                <a:latin typeface="Lucida Sans"/>
                <a:cs typeface="Lucida Sans"/>
              </a:rPr>
              <a:t>with </a:t>
            </a:r>
            <a:r>
              <a:rPr lang="en-GB" sz="2333" spc="-156" dirty="0">
                <a:solidFill>
                  <a:srgbClr val="425462"/>
                </a:solidFill>
                <a:latin typeface="Lucida Sans"/>
                <a:cs typeface="Lucida Sans"/>
              </a:rPr>
              <a:t>Barclays</a:t>
            </a:r>
            <a:r>
              <a:rPr lang="en-GB" sz="2333" spc="-127" dirty="0">
                <a:solidFill>
                  <a:srgbClr val="425462"/>
                </a:solidFill>
                <a:latin typeface="Lucida Sans"/>
                <a:cs typeface="Lucida Sans"/>
              </a:rPr>
              <a:t> </a:t>
            </a:r>
            <a:r>
              <a:rPr lang="en-GB" sz="2333" spc="-113" dirty="0">
                <a:solidFill>
                  <a:srgbClr val="425462"/>
                </a:solidFill>
                <a:latin typeface="Lucida Sans"/>
                <a:cs typeface="Lucida Sans"/>
              </a:rPr>
              <a:t>Bank?</a:t>
            </a:r>
            <a:endParaRPr lang="en-GB" sz="2333" dirty="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lang="en-GB" sz="2899" dirty="0">
              <a:latin typeface="Times New Roman"/>
              <a:cs typeface="Times New Roman"/>
            </a:endParaRPr>
          </a:p>
          <a:p>
            <a:pPr marL="12700" marR="1798320">
              <a:lnSpc>
                <a:spcPts val="1810"/>
              </a:lnSpc>
            </a:pPr>
            <a:r>
              <a:rPr lang="en-GB" sz="2333" spc="-28" dirty="0">
                <a:solidFill>
                  <a:srgbClr val="425462"/>
                </a:solidFill>
                <a:latin typeface="Frutiger Next Pro"/>
                <a:cs typeface="Frutiger Next Pro"/>
              </a:rPr>
              <a:t>Our </a:t>
            </a:r>
            <a:r>
              <a:rPr lang="en-GB" sz="2333" spc="-35" dirty="0">
                <a:solidFill>
                  <a:srgbClr val="425462"/>
                </a:solidFill>
                <a:latin typeface="Frutiger Next Pro"/>
                <a:cs typeface="Frutiger Next Pro"/>
              </a:rPr>
              <a:t>patients </a:t>
            </a:r>
            <a:r>
              <a:rPr lang="en-GB" sz="2333" spc="-43" dirty="0">
                <a:solidFill>
                  <a:srgbClr val="425462"/>
                </a:solidFill>
                <a:latin typeface="Frutiger Next Pro"/>
                <a:cs typeface="Frutiger Next Pro"/>
              </a:rPr>
              <a:t>that are interested </a:t>
            </a:r>
            <a:r>
              <a:rPr lang="en-GB" sz="2333" spc="-28" dirty="0">
                <a:solidFill>
                  <a:srgbClr val="425462"/>
                </a:solidFill>
                <a:latin typeface="Frutiger Next Pro"/>
                <a:cs typeface="Frutiger Next Pro"/>
              </a:rPr>
              <a:t>in</a:t>
            </a:r>
            <a:r>
              <a:rPr lang="en-GB" sz="2333" spc="-149" dirty="0">
                <a:solidFill>
                  <a:srgbClr val="425462"/>
                </a:solidFill>
                <a:latin typeface="Frutiger Next Pro"/>
                <a:cs typeface="Frutiger Next Pro"/>
              </a:rPr>
              <a:t> </a:t>
            </a:r>
            <a:r>
              <a:rPr lang="en-GB" sz="2333" spc="-28" dirty="0">
                <a:solidFill>
                  <a:srgbClr val="425462"/>
                </a:solidFill>
                <a:latin typeface="Frutiger Next Pro"/>
                <a:cs typeface="Frutiger Next Pro"/>
              </a:rPr>
              <a:t>getting  </a:t>
            </a:r>
            <a:r>
              <a:rPr lang="en-GB" sz="2333" spc="-35" dirty="0">
                <a:solidFill>
                  <a:srgbClr val="425462"/>
                </a:solidFill>
                <a:latin typeface="Frutiger Next Pro"/>
                <a:cs typeface="Frutiger Next Pro"/>
              </a:rPr>
              <a:t>back </a:t>
            </a:r>
            <a:r>
              <a:rPr lang="en-GB" sz="2333" spc="-43" dirty="0">
                <a:solidFill>
                  <a:srgbClr val="425462"/>
                </a:solidFill>
                <a:latin typeface="Frutiger Next Pro"/>
                <a:cs typeface="Frutiger Next Pro"/>
              </a:rPr>
              <a:t>to </a:t>
            </a:r>
            <a:r>
              <a:rPr lang="en-GB" sz="2333" spc="-35" dirty="0">
                <a:solidFill>
                  <a:srgbClr val="425462"/>
                </a:solidFill>
                <a:latin typeface="Frutiger Next Pro"/>
                <a:cs typeface="Frutiger Next Pro"/>
              </a:rPr>
              <a:t>work </a:t>
            </a:r>
            <a:r>
              <a:rPr lang="en-GB" sz="2333" spc="-28" dirty="0">
                <a:solidFill>
                  <a:srgbClr val="425462"/>
                </a:solidFill>
                <a:latin typeface="Frutiger Next Pro"/>
                <a:cs typeface="Frutiger Next Pro"/>
              </a:rPr>
              <a:t>can </a:t>
            </a:r>
            <a:r>
              <a:rPr lang="en-GB" sz="2333" spc="-50" dirty="0">
                <a:solidFill>
                  <a:srgbClr val="425462"/>
                </a:solidFill>
                <a:latin typeface="Frutiger Next Pro"/>
                <a:cs typeface="Frutiger Next Pro"/>
              </a:rPr>
              <a:t>take </a:t>
            </a:r>
            <a:r>
              <a:rPr lang="en-GB" sz="2333" spc="-14" dirty="0">
                <a:solidFill>
                  <a:srgbClr val="425462"/>
                </a:solidFill>
                <a:latin typeface="Frutiger Next Pro"/>
                <a:cs typeface="Frutiger Next Pro"/>
              </a:rPr>
              <a:t>part </a:t>
            </a:r>
            <a:r>
              <a:rPr lang="en-GB" sz="2333" spc="-28" dirty="0">
                <a:solidFill>
                  <a:srgbClr val="425462"/>
                </a:solidFill>
                <a:latin typeface="Frutiger Next Pro"/>
                <a:cs typeface="Frutiger Next Pro"/>
              </a:rPr>
              <a:t>in </a:t>
            </a:r>
            <a:r>
              <a:rPr lang="en-GB" sz="2333" spc="-43" dirty="0">
                <a:solidFill>
                  <a:srgbClr val="425462"/>
                </a:solidFill>
                <a:latin typeface="Frutiger Next Pro"/>
                <a:cs typeface="Frutiger Next Pro"/>
              </a:rPr>
              <a:t>training  sessions </a:t>
            </a:r>
            <a:r>
              <a:rPr lang="en-GB" sz="2333" spc="-28" dirty="0">
                <a:solidFill>
                  <a:srgbClr val="425462"/>
                </a:solidFill>
                <a:latin typeface="Frutiger Next Pro"/>
                <a:cs typeface="Frutiger Next Pro"/>
              </a:rPr>
              <a:t>with </a:t>
            </a:r>
            <a:r>
              <a:rPr lang="en-GB" sz="2333" spc="-50" dirty="0">
                <a:solidFill>
                  <a:srgbClr val="425462"/>
                </a:solidFill>
                <a:latin typeface="Frutiger Next Pro"/>
                <a:cs typeface="Frutiger Next Pro"/>
              </a:rPr>
              <a:t>Barclays’ </a:t>
            </a:r>
            <a:r>
              <a:rPr lang="en-GB" sz="2333" spc="-35" dirty="0">
                <a:solidFill>
                  <a:srgbClr val="425462"/>
                </a:solidFill>
                <a:latin typeface="Frutiger Next Pro"/>
                <a:cs typeface="Frutiger Next Pro"/>
              </a:rPr>
              <a:t>staff,</a:t>
            </a:r>
            <a:r>
              <a:rPr lang="en-GB" sz="2333" spc="-106" dirty="0">
                <a:solidFill>
                  <a:srgbClr val="425462"/>
                </a:solidFill>
                <a:latin typeface="Frutiger Next Pro"/>
                <a:cs typeface="Frutiger Next Pro"/>
              </a:rPr>
              <a:t> </a:t>
            </a:r>
            <a:r>
              <a:rPr lang="en-GB" sz="2333" spc="-50" dirty="0">
                <a:solidFill>
                  <a:srgbClr val="425462"/>
                </a:solidFill>
                <a:latin typeface="Frutiger Next Pro"/>
                <a:cs typeface="Frutiger Next Pro"/>
              </a:rPr>
              <a:t>covering:</a:t>
            </a:r>
            <a:endParaRPr lang="en-GB" sz="2333" dirty="0">
              <a:latin typeface="Frutiger Next Pro"/>
              <a:cs typeface="Frutiger Next Pro"/>
            </a:endParaRP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21436" y="799102"/>
            <a:ext cx="7506759" cy="854526"/>
          </a:xfrm>
          <a:prstGeom prst="rect">
            <a:avLst/>
          </a:prstGeom>
        </p:spPr>
      </p:pic>
      <p:sp>
        <p:nvSpPr>
          <p:cNvPr id="63" name="Text Placeholder 62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760283" y="18727557"/>
            <a:ext cx="11982934" cy="1277093"/>
          </a:xfrm>
          <a:prstGeom prst="rect">
            <a:avLst/>
          </a:prstGeom>
        </p:spPr>
        <p:txBody>
          <a:bodyPr lIns="0" tIns="0" rIns="0" bIns="0"/>
          <a:lstStyle>
            <a:lvl1pPr marL="7620" marR="3048">
              <a:lnSpc>
                <a:spcPts val="1086"/>
              </a:lnSpc>
              <a:spcBef>
                <a:spcPts val="180"/>
              </a:spcBef>
              <a:defRPr lang="en-US" sz="2333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Lucida Sans"/>
              </a:defRPr>
            </a:lvl1pPr>
            <a:lvl2pPr>
              <a:defRPr lang="en-US" sz="2333" kern="1200" spc="-178" dirty="0" smtClean="0">
                <a:solidFill>
                  <a:srgbClr val="425462"/>
                </a:solidFill>
                <a:latin typeface="Lucida Sans"/>
                <a:ea typeface="+mn-ea"/>
                <a:cs typeface="Lucida Sans"/>
              </a:defRPr>
            </a:lvl2pPr>
            <a:lvl3pPr>
              <a:defRPr lang="en-US" sz="2333" kern="1200" spc="-178" dirty="0" smtClean="0">
                <a:solidFill>
                  <a:srgbClr val="425462"/>
                </a:solidFill>
                <a:latin typeface="Lucida Sans"/>
                <a:ea typeface="+mn-ea"/>
                <a:cs typeface="Lucida Sans"/>
              </a:defRPr>
            </a:lvl3pPr>
            <a:lvl4pPr>
              <a:defRPr lang="en-US" sz="2333" kern="1200" spc="-178" dirty="0" smtClean="0">
                <a:solidFill>
                  <a:srgbClr val="425462"/>
                </a:solidFill>
                <a:latin typeface="Lucida Sans"/>
                <a:ea typeface="+mn-ea"/>
                <a:cs typeface="Lucida Sans"/>
              </a:defRPr>
            </a:lvl4pPr>
            <a:lvl5pPr>
              <a:defRPr lang="en-GB" sz="2333" kern="1200" spc="-178" dirty="0">
                <a:solidFill>
                  <a:srgbClr val="425462"/>
                </a:solidFill>
                <a:latin typeface="Lucida Sans"/>
                <a:ea typeface="+mn-ea"/>
                <a:cs typeface="Lucida Sans"/>
              </a:defRPr>
            </a:lvl5pPr>
          </a:lstStyle>
          <a:p>
            <a:pPr marL="12700" marR="5080">
              <a:lnSpc>
                <a:spcPts val="1810"/>
              </a:lnSpc>
              <a:spcBef>
                <a:spcPts val="300"/>
              </a:spcBef>
            </a:pPr>
            <a:r>
              <a:rPr lang="en-GB" sz="2333" spc="-85" dirty="0">
                <a:solidFill>
                  <a:srgbClr val="425462"/>
                </a:solidFill>
                <a:latin typeface="Lucida Sans"/>
                <a:cs typeface="Lucida Sans"/>
              </a:rPr>
              <a:t>If you’d like to find out more,  speak to a member of the  Vocational Rehabilitation team.</a:t>
            </a:r>
          </a:p>
        </p:txBody>
      </p:sp>
      <p:sp>
        <p:nvSpPr>
          <p:cNvPr id="73" name="object 4"/>
          <p:cNvSpPr/>
          <p:nvPr userDrawn="1"/>
        </p:nvSpPr>
        <p:spPr>
          <a:xfrm>
            <a:off x="8954940" y="1149271"/>
            <a:ext cx="3908467" cy="3398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0544"/>
          </a:p>
        </p:txBody>
      </p:sp>
      <p:pic>
        <p:nvPicPr>
          <p:cNvPr id="74" name="Picture 7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374" y="648754"/>
            <a:ext cx="5931363" cy="1526037"/>
          </a:xfrm>
          <a:prstGeom prst="rect">
            <a:avLst/>
          </a:prstGeom>
        </p:spPr>
      </p:pic>
      <p:sp>
        <p:nvSpPr>
          <p:cNvPr id="78" name="Text Placeholder 77"/>
          <p:cNvSpPr>
            <a:spLocks noGrp="1"/>
          </p:cNvSpPr>
          <p:nvPr>
            <p:ph type="body" sz="quarter" idx="12" hasCustomPrompt="1"/>
          </p:nvPr>
        </p:nvSpPr>
        <p:spPr>
          <a:xfrm>
            <a:off x="1760286" y="12829494"/>
            <a:ext cx="12197763" cy="1654490"/>
          </a:xfrm>
          <a:prstGeom prst="rect">
            <a:avLst/>
          </a:prstGeom>
        </p:spPr>
        <p:txBody>
          <a:bodyPr lIns="0" tIns="0" rIns="0" bIns="0"/>
          <a:lstStyle>
            <a:lvl1pPr>
              <a:defRPr lang="en-US" sz="1839" kern="1200" spc="-43" baseline="0" dirty="0" smtClean="0">
                <a:solidFill>
                  <a:srgbClr val="425462"/>
                </a:solidFill>
                <a:latin typeface="+mn-lt"/>
                <a:ea typeface="+mn-ea"/>
                <a:cs typeface="Frutiger Next Pro"/>
              </a:defRPr>
            </a:lvl1pPr>
            <a:lvl2pPr>
              <a:defRPr lang="en-US" sz="1839" kern="1200" spc="-43" dirty="0" smtClean="0">
                <a:solidFill>
                  <a:srgbClr val="425462"/>
                </a:solidFill>
                <a:latin typeface="+mn-lt"/>
                <a:ea typeface="+mn-ea"/>
                <a:cs typeface="Frutiger Next Pro"/>
              </a:defRPr>
            </a:lvl2pPr>
            <a:lvl3pPr>
              <a:defRPr lang="en-US" sz="1839" kern="1200" spc="-43" dirty="0" smtClean="0">
                <a:solidFill>
                  <a:srgbClr val="425462"/>
                </a:solidFill>
                <a:latin typeface="+mn-lt"/>
                <a:ea typeface="+mn-ea"/>
                <a:cs typeface="Frutiger Next Pro"/>
              </a:defRPr>
            </a:lvl3pPr>
            <a:lvl4pPr>
              <a:defRPr lang="en-US" sz="1839" kern="1200" spc="-43" dirty="0" smtClean="0">
                <a:solidFill>
                  <a:srgbClr val="425462"/>
                </a:solidFill>
                <a:latin typeface="+mn-lt"/>
                <a:ea typeface="+mn-ea"/>
                <a:cs typeface="Frutiger Next Pro"/>
              </a:defRPr>
            </a:lvl4pPr>
            <a:lvl5pPr>
              <a:defRPr lang="en-GB" sz="1839" kern="1200" spc="-43" dirty="0">
                <a:solidFill>
                  <a:srgbClr val="425462"/>
                </a:solidFill>
                <a:latin typeface="+mn-lt"/>
                <a:ea typeface="+mn-ea"/>
                <a:cs typeface="Frutiger Next Pro"/>
              </a:defRPr>
            </a:lvl5pPr>
          </a:lstStyle>
          <a:p>
            <a:pPr lvl="0"/>
            <a:r>
              <a:rPr lang="en-US" dirty="0"/>
              <a:t>We have also been able to access Barclays’ ‘Able to Enable’ apprenticeship </a:t>
            </a:r>
            <a:r>
              <a:rPr lang="en-US" dirty="0" err="1"/>
              <a:t>programme</a:t>
            </a:r>
            <a:r>
              <a:rPr lang="en-US" dirty="0"/>
              <a:t>, with one of our patients currently taking part.</a:t>
            </a:r>
            <a:endParaRPr lang="en-GB" dirty="0"/>
          </a:p>
        </p:txBody>
      </p:sp>
      <p:pic>
        <p:nvPicPr>
          <p:cNvPr id="79" name="Picture 78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0" t="37121" r="22219" b="43182"/>
          <a:stretch/>
        </p:blipFill>
        <p:spPr>
          <a:xfrm>
            <a:off x="1092715" y="7993986"/>
            <a:ext cx="22944598" cy="4291345"/>
          </a:xfrm>
          <a:prstGeom prst="rect">
            <a:avLst/>
          </a:prstGeom>
        </p:spPr>
      </p:pic>
      <p:pic>
        <p:nvPicPr>
          <p:cNvPr id="133" name="Picture 132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513"/>
          <a:stretch/>
        </p:blipFill>
        <p:spPr>
          <a:xfrm>
            <a:off x="14973429" y="12963974"/>
            <a:ext cx="14256031" cy="7010634"/>
          </a:xfrm>
          <a:prstGeom prst="rect">
            <a:avLst/>
          </a:prstGeom>
        </p:spPr>
      </p:pic>
      <p:sp>
        <p:nvSpPr>
          <p:cNvPr id="11" name="Text Placeholder 77"/>
          <p:cNvSpPr>
            <a:spLocks noGrp="1"/>
          </p:cNvSpPr>
          <p:nvPr>
            <p:ph type="body" sz="quarter" idx="13" hasCustomPrompt="1"/>
          </p:nvPr>
        </p:nvSpPr>
        <p:spPr>
          <a:xfrm>
            <a:off x="1760286" y="14758383"/>
            <a:ext cx="12197763" cy="1613649"/>
          </a:xfrm>
          <a:prstGeom prst="rect">
            <a:avLst/>
          </a:prstGeom>
        </p:spPr>
        <p:txBody>
          <a:bodyPr lIns="0" tIns="0" rIns="0" bIns="0"/>
          <a:lstStyle>
            <a:lvl1pPr>
              <a:defRPr lang="en-US" sz="1839" kern="1200" spc="-43" baseline="0" dirty="0" smtClean="0">
                <a:solidFill>
                  <a:srgbClr val="425462"/>
                </a:solidFill>
                <a:latin typeface="+mn-lt"/>
                <a:ea typeface="+mn-ea"/>
                <a:cs typeface="Frutiger Next Pro"/>
              </a:defRPr>
            </a:lvl1pPr>
            <a:lvl2pPr>
              <a:defRPr lang="en-US" sz="1839" kern="1200" spc="-43" dirty="0" smtClean="0">
                <a:solidFill>
                  <a:srgbClr val="425462"/>
                </a:solidFill>
                <a:latin typeface="+mn-lt"/>
                <a:ea typeface="+mn-ea"/>
                <a:cs typeface="Frutiger Next Pro"/>
              </a:defRPr>
            </a:lvl2pPr>
            <a:lvl3pPr>
              <a:defRPr lang="en-US" sz="1839" kern="1200" spc="-43" dirty="0" smtClean="0">
                <a:solidFill>
                  <a:srgbClr val="425462"/>
                </a:solidFill>
                <a:latin typeface="+mn-lt"/>
                <a:ea typeface="+mn-ea"/>
                <a:cs typeface="Frutiger Next Pro"/>
              </a:defRPr>
            </a:lvl3pPr>
            <a:lvl4pPr>
              <a:defRPr lang="en-US" sz="1839" kern="1200" spc="-43" dirty="0" smtClean="0">
                <a:solidFill>
                  <a:srgbClr val="425462"/>
                </a:solidFill>
                <a:latin typeface="+mn-lt"/>
                <a:ea typeface="+mn-ea"/>
                <a:cs typeface="Frutiger Next Pro"/>
              </a:defRPr>
            </a:lvl4pPr>
            <a:lvl5pPr>
              <a:defRPr lang="en-GB" sz="1839" kern="1200" spc="-43" dirty="0">
                <a:solidFill>
                  <a:srgbClr val="425462"/>
                </a:solidFill>
                <a:latin typeface="+mn-lt"/>
                <a:ea typeface="+mn-ea"/>
                <a:cs typeface="Frutiger Next Pro"/>
              </a:defRPr>
            </a:lvl5pPr>
          </a:lstStyle>
          <a:p>
            <a:pPr lvl="0"/>
            <a:r>
              <a:rPr lang="en-US" dirty="0"/>
              <a:t>In return we organize education events for Barclays’ managers on how they can better support employees with disabilities in the workplace.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 slide 2_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 Placeholder 77"/>
          <p:cNvSpPr>
            <a:spLocks noGrp="1"/>
          </p:cNvSpPr>
          <p:nvPr>
            <p:ph type="body" sz="quarter" idx="13" hasCustomPrompt="1"/>
          </p:nvPr>
        </p:nvSpPr>
        <p:spPr>
          <a:xfrm>
            <a:off x="1636134" y="8198629"/>
            <a:ext cx="24461997" cy="3783982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7777"/>
              </a:lnSpc>
              <a:defRPr lang="en-US" sz="7070" b="0" kern="1200" spc="-85" baseline="0" dirty="0" smtClean="0">
                <a:gradFill>
                  <a:gsLst>
                    <a:gs pos="0">
                      <a:srgbClr val="EE4073"/>
                    </a:gs>
                    <a:gs pos="50000">
                      <a:srgbClr val="D35DA5"/>
                    </a:gs>
                    <a:gs pos="100000">
                      <a:srgbClr val="BC89F0"/>
                    </a:gs>
                  </a:gsLst>
                  <a:lin ang="1800000" scaled="0"/>
                </a:gradFill>
                <a:latin typeface="+mn-lt"/>
                <a:ea typeface="+mn-ea"/>
                <a:cs typeface="Frutiger Next Pro" panose="020B0503040204020203" pitchFamily="34" charset="0"/>
              </a:defRPr>
            </a:lvl1pPr>
            <a:lvl2pPr>
              <a:defRPr lang="en-US" sz="1839" kern="1200" spc="-43" dirty="0" smtClean="0">
                <a:solidFill>
                  <a:srgbClr val="425462"/>
                </a:solidFill>
                <a:latin typeface="+mn-lt"/>
                <a:ea typeface="+mn-ea"/>
                <a:cs typeface="Frutiger Next Pro"/>
              </a:defRPr>
            </a:lvl2pPr>
            <a:lvl3pPr>
              <a:defRPr lang="en-US" sz="1839" kern="1200" spc="-43" dirty="0" smtClean="0">
                <a:solidFill>
                  <a:srgbClr val="425462"/>
                </a:solidFill>
                <a:latin typeface="+mn-lt"/>
                <a:ea typeface="+mn-ea"/>
                <a:cs typeface="Frutiger Next Pro"/>
              </a:defRPr>
            </a:lvl3pPr>
            <a:lvl4pPr>
              <a:defRPr lang="en-US" sz="1839" kern="1200" spc="-43" dirty="0" smtClean="0">
                <a:solidFill>
                  <a:srgbClr val="425462"/>
                </a:solidFill>
                <a:latin typeface="+mn-lt"/>
                <a:ea typeface="+mn-ea"/>
                <a:cs typeface="Frutiger Next Pro"/>
              </a:defRPr>
            </a:lvl4pPr>
            <a:lvl5pPr>
              <a:defRPr lang="en-GB" sz="1839" kern="1200" spc="-43" dirty="0">
                <a:solidFill>
                  <a:srgbClr val="425462"/>
                </a:solidFill>
                <a:latin typeface="+mn-lt"/>
                <a:ea typeface="+mn-ea"/>
                <a:cs typeface="Frutiger Next Pro"/>
              </a:defRPr>
            </a:lvl5pPr>
          </a:lstStyle>
          <a:p>
            <a:pPr lvl="0"/>
            <a:r>
              <a:rPr lang="en-US" dirty="0"/>
              <a:t>CV guidance</a:t>
            </a:r>
          </a:p>
          <a:p>
            <a:pPr lvl="0"/>
            <a:r>
              <a:rPr lang="en-US" dirty="0"/>
              <a:t>Interview practice</a:t>
            </a:r>
          </a:p>
          <a:p>
            <a:pPr lvl="0"/>
            <a:r>
              <a:rPr lang="en-US" dirty="0"/>
              <a:t>Confidence building</a:t>
            </a:r>
            <a:endParaRPr lang="en-GB" dirty="0"/>
          </a:p>
        </p:txBody>
      </p:sp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1734375" y="2901057"/>
            <a:ext cx="27337136" cy="1312124"/>
          </a:xfrm>
          <a:prstGeom prst="rect">
            <a:avLst/>
          </a:prstGeom>
        </p:spPr>
        <p:txBody>
          <a:bodyPr lIns="0" tIns="0" rIns="0" bIns="0"/>
          <a:lstStyle>
            <a:lvl1pPr marL="17958" marR="9878" algn="l" defTabSz="1292938" rtl="0" eaLnBrk="1" latinLnBrk="0" hangingPunct="1">
              <a:lnSpc>
                <a:spcPts val="5656"/>
              </a:lnSpc>
              <a:spcBef>
                <a:spcPts val="700"/>
              </a:spcBef>
              <a:defRPr sz="5090" kern="0" spc="-417" baseline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Did you know…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1734373" y="4596748"/>
            <a:ext cx="24363759" cy="2990926"/>
          </a:xfrm>
          <a:prstGeom prst="rect">
            <a:avLst/>
          </a:prstGeom>
        </p:spPr>
        <p:txBody>
          <a:bodyPr lIns="0" tIns="0" rIns="0" bIns="0"/>
          <a:lstStyle>
            <a:lvl1pPr marL="7620" marR="1078992">
              <a:lnSpc>
                <a:spcPts val="1086"/>
              </a:lnSpc>
              <a:spcBef>
                <a:spcPts val="12"/>
              </a:spcBef>
              <a:defRPr sz="2545" b="0" i="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pPr marL="12700" marR="1258570">
              <a:lnSpc>
                <a:spcPts val="1810"/>
              </a:lnSpc>
              <a:spcBef>
                <a:spcPts val="300"/>
              </a:spcBef>
            </a:pPr>
            <a:r>
              <a:rPr lang="en-GB" sz="2333" spc="-127" dirty="0">
                <a:solidFill>
                  <a:srgbClr val="425462"/>
                </a:solidFill>
                <a:latin typeface="Lucida Sans"/>
                <a:cs typeface="Lucida Sans"/>
              </a:rPr>
              <a:t>that </a:t>
            </a:r>
            <a:r>
              <a:rPr lang="en-GB" sz="2333" spc="-134" dirty="0">
                <a:solidFill>
                  <a:srgbClr val="425462"/>
                </a:solidFill>
                <a:latin typeface="Lucida Sans"/>
                <a:cs typeface="Lucida Sans"/>
              </a:rPr>
              <a:t>the </a:t>
            </a:r>
            <a:r>
              <a:rPr lang="en-GB" sz="2333" spc="-149" dirty="0">
                <a:solidFill>
                  <a:srgbClr val="425462"/>
                </a:solidFill>
                <a:latin typeface="Lucida Sans"/>
                <a:cs typeface="Lucida Sans"/>
              </a:rPr>
              <a:t>Vocational Rehabilitation </a:t>
            </a:r>
            <a:r>
              <a:rPr lang="en-GB" sz="2333" spc="-170" dirty="0">
                <a:solidFill>
                  <a:srgbClr val="425462"/>
                </a:solidFill>
                <a:latin typeface="Lucida Sans"/>
                <a:cs typeface="Lucida Sans"/>
              </a:rPr>
              <a:t>Programme  </a:t>
            </a:r>
            <a:r>
              <a:rPr lang="en-GB" sz="2333" spc="-184" dirty="0">
                <a:solidFill>
                  <a:srgbClr val="425462"/>
                </a:solidFill>
                <a:latin typeface="Lucida Sans"/>
                <a:cs typeface="Lucida Sans"/>
              </a:rPr>
              <a:t>has </a:t>
            </a:r>
            <a:r>
              <a:rPr lang="en-GB" sz="2333" spc="-149" dirty="0">
                <a:solidFill>
                  <a:srgbClr val="425462"/>
                </a:solidFill>
                <a:latin typeface="Lucida Sans"/>
                <a:cs typeface="Lucida Sans"/>
              </a:rPr>
              <a:t>partnered </a:t>
            </a:r>
            <a:r>
              <a:rPr lang="en-GB" sz="2333" spc="-92" dirty="0">
                <a:solidFill>
                  <a:srgbClr val="425462"/>
                </a:solidFill>
                <a:latin typeface="Lucida Sans"/>
                <a:cs typeface="Lucida Sans"/>
              </a:rPr>
              <a:t>with </a:t>
            </a:r>
            <a:r>
              <a:rPr lang="en-GB" sz="2333" spc="-156" dirty="0">
                <a:solidFill>
                  <a:srgbClr val="425462"/>
                </a:solidFill>
                <a:latin typeface="Lucida Sans"/>
                <a:cs typeface="Lucida Sans"/>
              </a:rPr>
              <a:t>Barclays</a:t>
            </a:r>
            <a:r>
              <a:rPr lang="en-GB" sz="2333" spc="-127" dirty="0">
                <a:solidFill>
                  <a:srgbClr val="425462"/>
                </a:solidFill>
                <a:latin typeface="Lucida Sans"/>
                <a:cs typeface="Lucida Sans"/>
              </a:rPr>
              <a:t> </a:t>
            </a:r>
            <a:r>
              <a:rPr lang="en-GB" sz="2333" spc="-113" dirty="0">
                <a:solidFill>
                  <a:srgbClr val="425462"/>
                </a:solidFill>
                <a:latin typeface="Lucida Sans"/>
                <a:cs typeface="Lucida Sans"/>
              </a:rPr>
              <a:t>Bank?</a:t>
            </a:r>
            <a:endParaRPr lang="en-GB" sz="2333" dirty="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lang="en-GB" sz="2899" dirty="0">
              <a:latin typeface="Times New Roman"/>
              <a:cs typeface="Times New Roman"/>
            </a:endParaRPr>
          </a:p>
          <a:p>
            <a:pPr marL="12700" marR="1798320">
              <a:lnSpc>
                <a:spcPts val="1810"/>
              </a:lnSpc>
            </a:pPr>
            <a:r>
              <a:rPr lang="en-GB" sz="2333" spc="-28" dirty="0">
                <a:solidFill>
                  <a:srgbClr val="425462"/>
                </a:solidFill>
                <a:latin typeface="Frutiger Next Pro"/>
                <a:cs typeface="Frutiger Next Pro"/>
              </a:rPr>
              <a:t>Our </a:t>
            </a:r>
            <a:r>
              <a:rPr lang="en-GB" sz="2333" spc="-35" dirty="0">
                <a:solidFill>
                  <a:srgbClr val="425462"/>
                </a:solidFill>
                <a:latin typeface="Frutiger Next Pro"/>
                <a:cs typeface="Frutiger Next Pro"/>
              </a:rPr>
              <a:t>patients </a:t>
            </a:r>
            <a:r>
              <a:rPr lang="en-GB" sz="2333" spc="-43" dirty="0">
                <a:solidFill>
                  <a:srgbClr val="425462"/>
                </a:solidFill>
                <a:latin typeface="Frutiger Next Pro"/>
                <a:cs typeface="Frutiger Next Pro"/>
              </a:rPr>
              <a:t>that are interested </a:t>
            </a:r>
            <a:r>
              <a:rPr lang="en-GB" sz="2333" spc="-28" dirty="0">
                <a:solidFill>
                  <a:srgbClr val="425462"/>
                </a:solidFill>
                <a:latin typeface="Frutiger Next Pro"/>
                <a:cs typeface="Frutiger Next Pro"/>
              </a:rPr>
              <a:t>in</a:t>
            </a:r>
            <a:r>
              <a:rPr lang="en-GB" sz="2333" spc="-149" dirty="0">
                <a:solidFill>
                  <a:srgbClr val="425462"/>
                </a:solidFill>
                <a:latin typeface="Frutiger Next Pro"/>
                <a:cs typeface="Frutiger Next Pro"/>
              </a:rPr>
              <a:t> </a:t>
            </a:r>
            <a:r>
              <a:rPr lang="en-GB" sz="2333" spc="-28" dirty="0">
                <a:solidFill>
                  <a:srgbClr val="425462"/>
                </a:solidFill>
                <a:latin typeface="Frutiger Next Pro"/>
                <a:cs typeface="Frutiger Next Pro"/>
              </a:rPr>
              <a:t>getting  </a:t>
            </a:r>
            <a:r>
              <a:rPr lang="en-GB" sz="2333" spc="-35" dirty="0">
                <a:solidFill>
                  <a:srgbClr val="425462"/>
                </a:solidFill>
                <a:latin typeface="Frutiger Next Pro"/>
                <a:cs typeface="Frutiger Next Pro"/>
              </a:rPr>
              <a:t>back </a:t>
            </a:r>
            <a:r>
              <a:rPr lang="en-GB" sz="2333" spc="-43" dirty="0">
                <a:solidFill>
                  <a:srgbClr val="425462"/>
                </a:solidFill>
                <a:latin typeface="Frutiger Next Pro"/>
                <a:cs typeface="Frutiger Next Pro"/>
              </a:rPr>
              <a:t>to </a:t>
            </a:r>
            <a:r>
              <a:rPr lang="en-GB" sz="2333" spc="-35" dirty="0">
                <a:solidFill>
                  <a:srgbClr val="425462"/>
                </a:solidFill>
                <a:latin typeface="Frutiger Next Pro"/>
                <a:cs typeface="Frutiger Next Pro"/>
              </a:rPr>
              <a:t>work </a:t>
            </a:r>
            <a:r>
              <a:rPr lang="en-GB" sz="2333" spc="-28" dirty="0">
                <a:solidFill>
                  <a:srgbClr val="425462"/>
                </a:solidFill>
                <a:latin typeface="Frutiger Next Pro"/>
                <a:cs typeface="Frutiger Next Pro"/>
              </a:rPr>
              <a:t>can </a:t>
            </a:r>
            <a:r>
              <a:rPr lang="en-GB" sz="2333" spc="-50" dirty="0">
                <a:solidFill>
                  <a:srgbClr val="425462"/>
                </a:solidFill>
                <a:latin typeface="Frutiger Next Pro"/>
                <a:cs typeface="Frutiger Next Pro"/>
              </a:rPr>
              <a:t>take </a:t>
            </a:r>
            <a:r>
              <a:rPr lang="en-GB" sz="2333" spc="-14" dirty="0">
                <a:solidFill>
                  <a:srgbClr val="425462"/>
                </a:solidFill>
                <a:latin typeface="Frutiger Next Pro"/>
                <a:cs typeface="Frutiger Next Pro"/>
              </a:rPr>
              <a:t>part </a:t>
            </a:r>
            <a:r>
              <a:rPr lang="en-GB" sz="2333" spc="-28" dirty="0">
                <a:solidFill>
                  <a:srgbClr val="425462"/>
                </a:solidFill>
                <a:latin typeface="Frutiger Next Pro"/>
                <a:cs typeface="Frutiger Next Pro"/>
              </a:rPr>
              <a:t>in </a:t>
            </a:r>
            <a:r>
              <a:rPr lang="en-GB" sz="2333" spc="-43" dirty="0">
                <a:solidFill>
                  <a:srgbClr val="425462"/>
                </a:solidFill>
                <a:latin typeface="Frutiger Next Pro"/>
                <a:cs typeface="Frutiger Next Pro"/>
              </a:rPr>
              <a:t>training  sessions </a:t>
            </a:r>
            <a:r>
              <a:rPr lang="en-GB" sz="2333" spc="-28" dirty="0">
                <a:solidFill>
                  <a:srgbClr val="425462"/>
                </a:solidFill>
                <a:latin typeface="Frutiger Next Pro"/>
                <a:cs typeface="Frutiger Next Pro"/>
              </a:rPr>
              <a:t>with </a:t>
            </a:r>
            <a:r>
              <a:rPr lang="en-GB" sz="2333" spc="-50" dirty="0">
                <a:solidFill>
                  <a:srgbClr val="425462"/>
                </a:solidFill>
                <a:latin typeface="Frutiger Next Pro"/>
                <a:cs typeface="Frutiger Next Pro"/>
              </a:rPr>
              <a:t>Barclays’ </a:t>
            </a:r>
            <a:r>
              <a:rPr lang="en-GB" sz="2333" spc="-35" dirty="0">
                <a:solidFill>
                  <a:srgbClr val="425462"/>
                </a:solidFill>
                <a:latin typeface="Frutiger Next Pro"/>
                <a:cs typeface="Frutiger Next Pro"/>
              </a:rPr>
              <a:t>staff,</a:t>
            </a:r>
            <a:r>
              <a:rPr lang="en-GB" sz="2333" spc="-106" dirty="0">
                <a:solidFill>
                  <a:srgbClr val="425462"/>
                </a:solidFill>
                <a:latin typeface="Frutiger Next Pro"/>
                <a:cs typeface="Frutiger Next Pro"/>
              </a:rPr>
              <a:t> </a:t>
            </a:r>
            <a:r>
              <a:rPr lang="en-GB" sz="2333" spc="-50" dirty="0">
                <a:solidFill>
                  <a:srgbClr val="425462"/>
                </a:solidFill>
                <a:latin typeface="Frutiger Next Pro"/>
                <a:cs typeface="Frutiger Next Pro"/>
              </a:rPr>
              <a:t>covering:</a:t>
            </a:r>
            <a:endParaRPr lang="en-GB" sz="2333" dirty="0">
              <a:latin typeface="Frutiger Next Pro"/>
              <a:cs typeface="Frutiger Next Pro"/>
            </a:endParaRP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21436" y="799102"/>
            <a:ext cx="7506759" cy="854526"/>
          </a:xfrm>
          <a:prstGeom prst="rect">
            <a:avLst/>
          </a:prstGeom>
        </p:spPr>
      </p:pic>
      <p:sp>
        <p:nvSpPr>
          <p:cNvPr id="63" name="Text Placeholder 62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760283" y="18727557"/>
            <a:ext cx="11982934" cy="1277093"/>
          </a:xfrm>
          <a:prstGeom prst="rect">
            <a:avLst/>
          </a:prstGeom>
        </p:spPr>
        <p:txBody>
          <a:bodyPr lIns="0" tIns="0" rIns="0" bIns="0"/>
          <a:lstStyle>
            <a:lvl1pPr marL="7620" marR="3048">
              <a:lnSpc>
                <a:spcPts val="1086"/>
              </a:lnSpc>
              <a:spcBef>
                <a:spcPts val="180"/>
              </a:spcBef>
              <a:defRPr lang="en-US" sz="2333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Lucida Sans"/>
              </a:defRPr>
            </a:lvl1pPr>
            <a:lvl2pPr>
              <a:defRPr lang="en-US" sz="2333" kern="1200" spc="-178" dirty="0" smtClean="0">
                <a:solidFill>
                  <a:srgbClr val="425462"/>
                </a:solidFill>
                <a:latin typeface="Lucida Sans"/>
                <a:ea typeface="+mn-ea"/>
                <a:cs typeface="Lucida Sans"/>
              </a:defRPr>
            </a:lvl2pPr>
            <a:lvl3pPr>
              <a:defRPr lang="en-US" sz="2333" kern="1200" spc="-178" dirty="0" smtClean="0">
                <a:solidFill>
                  <a:srgbClr val="425462"/>
                </a:solidFill>
                <a:latin typeface="Lucida Sans"/>
                <a:ea typeface="+mn-ea"/>
                <a:cs typeface="Lucida Sans"/>
              </a:defRPr>
            </a:lvl3pPr>
            <a:lvl4pPr>
              <a:defRPr lang="en-US" sz="2333" kern="1200" spc="-178" dirty="0" smtClean="0">
                <a:solidFill>
                  <a:srgbClr val="425462"/>
                </a:solidFill>
                <a:latin typeface="Lucida Sans"/>
                <a:ea typeface="+mn-ea"/>
                <a:cs typeface="Lucida Sans"/>
              </a:defRPr>
            </a:lvl4pPr>
            <a:lvl5pPr>
              <a:defRPr lang="en-GB" sz="2333" kern="1200" spc="-178" dirty="0">
                <a:solidFill>
                  <a:srgbClr val="425462"/>
                </a:solidFill>
                <a:latin typeface="Lucida Sans"/>
                <a:ea typeface="+mn-ea"/>
                <a:cs typeface="Lucida Sans"/>
              </a:defRPr>
            </a:lvl5pPr>
          </a:lstStyle>
          <a:p>
            <a:pPr marL="12700" marR="5080">
              <a:lnSpc>
                <a:spcPts val="1810"/>
              </a:lnSpc>
              <a:spcBef>
                <a:spcPts val="300"/>
              </a:spcBef>
            </a:pPr>
            <a:r>
              <a:rPr lang="en-GB" sz="2333" spc="-85" dirty="0">
                <a:solidFill>
                  <a:srgbClr val="425462"/>
                </a:solidFill>
                <a:latin typeface="Lucida Sans"/>
                <a:cs typeface="Lucida Sans"/>
              </a:rPr>
              <a:t>If you’d like to find out more,  speak to a member of the  Vocational Rehabilitation team.</a:t>
            </a:r>
          </a:p>
        </p:txBody>
      </p:sp>
      <p:pic>
        <p:nvPicPr>
          <p:cNvPr id="74" name="Picture 7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374" y="648754"/>
            <a:ext cx="5931363" cy="1526037"/>
          </a:xfrm>
          <a:prstGeom prst="rect">
            <a:avLst/>
          </a:prstGeom>
        </p:spPr>
      </p:pic>
      <p:sp>
        <p:nvSpPr>
          <p:cNvPr id="78" name="Text Placeholder 77"/>
          <p:cNvSpPr>
            <a:spLocks noGrp="1"/>
          </p:cNvSpPr>
          <p:nvPr>
            <p:ph type="body" sz="quarter" idx="12" hasCustomPrompt="1"/>
          </p:nvPr>
        </p:nvSpPr>
        <p:spPr>
          <a:xfrm>
            <a:off x="1760286" y="12829495"/>
            <a:ext cx="12197763" cy="1730513"/>
          </a:xfrm>
          <a:prstGeom prst="rect">
            <a:avLst/>
          </a:prstGeom>
        </p:spPr>
        <p:txBody>
          <a:bodyPr lIns="0" tIns="0" rIns="0" bIns="0"/>
          <a:lstStyle>
            <a:lvl1pPr>
              <a:defRPr lang="en-US" sz="1839" kern="1200" spc="-43" baseline="0" dirty="0" smtClean="0">
                <a:solidFill>
                  <a:srgbClr val="425462"/>
                </a:solidFill>
                <a:latin typeface="+mn-lt"/>
                <a:ea typeface="+mn-ea"/>
                <a:cs typeface="Frutiger Next Pro"/>
              </a:defRPr>
            </a:lvl1pPr>
            <a:lvl2pPr>
              <a:defRPr lang="en-US" sz="1839" kern="1200" spc="-43" dirty="0" smtClean="0">
                <a:solidFill>
                  <a:srgbClr val="425462"/>
                </a:solidFill>
                <a:latin typeface="+mn-lt"/>
                <a:ea typeface="+mn-ea"/>
                <a:cs typeface="Frutiger Next Pro"/>
              </a:defRPr>
            </a:lvl2pPr>
            <a:lvl3pPr>
              <a:defRPr lang="en-US" sz="1839" kern="1200" spc="-43" dirty="0" smtClean="0">
                <a:solidFill>
                  <a:srgbClr val="425462"/>
                </a:solidFill>
                <a:latin typeface="+mn-lt"/>
                <a:ea typeface="+mn-ea"/>
                <a:cs typeface="Frutiger Next Pro"/>
              </a:defRPr>
            </a:lvl3pPr>
            <a:lvl4pPr>
              <a:defRPr lang="en-US" sz="1839" kern="1200" spc="-43" dirty="0" smtClean="0">
                <a:solidFill>
                  <a:srgbClr val="425462"/>
                </a:solidFill>
                <a:latin typeface="+mn-lt"/>
                <a:ea typeface="+mn-ea"/>
                <a:cs typeface="Frutiger Next Pro"/>
              </a:defRPr>
            </a:lvl4pPr>
            <a:lvl5pPr>
              <a:defRPr lang="en-GB" sz="1839" kern="1200" spc="-43" dirty="0">
                <a:solidFill>
                  <a:srgbClr val="425462"/>
                </a:solidFill>
                <a:latin typeface="+mn-lt"/>
                <a:ea typeface="+mn-ea"/>
                <a:cs typeface="Frutiger Next Pro"/>
              </a:defRPr>
            </a:lvl5pPr>
          </a:lstStyle>
          <a:p>
            <a:pPr lvl="0"/>
            <a:r>
              <a:rPr lang="en-US" dirty="0"/>
              <a:t>We have also been able to access Barclays’ ‘Able to Enable’ apprenticeship </a:t>
            </a:r>
            <a:r>
              <a:rPr lang="en-US" dirty="0" err="1"/>
              <a:t>programme</a:t>
            </a:r>
            <a:r>
              <a:rPr lang="en-US" dirty="0"/>
              <a:t>, with one of our patients currently taking part.</a:t>
            </a:r>
          </a:p>
        </p:txBody>
      </p:sp>
      <p:sp>
        <p:nvSpPr>
          <p:cNvPr id="11" name="Text Placeholder 77"/>
          <p:cNvSpPr>
            <a:spLocks noGrp="1"/>
          </p:cNvSpPr>
          <p:nvPr>
            <p:ph type="body" sz="quarter" idx="14" hasCustomPrompt="1"/>
          </p:nvPr>
        </p:nvSpPr>
        <p:spPr>
          <a:xfrm>
            <a:off x="1760286" y="14758383"/>
            <a:ext cx="12197763" cy="1613649"/>
          </a:xfrm>
          <a:prstGeom prst="rect">
            <a:avLst/>
          </a:prstGeom>
        </p:spPr>
        <p:txBody>
          <a:bodyPr lIns="0" tIns="0" rIns="0" bIns="0"/>
          <a:lstStyle>
            <a:lvl1pPr>
              <a:defRPr lang="en-US" sz="1839" kern="1200" spc="-43" baseline="0" dirty="0" smtClean="0">
                <a:solidFill>
                  <a:srgbClr val="425462"/>
                </a:solidFill>
                <a:latin typeface="+mn-lt"/>
                <a:ea typeface="+mn-ea"/>
                <a:cs typeface="Frutiger Next Pro"/>
              </a:defRPr>
            </a:lvl1pPr>
            <a:lvl2pPr>
              <a:defRPr lang="en-US" sz="1839" kern="1200" spc="-43" dirty="0" smtClean="0">
                <a:solidFill>
                  <a:srgbClr val="425462"/>
                </a:solidFill>
                <a:latin typeface="+mn-lt"/>
                <a:ea typeface="+mn-ea"/>
                <a:cs typeface="Frutiger Next Pro"/>
              </a:defRPr>
            </a:lvl2pPr>
            <a:lvl3pPr>
              <a:defRPr lang="en-US" sz="1839" kern="1200" spc="-43" dirty="0" smtClean="0">
                <a:solidFill>
                  <a:srgbClr val="425462"/>
                </a:solidFill>
                <a:latin typeface="+mn-lt"/>
                <a:ea typeface="+mn-ea"/>
                <a:cs typeface="Frutiger Next Pro"/>
              </a:defRPr>
            </a:lvl3pPr>
            <a:lvl4pPr>
              <a:defRPr lang="en-US" sz="1839" kern="1200" spc="-43" dirty="0" smtClean="0">
                <a:solidFill>
                  <a:srgbClr val="425462"/>
                </a:solidFill>
                <a:latin typeface="+mn-lt"/>
                <a:ea typeface="+mn-ea"/>
                <a:cs typeface="Frutiger Next Pro"/>
              </a:defRPr>
            </a:lvl4pPr>
            <a:lvl5pPr>
              <a:defRPr lang="en-GB" sz="1839" kern="1200" spc="-43" dirty="0">
                <a:solidFill>
                  <a:srgbClr val="425462"/>
                </a:solidFill>
                <a:latin typeface="+mn-lt"/>
                <a:ea typeface="+mn-ea"/>
                <a:cs typeface="Frutiger Next Pro"/>
              </a:defRPr>
            </a:lvl5pPr>
          </a:lstStyle>
          <a:p>
            <a:pPr lvl="0"/>
            <a:r>
              <a:rPr lang="en-US" dirty="0"/>
              <a:t>In return we organize education events for Barclays’ managers on how they can better support employees with disabilities in the workplace.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3230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10290341" y="19753901"/>
            <a:ext cx="9685023" cy="1062038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1513285" y="19753901"/>
            <a:ext cx="6961109" cy="1062038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21791306" y="19753901"/>
            <a:ext cx="6961109" cy="106203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2" r:id="rId3"/>
    <p:sldLayoutId id="2147483668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646469">
        <a:defRPr>
          <a:latin typeface="+mn-lt"/>
          <a:ea typeface="+mn-ea"/>
          <a:cs typeface="+mn-cs"/>
        </a:defRPr>
      </a:lvl2pPr>
      <a:lvl3pPr marL="1292938">
        <a:defRPr>
          <a:latin typeface="+mn-lt"/>
          <a:ea typeface="+mn-ea"/>
          <a:cs typeface="+mn-cs"/>
        </a:defRPr>
      </a:lvl3pPr>
      <a:lvl4pPr marL="1939408">
        <a:defRPr>
          <a:latin typeface="+mn-lt"/>
          <a:ea typeface="+mn-ea"/>
          <a:cs typeface="+mn-cs"/>
        </a:defRPr>
      </a:lvl4pPr>
      <a:lvl5pPr marL="2585876">
        <a:defRPr>
          <a:latin typeface="+mn-lt"/>
          <a:ea typeface="+mn-ea"/>
          <a:cs typeface="+mn-cs"/>
        </a:defRPr>
      </a:lvl5pPr>
      <a:lvl6pPr marL="3232345">
        <a:defRPr>
          <a:latin typeface="+mn-lt"/>
          <a:ea typeface="+mn-ea"/>
          <a:cs typeface="+mn-cs"/>
        </a:defRPr>
      </a:lvl6pPr>
      <a:lvl7pPr marL="3878814">
        <a:defRPr>
          <a:latin typeface="+mn-lt"/>
          <a:ea typeface="+mn-ea"/>
          <a:cs typeface="+mn-cs"/>
        </a:defRPr>
      </a:lvl7pPr>
      <a:lvl8pPr marL="4525283">
        <a:defRPr>
          <a:latin typeface="+mn-lt"/>
          <a:ea typeface="+mn-ea"/>
          <a:cs typeface="+mn-cs"/>
        </a:defRPr>
      </a:lvl8pPr>
      <a:lvl9pPr marL="517175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646469">
        <a:defRPr>
          <a:latin typeface="+mn-lt"/>
          <a:ea typeface="+mn-ea"/>
          <a:cs typeface="+mn-cs"/>
        </a:defRPr>
      </a:lvl2pPr>
      <a:lvl3pPr marL="1292938">
        <a:defRPr>
          <a:latin typeface="+mn-lt"/>
          <a:ea typeface="+mn-ea"/>
          <a:cs typeface="+mn-cs"/>
        </a:defRPr>
      </a:lvl3pPr>
      <a:lvl4pPr marL="1939408">
        <a:defRPr>
          <a:latin typeface="+mn-lt"/>
          <a:ea typeface="+mn-ea"/>
          <a:cs typeface="+mn-cs"/>
        </a:defRPr>
      </a:lvl4pPr>
      <a:lvl5pPr marL="2585876">
        <a:defRPr>
          <a:latin typeface="+mn-lt"/>
          <a:ea typeface="+mn-ea"/>
          <a:cs typeface="+mn-cs"/>
        </a:defRPr>
      </a:lvl5pPr>
      <a:lvl6pPr marL="3232345">
        <a:defRPr>
          <a:latin typeface="+mn-lt"/>
          <a:ea typeface="+mn-ea"/>
          <a:cs typeface="+mn-cs"/>
        </a:defRPr>
      </a:lvl6pPr>
      <a:lvl7pPr marL="3878814">
        <a:defRPr>
          <a:latin typeface="+mn-lt"/>
          <a:ea typeface="+mn-ea"/>
          <a:cs typeface="+mn-cs"/>
        </a:defRPr>
      </a:lvl7pPr>
      <a:lvl8pPr marL="4525283">
        <a:defRPr>
          <a:latin typeface="+mn-lt"/>
          <a:ea typeface="+mn-ea"/>
          <a:cs typeface="+mn-cs"/>
        </a:defRPr>
      </a:lvl8pPr>
      <a:lvl9pPr marL="517175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orraine.kenneally@stgeorges.nhs.uk" TargetMode="Externa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F17A087-1CA1-4928-94A5-20F0340F8E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591175"/>
            <a:ext cx="30240288" cy="13498705"/>
          </a:xfrm>
          <a:prstGeom prst="rect">
            <a:avLst/>
          </a:prstGeom>
          <a:solidFill>
            <a:srgbClr val="191919">
              <a:alpha val="7843"/>
            </a:srgbClr>
          </a:solidFill>
          <a:ln w="9525">
            <a:solidFill>
              <a:srgbClr val="D8D8D8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4404">
              <a:solidFill>
                <a:srgbClr val="FFFFFF"/>
              </a:solidFill>
              <a:latin typeface="Avenir Book"/>
              <a:ea typeface="ＭＳ Ｐゴシック" charset="0"/>
              <a:cs typeface="Avenir Book"/>
            </a:endParaRPr>
          </a:p>
        </p:txBody>
      </p:sp>
      <p:sp>
        <p:nvSpPr>
          <p:cNvPr id="8" name="Rectangle 180">
            <a:extLst>
              <a:ext uri="{FF2B5EF4-FFF2-40B4-BE49-F238E27FC236}">
                <a16:creationId xmlns:a16="http://schemas.microsoft.com/office/drawing/2014/main" id="{ECAF63ED-FC4F-465E-8D03-ECEEE1DBA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949" y="3389143"/>
            <a:ext cx="29203402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4800" b="1" dirty="0">
                <a:ln>
                  <a:solidFill>
                    <a:schemeClr val="bg1"/>
                  </a:solidFill>
                </a:ln>
                <a:latin typeface="+mj-lt"/>
                <a:ea typeface="ＭＳ Ｐゴシック" charset="0"/>
                <a:cs typeface="Avenir Heavy"/>
              </a:rPr>
              <a:t>A collaborative project aimed at improving the acute rehabilitation unit environment in order to increase patient’s social interaction and better support their sense of well being – PHASE 1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31DDB98C-B311-4B15-9FA9-65F3CFAC4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1573" y="7524159"/>
            <a:ext cx="6208184" cy="5229816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540005" tIns="270003" rIns="540005" bIns="540005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00"/>
                </a:solidFill>
                <a:latin typeface="+mj-lt"/>
              </a:rPr>
              <a:t>Background</a:t>
            </a:r>
            <a:endParaRPr lang="en-US" altLang="ja-JP" sz="2700" dirty="0">
              <a:latin typeface="+mj-lt"/>
            </a:endParaRPr>
          </a:p>
          <a:p>
            <a:pPr marL="411464" indent="-411464" eaLnBrk="1" hangingPunct="1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304788" algn="l"/>
              </a:tabLst>
            </a:pPr>
            <a:r>
              <a:rPr lang="en-US" altLang="ja-JP" sz="2160" dirty="0">
                <a:solidFill>
                  <a:srgbClr val="000000"/>
                </a:solidFill>
                <a:latin typeface="+mn-lt"/>
              </a:rPr>
              <a:t>Following a stroke, survivors can spend many weeks or months as an in-patient</a:t>
            </a:r>
          </a:p>
          <a:p>
            <a:pPr marL="411464" indent="-411464" eaLnBrk="1" hangingPunct="1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304788" algn="l"/>
              </a:tabLst>
            </a:pPr>
            <a:r>
              <a:rPr lang="en-US" altLang="ja-JP" sz="2160" dirty="0">
                <a:solidFill>
                  <a:srgbClr val="000000"/>
                </a:solidFill>
                <a:latin typeface="+mn-lt"/>
              </a:rPr>
              <a:t>Observational studies show stroke patients can be inactive and alone for more than 60% of waking hours with few opportunities for social interaction</a:t>
            </a:r>
          </a:p>
          <a:p>
            <a:pPr marL="411464" indent="-411464" eaLnBrk="1" hangingPunct="1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304788" algn="l"/>
              </a:tabLst>
            </a:pPr>
            <a:r>
              <a:rPr lang="en-US" altLang="ja-JP" sz="2160" dirty="0">
                <a:solidFill>
                  <a:srgbClr val="000000"/>
                </a:solidFill>
                <a:latin typeface="+mn-lt"/>
              </a:rPr>
              <a:t>During the pandemic spaces available for patients to relax and socialize were repurposed for clinical use</a:t>
            </a:r>
          </a:p>
          <a:p>
            <a:pPr eaLnBrk="1" hangingPunct="1">
              <a:spcBef>
                <a:spcPct val="10000"/>
              </a:spcBef>
            </a:pPr>
            <a:endParaRPr lang="en-US" altLang="ja-JP" sz="2835" dirty="0">
              <a:latin typeface="Avenir Book" pitchFamily="124" charset="0"/>
            </a:endParaRPr>
          </a:p>
        </p:txBody>
      </p:sp>
      <p:sp>
        <p:nvSpPr>
          <p:cNvPr id="10" name="Text Box 11">
            <a:extLst>
              <a:ext uri="{FF2B5EF4-FFF2-40B4-BE49-F238E27FC236}">
                <a16:creationId xmlns:a16="http://schemas.microsoft.com/office/drawing/2014/main" id="{7517ED52-6B68-4A39-9F08-5355412E94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1573" y="13105561"/>
            <a:ext cx="6208184" cy="3763214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540005" tIns="270003" rIns="540005" bIns="540005"/>
          <a:lstStyle>
            <a:lvl1pPr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  <a:tabLst>
                <a:tab pos="300026" algn="l"/>
              </a:tabLst>
            </a:pPr>
            <a:r>
              <a:rPr lang="en-US" altLang="en-US" sz="2400" b="1" dirty="0">
                <a:solidFill>
                  <a:srgbClr val="000000"/>
                </a:solidFill>
                <a:latin typeface="+mj-lt"/>
              </a:rPr>
              <a:t>Barriers to implementation</a:t>
            </a:r>
          </a:p>
          <a:p>
            <a:pPr marL="411464" indent="-411464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2160" dirty="0">
                <a:solidFill>
                  <a:srgbClr val="000000"/>
                </a:solidFill>
                <a:latin typeface="+mn-lt"/>
              </a:rPr>
              <a:t>Pandemic and staff changes lead to lack of momentum</a:t>
            </a:r>
          </a:p>
          <a:p>
            <a:pPr marL="411464" indent="-411464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2160" dirty="0">
                <a:solidFill>
                  <a:srgbClr val="000000"/>
                </a:solidFill>
                <a:latin typeface="+mn-lt"/>
              </a:rPr>
              <a:t>Patient safety (</a:t>
            </a:r>
            <a:r>
              <a:rPr lang="en-US" altLang="en-US" sz="2160" dirty="0" err="1">
                <a:solidFill>
                  <a:srgbClr val="000000"/>
                </a:solidFill>
                <a:latin typeface="+mn-lt"/>
              </a:rPr>
              <a:t>e.g</a:t>
            </a:r>
            <a:r>
              <a:rPr lang="en-US" altLang="en-US" sz="2160" dirty="0">
                <a:solidFill>
                  <a:srgbClr val="000000"/>
                </a:solidFill>
                <a:latin typeface="+mn-lt"/>
              </a:rPr>
              <a:t> supervision) and infection control concerns</a:t>
            </a:r>
          </a:p>
          <a:p>
            <a:pPr marL="411464" indent="-411464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2160" dirty="0">
                <a:solidFill>
                  <a:srgbClr val="000000"/>
                </a:solidFill>
                <a:latin typeface="+mn-lt"/>
              </a:rPr>
              <a:t>Lack of funding and time</a:t>
            </a:r>
            <a:r>
              <a:rPr lang="en-US" altLang="en-US" sz="2835" dirty="0">
                <a:solidFill>
                  <a:srgbClr val="FF8000"/>
                </a:solidFill>
                <a:latin typeface="Avenir Book" pitchFamily="124" charset="0"/>
              </a:rPr>
              <a:t>	</a:t>
            </a:r>
            <a:endParaRPr lang="en-US" altLang="en-US" sz="2835" dirty="0">
              <a:latin typeface="Avenir Book" pitchFamily="124" charset="0"/>
            </a:endParaRPr>
          </a:p>
          <a:p>
            <a:pPr eaLnBrk="1" hangingPunct="1">
              <a:spcBef>
                <a:spcPct val="10000"/>
              </a:spcBef>
            </a:pPr>
            <a:endParaRPr lang="en-US" altLang="en-US" sz="2835" dirty="0">
              <a:latin typeface="Avenir Book" pitchFamily="124" charset="0"/>
            </a:endParaRPr>
          </a:p>
          <a:p>
            <a:pPr eaLnBrk="1" hangingPunct="1">
              <a:spcBef>
                <a:spcPct val="10000"/>
              </a:spcBef>
            </a:pPr>
            <a:endParaRPr lang="en-US" altLang="en-US" sz="2835" dirty="0">
              <a:latin typeface="Avenir Book" pitchFamily="124" charset="0"/>
            </a:endParaRPr>
          </a:p>
          <a:p>
            <a:pPr eaLnBrk="1" hangingPunct="1">
              <a:spcBef>
                <a:spcPct val="10000"/>
              </a:spcBef>
            </a:pPr>
            <a:endParaRPr lang="en-US" altLang="en-US" sz="2835" dirty="0">
              <a:latin typeface="Avenir Book" pitchFamily="124" charset="0"/>
            </a:endParaRPr>
          </a:p>
        </p:txBody>
      </p:sp>
      <p:sp>
        <p:nvSpPr>
          <p:cNvPr id="11" name="Text Box 15">
            <a:extLst>
              <a:ext uri="{FF2B5EF4-FFF2-40B4-BE49-F238E27FC236}">
                <a16:creationId xmlns:a16="http://schemas.microsoft.com/office/drawing/2014/main" id="{AEA5B6FE-A62E-4BDD-B9DF-636A5E349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1573" y="17199916"/>
            <a:ext cx="6208184" cy="1802459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540005" tIns="270003" rIns="540005" bIns="540005"/>
          <a:lstStyle>
            <a:lvl1pPr marL="500063" indent="-500063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eaLnBrk="1" hangingPunct="1"/>
            <a:r>
              <a:rPr lang="en-US" altLang="en-US" sz="1200" b="1" dirty="0">
                <a:solidFill>
                  <a:srgbClr val="000000"/>
                </a:solidFill>
                <a:latin typeface="+mn-lt"/>
              </a:rPr>
              <a:t>Literature cited</a:t>
            </a:r>
          </a:p>
          <a:p>
            <a:pPr marL="0" eaLnBrk="1" hangingPunct="1">
              <a:spcBef>
                <a:spcPts val="709"/>
              </a:spcBef>
            </a:pPr>
            <a:r>
              <a:rPr lang="en-US" altLang="en-US" sz="960" dirty="0">
                <a:latin typeface="+mn-lt"/>
              </a:rPr>
              <a:t>Jones F, </a:t>
            </a:r>
            <a:r>
              <a:rPr lang="en-US" altLang="en-US" sz="960" dirty="0" err="1">
                <a:latin typeface="+mn-lt"/>
              </a:rPr>
              <a:t>Gombert</a:t>
            </a:r>
            <a:r>
              <a:rPr lang="en-US" altLang="en-US" sz="960" dirty="0">
                <a:latin typeface="+mn-lt"/>
              </a:rPr>
              <a:t>-Waldron K, Honey S, Cloud G, Harris R, </a:t>
            </a:r>
            <a:r>
              <a:rPr lang="en-US" altLang="en-US" sz="960" dirty="0" err="1">
                <a:latin typeface="+mn-lt"/>
              </a:rPr>
              <a:t>Mackdonald</a:t>
            </a:r>
            <a:r>
              <a:rPr lang="en-US" altLang="en-US" sz="960" dirty="0">
                <a:latin typeface="+mn-lt"/>
              </a:rPr>
              <a:t> A, </a:t>
            </a:r>
            <a:r>
              <a:rPr lang="en-US" altLang="en-US" sz="960" i="1" dirty="0" err="1">
                <a:latin typeface="+mn-lt"/>
              </a:rPr>
              <a:t>etal</a:t>
            </a:r>
            <a:r>
              <a:rPr lang="en-US" altLang="en-US" sz="960" dirty="0">
                <a:latin typeface="+mn-lt"/>
              </a:rPr>
              <a:t>.  Using co-production to increase activity in acute stroke units: the CREATE mixed-methods study, </a:t>
            </a:r>
            <a:r>
              <a:rPr lang="en-US" altLang="en-US" sz="960" i="1" dirty="0">
                <a:latin typeface="+mn-lt"/>
              </a:rPr>
              <a:t>Health Services and Delivery Research</a:t>
            </a:r>
            <a:r>
              <a:rPr lang="en-US" altLang="en-US" sz="960" dirty="0">
                <a:latin typeface="+mn-lt"/>
              </a:rPr>
              <a:t> 2020; Vol.8: No. 35</a:t>
            </a:r>
          </a:p>
          <a:p>
            <a:pPr marL="0" eaLnBrk="1" hangingPunct="1">
              <a:spcBef>
                <a:spcPts val="709"/>
              </a:spcBef>
            </a:pPr>
            <a:r>
              <a:rPr lang="en-US" altLang="en-US" sz="960" dirty="0" err="1">
                <a:latin typeface="+mn-lt"/>
              </a:rPr>
              <a:t>BernhardtJ</a:t>
            </a:r>
            <a:r>
              <a:rPr lang="en-US" altLang="en-US" sz="960" dirty="0">
                <a:latin typeface="+mn-lt"/>
              </a:rPr>
              <a:t>, Dewey H, Thrift A, </a:t>
            </a:r>
            <a:r>
              <a:rPr lang="en-US" altLang="en-US" sz="960" dirty="0" err="1">
                <a:latin typeface="+mn-lt"/>
              </a:rPr>
              <a:t>Donnan</a:t>
            </a:r>
            <a:r>
              <a:rPr lang="en-US" altLang="en-US" sz="960" dirty="0">
                <a:latin typeface="+mn-lt"/>
              </a:rPr>
              <a:t> G. Inactive and alone. </a:t>
            </a:r>
            <a:r>
              <a:rPr lang="en-US" altLang="en-US" sz="960" i="1" dirty="0">
                <a:latin typeface="+mn-lt"/>
              </a:rPr>
              <a:t>Stroke</a:t>
            </a:r>
            <a:r>
              <a:rPr lang="en-US" altLang="en-US" sz="960" dirty="0">
                <a:latin typeface="+mn-lt"/>
              </a:rPr>
              <a:t> 2004;35:1005-9</a:t>
            </a:r>
          </a:p>
          <a:p>
            <a:pPr marL="0" eaLnBrk="1" hangingPunct="1">
              <a:spcBef>
                <a:spcPts val="709"/>
              </a:spcBef>
            </a:pPr>
            <a:r>
              <a:rPr lang="en-US" altLang="en-US" sz="960" dirty="0" err="1">
                <a:latin typeface="+mn-lt"/>
              </a:rPr>
              <a:t>Rosbergen</a:t>
            </a:r>
            <a:r>
              <a:rPr lang="en-US" altLang="en-US" sz="960" dirty="0">
                <a:latin typeface="+mn-lt"/>
              </a:rPr>
              <a:t> IC, Grimley RS, Hayward KS, Walker KC, Rowley D, </a:t>
            </a:r>
            <a:r>
              <a:rPr lang="en-US" altLang="en-US" sz="960" dirty="0" err="1">
                <a:latin typeface="+mn-lt"/>
              </a:rPr>
              <a:t>Capbell</a:t>
            </a:r>
            <a:r>
              <a:rPr lang="en-US" altLang="en-US" sz="960" dirty="0">
                <a:latin typeface="+mn-lt"/>
              </a:rPr>
              <a:t> AM, </a:t>
            </a:r>
            <a:r>
              <a:rPr lang="en-US" altLang="en-US" sz="960" i="1" dirty="0">
                <a:latin typeface="+mn-lt"/>
              </a:rPr>
              <a:t>et al.</a:t>
            </a:r>
            <a:r>
              <a:rPr lang="en-US" altLang="en-US" sz="960" dirty="0">
                <a:latin typeface="+mn-lt"/>
              </a:rPr>
              <a:t> Embedding an enriched environment in an acute stroke unit increases activity in people with stroke: a controlled before-after pilot study. </a:t>
            </a:r>
            <a:r>
              <a:rPr lang="en-US" altLang="en-US" sz="960" i="1" dirty="0">
                <a:latin typeface="+mn-lt"/>
              </a:rPr>
              <a:t>Clin </a:t>
            </a:r>
            <a:r>
              <a:rPr lang="en-US" altLang="en-US" sz="960" i="1" dirty="0" err="1">
                <a:latin typeface="+mn-lt"/>
              </a:rPr>
              <a:t>Rhabil</a:t>
            </a:r>
            <a:r>
              <a:rPr lang="en-US" altLang="en-US" sz="960" dirty="0">
                <a:latin typeface="+mn-lt"/>
              </a:rPr>
              <a:t> 2017;31:1516-28</a:t>
            </a:r>
          </a:p>
          <a:p>
            <a:pPr eaLnBrk="1" hangingPunct="1"/>
            <a:br>
              <a:rPr lang="en-US" altLang="en-US" sz="1654" dirty="0">
                <a:latin typeface="Avenir Book" pitchFamily="124" charset="0"/>
              </a:rPr>
            </a:br>
            <a:endParaRPr lang="en-US" altLang="en-US" sz="1654" dirty="0">
              <a:latin typeface="Avenir Book" pitchFamily="124" charset="0"/>
            </a:endParaRPr>
          </a:p>
          <a:p>
            <a:pPr eaLnBrk="1" hangingPunct="1">
              <a:spcBef>
                <a:spcPct val="10000"/>
              </a:spcBef>
            </a:pPr>
            <a:endParaRPr lang="en-US" altLang="en-US" sz="1654" dirty="0">
              <a:latin typeface="Avenir Book" pitchFamily="124" charset="0"/>
            </a:endParaRPr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701CB110-1BBD-45AE-AC57-C131B9591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949" y="4892155"/>
            <a:ext cx="28170268" cy="659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62002" tIns="162002" rIns="162002" bIns="162002" anchor="ctr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spcAft>
                <a:spcPts val="355"/>
              </a:spcAft>
            </a:pPr>
            <a:r>
              <a:rPr lang="en-US" altLang="en-US" sz="2160" b="1" dirty="0">
                <a:latin typeface="+mn-lt"/>
              </a:rPr>
              <a:t>Lorraine Kenneally Highly Specialist Speech and Language Therapist</a:t>
            </a:r>
            <a:endParaRPr lang="en-US" altLang="en-US" sz="2160" dirty="0">
              <a:latin typeface="+mn-lt"/>
            </a:endParaRPr>
          </a:p>
        </p:txBody>
      </p:sp>
      <p:sp>
        <p:nvSpPr>
          <p:cNvPr id="17" name="Text Box 12">
            <a:extLst>
              <a:ext uri="{FF2B5EF4-FFF2-40B4-BE49-F238E27FC236}">
                <a16:creationId xmlns:a16="http://schemas.microsoft.com/office/drawing/2014/main" id="{85C0108B-C232-4F98-8DE2-9DD78500D3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6174" y="7504875"/>
            <a:ext cx="13787943" cy="114975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540005" tIns="270003" rIns="540005" bIns="540005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/>
            <a:r>
              <a:rPr lang="en-US" altLang="en-US" sz="2400" b="1" dirty="0">
                <a:solidFill>
                  <a:srgbClr val="000000"/>
                </a:solidFill>
                <a:latin typeface="+mj-lt"/>
              </a:rPr>
              <a:t>Methods</a:t>
            </a:r>
            <a:endParaRPr lang="en-US" altLang="en-US" sz="2700" b="1" dirty="0">
              <a:solidFill>
                <a:srgbClr val="000000"/>
              </a:solidFill>
              <a:latin typeface="+mn-lt"/>
            </a:endParaRPr>
          </a:p>
          <a:p>
            <a:pPr marL="411464" indent="-411464" eaLnBrk="1" hangingPunct="1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304788" algn="l"/>
              </a:tabLst>
            </a:pPr>
            <a:r>
              <a:rPr lang="en-US" altLang="en-US" sz="2160" dirty="0">
                <a:solidFill>
                  <a:srgbClr val="000000"/>
                </a:solidFill>
                <a:latin typeface="+mn-lt"/>
              </a:rPr>
              <a:t>CREATE, a research project was used, aimed at increasing patient activity on stroke units, as our model </a:t>
            </a:r>
          </a:p>
          <a:p>
            <a:pPr marL="411464" indent="-411464" eaLnBrk="1" hangingPunct="1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304788" algn="l"/>
              </a:tabLst>
            </a:pPr>
            <a:r>
              <a:rPr lang="en-US" altLang="en-US" sz="2160" dirty="0">
                <a:solidFill>
                  <a:srgbClr val="000000"/>
                </a:solidFill>
                <a:latin typeface="+mn-lt"/>
              </a:rPr>
              <a:t>Questionnaires were adapted to collect views of the current state and use of space on the ward, including suggestions for change</a:t>
            </a:r>
          </a:p>
          <a:p>
            <a:pPr marL="411464" indent="-411464" eaLnBrk="1" hangingPunct="1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304788" algn="l"/>
              </a:tabLst>
            </a:pPr>
            <a:r>
              <a:rPr lang="en-US" altLang="en-US" sz="2160" dirty="0">
                <a:solidFill>
                  <a:srgbClr val="000000"/>
                </a:solidFill>
                <a:latin typeface="+mn-lt"/>
              </a:rPr>
              <a:t>Estates and Charitable Funds at St George’s were contacted for advice around provision of resources, funding and redecoration</a:t>
            </a:r>
          </a:p>
          <a:p>
            <a:pPr marL="411464" indent="-411464" eaLnBrk="1" hangingPunct="1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304788" algn="l"/>
              </a:tabLst>
            </a:pPr>
            <a:r>
              <a:rPr lang="en-US" altLang="en-US" sz="2160" dirty="0">
                <a:solidFill>
                  <a:srgbClr val="000000"/>
                </a:solidFill>
                <a:latin typeface="+mn-lt"/>
              </a:rPr>
              <a:t>An MDT working party was set up to drive the project forward</a:t>
            </a:r>
          </a:p>
          <a:p>
            <a:pPr eaLnBrk="1" hangingPunct="1">
              <a:spcBef>
                <a:spcPct val="50000"/>
              </a:spcBef>
              <a:tabLst>
                <a:tab pos="304788" algn="l"/>
              </a:tabLst>
            </a:pPr>
            <a:endParaRPr lang="en-US" altLang="en-US" sz="2400" dirty="0">
              <a:solidFill>
                <a:srgbClr val="000000"/>
              </a:solidFill>
              <a:latin typeface="+mn-lt"/>
            </a:endParaRPr>
          </a:p>
          <a:p>
            <a:pPr algn="just" eaLnBrk="1" hangingPunct="1"/>
            <a:endParaRPr lang="en-US" altLang="en-US" sz="27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/>
            <a:endParaRPr lang="en-US" altLang="en-US" sz="27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/>
            <a:endParaRPr lang="en-US" altLang="en-US" sz="27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/>
            <a:endParaRPr lang="en-US" altLang="en-US" sz="27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/>
            <a:endParaRPr lang="en-US" altLang="en-US" sz="2700" b="1" dirty="0">
              <a:solidFill>
                <a:srgbClr val="000000"/>
              </a:solidFill>
              <a:latin typeface="+mj-lt"/>
            </a:endParaRPr>
          </a:p>
          <a:p>
            <a:pPr algn="just" eaLnBrk="1" hangingPunct="1"/>
            <a:endParaRPr lang="en-US" altLang="en-US" sz="2400" b="1" dirty="0">
              <a:solidFill>
                <a:srgbClr val="000000"/>
              </a:solidFill>
              <a:latin typeface="+mj-lt"/>
            </a:endParaRPr>
          </a:p>
          <a:p>
            <a:pPr algn="just" eaLnBrk="1" hangingPunct="1"/>
            <a:endParaRPr lang="en-US" altLang="en-US" sz="2400" b="1" dirty="0">
              <a:solidFill>
                <a:srgbClr val="000000"/>
              </a:solidFill>
              <a:latin typeface="+mj-lt"/>
            </a:endParaRPr>
          </a:p>
          <a:p>
            <a:pPr algn="just" eaLnBrk="1" hangingPunct="1"/>
            <a:r>
              <a:rPr lang="en-US" altLang="en-US" sz="2400" b="1" dirty="0">
                <a:solidFill>
                  <a:srgbClr val="000000"/>
                </a:solidFill>
                <a:latin typeface="+mj-lt"/>
              </a:rPr>
              <a:t>Results</a:t>
            </a:r>
            <a:endParaRPr lang="en-US" altLang="en-US" sz="2700" b="1" dirty="0">
              <a:solidFill>
                <a:srgbClr val="000000"/>
              </a:solidFill>
              <a:latin typeface="+mn-lt"/>
            </a:endParaRPr>
          </a:p>
          <a:p>
            <a:pPr marL="411464" indent="-411464" eaLnBrk="1" hangingPunct="1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304788" algn="l"/>
              </a:tabLst>
            </a:pPr>
            <a:r>
              <a:rPr lang="en-US" altLang="en-US" sz="2160" dirty="0">
                <a:solidFill>
                  <a:srgbClr val="000000"/>
                </a:solidFill>
                <a:latin typeface="+mn-lt"/>
              </a:rPr>
              <a:t>Both patients and staff felt there was a lack of alternative, social spaces for patients and families to relax in and enjoy activities outside of therapy time</a:t>
            </a:r>
          </a:p>
          <a:p>
            <a:pPr marL="411464" indent="-411464" eaLnBrk="1" hangingPunct="1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304788" algn="l"/>
              </a:tabLst>
            </a:pPr>
            <a:r>
              <a:rPr lang="en-US" altLang="en-US" sz="2160" dirty="0">
                <a:solidFill>
                  <a:srgbClr val="000000"/>
                </a:solidFill>
                <a:latin typeface="+mn-lt"/>
              </a:rPr>
              <a:t>There is a need for some quiet spaces, away from the patient bays, where patients and families can enjoy some privacy, as well as having more organized social and group activities</a:t>
            </a:r>
          </a:p>
          <a:p>
            <a:pPr marL="411464" indent="-411464" eaLnBrk="1" hangingPunct="1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304788" algn="l"/>
              </a:tabLst>
            </a:pPr>
            <a:r>
              <a:rPr lang="en-US" altLang="en-US" sz="2160" dirty="0">
                <a:solidFill>
                  <a:srgbClr val="000000"/>
                </a:solidFill>
                <a:latin typeface="+mn-lt"/>
              </a:rPr>
              <a:t>The dining room area is currently under-used.  Communal spaces are seen as ‘drab and bare’, ‘neglected, like an afterthought’, ‘not warm or inviting’</a:t>
            </a:r>
          </a:p>
          <a:p>
            <a:pPr marL="411464" indent="-411464" eaLnBrk="1" hangingPunct="1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304788" algn="l"/>
              </a:tabLst>
            </a:pPr>
            <a:r>
              <a:rPr lang="en-US" altLang="en-US" sz="2160" dirty="0">
                <a:solidFill>
                  <a:srgbClr val="000000"/>
                </a:solidFill>
                <a:latin typeface="+mn-lt"/>
              </a:rPr>
              <a:t>Two main strands were selected as a starting point. Redecorating and updating of the dining room and TV room and providing more opportunities for organized and independent activities on the ward</a:t>
            </a:r>
          </a:p>
          <a:p>
            <a:pPr eaLnBrk="1" hangingPunct="1">
              <a:spcBef>
                <a:spcPts val="295"/>
              </a:spcBef>
            </a:pPr>
            <a:endParaRPr lang="en-US" altLang="ja-JP" sz="2835" dirty="0">
              <a:latin typeface="Avenir Book" pitchFamily="124" charset="0"/>
            </a:endParaRPr>
          </a:p>
          <a:p>
            <a:pPr eaLnBrk="1" hangingPunct="1">
              <a:spcBef>
                <a:spcPts val="295"/>
              </a:spcBef>
            </a:pPr>
            <a:endParaRPr lang="en-US" altLang="ja-JP" sz="2835" dirty="0">
              <a:latin typeface="Avenir Book" pitchFamily="124" charset="0"/>
            </a:endParaRPr>
          </a:p>
          <a:p>
            <a:pPr eaLnBrk="1" hangingPunct="1">
              <a:spcBef>
                <a:spcPts val="295"/>
              </a:spcBef>
            </a:pPr>
            <a:endParaRPr lang="en-US" altLang="ja-JP" sz="2835" dirty="0">
              <a:latin typeface="Avenir Book" pitchFamily="124" charset="0"/>
            </a:endParaRPr>
          </a:p>
          <a:p>
            <a:pPr eaLnBrk="1" hangingPunct="1">
              <a:spcBef>
                <a:spcPts val="295"/>
              </a:spcBef>
            </a:pPr>
            <a:endParaRPr lang="en-US" altLang="ja-JP" sz="2835" dirty="0">
              <a:latin typeface="Avenir Book" pitchFamily="124" charset="0"/>
            </a:endParaRPr>
          </a:p>
          <a:p>
            <a:pPr eaLnBrk="1" hangingPunct="1">
              <a:spcBef>
                <a:spcPts val="295"/>
              </a:spcBef>
            </a:pPr>
            <a:endParaRPr lang="en-US" altLang="ja-JP" sz="2835" dirty="0">
              <a:latin typeface="Avenir Book" pitchFamily="124" charset="0"/>
            </a:endParaRPr>
          </a:p>
          <a:p>
            <a:pPr eaLnBrk="1" hangingPunct="1">
              <a:spcBef>
                <a:spcPts val="295"/>
              </a:spcBef>
            </a:pPr>
            <a:endParaRPr lang="en-US" altLang="ja-JP" sz="2835" dirty="0">
              <a:latin typeface="Avenir Book" pitchFamily="124" charset="0"/>
            </a:endParaRPr>
          </a:p>
          <a:p>
            <a:pPr eaLnBrk="1" hangingPunct="1">
              <a:spcBef>
                <a:spcPts val="295"/>
              </a:spcBef>
            </a:pPr>
            <a:endParaRPr lang="en-US" altLang="ja-JP" sz="2835" dirty="0">
              <a:latin typeface="Avenir Book" pitchFamily="124" charset="0"/>
            </a:endParaRPr>
          </a:p>
          <a:p>
            <a:pPr eaLnBrk="1" hangingPunct="1">
              <a:spcBef>
                <a:spcPts val="295"/>
              </a:spcBef>
            </a:pPr>
            <a:endParaRPr lang="en-US" altLang="ja-JP" sz="2835" dirty="0">
              <a:latin typeface="Avenir Book" pitchFamily="124" charset="0"/>
            </a:endParaRPr>
          </a:p>
          <a:p>
            <a:pPr eaLnBrk="1" hangingPunct="1">
              <a:spcBef>
                <a:spcPts val="295"/>
              </a:spcBef>
            </a:pPr>
            <a:endParaRPr lang="en-US" altLang="ja-JP" sz="2835" dirty="0">
              <a:latin typeface="Avenir Book" pitchFamily="124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1654" i="1" dirty="0">
              <a:solidFill>
                <a:schemeClr val="accent2"/>
              </a:solidFill>
              <a:latin typeface="Avenir Book" pitchFamily="124" charset="0"/>
            </a:endParaRPr>
          </a:p>
        </p:txBody>
      </p:sp>
      <p:pic>
        <p:nvPicPr>
          <p:cNvPr id="18" name="Picture 17" descr="A room with tables and chairs&#10;&#10;Description automatically generated with medium confidence">
            <a:extLst>
              <a:ext uri="{FF2B5EF4-FFF2-40B4-BE49-F238E27FC236}">
                <a16:creationId xmlns:a16="http://schemas.microsoft.com/office/drawing/2014/main" id="{E59E3844-0415-42F8-94DA-9A01E4612B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2481" y="11833793"/>
            <a:ext cx="3179172" cy="1986982"/>
          </a:xfrm>
          <a:prstGeom prst="rect">
            <a:avLst/>
          </a:prstGeom>
        </p:spPr>
      </p:pic>
      <p:pic>
        <p:nvPicPr>
          <p:cNvPr id="19" name="Picture 18" descr="A picture containing indoor, wall, room&#10;&#10;Description automatically generated">
            <a:extLst>
              <a:ext uri="{FF2B5EF4-FFF2-40B4-BE49-F238E27FC236}">
                <a16:creationId xmlns:a16="http://schemas.microsoft.com/office/drawing/2014/main" id="{000026E9-4089-4F05-A53D-10C5C40CF6E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3543096" y="11833793"/>
            <a:ext cx="3154099" cy="1986981"/>
          </a:xfrm>
          <a:prstGeom prst="rect">
            <a:avLst/>
          </a:prstGeom>
        </p:spPr>
      </p:pic>
      <p:pic>
        <p:nvPicPr>
          <p:cNvPr id="20" name="Picture 19" descr="A picture containing indoor, window, wall&#10;&#10;Description automatically generated">
            <a:extLst>
              <a:ext uri="{FF2B5EF4-FFF2-40B4-BE49-F238E27FC236}">
                <a16:creationId xmlns:a16="http://schemas.microsoft.com/office/drawing/2014/main" id="{644B911E-D69E-4A22-9C47-B98A42620C2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7237" y="11839575"/>
            <a:ext cx="3154099" cy="1919681"/>
          </a:xfrm>
          <a:prstGeom prst="rect">
            <a:avLst/>
          </a:prstGeom>
        </p:spPr>
      </p:pic>
      <p:sp>
        <p:nvSpPr>
          <p:cNvPr id="21" name="Text Box 16">
            <a:extLst>
              <a:ext uri="{FF2B5EF4-FFF2-40B4-BE49-F238E27FC236}">
                <a16:creationId xmlns:a16="http://schemas.microsoft.com/office/drawing/2014/main" id="{CA03767F-BB51-4AD9-A267-2FCEE2E8E6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35370" y="17215523"/>
            <a:ext cx="6174982" cy="1710652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540005" tIns="270003" rIns="540005" bIns="540005"/>
          <a:lstStyle>
            <a:lvl1pPr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200" b="1" dirty="0">
                <a:solidFill>
                  <a:srgbClr val="000000"/>
                </a:solidFill>
                <a:latin typeface="+mj-lt"/>
              </a:rPr>
              <a:t>Acknowledgments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960" dirty="0">
                <a:latin typeface="+mn-lt"/>
              </a:rPr>
              <a:t>The Multi-disciplinary therapy and nursing teams, patients and families on Thomas Young Ward, Acute Stroke and Wolfson Rehabilitation Units at St George’s Hospital, London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960" dirty="0">
                <a:solidFill>
                  <a:srgbClr val="000000"/>
                </a:solidFill>
                <a:latin typeface="+mn-lt"/>
              </a:rPr>
              <a:t>Please contact me </a:t>
            </a:r>
            <a:r>
              <a:rPr lang="en-US" altLang="en-US" sz="960" dirty="0">
                <a:solidFill>
                  <a:srgbClr val="000000"/>
                </a:solidFill>
                <a:latin typeface="+mn-lt"/>
                <a:hlinkClick r:id="rId6"/>
              </a:rPr>
              <a:t>lorraine.kenneally@stgeorges.nhs.uk</a:t>
            </a:r>
            <a:r>
              <a:rPr lang="en-US" altLang="en-US" sz="960" dirty="0">
                <a:solidFill>
                  <a:srgbClr val="000000"/>
                </a:solidFill>
                <a:latin typeface="+mn-lt"/>
              </a:rPr>
              <a:t> if you have a question or comment</a:t>
            </a:r>
            <a:endParaRPr lang="en-US" altLang="en-US" sz="960" dirty="0">
              <a:latin typeface="+mn-lt"/>
            </a:endParaRPr>
          </a:p>
        </p:txBody>
      </p:sp>
      <p:sp>
        <p:nvSpPr>
          <p:cNvPr id="22" name="Text Box 13">
            <a:extLst>
              <a:ext uri="{FF2B5EF4-FFF2-40B4-BE49-F238E27FC236}">
                <a16:creationId xmlns:a16="http://schemas.microsoft.com/office/drawing/2014/main" id="{D43E6075-558D-4182-BC50-82495BF05D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35643" y="7505731"/>
            <a:ext cx="6208184" cy="9363044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540005" tIns="270003" rIns="540005" bIns="540005"/>
          <a:lstStyle>
            <a:lvl1pPr eaLnBrk="0" hangingPunct="0"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5000" algn="l"/>
              </a:tabLs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  <a:tabLst>
                <a:tab pos="300026" algn="l"/>
              </a:tabLst>
            </a:pPr>
            <a:r>
              <a:rPr lang="en-US" altLang="en-US" sz="2400" b="1" dirty="0">
                <a:solidFill>
                  <a:srgbClr val="000000"/>
                </a:solidFill>
                <a:latin typeface="+mj-lt"/>
              </a:rPr>
              <a:t>Progress so far</a:t>
            </a:r>
          </a:p>
          <a:p>
            <a:pPr marL="411464" indent="-411464" eaLnBrk="1" hangingPunct="1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304788" algn="l"/>
              </a:tabLst>
            </a:pPr>
            <a:r>
              <a:rPr lang="en-US" altLang="en-US" sz="2160" dirty="0">
                <a:solidFill>
                  <a:srgbClr val="000000"/>
                </a:solidFill>
                <a:latin typeface="+mn-lt"/>
              </a:rPr>
              <a:t>Therapists and volunteers have organized Friday Coffee Club, Movie and takeaway nights, Pets as therapy</a:t>
            </a:r>
          </a:p>
          <a:p>
            <a:pPr marL="411464" indent="-411464" eaLnBrk="1" hangingPunct="1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304788" algn="l"/>
              </a:tabLst>
            </a:pPr>
            <a:r>
              <a:rPr lang="en-US" altLang="en-US" sz="2160" dirty="0">
                <a:solidFill>
                  <a:srgbClr val="000000"/>
                </a:solidFill>
                <a:latin typeface="+mn-lt"/>
              </a:rPr>
              <a:t>Spaces have been decluttered, plants donated and wish lists created </a:t>
            </a:r>
          </a:p>
          <a:p>
            <a:pPr algn="just" eaLnBrk="1" hangingPunct="1">
              <a:spcBef>
                <a:spcPct val="50000"/>
              </a:spcBef>
              <a:tabLst>
                <a:tab pos="300026" algn="l"/>
              </a:tabLst>
            </a:pPr>
            <a:r>
              <a:rPr lang="en-US" altLang="en-US" sz="2400" b="1" dirty="0">
                <a:solidFill>
                  <a:srgbClr val="000000"/>
                </a:solidFill>
                <a:latin typeface="+mj-lt"/>
              </a:rPr>
              <a:t>Top Tips for implementation</a:t>
            </a:r>
          </a:p>
          <a:p>
            <a:pPr marL="411464" indent="-411464" eaLnBrk="1" hangingPunct="1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304788" algn="l"/>
              </a:tabLst>
            </a:pPr>
            <a:r>
              <a:rPr lang="en-US" altLang="en-US" sz="2160" dirty="0">
                <a:solidFill>
                  <a:srgbClr val="000000"/>
                </a:solidFill>
                <a:latin typeface="+mn-lt"/>
              </a:rPr>
              <a:t>Allowing protected and allocated time</a:t>
            </a:r>
          </a:p>
          <a:p>
            <a:pPr marL="411464" indent="-411464" eaLnBrk="1" hangingPunct="1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304788" algn="l"/>
              </a:tabLst>
            </a:pPr>
            <a:r>
              <a:rPr lang="en-US" altLang="en-US" sz="2160" dirty="0">
                <a:solidFill>
                  <a:srgbClr val="000000"/>
                </a:solidFill>
                <a:latin typeface="+mn-lt"/>
              </a:rPr>
              <a:t>Commitment from all staff is needed</a:t>
            </a:r>
          </a:p>
          <a:p>
            <a:pPr marL="411464" indent="-411464" eaLnBrk="1" hangingPunct="1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304788" algn="l"/>
              </a:tabLst>
            </a:pPr>
            <a:r>
              <a:rPr lang="en-US" altLang="en-US" sz="2160" dirty="0">
                <a:solidFill>
                  <a:srgbClr val="000000"/>
                </a:solidFill>
                <a:latin typeface="+mn-lt"/>
              </a:rPr>
              <a:t>Contact local voluntary groups and charities for funding, volunteers and resources </a:t>
            </a:r>
          </a:p>
          <a:p>
            <a:pPr algn="just" eaLnBrk="1" hangingPunct="1">
              <a:spcBef>
                <a:spcPct val="50000"/>
              </a:spcBef>
              <a:tabLst>
                <a:tab pos="300026" algn="l"/>
              </a:tabLst>
            </a:pPr>
            <a:r>
              <a:rPr lang="en-US" altLang="en-US" sz="2400" b="1" dirty="0">
                <a:solidFill>
                  <a:srgbClr val="000000"/>
                </a:solidFill>
                <a:latin typeface="+mj-lt"/>
              </a:rPr>
              <a:t>Next steps</a:t>
            </a:r>
          </a:p>
          <a:p>
            <a:pPr marL="411464" indent="-411464" eaLnBrk="1" hangingPunct="1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304788" algn="l"/>
              </a:tabLst>
            </a:pPr>
            <a:r>
              <a:rPr lang="en-US" altLang="en-US" sz="2160" dirty="0">
                <a:solidFill>
                  <a:srgbClr val="000000"/>
                </a:solidFill>
                <a:latin typeface="+mn-lt"/>
              </a:rPr>
              <a:t>Submit a case for a permanent activities coordinator post</a:t>
            </a:r>
          </a:p>
          <a:p>
            <a:pPr marL="411464" indent="-411464" eaLnBrk="1" hangingPunct="1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304788" algn="l"/>
              </a:tabLst>
            </a:pPr>
            <a:r>
              <a:rPr lang="en-US" altLang="en-US" sz="2160" dirty="0" err="1">
                <a:solidFill>
                  <a:srgbClr val="000000"/>
                </a:solidFill>
                <a:latin typeface="+mn-lt"/>
              </a:rPr>
              <a:t>Reorganise</a:t>
            </a:r>
            <a:r>
              <a:rPr lang="en-US" altLang="en-US" sz="2160" dirty="0">
                <a:solidFill>
                  <a:srgbClr val="000000"/>
                </a:solidFill>
                <a:latin typeface="+mn-lt"/>
              </a:rPr>
              <a:t> dining room area to create a more flexible and welcoming space including café style area</a:t>
            </a:r>
          </a:p>
          <a:p>
            <a:pPr marL="411464" indent="-411464" eaLnBrk="1" hangingPunct="1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304788" algn="l"/>
              </a:tabLst>
            </a:pPr>
            <a:r>
              <a:rPr lang="en-US" altLang="en-US" sz="2160" dirty="0">
                <a:solidFill>
                  <a:srgbClr val="000000"/>
                </a:solidFill>
                <a:latin typeface="+mn-lt"/>
              </a:rPr>
              <a:t>Re-vamped TV room</a:t>
            </a:r>
          </a:p>
          <a:p>
            <a:pPr marL="411464" indent="-411464" eaLnBrk="1" hangingPunct="1"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304788" algn="l"/>
              </a:tabLst>
            </a:pPr>
            <a:r>
              <a:rPr lang="en-US" altLang="en-US" sz="2160" dirty="0">
                <a:solidFill>
                  <a:srgbClr val="000000"/>
                </a:solidFill>
                <a:latin typeface="+mn-lt"/>
              </a:rPr>
              <a:t>Establish and advertise an expanded schedule of regular weekly activities</a:t>
            </a:r>
          </a:p>
          <a:p>
            <a:pPr eaLnBrk="1" hangingPunct="1">
              <a:spcBef>
                <a:spcPct val="50000"/>
              </a:spcBef>
            </a:pPr>
            <a:endParaRPr lang="en-US" altLang="ja-JP" sz="2835" dirty="0">
              <a:latin typeface="Avenir Book" pitchFamily="12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089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HS_SGUHFT_Colour Theme">
      <a:dk1>
        <a:srgbClr val="425563"/>
      </a:dk1>
      <a:lt1>
        <a:sysClr val="window" lastClr="FFFFFF"/>
      </a:lt1>
      <a:dk2>
        <a:srgbClr val="768692"/>
      </a:dk2>
      <a:lt2>
        <a:srgbClr val="FFFFFF"/>
      </a:lt2>
      <a:accent1>
        <a:srgbClr val="E8EDEE"/>
      </a:accent1>
      <a:accent2>
        <a:srgbClr val="00A499"/>
      </a:accent2>
      <a:accent3>
        <a:srgbClr val="ED8B00"/>
      </a:accent3>
      <a:accent4>
        <a:srgbClr val="78BE20"/>
      </a:accent4>
      <a:accent5>
        <a:srgbClr val="AE2573"/>
      </a:accent5>
      <a:accent6>
        <a:srgbClr val="FFFFFF"/>
      </a:accent6>
      <a:hlink>
        <a:srgbClr val="425563"/>
      </a:hlink>
      <a:folHlink>
        <a:srgbClr val="768692"/>
      </a:folHlink>
    </a:clrScheme>
    <a:fontScheme name="STGeorges_Fonts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741</TotalTime>
  <Words>583</Words>
  <Application>Microsoft Office PowerPoint</Application>
  <PresentationFormat>Custom</PresentationFormat>
  <Paragraphs>58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Avenir Book</vt:lpstr>
      <vt:lpstr>Calibri</vt:lpstr>
      <vt:lpstr>Frutiger Next Pro</vt:lpstr>
      <vt:lpstr>Helvetica</vt:lpstr>
      <vt:lpstr>Lucida Sans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 firstline  and secondline</dc:title>
  <dc:creator>CHARNELLE</dc:creator>
  <cp:lastModifiedBy>Lorraine Kenneally</cp:lastModifiedBy>
  <cp:revision>64</cp:revision>
  <dcterms:created xsi:type="dcterms:W3CDTF">2019-09-11T02:48:38Z</dcterms:created>
  <dcterms:modified xsi:type="dcterms:W3CDTF">2023-05-17T15:59:44Z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2019-09-11T00:00:00Z</vt:filetime>
  </property>
  <property fmtid="{D5CDD505-2E9C-101B-9397-08002B2CF9AE}" pid="3" name="Creator">
    <vt:lpwstr>Adobe InDesign CC 13.0 (Windows)</vt:lpwstr>
  </property>
  <property fmtid="{D5CDD505-2E9C-101B-9397-08002B2CF9AE}" pid="4" name="LastSaved">
    <vt:filetime>2019-09-11T00:00:00Z</vt:filetime>
  </property>
</Properties>
</file>