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4"/>
  </p:notesMasterIdLst>
  <p:sldIdLst>
    <p:sldId id="271" r:id="rId3"/>
  </p:sldIdLst>
  <p:sldSz cx="42808525" cy="30279975"/>
  <p:notesSz cx="685800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3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3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3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3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8">
          <p15:clr>
            <a:srgbClr val="A4A3A4"/>
          </p15:clr>
        </p15:guide>
        <p15:guide id="2" orient="horz" pos="8190">
          <p15:clr>
            <a:srgbClr val="A4A3A4"/>
          </p15:clr>
        </p15:guide>
        <p15:guide id="3" pos="25988">
          <p15:clr>
            <a:srgbClr val="A4A3A4"/>
          </p15:clr>
        </p15:guide>
        <p15:guide id="4" pos="8445">
          <p15:clr>
            <a:srgbClr val="A4A3A4"/>
          </p15:clr>
        </p15:guide>
        <p15:guide id="5" pos="18892">
          <p15:clr>
            <a:srgbClr val="A4A3A4"/>
          </p15:clr>
        </p15:guide>
        <p15:guide id="6" pos="13528">
          <p15:clr>
            <a:srgbClr val="A4A3A4"/>
          </p15:clr>
        </p15:guide>
        <p15:guide id="7" pos="9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5C068C"/>
    <a:srgbClr val="9873AC"/>
    <a:srgbClr val="00859B"/>
    <a:srgbClr val="D4F9FF"/>
    <a:srgbClr val="196BAF"/>
    <a:srgbClr val="337495"/>
    <a:srgbClr val="29789F"/>
    <a:srgbClr val="37918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4660"/>
  </p:normalViewPr>
  <p:slideViewPr>
    <p:cSldViewPr>
      <p:cViewPr>
        <p:scale>
          <a:sx n="10" d="100"/>
          <a:sy n="10" d="100"/>
        </p:scale>
        <p:origin x="2128" y="464"/>
      </p:cViewPr>
      <p:guideLst>
        <p:guide orient="horz" pos="438"/>
        <p:guide orient="horz" pos="8190"/>
        <p:guide pos="25988"/>
        <p:guide pos="8445"/>
        <p:guide pos="18892"/>
        <p:guide pos="13528"/>
        <p:guide pos="9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588" cy="498406"/>
          </a:xfrm>
          <a:prstGeom prst="rect">
            <a:avLst/>
          </a:prstGeom>
        </p:spPr>
        <p:txBody>
          <a:bodyPr vert="horz" lIns="31080" tIns="15540" rIns="31080" bIns="15540" rtlCol="0"/>
          <a:lstStyle>
            <a:lvl1pPr algn="l">
              <a:defRPr sz="4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24" y="0"/>
            <a:ext cx="2971588" cy="498406"/>
          </a:xfrm>
          <a:prstGeom prst="rect">
            <a:avLst/>
          </a:prstGeom>
        </p:spPr>
        <p:txBody>
          <a:bodyPr vert="horz" lIns="31080" tIns="15540" rIns="31080" bIns="15540" rtlCol="0"/>
          <a:lstStyle>
            <a:lvl1pPr algn="r">
              <a:defRPr sz="400"/>
            </a:lvl1pPr>
          </a:lstStyle>
          <a:p>
            <a:fld id="{68D60E6F-943A-43CD-8108-4D9047A87468}" type="datetimeFigureOut">
              <a:rPr lang="en-GB" smtClean="0"/>
              <a:t>15/05/2023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1243013"/>
            <a:ext cx="474662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31080" tIns="15540" rIns="31080" bIns="1554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588" y="4786557"/>
            <a:ext cx="5486824" cy="3916125"/>
          </a:xfrm>
          <a:prstGeom prst="rect">
            <a:avLst/>
          </a:prstGeom>
        </p:spPr>
        <p:txBody>
          <a:bodyPr vert="horz" lIns="31080" tIns="15540" rIns="31080" bIns="1554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82"/>
            <a:ext cx="2971588" cy="498406"/>
          </a:xfrm>
          <a:prstGeom prst="rect">
            <a:avLst/>
          </a:prstGeom>
        </p:spPr>
        <p:txBody>
          <a:bodyPr vert="horz" lIns="31080" tIns="15540" rIns="31080" bIns="15540" rtlCol="0" anchor="b"/>
          <a:lstStyle>
            <a:lvl1pPr algn="l">
              <a:defRPr sz="4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24" y="9447282"/>
            <a:ext cx="2971588" cy="498406"/>
          </a:xfrm>
          <a:prstGeom prst="rect">
            <a:avLst/>
          </a:prstGeom>
        </p:spPr>
        <p:txBody>
          <a:bodyPr vert="horz" lIns="31080" tIns="15540" rIns="31080" bIns="15540" rtlCol="0" anchor="b"/>
          <a:lstStyle>
            <a:lvl1pPr algn="r">
              <a:defRPr sz="400"/>
            </a:lvl1pPr>
          </a:lstStyle>
          <a:p>
            <a:fld id="{A4702752-0700-4F29-B7A6-2F24B8DBB3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87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02752-0700-4F29-B7A6-2F24B8DBB3B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9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602062" y="1485889"/>
            <a:ext cx="38526326" cy="50462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5C06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532880" y="4138289"/>
            <a:ext cx="17611329" cy="713038"/>
          </a:xfrm>
          <a:prstGeom prst="rect">
            <a:avLst/>
          </a:prstGeom>
        </p:spPr>
        <p:txBody>
          <a:bodyPr vert="horz"/>
          <a:lstStyle>
            <a:lvl1pPr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 bwMode="auto">
          <a:xfrm>
            <a:off x="1" y="5922963"/>
            <a:ext cx="4280852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5C06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507719" y="5258515"/>
            <a:ext cx="29113567" cy="458721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rgbClr val="5C068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1452090" y="6634043"/>
            <a:ext cx="12607356" cy="116112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3600"/>
              </a:spcAft>
              <a:buNone/>
              <a:defRPr sz="5200" b="1" i="0">
                <a:solidFill>
                  <a:srgbClr val="5C068C"/>
                </a:solidFill>
                <a:latin typeface="Arial Bold"/>
                <a:cs typeface="Arial Bold"/>
              </a:defRPr>
            </a:lvl1pPr>
            <a:lvl2pPr marL="457200" indent="0">
              <a:buNone/>
              <a:defRPr sz="2800" b="0" i="0">
                <a:latin typeface="Arial"/>
                <a:cs typeface="Arial"/>
              </a:defRPr>
            </a:lvl2pPr>
            <a:lvl3pPr marL="914400" indent="0">
              <a:buNone/>
              <a:defRPr sz="2800" b="0" i="0">
                <a:latin typeface="Arial"/>
                <a:cs typeface="Arial"/>
              </a:defRPr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(subhead)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28749079" y="12259667"/>
            <a:ext cx="12506872" cy="616298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3600"/>
              </a:spcAft>
              <a:buNone/>
              <a:defRPr sz="5200" b="1" i="0" baseline="0">
                <a:solidFill>
                  <a:srgbClr val="5C068C"/>
                </a:solidFill>
                <a:latin typeface="Arial Bold"/>
                <a:cs typeface="Arial Bold"/>
              </a:defRPr>
            </a:lvl1pPr>
            <a:lvl2pPr marL="457200" indent="0">
              <a:buNone/>
              <a:defRPr sz="2800" b="0" i="0">
                <a:latin typeface="Arial"/>
                <a:cs typeface="Arial"/>
              </a:defRPr>
            </a:lvl2pPr>
            <a:lvl3pPr marL="914400" indent="0">
              <a:buNone/>
              <a:defRPr sz="2800" b="0" i="0">
                <a:latin typeface="Arial"/>
                <a:cs typeface="Arial"/>
              </a:defRPr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place image</a:t>
            </a:r>
          </a:p>
        </p:txBody>
      </p:sp>
      <p:sp>
        <p:nvSpPr>
          <p:cNvPr id="23" name="Footer Placeholder 4"/>
          <p:cNvSpPr txBox="1">
            <a:spLocks/>
          </p:cNvSpPr>
          <p:nvPr userDrawn="1"/>
        </p:nvSpPr>
        <p:spPr>
          <a:xfrm>
            <a:off x="1470629" y="29401449"/>
            <a:ext cx="19933634" cy="725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i="1" kern="1200">
                <a:solidFill>
                  <a:srgbClr val="3E1F8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FFFFFF"/>
                </a:solidFill>
              </a:rPr>
              <a:t>Excellence in specialist and community healthcare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1452088" y="7652720"/>
            <a:ext cx="12607357" cy="3259991"/>
          </a:xfrm>
          <a:prstGeom prst="rect">
            <a:avLst/>
          </a:prstGeom>
        </p:spPr>
        <p:txBody>
          <a:bodyPr vert="horz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GB" dirty="0"/>
              <a:t>Click to edit Master text styles (body text)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28648595" y="6643043"/>
            <a:ext cx="12607356" cy="116112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3600"/>
              </a:spcAft>
              <a:buNone/>
              <a:defRPr sz="5200" b="1" i="0">
                <a:solidFill>
                  <a:srgbClr val="5C068C"/>
                </a:solidFill>
                <a:latin typeface="Arial Bold"/>
                <a:cs typeface="Arial Bold"/>
              </a:defRPr>
            </a:lvl1pPr>
            <a:lvl2pPr marL="457200" indent="0">
              <a:buNone/>
              <a:defRPr sz="2800" b="0" i="0">
                <a:latin typeface="Arial"/>
                <a:cs typeface="Arial"/>
              </a:defRPr>
            </a:lvl2pPr>
            <a:lvl3pPr marL="914400" indent="0">
              <a:buNone/>
              <a:defRPr sz="2800" b="0" i="0">
                <a:latin typeface="Arial"/>
                <a:cs typeface="Arial"/>
              </a:defRPr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(subhead)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28648593" y="7661720"/>
            <a:ext cx="12607357" cy="3259991"/>
          </a:xfrm>
          <a:prstGeom prst="rect">
            <a:avLst/>
          </a:prstGeom>
        </p:spPr>
        <p:txBody>
          <a:bodyPr vert="horz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GB" dirty="0"/>
              <a:t>Click to edit Master text styles (body text)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5" name="Content Placeholder 3"/>
          <p:cNvSpPr>
            <a:spLocks noGrp="1"/>
          </p:cNvSpPr>
          <p:nvPr>
            <p:ph sz="half" idx="24" hasCustomPrompt="1"/>
          </p:nvPr>
        </p:nvSpPr>
        <p:spPr>
          <a:xfrm>
            <a:off x="15100586" y="6560470"/>
            <a:ext cx="12607356" cy="116112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3600"/>
              </a:spcAft>
              <a:buNone/>
              <a:defRPr sz="5200" b="1" i="0">
                <a:solidFill>
                  <a:srgbClr val="5C068C"/>
                </a:solidFill>
                <a:latin typeface="Arial Bold"/>
                <a:cs typeface="Arial Bold"/>
              </a:defRPr>
            </a:lvl1pPr>
            <a:lvl2pPr marL="457200" indent="0">
              <a:buNone/>
              <a:defRPr sz="2800" b="0" i="0">
                <a:latin typeface="Arial"/>
                <a:cs typeface="Arial"/>
              </a:defRPr>
            </a:lvl2pPr>
            <a:lvl3pPr marL="914400" indent="0">
              <a:buNone/>
              <a:defRPr sz="2800" b="0" i="0">
                <a:latin typeface="Arial"/>
                <a:cs typeface="Arial"/>
              </a:defRPr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(subhead)</a:t>
            </a:r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15100584" y="7579147"/>
            <a:ext cx="12607357" cy="3259991"/>
          </a:xfrm>
          <a:prstGeom prst="rect">
            <a:avLst/>
          </a:prstGeom>
        </p:spPr>
        <p:txBody>
          <a:bodyPr vert="horz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GB" dirty="0"/>
              <a:t>Click to edit Master text styles (body text)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597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100" y="1212727"/>
            <a:ext cx="38526326" cy="504628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1100" y="7065253"/>
            <a:ext cx="38526326" cy="19983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890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1650" y="9406488"/>
            <a:ext cx="36385226" cy="649033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1055" y="17158952"/>
            <a:ext cx="29966416" cy="77378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4E40-D562-2144-B610-84ADECFA93D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21E2-C348-7543-9A38-2A3EE1D5C7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08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4E40-D562-2144-B610-84ADECFA93D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21E2-C348-7543-9A38-2A3EE1D5C7E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1553082" y="7041514"/>
            <a:ext cx="18629557" cy="6162989"/>
          </a:xfrm>
        </p:spPr>
        <p:txBody>
          <a:bodyPr/>
          <a:lstStyle>
            <a:lvl1pPr marL="0" indent="0">
              <a:buNone/>
              <a:defRPr sz="5400" b="1" i="0">
                <a:solidFill>
                  <a:srgbClr val="5C068C"/>
                </a:solidFill>
                <a:latin typeface="Arial Bold"/>
                <a:cs typeface="Arial Bold"/>
              </a:defRPr>
            </a:lvl1pPr>
            <a:lvl2pPr marL="457200" indent="0">
              <a:buNone/>
              <a:defRPr sz="2400" b="0" i="0">
                <a:latin typeface="Arial Bold"/>
                <a:cs typeface="Arial Bold"/>
              </a:defRPr>
            </a:lvl2pPr>
            <a:lvl3pPr marL="914400" indent="0">
              <a:buNone/>
              <a:defRPr sz="2400" b="0" i="0">
                <a:latin typeface="Arial Bold"/>
                <a:cs typeface="Arial Bold"/>
              </a:defRPr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22625886" y="7041514"/>
            <a:ext cx="18629557" cy="6162989"/>
          </a:xfrm>
        </p:spPr>
        <p:txBody>
          <a:bodyPr/>
          <a:lstStyle>
            <a:lvl1pPr marL="0" indent="0">
              <a:buNone/>
              <a:defRPr sz="5400" b="1" i="0">
                <a:solidFill>
                  <a:srgbClr val="5C068C"/>
                </a:solidFill>
                <a:latin typeface="Arial Bold"/>
                <a:cs typeface="Arial Bold"/>
              </a:defRPr>
            </a:lvl1pPr>
            <a:lvl2pPr marL="457200" indent="0">
              <a:buNone/>
              <a:defRPr sz="2400" b="0" i="0">
                <a:latin typeface="Arial Bold"/>
                <a:cs typeface="Arial Bold"/>
              </a:defRPr>
            </a:lvl2pPr>
            <a:lvl3pPr marL="914400" indent="0">
              <a:buNone/>
              <a:defRPr sz="2400" b="0" i="0">
                <a:latin typeface="Arial Bold"/>
                <a:cs typeface="Arial Bold"/>
              </a:defRPr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903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100" y="7065253"/>
            <a:ext cx="38526326" cy="1998303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911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221" y="19457517"/>
            <a:ext cx="36387470" cy="6014223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2221" y="12833562"/>
            <a:ext cx="36387470" cy="662395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34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100" y="1212727"/>
            <a:ext cx="38526326" cy="504628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1100" y="7065253"/>
            <a:ext cx="19155435" cy="1998303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11991" y="7065253"/>
            <a:ext cx="19155434" cy="1998303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7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100" y="1212727"/>
            <a:ext cx="38526326" cy="5046288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100" y="6777792"/>
            <a:ext cx="18913047" cy="282520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1100" y="9602994"/>
            <a:ext cx="18913047" cy="1744529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45403" y="6777792"/>
            <a:ext cx="18922023" cy="282520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45403" y="9602994"/>
            <a:ext cx="18922023" cy="1744529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950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100" y="1642532"/>
            <a:ext cx="38526326" cy="2037352"/>
          </a:xfrm>
          <a:prstGeom prst="rect">
            <a:avLst/>
          </a:prstGeom>
        </p:spPr>
        <p:txBody>
          <a:bodyPr vert="horz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2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9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100" y="1205989"/>
            <a:ext cx="14083229" cy="5130506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6038" y="1205989"/>
            <a:ext cx="23931388" cy="25842296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100" y="6336495"/>
            <a:ext cx="14083229" cy="207117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32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585" y="21195758"/>
            <a:ext cx="25684217" cy="2502932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91585" y="2705053"/>
            <a:ext cx="25684217" cy="1816843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1585" y="23698690"/>
            <a:ext cx="25684217" cy="3552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19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" y="5922963"/>
            <a:ext cx="42808525" cy="24357012"/>
          </a:xfrm>
          <a:prstGeom prst="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98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1" y="29248647"/>
            <a:ext cx="42808525" cy="1031328"/>
          </a:xfrm>
          <a:prstGeom prst="rect">
            <a:avLst/>
          </a:prstGeom>
          <a:solidFill>
            <a:srgbClr val="5C068C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" y="4018840"/>
            <a:ext cx="42808525" cy="1086962"/>
          </a:xfrm>
          <a:prstGeom prst="rect">
            <a:avLst/>
          </a:prstGeom>
          <a:solidFill>
            <a:srgbClr val="5C068C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" name="Picture 1" descr="St George's Universi#4AF26F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2350" y="623888"/>
            <a:ext cx="9090216" cy="10100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4176713" rtl="0" eaLnBrk="1" fontAlgn="base" hangingPunct="1">
        <a:spcBef>
          <a:spcPct val="0"/>
        </a:spcBef>
        <a:spcAft>
          <a:spcPct val="0"/>
        </a:spcAft>
        <a:defRPr sz="12000" b="1" u="none" spc="0">
          <a:solidFill>
            <a:schemeClr val="bg1"/>
          </a:solidFill>
          <a:latin typeface="+mj-lt"/>
          <a:ea typeface="+mj-ea"/>
          <a:cs typeface="+mj-cs"/>
        </a:defRPr>
      </a:lvl1pPr>
      <a:lvl2pPr algn="l" defTabSz="4176713" rtl="0" eaLnBrk="1" fontAlgn="base" hangingPunct="1">
        <a:spcBef>
          <a:spcPct val="0"/>
        </a:spcBef>
        <a:spcAft>
          <a:spcPct val="0"/>
        </a:spcAft>
        <a:defRPr sz="13900" b="1">
          <a:solidFill>
            <a:schemeClr val="bg1"/>
          </a:solidFill>
          <a:latin typeface="Arial" charset="0"/>
          <a:ea typeface="ＭＳ Ｐゴシック" charset="0"/>
        </a:defRPr>
      </a:lvl2pPr>
      <a:lvl3pPr algn="l" defTabSz="4176713" rtl="0" eaLnBrk="1" fontAlgn="base" hangingPunct="1">
        <a:spcBef>
          <a:spcPct val="0"/>
        </a:spcBef>
        <a:spcAft>
          <a:spcPct val="0"/>
        </a:spcAft>
        <a:defRPr sz="13900" b="1">
          <a:solidFill>
            <a:schemeClr val="bg1"/>
          </a:solidFill>
          <a:latin typeface="Arial" charset="0"/>
          <a:ea typeface="ＭＳ Ｐゴシック" charset="0"/>
        </a:defRPr>
      </a:lvl3pPr>
      <a:lvl4pPr algn="l" defTabSz="4176713" rtl="0" eaLnBrk="1" fontAlgn="base" hangingPunct="1">
        <a:spcBef>
          <a:spcPct val="0"/>
        </a:spcBef>
        <a:spcAft>
          <a:spcPct val="0"/>
        </a:spcAft>
        <a:defRPr sz="13900" b="1">
          <a:solidFill>
            <a:schemeClr val="bg1"/>
          </a:solidFill>
          <a:latin typeface="Arial" charset="0"/>
          <a:ea typeface="ＭＳ Ｐゴシック" charset="0"/>
        </a:defRPr>
      </a:lvl4pPr>
      <a:lvl5pPr algn="l" defTabSz="4176713" rtl="0" eaLnBrk="1" fontAlgn="base" hangingPunct="1">
        <a:spcBef>
          <a:spcPct val="0"/>
        </a:spcBef>
        <a:spcAft>
          <a:spcPct val="0"/>
        </a:spcAft>
        <a:defRPr sz="139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defTabSz="4176713" rtl="0" eaLnBrk="1" fontAlgn="base" hangingPunct="1">
        <a:spcBef>
          <a:spcPct val="0"/>
        </a:spcBef>
        <a:spcAft>
          <a:spcPct val="0"/>
        </a:spcAft>
        <a:defRPr sz="139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4176713" rtl="0" eaLnBrk="1" fontAlgn="base" hangingPunct="1">
        <a:spcBef>
          <a:spcPct val="0"/>
        </a:spcBef>
        <a:spcAft>
          <a:spcPct val="0"/>
        </a:spcAft>
        <a:defRPr sz="139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4176713" rtl="0" eaLnBrk="1" fontAlgn="base" hangingPunct="1">
        <a:spcBef>
          <a:spcPct val="0"/>
        </a:spcBef>
        <a:spcAft>
          <a:spcPct val="0"/>
        </a:spcAft>
        <a:defRPr sz="139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4176713" rtl="0" eaLnBrk="1" fontAlgn="base" hangingPunct="1">
        <a:spcBef>
          <a:spcPct val="0"/>
        </a:spcBef>
        <a:spcAft>
          <a:spcPct val="0"/>
        </a:spcAft>
        <a:defRPr sz="139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algn="l" defTabSz="4176713" rtl="0" eaLnBrk="1" fontAlgn="base" hangingPunct="1">
        <a:spcBef>
          <a:spcPct val="20000"/>
        </a:spcBef>
        <a:spcAft>
          <a:spcPct val="0"/>
        </a:spcAft>
        <a:defRPr sz="5400" b="1">
          <a:solidFill>
            <a:srgbClr val="083469"/>
          </a:solidFill>
          <a:latin typeface="+mn-lt"/>
          <a:ea typeface="+mn-ea"/>
          <a:cs typeface="+mn-cs"/>
        </a:defRPr>
      </a:lvl1pPr>
      <a:lvl2pPr marL="188913" indent="579438" algn="l" defTabSz="4176713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7180263" indent="-6223000" algn="l" defTabSz="4176713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3pPr>
      <a:lvl4pPr marL="8413750" indent="-1044575" algn="l" defTabSz="4176713" rtl="0" eaLnBrk="1" fontAlgn="base" hangingPunct="1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Times" charset="0"/>
          <a:ea typeface="+mn-ea"/>
        </a:defRPr>
      </a:lvl4pPr>
      <a:lvl5pPr marL="8756650" indent="-153988" algn="l" defTabSz="4176713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Times" charset="0"/>
          <a:ea typeface="+mn-ea"/>
        </a:defRPr>
      </a:lvl5pPr>
      <a:lvl6pPr marL="9213850" indent="-153988" algn="l" defTabSz="4176713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Times" charset="0"/>
          <a:ea typeface="+mn-ea"/>
        </a:defRPr>
      </a:lvl6pPr>
      <a:lvl7pPr marL="9671050" indent="-153988" algn="l" defTabSz="4176713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Times" charset="0"/>
          <a:ea typeface="+mn-ea"/>
        </a:defRPr>
      </a:lvl7pPr>
      <a:lvl8pPr marL="10128250" indent="-153988" algn="l" defTabSz="4176713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Times" charset="0"/>
          <a:ea typeface="+mn-ea"/>
        </a:defRPr>
      </a:lvl8pPr>
      <a:lvl9pPr marL="10585450" indent="-153988" algn="l" defTabSz="4176713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Times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1100" y="1212727"/>
            <a:ext cx="38526326" cy="504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100" y="7065253"/>
            <a:ext cx="38526326" cy="19983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1100" y="28064504"/>
            <a:ext cx="9987309" cy="1612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C4E40-D562-2144-B610-84ADECFA93D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26359" y="28064504"/>
            <a:ext cx="13555808" cy="1612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680117" y="28064504"/>
            <a:ext cx="9987309" cy="1612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321E2-C348-7543-9A38-2A3EE1D5C7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8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8CAC89B-4B1A-46D5-BFE4-E379C97E2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3614" y="11911285"/>
            <a:ext cx="5125856" cy="3613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41" y="1352733"/>
            <a:ext cx="41330660" cy="252417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9600" b="1" dirty="0">
                <a:solidFill>
                  <a:schemeClr val="tx1"/>
                </a:solidFill>
              </a:rPr>
              <a:t>Education Programme to Enhance </a:t>
            </a:r>
            <a:r>
              <a:rPr lang="en-GB" sz="9600" dirty="0">
                <a:solidFill>
                  <a:schemeClr val="tx1"/>
                </a:solidFill>
              </a:rPr>
              <a:t>M</a:t>
            </a:r>
            <a:r>
              <a:rPr lang="en-GB" sz="9600" b="1" dirty="0">
                <a:solidFill>
                  <a:schemeClr val="tx1"/>
                </a:solidFill>
              </a:rPr>
              <a:t>anagement of Oncology and Haematology Inpatients with Metastatic Spinal Cord Compression (MSCC)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" y="4050755"/>
            <a:ext cx="42808524" cy="1224136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GB" sz="6600" dirty="0"/>
              <a:t>Lucy Pidgeon and Helen Ricketts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75710" y="5210519"/>
            <a:ext cx="39946157" cy="731991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Helen.ricketts@stgeorges.nhs.uk</a:t>
            </a:r>
            <a:r>
              <a:rPr lang="en-US" dirty="0"/>
              <a:t>	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8"/>
          </p:nvPr>
        </p:nvSpPr>
        <p:spPr>
          <a:xfrm>
            <a:off x="488808" y="5925836"/>
            <a:ext cx="12607356" cy="1161127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Background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491206" y="7162181"/>
            <a:ext cx="14216312" cy="10210054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en-GB" sz="4000" dirty="0"/>
              <a:t>Metastatic spinal cord compression (MSCC) is a rare condition, thought to affect 15% of people living with advanced cancer. The consequences of developing MSCC and sustained compression includes vascular injury, cord necrosis and permanent neurological damage </a:t>
            </a:r>
            <a:r>
              <a:rPr lang="en-GB" sz="4000" baseline="30000" dirty="0"/>
              <a:t>[1] </a:t>
            </a:r>
            <a:r>
              <a:rPr lang="en-GB" sz="4000" dirty="0"/>
              <a:t>.</a:t>
            </a:r>
          </a:p>
          <a:p>
            <a:r>
              <a:rPr lang="en-GB" sz="4000" dirty="0"/>
              <a:t>This project arose due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Increased incidence of patients presenting with MSCC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Increased complexity of patients</a:t>
            </a:r>
          </a:p>
          <a:p>
            <a:pPr marL="760413" lvl="1" indent="-571500">
              <a:buFont typeface="Arial" panose="020B0604020202020204" pitchFamily="34" charset="0"/>
              <a:buChar char="•"/>
            </a:pPr>
            <a:r>
              <a:rPr lang="en-GB" sz="4000" dirty="0"/>
              <a:t>Rehabilitation complexity, challenging bladder and bowel management, pressure areas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Increased frequency of unstable spinal patients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Non-compliance with guidelines (GAIN &amp; NICE)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Delays to therapy input due to determining spinal restrictions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Staff training needs</a:t>
            </a:r>
          </a:p>
          <a:p>
            <a:endParaRPr lang="en-GB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2"/>
          </p:nvPr>
        </p:nvSpPr>
        <p:spPr>
          <a:xfrm>
            <a:off x="31178306" y="6172405"/>
            <a:ext cx="11763762" cy="969482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Learning points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4"/>
          </p:nvPr>
        </p:nvSpPr>
        <p:spPr>
          <a:xfrm>
            <a:off x="14975451" y="6063407"/>
            <a:ext cx="14952812" cy="1159358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Training design 1. Training resources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15611191" y="7149051"/>
            <a:ext cx="13217659" cy="4288986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sz="4000" dirty="0"/>
              <a:t>Reviewed guidelines and up to date evidence base</a:t>
            </a:r>
          </a:p>
          <a:p>
            <a:r>
              <a:rPr lang="en-US" sz="4000" dirty="0"/>
              <a:t>Developed posters and quick reference guides</a:t>
            </a:r>
          </a:p>
          <a:p>
            <a:r>
              <a:rPr lang="en-US" sz="4000" dirty="0"/>
              <a:t>Sourced training videos </a:t>
            </a:r>
          </a:p>
          <a:p>
            <a:r>
              <a:rPr lang="en-US" sz="4000" dirty="0"/>
              <a:t>Sourced equipment to enable practical sessions</a:t>
            </a:r>
          </a:p>
          <a:p>
            <a:r>
              <a:rPr lang="en-US" sz="4000" dirty="0"/>
              <a:t>Liaised with spinal specialists at Stanmore and SGH regarding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1205" y="18956411"/>
            <a:ext cx="14216311" cy="93256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n-lt"/>
              </a:rPr>
              <a:t>Survey completed across oncology and haematology wards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n-lt"/>
              </a:rPr>
              <a:t>All nurses and HCA’s included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n-lt"/>
              </a:rPr>
              <a:t>Separate therapy TNA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n-lt"/>
              </a:rPr>
              <a:t>Interest and appetite for training</a:t>
            </a:r>
          </a:p>
          <a:p>
            <a:pPr lvl="1"/>
            <a:r>
              <a:rPr lang="en-GB" sz="4000" dirty="0">
                <a:latin typeface="+mn-lt"/>
              </a:rPr>
              <a:t>from all staff surveyed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n-lt"/>
              </a:rPr>
              <a:t>Preference for face to face </a:t>
            </a:r>
          </a:p>
          <a:p>
            <a:pPr lvl="1"/>
            <a:r>
              <a:rPr lang="en-GB" sz="4000" dirty="0">
                <a:latin typeface="+mn-lt"/>
              </a:rPr>
              <a:t>training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n-lt"/>
              </a:rPr>
              <a:t>Education content determined from analysis of TNA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n-lt"/>
              </a:rPr>
              <a:t>Exploration of how best to deliver training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n-lt"/>
              </a:rPr>
              <a:t>Acknowledgement of shift patterns and challenges for nursing staff to be released mid-shift for training</a:t>
            </a:r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491205" y="17762586"/>
            <a:ext cx="12607356" cy="1161127"/>
          </a:xfrm>
          <a:prstGeom prst="rect">
            <a:avLst/>
          </a:prstGeom>
        </p:spPr>
        <p:txBody>
          <a:bodyPr/>
          <a:lstStyle>
            <a:lvl1pPr marL="0" indent="0" algn="l" defTabSz="4176713" rtl="0" eaLnBrk="1" fontAlgn="base" hangingPunct="1">
              <a:spcBef>
                <a:spcPct val="20000"/>
              </a:spcBef>
              <a:spcAft>
                <a:spcPts val="3600"/>
              </a:spcAft>
              <a:buNone/>
              <a:defRPr sz="5200" b="1" i="0">
                <a:solidFill>
                  <a:srgbClr val="5C068C"/>
                </a:solidFill>
                <a:latin typeface="Arial Bold"/>
                <a:ea typeface="+mn-ea"/>
                <a:cs typeface="Arial Bold"/>
              </a:defRPr>
            </a:lvl1pPr>
            <a:lvl2pPr marL="457200" indent="0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413750" indent="-1044575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" charset="0"/>
                <a:ea typeface="+mn-ea"/>
              </a:defRPr>
            </a:lvl4pPr>
            <a:lvl5pPr marL="87566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charset="0"/>
                <a:ea typeface="+mn-ea"/>
              </a:defRPr>
            </a:lvl5pPr>
            <a:lvl6pPr marL="92138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" charset="0"/>
                <a:ea typeface="+mn-ea"/>
              </a:defRPr>
            </a:lvl6pPr>
            <a:lvl7pPr marL="96710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" charset="0"/>
                <a:ea typeface="+mn-ea"/>
              </a:defRPr>
            </a:lvl7pPr>
            <a:lvl8pPr marL="101282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" charset="0"/>
                <a:ea typeface="+mn-ea"/>
              </a:defRPr>
            </a:lvl8pPr>
            <a:lvl9pPr marL="105854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" charset="0"/>
                <a:ea typeface="+mn-ea"/>
              </a:defRPr>
            </a:lvl9pPr>
          </a:lstStyle>
          <a:p>
            <a:r>
              <a:rPr lang="en-US" sz="6000" kern="0" dirty="0">
                <a:solidFill>
                  <a:schemeClr val="tx1"/>
                </a:solidFill>
              </a:rPr>
              <a:t>Training Needs Analysis (TNA)</a:t>
            </a:r>
          </a:p>
        </p:txBody>
      </p:sp>
      <p:sp>
        <p:nvSpPr>
          <p:cNvPr id="20" name="Content Placeholder 9"/>
          <p:cNvSpPr txBox="1">
            <a:spLocks/>
          </p:cNvSpPr>
          <p:nvPr/>
        </p:nvSpPr>
        <p:spPr>
          <a:xfrm>
            <a:off x="31321034" y="22556811"/>
            <a:ext cx="6087654" cy="1161127"/>
          </a:xfrm>
          <a:prstGeom prst="rect">
            <a:avLst/>
          </a:prstGeom>
        </p:spPr>
        <p:txBody>
          <a:bodyPr/>
          <a:lstStyle>
            <a:lvl1pPr marL="0" indent="0" algn="l" defTabSz="4176713" rtl="0" eaLnBrk="1" fontAlgn="base" hangingPunct="1">
              <a:spcBef>
                <a:spcPct val="20000"/>
              </a:spcBef>
              <a:spcAft>
                <a:spcPts val="3600"/>
              </a:spcAft>
              <a:buNone/>
              <a:defRPr sz="5200" b="1" i="0">
                <a:solidFill>
                  <a:srgbClr val="5C068C"/>
                </a:solidFill>
                <a:latin typeface="Arial Bold"/>
                <a:ea typeface="+mn-ea"/>
                <a:cs typeface="Arial Bold"/>
              </a:defRPr>
            </a:lvl1pPr>
            <a:lvl2pPr marL="457200" indent="0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413750" indent="-1044575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" charset="0"/>
                <a:ea typeface="+mn-ea"/>
              </a:defRPr>
            </a:lvl4pPr>
            <a:lvl5pPr marL="87566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charset="0"/>
                <a:ea typeface="+mn-ea"/>
              </a:defRPr>
            </a:lvl5pPr>
            <a:lvl6pPr marL="92138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" charset="0"/>
                <a:ea typeface="+mn-ea"/>
              </a:defRPr>
            </a:lvl6pPr>
            <a:lvl7pPr marL="96710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" charset="0"/>
                <a:ea typeface="+mn-ea"/>
              </a:defRPr>
            </a:lvl7pPr>
            <a:lvl8pPr marL="101282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" charset="0"/>
                <a:ea typeface="+mn-ea"/>
              </a:defRPr>
            </a:lvl8pPr>
            <a:lvl9pPr marL="105854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" charset="0"/>
                <a:ea typeface="+mn-ea"/>
              </a:defRPr>
            </a:lvl9pPr>
          </a:lstStyle>
          <a:p>
            <a:r>
              <a:rPr lang="en-US" sz="6000" kern="0" dirty="0">
                <a:solidFill>
                  <a:schemeClr val="tx1"/>
                </a:solidFill>
              </a:rPr>
              <a:t>The Next Steps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405787" y="24174272"/>
            <a:ext cx="13170593" cy="44012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n-lt"/>
              </a:rPr>
              <a:t>Presented at clinical governance to raise awareness </a:t>
            </a:r>
          </a:p>
          <a:p>
            <a:pPr lvl="1"/>
            <a:r>
              <a:rPr lang="en-GB" sz="4000" dirty="0">
                <a:latin typeface="+mn-lt"/>
              </a:rPr>
              <a:t>amongst medical colleagues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n-lt"/>
              </a:rPr>
              <a:t>Resources displayed on the ward as a reference guide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n-lt"/>
              </a:rPr>
              <a:t>Availability for further training sessions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n-lt"/>
              </a:rPr>
              <a:t>Non-traumatic spinal injuries included in therapy</a:t>
            </a:r>
          </a:p>
          <a:p>
            <a:pPr lvl="1"/>
            <a:r>
              <a:rPr lang="en-GB" sz="4000" dirty="0">
                <a:latin typeface="+mn-lt"/>
              </a:rPr>
              <a:t>spinal ward round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n-lt"/>
              </a:rPr>
              <a:t>Therapy team documentation template on iClip</a:t>
            </a:r>
          </a:p>
        </p:txBody>
      </p:sp>
      <p:sp>
        <p:nvSpPr>
          <p:cNvPr id="22" name="Content Placeholder 9"/>
          <p:cNvSpPr txBox="1">
            <a:spLocks/>
          </p:cNvSpPr>
          <p:nvPr/>
        </p:nvSpPr>
        <p:spPr>
          <a:xfrm>
            <a:off x="31321034" y="17310777"/>
            <a:ext cx="12607356" cy="1161127"/>
          </a:xfrm>
          <a:prstGeom prst="rect">
            <a:avLst/>
          </a:prstGeom>
        </p:spPr>
        <p:txBody>
          <a:bodyPr/>
          <a:lstStyle>
            <a:lvl1pPr marL="0" indent="0" algn="l" defTabSz="4176713" rtl="0" eaLnBrk="1" fontAlgn="base" hangingPunct="1">
              <a:spcBef>
                <a:spcPct val="20000"/>
              </a:spcBef>
              <a:spcAft>
                <a:spcPts val="3600"/>
              </a:spcAft>
              <a:buNone/>
              <a:defRPr sz="5200" b="1" i="0">
                <a:solidFill>
                  <a:srgbClr val="5C068C"/>
                </a:solidFill>
                <a:latin typeface="Arial Bold"/>
                <a:ea typeface="+mn-ea"/>
                <a:cs typeface="Arial Bold"/>
              </a:defRPr>
            </a:lvl1pPr>
            <a:lvl2pPr marL="457200" indent="0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413750" indent="-1044575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" charset="0"/>
                <a:ea typeface="+mn-ea"/>
              </a:defRPr>
            </a:lvl4pPr>
            <a:lvl5pPr marL="87566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charset="0"/>
                <a:ea typeface="+mn-ea"/>
              </a:defRPr>
            </a:lvl5pPr>
            <a:lvl6pPr marL="92138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" charset="0"/>
                <a:ea typeface="+mn-ea"/>
              </a:defRPr>
            </a:lvl6pPr>
            <a:lvl7pPr marL="96710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" charset="0"/>
                <a:ea typeface="+mn-ea"/>
              </a:defRPr>
            </a:lvl7pPr>
            <a:lvl8pPr marL="101282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" charset="0"/>
                <a:ea typeface="+mn-ea"/>
              </a:defRPr>
            </a:lvl8pPr>
            <a:lvl9pPr marL="105854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" charset="0"/>
                <a:ea typeface="+mn-ea"/>
              </a:defRPr>
            </a:lvl9pPr>
          </a:lstStyle>
          <a:p>
            <a:r>
              <a:rPr lang="en-US" sz="6000" kern="0" dirty="0">
                <a:solidFill>
                  <a:schemeClr val="tx1"/>
                </a:solidFill>
              </a:rPr>
              <a:t>Pathway development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559693" y="7162181"/>
            <a:ext cx="10729192" cy="440120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n-lt"/>
              </a:rPr>
              <a:t>Learning from the established traumatic spinal injury pathway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n-lt"/>
              </a:rPr>
              <a:t>Need for flexibility with ward training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n-lt"/>
              </a:rPr>
              <a:t>Regular review of training needed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n-lt"/>
              </a:rPr>
              <a:t>Lots of internal expertise to link in with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n-lt"/>
              </a:rPr>
              <a:t>Benefit of a SGH specific pathway to guide processes </a:t>
            </a: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0" y="28868914"/>
            <a:ext cx="42808524" cy="1388069"/>
          </a:xfrm>
          <a:prstGeom prst="rect">
            <a:avLst/>
          </a:prstGeom>
          <a:solidFill>
            <a:srgbClr val="00B0F0"/>
          </a:solidFill>
        </p:spPr>
        <p:txBody>
          <a:bodyPr vert="horz"/>
          <a:lstStyle>
            <a:lvl1pPr algn="l" defTabSz="4176713" rtl="0" eaLnBrk="1" fontAlgn="base" hangingPunct="1">
              <a:spcBef>
                <a:spcPct val="20000"/>
              </a:spcBef>
              <a:spcAft>
                <a:spcPct val="0"/>
              </a:spcAft>
              <a:defRPr sz="5400" b="1"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88913" indent="57943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7180263" indent="-6223000" algn="l" defTabSz="4176713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8413750" indent="-1044575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9100">
                <a:solidFill>
                  <a:schemeClr val="tx1"/>
                </a:solidFill>
                <a:latin typeface="Times" charset="0"/>
                <a:ea typeface="+mn-ea"/>
              </a:defRPr>
            </a:lvl4pPr>
            <a:lvl5pPr marL="87566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" charset="0"/>
                <a:ea typeface="+mn-ea"/>
              </a:defRPr>
            </a:lvl5pPr>
            <a:lvl6pPr marL="92138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" charset="0"/>
                <a:ea typeface="+mn-ea"/>
              </a:defRPr>
            </a:lvl6pPr>
            <a:lvl7pPr marL="96710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" charset="0"/>
                <a:ea typeface="+mn-ea"/>
              </a:defRPr>
            </a:lvl7pPr>
            <a:lvl8pPr marL="101282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" charset="0"/>
                <a:ea typeface="+mn-ea"/>
              </a:defRPr>
            </a:lvl8pPr>
            <a:lvl9pPr marL="105854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" charset="0"/>
                <a:ea typeface="+mn-ea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</a:rPr>
              <a:t> </a:t>
            </a:r>
            <a:r>
              <a:rPr lang="en-US" sz="2000" kern="0" dirty="0">
                <a:solidFill>
                  <a:schemeClr val="tx1"/>
                </a:solidFill>
              </a:rPr>
              <a:t> Reference:  [1] Metastatic Spinal cord compression: a rare but important complication of cancer. Robson (2014) Clin Med (Lond) 14(5): 542-545</a:t>
            </a:r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7CD9C444-FA4E-4C3C-9E59-20D546C11D80}"/>
              </a:ext>
            </a:extLst>
          </p:cNvPr>
          <p:cNvSpPr txBox="1">
            <a:spLocks/>
          </p:cNvSpPr>
          <p:nvPr/>
        </p:nvSpPr>
        <p:spPr>
          <a:xfrm>
            <a:off x="14975451" y="16618777"/>
            <a:ext cx="13217659" cy="969482"/>
          </a:xfrm>
          <a:prstGeom prst="rect">
            <a:avLst/>
          </a:prstGeom>
        </p:spPr>
        <p:txBody>
          <a:bodyPr/>
          <a:lstStyle>
            <a:lvl1pPr marL="0" indent="0" algn="l" defTabSz="4176713" rtl="0" eaLnBrk="1" fontAlgn="base" hangingPunct="1">
              <a:spcBef>
                <a:spcPct val="20000"/>
              </a:spcBef>
              <a:spcAft>
                <a:spcPts val="3600"/>
              </a:spcAft>
              <a:buNone/>
              <a:defRPr sz="5200" b="1" i="0">
                <a:solidFill>
                  <a:srgbClr val="5C068C"/>
                </a:solidFill>
                <a:latin typeface="Arial Bold"/>
                <a:ea typeface="+mn-ea"/>
                <a:cs typeface="Arial Bold"/>
              </a:defRPr>
            </a:lvl1pPr>
            <a:lvl2pPr marL="457200" indent="0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413750" indent="-1044575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" charset="0"/>
                <a:ea typeface="+mn-ea"/>
              </a:defRPr>
            </a:lvl4pPr>
            <a:lvl5pPr marL="87566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charset="0"/>
                <a:ea typeface="+mn-ea"/>
              </a:defRPr>
            </a:lvl5pPr>
            <a:lvl6pPr marL="92138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" charset="0"/>
                <a:ea typeface="+mn-ea"/>
              </a:defRPr>
            </a:lvl6pPr>
            <a:lvl7pPr marL="96710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" charset="0"/>
                <a:ea typeface="+mn-ea"/>
              </a:defRPr>
            </a:lvl7pPr>
            <a:lvl8pPr marL="101282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" charset="0"/>
                <a:ea typeface="+mn-ea"/>
              </a:defRPr>
            </a:lvl8pPr>
            <a:lvl9pPr marL="105854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" charset="0"/>
                <a:ea typeface="+mn-ea"/>
              </a:defRPr>
            </a:lvl9pPr>
          </a:lstStyle>
          <a:p>
            <a:r>
              <a:rPr lang="en-US" sz="6000" kern="0" dirty="0">
                <a:solidFill>
                  <a:schemeClr val="tx1"/>
                </a:solidFill>
              </a:rPr>
              <a:t>Training design 2. Education Week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5946BBD-AC50-41A1-8C32-30EBB8DAE6A4}"/>
              </a:ext>
            </a:extLst>
          </p:cNvPr>
          <p:cNvSpPr txBox="1">
            <a:spLocks/>
          </p:cNvSpPr>
          <p:nvPr/>
        </p:nvSpPr>
        <p:spPr>
          <a:xfrm>
            <a:off x="29405787" y="18604742"/>
            <a:ext cx="8992363" cy="366403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/>
          <a:lstStyle>
            <a:lvl1pPr algn="l" defTabSz="4176713" rtl="0" eaLnBrk="1" fontAlgn="base" hangingPunct="1">
              <a:spcBef>
                <a:spcPct val="20000"/>
              </a:spcBef>
              <a:spcAft>
                <a:spcPct val="0"/>
              </a:spcAft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88913" indent="57943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180263" indent="-6223000" algn="l" defTabSz="4176713" rtl="0" eaLnBrk="1" fontAlgn="base" hangingPunct="1">
              <a:spcBef>
                <a:spcPct val="20000"/>
              </a:spcBef>
              <a:spcAft>
                <a:spcPct val="0"/>
              </a:spcAft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413750" indent="-1044575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9100">
                <a:solidFill>
                  <a:schemeClr val="tx1"/>
                </a:solidFill>
                <a:latin typeface="Times" charset="0"/>
                <a:ea typeface="+mn-ea"/>
              </a:defRPr>
            </a:lvl4pPr>
            <a:lvl5pPr marL="87566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" charset="0"/>
                <a:ea typeface="+mn-ea"/>
              </a:defRPr>
            </a:lvl5pPr>
            <a:lvl6pPr marL="92138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" charset="0"/>
                <a:ea typeface="+mn-ea"/>
              </a:defRPr>
            </a:lvl6pPr>
            <a:lvl7pPr marL="96710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" charset="0"/>
                <a:ea typeface="+mn-ea"/>
              </a:defRPr>
            </a:lvl7pPr>
            <a:lvl8pPr marL="101282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" charset="0"/>
                <a:ea typeface="+mn-ea"/>
              </a:defRPr>
            </a:lvl8pPr>
            <a:lvl9pPr marL="105854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" charset="0"/>
                <a:ea typeface="+mn-ea"/>
              </a:defRPr>
            </a:lvl9pPr>
          </a:lstStyle>
          <a:p>
            <a:r>
              <a:rPr lang="en-US" sz="4000" kern="0" dirty="0"/>
              <a:t>Therapy pathway developed to guide assessment and rehabilitation processes according to guidelines and local processes</a:t>
            </a:r>
          </a:p>
          <a:p>
            <a:r>
              <a:rPr lang="en-US" sz="4000" kern="0" dirty="0"/>
              <a:t>Included as part of team induction </a:t>
            </a:r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6E67F6E5-BE89-4CFD-8201-E89A0934C607}"/>
              </a:ext>
            </a:extLst>
          </p:cNvPr>
          <p:cNvSpPr txBox="1">
            <a:spLocks/>
          </p:cNvSpPr>
          <p:nvPr/>
        </p:nvSpPr>
        <p:spPr>
          <a:xfrm>
            <a:off x="15020762" y="22324843"/>
            <a:ext cx="14952812" cy="969482"/>
          </a:xfrm>
          <a:prstGeom prst="rect">
            <a:avLst/>
          </a:prstGeom>
        </p:spPr>
        <p:txBody>
          <a:bodyPr/>
          <a:lstStyle>
            <a:lvl1pPr marL="0" indent="0" algn="l" defTabSz="4176713" rtl="0" eaLnBrk="1" fontAlgn="base" hangingPunct="1">
              <a:spcBef>
                <a:spcPct val="20000"/>
              </a:spcBef>
              <a:spcAft>
                <a:spcPts val="3600"/>
              </a:spcAft>
              <a:buNone/>
              <a:defRPr sz="5200" b="1" i="0">
                <a:solidFill>
                  <a:srgbClr val="5C068C"/>
                </a:solidFill>
                <a:latin typeface="Arial Bold"/>
                <a:ea typeface="+mn-ea"/>
                <a:cs typeface="Arial Bold"/>
              </a:defRPr>
            </a:lvl1pPr>
            <a:lvl2pPr marL="457200" indent="0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413750" indent="-1044575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" charset="0"/>
                <a:ea typeface="+mn-ea"/>
              </a:defRPr>
            </a:lvl4pPr>
            <a:lvl5pPr marL="87566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charset="0"/>
                <a:ea typeface="+mn-ea"/>
              </a:defRPr>
            </a:lvl5pPr>
            <a:lvl6pPr marL="92138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" charset="0"/>
                <a:ea typeface="+mn-ea"/>
              </a:defRPr>
            </a:lvl6pPr>
            <a:lvl7pPr marL="96710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" charset="0"/>
                <a:ea typeface="+mn-ea"/>
              </a:defRPr>
            </a:lvl7pPr>
            <a:lvl8pPr marL="101282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" charset="0"/>
                <a:ea typeface="+mn-ea"/>
              </a:defRPr>
            </a:lvl8pPr>
            <a:lvl9pPr marL="105854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" charset="0"/>
                <a:ea typeface="+mn-ea"/>
              </a:defRPr>
            </a:lvl9pPr>
          </a:lstStyle>
          <a:p>
            <a:r>
              <a:rPr lang="en-US" sz="6000" kern="0" dirty="0">
                <a:solidFill>
                  <a:schemeClr val="tx1"/>
                </a:solidFill>
              </a:rPr>
              <a:t>Training design 3. Therapy team training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3688E4F3-B1C9-40FC-BC05-F1F6592F54D9}"/>
              </a:ext>
            </a:extLst>
          </p:cNvPr>
          <p:cNvSpPr txBox="1">
            <a:spLocks/>
          </p:cNvSpPr>
          <p:nvPr/>
        </p:nvSpPr>
        <p:spPr>
          <a:xfrm>
            <a:off x="15747972" y="23579540"/>
            <a:ext cx="13217659" cy="224500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/>
          <a:lstStyle>
            <a:lvl1pPr algn="l" defTabSz="4176713" rtl="0" eaLnBrk="1" fontAlgn="base" hangingPunct="1">
              <a:spcBef>
                <a:spcPct val="20000"/>
              </a:spcBef>
              <a:spcAft>
                <a:spcPct val="0"/>
              </a:spcAft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88913" indent="57943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180263" indent="-6223000" algn="l" defTabSz="4176713" rtl="0" eaLnBrk="1" fontAlgn="base" hangingPunct="1">
              <a:spcBef>
                <a:spcPct val="20000"/>
              </a:spcBef>
              <a:spcAft>
                <a:spcPct val="0"/>
              </a:spcAft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413750" indent="-1044575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9100">
                <a:solidFill>
                  <a:schemeClr val="tx1"/>
                </a:solidFill>
                <a:latin typeface="Times" charset="0"/>
                <a:ea typeface="+mn-ea"/>
              </a:defRPr>
            </a:lvl4pPr>
            <a:lvl5pPr marL="87566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" charset="0"/>
                <a:ea typeface="+mn-ea"/>
              </a:defRPr>
            </a:lvl5pPr>
            <a:lvl6pPr marL="92138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" charset="0"/>
                <a:ea typeface="+mn-ea"/>
              </a:defRPr>
            </a:lvl6pPr>
            <a:lvl7pPr marL="96710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" charset="0"/>
                <a:ea typeface="+mn-ea"/>
              </a:defRPr>
            </a:lvl7pPr>
            <a:lvl8pPr marL="101282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" charset="0"/>
                <a:ea typeface="+mn-ea"/>
              </a:defRPr>
            </a:lvl8pPr>
            <a:lvl9pPr marL="105854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" charset="0"/>
                <a:ea typeface="+mn-ea"/>
              </a:defRPr>
            </a:lvl9pPr>
          </a:lstStyle>
          <a:p>
            <a:r>
              <a:rPr lang="en-US" sz="4000" kern="0" dirty="0"/>
              <a:t>Developed therapy team training resources</a:t>
            </a:r>
          </a:p>
          <a:p>
            <a:r>
              <a:rPr lang="en-US" sz="4000" kern="0" dirty="0"/>
              <a:t>Self-directed learning workbook</a:t>
            </a:r>
          </a:p>
          <a:p>
            <a:r>
              <a:rPr lang="en-US" sz="4000" kern="0" dirty="0"/>
              <a:t>Team teaching sessions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C98A709-850B-4E0D-8023-6ADA01164F89}"/>
              </a:ext>
            </a:extLst>
          </p:cNvPr>
          <p:cNvSpPr/>
          <p:nvPr/>
        </p:nvSpPr>
        <p:spPr bwMode="auto">
          <a:xfrm>
            <a:off x="31694277" y="13147784"/>
            <a:ext cx="9054515" cy="3883864"/>
          </a:xfrm>
          <a:prstGeom prst="wedgeRoundRectCallout">
            <a:avLst>
              <a:gd name="adj1" fmla="val -67179"/>
              <a:gd name="adj2" fmla="val -38839"/>
              <a:gd name="adj3" fmla="val 16667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98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4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“Topics were relevant”</a:t>
            </a:r>
          </a:p>
          <a:p>
            <a:pPr marL="0" marR="0" indent="0" algn="ctr" defTabSz="1298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“Topics were helpful”</a:t>
            </a:r>
          </a:p>
          <a:p>
            <a:pPr marL="0" marR="0" indent="0" algn="ctr" defTabSz="1298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4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“Training on the ward beneficial”</a:t>
            </a:r>
          </a:p>
          <a:p>
            <a:pPr marL="0" marR="0" indent="0" algn="ctr" defTabSz="1298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“Further session</a:t>
            </a:r>
            <a:r>
              <a:rPr lang="en-GB" sz="400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 needed”</a:t>
            </a:r>
            <a:endParaRPr lang="en-GB" sz="40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ctr" defTabSz="1298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Overall training rated “excellent”</a:t>
            </a:r>
            <a:endParaRPr kumimoji="0" lang="en-GB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2E52DA6-584D-4EA5-8D9B-CB1FED8B9A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083" b="14214"/>
          <a:stretch/>
        </p:blipFill>
        <p:spPr>
          <a:xfrm>
            <a:off x="8542291" y="20441566"/>
            <a:ext cx="6209775" cy="43904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F187F5-A871-4775-B1DC-CDABC51B4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54781">
            <a:off x="14599167" y="11854086"/>
            <a:ext cx="5739120" cy="40098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5240A2C-0CBA-4690-99A2-5A976887D5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81259">
            <a:off x="24333501" y="11128451"/>
            <a:ext cx="3689259" cy="5309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049DA1E-81E5-4449-9424-BC9A160804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58048">
            <a:off x="16472480" y="26087511"/>
            <a:ext cx="1842903" cy="25988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DEDCAFC-8B66-4EB1-83B6-7FB67F603D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37700" y="25860322"/>
            <a:ext cx="2077696" cy="29275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D291969-D914-492C-9FDB-4BBF00C004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11811">
            <a:off x="20938020" y="25545965"/>
            <a:ext cx="2237263" cy="3123937"/>
          </a:xfrm>
          <a:prstGeom prst="rect">
            <a:avLst/>
          </a:prstGeom>
        </p:spPr>
      </p:pic>
      <p:sp>
        <p:nvSpPr>
          <p:cNvPr id="35" name="Content Placeholder 7">
            <a:extLst>
              <a:ext uri="{FF2B5EF4-FFF2-40B4-BE49-F238E27FC236}">
                <a16:creationId xmlns:a16="http://schemas.microsoft.com/office/drawing/2014/main" id="{3A09F6D4-3864-461D-ABE4-3E2715CB6CEC}"/>
              </a:ext>
            </a:extLst>
          </p:cNvPr>
          <p:cNvSpPr txBox="1">
            <a:spLocks/>
          </p:cNvSpPr>
          <p:nvPr/>
        </p:nvSpPr>
        <p:spPr>
          <a:xfrm>
            <a:off x="31178306" y="12039461"/>
            <a:ext cx="11763762" cy="969482"/>
          </a:xfrm>
          <a:prstGeom prst="rect">
            <a:avLst/>
          </a:prstGeom>
        </p:spPr>
        <p:txBody>
          <a:bodyPr/>
          <a:lstStyle>
            <a:lvl1pPr marL="0" indent="0" algn="l" defTabSz="4176713" rtl="0" eaLnBrk="1" fontAlgn="base" hangingPunct="1">
              <a:spcBef>
                <a:spcPct val="20000"/>
              </a:spcBef>
              <a:spcAft>
                <a:spcPts val="3600"/>
              </a:spcAft>
              <a:buNone/>
              <a:defRPr sz="5200" b="1" i="0">
                <a:solidFill>
                  <a:srgbClr val="5C068C"/>
                </a:solidFill>
                <a:latin typeface="Arial Bold"/>
                <a:ea typeface="+mn-ea"/>
                <a:cs typeface="Arial Bold"/>
              </a:defRPr>
            </a:lvl1pPr>
            <a:lvl2pPr marL="457200" indent="0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413750" indent="-1044575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" charset="0"/>
                <a:ea typeface="+mn-ea"/>
              </a:defRPr>
            </a:lvl4pPr>
            <a:lvl5pPr marL="87566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charset="0"/>
                <a:ea typeface="+mn-ea"/>
              </a:defRPr>
            </a:lvl5pPr>
            <a:lvl6pPr marL="92138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" charset="0"/>
                <a:ea typeface="+mn-ea"/>
              </a:defRPr>
            </a:lvl6pPr>
            <a:lvl7pPr marL="96710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" charset="0"/>
                <a:ea typeface="+mn-ea"/>
              </a:defRPr>
            </a:lvl7pPr>
            <a:lvl8pPr marL="101282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" charset="0"/>
                <a:ea typeface="+mn-ea"/>
              </a:defRPr>
            </a:lvl8pPr>
            <a:lvl9pPr marL="105854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" charset="0"/>
                <a:ea typeface="+mn-ea"/>
              </a:defRPr>
            </a:lvl9pPr>
          </a:lstStyle>
          <a:p>
            <a:r>
              <a:rPr lang="en-US" sz="6000" kern="0" dirty="0">
                <a:solidFill>
                  <a:schemeClr val="tx1"/>
                </a:solidFill>
              </a:rPr>
              <a:t>Feedback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2E891E2-FE28-46BE-B997-C05035979F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13170" y="18296359"/>
            <a:ext cx="3932420" cy="5641794"/>
          </a:xfrm>
          <a:prstGeom prst="rect">
            <a:avLst/>
          </a:prstGeom>
        </p:spPr>
      </p:pic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4F9C2A1E-FA28-4499-B77C-7F64C9D6426F}"/>
              </a:ext>
            </a:extLst>
          </p:cNvPr>
          <p:cNvSpPr txBox="1">
            <a:spLocks/>
          </p:cNvSpPr>
          <p:nvPr/>
        </p:nvSpPr>
        <p:spPr>
          <a:xfrm>
            <a:off x="15763590" y="18022647"/>
            <a:ext cx="13217659" cy="419541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/>
          <a:lstStyle>
            <a:lvl1pPr algn="l" defTabSz="4176713" rtl="0" eaLnBrk="1" fontAlgn="base" hangingPunct="1">
              <a:spcBef>
                <a:spcPct val="20000"/>
              </a:spcBef>
              <a:spcAft>
                <a:spcPct val="0"/>
              </a:spcAft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88913" indent="57943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180263" indent="-6223000" algn="l" defTabSz="4176713" rtl="0" eaLnBrk="1" fontAlgn="base" hangingPunct="1">
              <a:spcBef>
                <a:spcPct val="20000"/>
              </a:spcBef>
              <a:spcAft>
                <a:spcPct val="0"/>
              </a:spcAft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413750" indent="-1044575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9100">
                <a:solidFill>
                  <a:schemeClr val="tx1"/>
                </a:solidFill>
                <a:latin typeface="Times" charset="0"/>
                <a:ea typeface="+mn-ea"/>
              </a:defRPr>
            </a:lvl4pPr>
            <a:lvl5pPr marL="87566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" charset="0"/>
                <a:ea typeface="+mn-ea"/>
              </a:defRPr>
            </a:lvl5pPr>
            <a:lvl6pPr marL="92138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" charset="0"/>
                <a:ea typeface="+mn-ea"/>
              </a:defRPr>
            </a:lvl6pPr>
            <a:lvl7pPr marL="96710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" charset="0"/>
                <a:ea typeface="+mn-ea"/>
              </a:defRPr>
            </a:lvl7pPr>
            <a:lvl8pPr marL="101282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" charset="0"/>
                <a:ea typeface="+mn-ea"/>
              </a:defRPr>
            </a:lvl8pPr>
            <a:lvl9pPr marL="10585450" indent="-153988" algn="l" defTabSz="41767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" charset="0"/>
                <a:ea typeface="+mn-ea"/>
              </a:defRPr>
            </a:lvl9pPr>
          </a:lstStyle>
          <a:p>
            <a:r>
              <a:rPr lang="en-US" sz="4000" kern="0" dirty="0"/>
              <a:t>Flexibility with approach to work around availability of nursing staff.</a:t>
            </a:r>
          </a:p>
          <a:p>
            <a:r>
              <a:rPr lang="en-US" sz="4000" kern="0" dirty="0"/>
              <a:t>Base set up in ward day room for drop in sessions</a:t>
            </a:r>
          </a:p>
          <a:p>
            <a:r>
              <a:rPr lang="en-US" sz="4000" kern="0" dirty="0"/>
              <a:t>1:1 sessions on the ward</a:t>
            </a:r>
          </a:p>
          <a:p>
            <a:r>
              <a:rPr lang="en-US" sz="4000" kern="0" dirty="0"/>
              <a:t>Group sessions</a:t>
            </a:r>
          </a:p>
          <a:p>
            <a:r>
              <a:rPr lang="en-US" sz="4000" kern="0" dirty="0"/>
              <a:t>Joined ward nursing huddles </a:t>
            </a:r>
          </a:p>
        </p:txBody>
      </p:sp>
    </p:spTree>
    <p:extLst>
      <p:ext uri="{BB962C8B-B14F-4D97-AF65-F5344CB8AC3E}">
        <p14:creationId xmlns:p14="http://schemas.microsoft.com/office/powerpoint/2010/main" val="4044733932"/>
      </p:ext>
    </p:extLst>
  </p:cSld>
  <p:clrMapOvr>
    <a:masterClrMapping/>
  </p:clrMapOvr>
</p:sld>
</file>

<file path=ppt/theme/theme1.xml><?xml version="1.0" encoding="utf-8"?>
<a:theme xmlns:a="http://schemas.openxmlformats.org/drawingml/2006/main" name="A0-NHS-landscape_white_purple">
  <a:themeElements>
    <a:clrScheme name="A1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1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985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985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A1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1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1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1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1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1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1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1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1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1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1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1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A0-NHS-landscape_white_purple</Template>
  <TotalTime>4645</TotalTime>
  <Words>460</Words>
  <Application>Microsoft Office PowerPoint</Application>
  <PresentationFormat>Custom</PresentationFormat>
  <Paragraphs>69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Bold</vt:lpstr>
      <vt:lpstr>Calibri</vt:lpstr>
      <vt:lpstr>Times</vt:lpstr>
      <vt:lpstr>A0-NHS-landscape_white_purple</vt:lpstr>
      <vt:lpstr>Custom Design</vt:lpstr>
      <vt:lpstr>Education Programme to Enhance Management of Oncology and Haematology Inpatients with Metastatic Spinal Cord Compression (MSCC)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Ricketts</dc:creator>
  <cp:lastModifiedBy>Helen Ricketts</cp:lastModifiedBy>
  <cp:revision>44</cp:revision>
  <cp:lastPrinted>2019-05-06T13:14:41Z</cp:lastPrinted>
  <dcterms:created xsi:type="dcterms:W3CDTF">2019-04-24T11:54:36Z</dcterms:created>
  <dcterms:modified xsi:type="dcterms:W3CDTF">2023-05-15T17:15:42Z</dcterms:modified>
</cp:coreProperties>
</file>