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sldIdLst>
    <p:sldId id="256" r:id="rId2"/>
  </p:sldIdLst>
  <p:sldSz cx="30275213"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94"/>
  </p:normalViewPr>
  <p:slideViewPr>
    <p:cSldViewPr snapToGrid="0">
      <p:cViewPr>
        <p:scale>
          <a:sx n="33" d="100"/>
          <a:sy n="33" d="100"/>
        </p:scale>
        <p:origin x="1792"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3499590"/>
            <a:ext cx="25733931" cy="7444669"/>
          </a:xfrm>
        </p:spPr>
        <p:txBody>
          <a:bodyPr anchor="b"/>
          <a:lstStyle>
            <a:lvl1pPr algn="ctr">
              <a:defRPr sz="18709"/>
            </a:lvl1pPr>
          </a:lstStyle>
          <a:p>
            <a:r>
              <a:rPr lang="en-GB"/>
              <a:t>Click to edit Master title style</a:t>
            </a:r>
            <a:endParaRPr lang="en-US" dirty="0"/>
          </a:p>
        </p:txBody>
      </p:sp>
      <p:sp>
        <p:nvSpPr>
          <p:cNvPr id="3" name="Subtitle 2"/>
          <p:cNvSpPr>
            <a:spLocks noGrp="1"/>
          </p:cNvSpPr>
          <p:nvPr>
            <p:ph type="subTitle" idx="1"/>
          </p:nvPr>
        </p:nvSpPr>
        <p:spPr>
          <a:xfrm>
            <a:off x="3784402" y="11231355"/>
            <a:ext cx="22706410" cy="5162758"/>
          </a:xfrm>
        </p:spPr>
        <p:txBody>
          <a:bodyPr/>
          <a:lstStyle>
            <a:lvl1pPr marL="0" indent="0" algn="ctr">
              <a:buNone/>
              <a:defRPr sz="7483"/>
            </a:lvl1pPr>
            <a:lvl2pPr marL="1425595" indent="0" algn="ctr">
              <a:buNone/>
              <a:defRPr sz="6236"/>
            </a:lvl2pPr>
            <a:lvl3pPr marL="2851191" indent="0" algn="ctr">
              <a:buNone/>
              <a:defRPr sz="5613"/>
            </a:lvl3pPr>
            <a:lvl4pPr marL="4276786" indent="0" algn="ctr">
              <a:buNone/>
              <a:defRPr sz="4989"/>
            </a:lvl4pPr>
            <a:lvl5pPr marL="5702381" indent="0" algn="ctr">
              <a:buNone/>
              <a:defRPr sz="4989"/>
            </a:lvl5pPr>
            <a:lvl6pPr marL="7127977" indent="0" algn="ctr">
              <a:buNone/>
              <a:defRPr sz="4989"/>
            </a:lvl6pPr>
            <a:lvl7pPr marL="8553572" indent="0" algn="ctr">
              <a:buNone/>
              <a:defRPr sz="4989"/>
            </a:lvl7pPr>
            <a:lvl8pPr marL="9979167" indent="0" algn="ctr">
              <a:buNone/>
              <a:defRPr sz="4989"/>
            </a:lvl8pPr>
            <a:lvl9pPr marL="11404763" indent="0" algn="ctr">
              <a:buNone/>
              <a:defRPr sz="498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81A5EA2-3321-1649-A3F7-72E00E4CD2B4}" type="datetimeFigureOut">
              <a:rPr lang="en-US" smtClean="0"/>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72CB7-0708-7E45-9E90-3689EB66E95A}" type="slidenum">
              <a:rPr lang="en-US" smtClean="0"/>
              <a:t>‹#›</a:t>
            </a:fld>
            <a:endParaRPr lang="en-US"/>
          </a:p>
        </p:txBody>
      </p:sp>
    </p:spTree>
    <p:extLst>
      <p:ext uri="{BB962C8B-B14F-4D97-AF65-F5344CB8AC3E}">
        <p14:creationId xmlns:p14="http://schemas.microsoft.com/office/powerpoint/2010/main" val="1788206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81A5EA2-3321-1649-A3F7-72E00E4CD2B4}" type="datetimeFigureOut">
              <a:rPr lang="en-US" smtClean="0"/>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72CB7-0708-7E45-9E90-3689EB66E95A}" type="slidenum">
              <a:rPr lang="en-US" smtClean="0"/>
              <a:t>‹#›</a:t>
            </a:fld>
            <a:endParaRPr lang="en-US"/>
          </a:p>
        </p:txBody>
      </p:sp>
    </p:spTree>
    <p:extLst>
      <p:ext uri="{BB962C8B-B14F-4D97-AF65-F5344CB8AC3E}">
        <p14:creationId xmlns:p14="http://schemas.microsoft.com/office/powerpoint/2010/main" val="25185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1138480"/>
            <a:ext cx="6528093" cy="1812163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081423" y="1138480"/>
            <a:ext cx="19205838" cy="181216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81A5EA2-3321-1649-A3F7-72E00E4CD2B4}" type="datetimeFigureOut">
              <a:rPr lang="en-US" smtClean="0"/>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72CB7-0708-7E45-9E90-3689EB66E95A}" type="slidenum">
              <a:rPr lang="en-US" smtClean="0"/>
              <a:t>‹#›</a:t>
            </a:fld>
            <a:endParaRPr lang="en-US"/>
          </a:p>
        </p:txBody>
      </p:sp>
    </p:spTree>
    <p:extLst>
      <p:ext uri="{BB962C8B-B14F-4D97-AF65-F5344CB8AC3E}">
        <p14:creationId xmlns:p14="http://schemas.microsoft.com/office/powerpoint/2010/main" val="189731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81A5EA2-3321-1649-A3F7-72E00E4CD2B4}" type="datetimeFigureOut">
              <a:rPr lang="en-US" smtClean="0"/>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72CB7-0708-7E45-9E90-3689EB66E95A}" type="slidenum">
              <a:rPr lang="en-US" smtClean="0"/>
              <a:t>‹#›</a:t>
            </a:fld>
            <a:endParaRPr lang="en-US"/>
          </a:p>
        </p:txBody>
      </p:sp>
    </p:spTree>
    <p:extLst>
      <p:ext uri="{BB962C8B-B14F-4D97-AF65-F5344CB8AC3E}">
        <p14:creationId xmlns:p14="http://schemas.microsoft.com/office/powerpoint/2010/main" val="153876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5331063"/>
            <a:ext cx="26112371" cy="8894992"/>
          </a:xfrm>
        </p:spPr>
        <p:txBody>
          <a:bodyPr anchor="b"/>
          <a:lstStyle>
            <a:lvl1pPr>
              <a:defRPr sz="18709"/>
            </a:lvl1pPr>
          </a:lstStyle>
          <a:p>
            <a:r>
              <a:rPr lang="en-GB"/>
              <a:t>Click to edit Master title style</a:t>
            </a:r>
            <a:endParaRPr lang="en-US" dirty="0"/>
          </a:p>
        </p:txBody>
      </p:sp>
      <p:sp>
        <p:nvSpPr>
          <p:cNvPr id="3" name="Text Placeholder 2"/>
          <p:cNvSpPr>
            <a:spLocks noGrp="1"/>
          </p:cNvSpPr>
          <p:nvPr>
            <p:ph type="body" idx="1"/>
          </p:nvPr>
        </p:nvSpPr>
        <p:spPr>
          <a:xfrm>
            <a:off x="2065654" y="14310205"/>
            <a:ext cx="26112371" cy="4677666"/>
          </a:xfrm>
        </p:spPr>
        <p:txBody>
          <a:bodyPr/>
          <a:lstStyle>
            <a:lvl1pPr marL="0" indent="0">
              <a:buNone/>
              <a:defRPr sz="7483">
                <a:solidFill>
                  <a:schemeClr val="tx1"/>
                </a:solidFill>
              </a:defRPr>
            </a:lvl1pPr>
            <a:lvl2pPr marL="1425595" indent="0">
              <a:buNone/>
              <a:defRPr sz="6236">
                <a:solidFill>
                  <a:schemeClr val="tx1">
                    <a:tint val="75000"/>
                  </a:schemeClr>
                </a:solidFill>
              </a:defRPr>
            </a:lvl2pPr>
            <a:lvl3pPr marL="2851191" indent="0">
              <a:buNone/>
              <a:defRPr sz="5613">
                <a:solidFill>
                  <a:schemeClr val="tx1">
                    <a:tint val="75000"/>
                  </a:schemeClr>
                </a:solidFill>
              </a:defRPr>
            </a:lvl3pPr>
            <a:lvl4pPr marL="4276786" indent="0">
              <a:buNone/>
              <a:defRPr sz="4989">
                <a:solidFill>
                  <a:schemeClr val="tx1">
                    <a:tint val="75000"/>
                  </a:schemeClr>
                </a:solidFill>
              </a:defRPr>
            </a:lvl4pPr>
            <a:lvl5pPr marL="5702381" indent="0">
              <a:buNone/>
              <a:defRPr sz="4989">
                <a:solidFill>
                  <a:schemeClr val="tx1">
                    <a:tint val="75000"/>
                  </a:schemeClr>
                </a:solidFill>
              </a:defRPr>
            </a:lvl5pPr>
            <a:lvl6pPr marL="7127977" indent="0">
              <a:buNone/>
              <a:defRPr sz="4989">
                <a:solidFill>
                  <a:schemeClr val="tx1">
                    <a:tint val="75000"/>
                  </a:schemeClr>
                </a:solidFill>
              </a:defRPr>
            </a:lvl6pPr>
            <a:lvl7pPr marL="8553572" indent="0">
              <a:buNone/>
              <a:defRPr sz="4989">
                <a:solidFill>
                  <a:schemeClr val="tx1">
                    <a:tint val="75000"/>
                  </a:schemeClr>
                </a:solidFill>
              </a:defRPr>
            </a:lvl7pPr>
            <a:lvl8pPr marL="9979167" indent="0">
              <a:buNone/>
              <a:defRPr sz="4989">
                <a:solidFill>
                  <a:schemeClr val="tx1">
                    <a:tint val="75000"/>
                  </a:schemeClr>
                </a:solidFill>
              </a:defRPr>
            </a:lvl8pPr>
            <a:lvl9pPr marL="11404763" indent="0">
              <a:buNone/>
              <a:defRPr sz="4989">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81A5EA2-3321-1649-A3F7-72E00E4CD2B4}" type="datetimeFigureOut">
              <a:rPr lang="en-US" smtClean="0"/>
              <a:t>5/28/23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872CB7-0708-7E45-9E90-3689EB66E95A}" type="slidenum">
              <a:rPr lang="en-US" smtClean="0"/>
              <a:t>‹#›</a:t>
            </a:fld>
            <a:endParaRPr lang="en-US"/>
          </a:p>
        </p:txBody>
      </p:sp>
    </p:spTree>
    <p:extLst>
      <p:ext uri="{BB962C8B-B14F-4D97-AF65-F5344CB8AC3E}">
        <p14:creationId xmlns:p14="http://schemas.microsoft.com/office/powerpoint/2010/main" val="67025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081421" y="5692400"/>
            <a:ext cx="12866966" cy="13567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5326826" y="5692400"/>
            <a:ext cx="12866966" cy="13567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81A5EA2-3321-1649-A3F7-72E00E4CD2B4}" type="datetimeFigureOut">
              <a:rPr lang="en-US" smtClean="0"/>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72CB7-0708-7E45-9E90-3689EB66E95A}" type="slidenum">
              <a:rPr lang="en-US" smtClean="0"/>
              <a:t>‹#›</a:t>
            </a:fld>
            <a:endParaRPr lang="en-US"/>
          </a:p>
        </p:txBody>
      </p:sp>
    </p:spTree>
    <p:extLst>
      <p:ext uri="{BB962C8B-B14F-4D97-AF65-F5344CB8AC3E}">
        <p14:creationId xmlns:p14="http://schemas.microsoft.com/office/powerpoint/2010/main" val="357102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138485"/>
            <a:ext cx="26112371" cy="4133179"/>
          </a:xfrm>
        </p:spPr>
        <p:txBody>
          <a:bodyPr/>
          <a:lstStyle/>
          <a:p>
            <a:r>
              <a:rPr lang="en-GB"/>
              <a:t>Click to edit Master title style</a:t>
            </a:r>
            <a:endParaRPr lang="en-US" dirty="0"/>
          </a:p>
        </p:txBody>
      </p:sp>
      <p:sp>
        <p:nvSpPr>
          <p:cNvPr id="3" name="Text Placeholder 2"/>
          <p:cNvSpPr>
            <a:spLocks noGrp="1"/>
          </p:cNvSpPr>
          <p:nvPr>
            <p:ph type="body" idx="1"/>
          </p:nvPr>
        </p:nvSpPr>
        <p:spPr>
          <a:xfrm>
            <a:off x="2085368" y="5241960"/>
            <a:ext cx="12807832"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GB"/>
              <a:t>Click to edit Master text styles</a:t>
            </a:r>
          </a:p>
        </p:txBody>
      </p:sp>
      <p:sp>
        <p:nvSpPr>
          <p:cNvPr id="4" name="Content Placeholder 3"/>
          <p:cNvSpPr>
            <a:spLocks noGrp="1"/>
          </p:cNvSpPr>
          <p:nvPr>
            <p:ph sz="half" idx="2"/>
          </p:nvPr>
        </p:nvSpPr>
        <p:spPr>
          <a:xfrm>
            <a:off x="2085368" y="7810963"/>
            <a:ext cx="12807832" cy="11488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5326828" y="5241960"/>
            <a:ext cx="12870909" cy="2569003"/>
          </a:xfrm>
        </p:spPr>
        <p:txBody>
          <a:bodyPr anchor="b"/>
          <a:lstStyle>
            <a:lvl1pPr marL="0" indent="0">
              <a:buNone/>
              <a:defRPr sz="7483" b="1"/>
            </a:lvl1pPr>
            <a:lvl2pPr marL="1425595" indent="0">
              <a:buNone/>
              <a:defRPr sz="6236" b="1"/>
            </a:lvl2pPr>
            <a:lvl3pPr marL="2851191" indent="0">
              <a:buNone/>
              <a:defRPr sz="5613" b="1"/>
            </a:lvl3pPr>
            <a:lvl4pPr marL="4276786" indent="0">
              <a:buNone/>
              <a:defRPr sz="4989" b="1"/>
            </a:lvl4pPr>
            <a:lvl5pPr marL="5702381" indent="0">
              <a:buNone/>
              <a:defRPr sz="4989" b="1"/>
            </a:lvl5pPr>
            <a:lvl6pPr marL="7127977" indent="0">
              <a:buNone/>
              <a:defRPr sz="4989" b="1"/>
            </a:lvl6pPr>
            <a:lvl7pPr marL="8553572" indent="0">
              <a:buNone/>
              <a:defRPr sz="4989" b="1"/>
            </a:lvl7pPr>
            <a:lvl8pPr marL="9979167" indent="0">
              <a:buNone/>
              <a:defRPr sz="4989" b="1"/>
            </a:lvl8pPr>
            <a:lvl9pPr marL="11404763" indent="0">
              <a:buNone/>
              <a:defRPr sz="4989" b="1"/>
            </a:lvl9pPr>
          </a:lstStyle>
          <a:p>
            <a:pPr lvl="0"/>
            <a:r>
              <a:rPr lang="en-GB"/>
              <a:t>Click to edit Master text styles</a:t>
            </a:r>
          </a:p>
        </p:txBody>
      </p:sp>
      <p:sp>
        <p:nvSpPr>
          <p:cNvPr id="6" name="Content Placeholder 5"/>
          <p:cNvSpPr>
            <a:spLocks noGrp="1"/>
          </p:cNvSpPr>
          <p:nvPr>
            <p:ph sz="quarter" idx="4"/>
          </p:nvPr>
        </p:nvSpPr>
        <p:spPr>
          <a:xfrm>
            <a:off x="15326828" y="7810963"/>
            <a:ext cx="12870909" cy="1148875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81A5EA2-3321-1649-A3F7-72E00E4CD2B4}" type="datetimeFigureOut">
              <a:rPr lang="en-US" smtClean="0"/>
              <a:t>5/28/23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872CB7-0708-7E45-9E90-3689EB66E95A}" type="slidenum">
              <a:rPr lang="en-US" smtClean="0"/>
              <a:t>‹#›</a:t>
            </a:fld>
            <a:endParaRPr lang="en-US"/>
          </a:p>
        </p:txBody>
      </p:sp>
    </p:spTree>
    <p:extLst>
      <p:ext uri="{BB962C8B-B14F-4D97-AF65-F5344CB8AC3E}">
        <p14:creationId xmlns:p14="http://schemas.microsoft.com/office/powerpoint/2010/main" val="2701583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81A5EA2-3321-1649-A3F7-72E00E4CD2B4}" type="datetimeFigureOut">
              <a:rPr lang="en-US" smtClean="0"/>
              <a:t>5/28/23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872CB7-0708-7E45-9E90-3689EB66E95A}" type="slidenum">
              <a:rPr lang="en-US" smtClean="0"/>
              <a:t>‹#›</a:t>
            </a:fld>
            <a:endParaRPr lang="en-US"/>
          </a:p>
        </p:txBody>
      </p:sp>
    </p:spTree>
    <p:extLst>
      <p:ext uri="{BB962C8B-B14F-4D97-AF65-F5344CB8AC3E}">
        <p14:creationId xmlns:p14="http://schemas.microsoft.com/office/powerpoint/2010/main" val="2832351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1A5EA2-3321-1649-A3F7-72E00E4CD2B4}" type="datetimeFigureOut">
              <a:rPr lang="en-US" smtClean="0"/>
              <a:t>5/28/23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872CB7-0708-7E45-9E90-3689EB66E95A}" type="slidenum">
              <a:rPr lang="en-US" smtClean="0"/>
              <a:t>‹#›</a:t>
            </a:fld>
            <a:endParaRPr lang="en-US"/>
          </a:p>
        </p:txBody>
      </p:sp>
    </p:spTree>
    <p:extLst>
      <p:ext uri="{BB962C8B-B14F-4D97-AF65-F5344CB8AC3E}">
        <p14:creationId xmlns:p14="http://schemas.microsoft.com/office/powerpoint/2010/main" val="154942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GB"/>
              <a:t>Click to edit Master title style</a:t>
            </a:r>
            <a:endParaRPr lang="en-US" dirty="0"/>
          </a:p>
        </p:txBody>
      </p:sp>
      <p:sp>
        <p:nvSpPr>
          <p:cNvPr id="3" name="Content Placeholder 2"/>
          <p:cNvSpPr>
            <a:spLocks noGrp="1"/>
          </p:cNvSpPr>
          <p:nvPr>
            <p:ph idx="1"/>
          </p:nvPr>
        </p:nvSpPr>
        <p:spPr>
          <a:xfrm>
            <a:off x="12870909" y="3078850"/>
            <a:ext cx="15326827" cy="15196234"/>
          </a:xfrm>
        </p:spPr>
        <p:txBody>
          <a:bodyPr/>
          <a:lstStyle>
            <a:lvl1pPr>
              <a:defRPr sz="9978"/>
            </a:lvl1pPr>
            <a:lvl2pPr>
              <a:defRPr sz="8731"/>
            </a:lvl2pPr>
            <a:lvl3pPr>
              <a:defRPr sz="7483"/>
            </a:lvl3pPr>
            <a:lvl4pPr>
              <a:defRPr sz="6236"/>
            </a:lvl4pPr>
            <a:lvl5pPr>
              <a:defRPr sz="6236"/>
            </a:lvl5pPr>
            <a:lvl6pPr>
              <a:defRPr sz="6236"/>
            </a:lvl6pPr>
            <a:lvl7pPr>
              <a:defRPr sz="6236"/>
            </a:lvl7pPr>
            <a:lvl8pPr>
              <a:defRPr sz="6236"/>
            </a:lvl8pPr>
            <a:lvl9pPr>
              <a:defRPr sz="623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GB"/>
              <a:t>Click to edit Master text styles</a:t>
            </a:r>
          </a:p>
        </p:txBody>
      </p:sp>
      <p:sp>
        <p:nvSpPr>
          <p:cNvPr id="5" name="Date Placeholder 4"/>
          <p:cNvSpPr>
            <a:spLocks noGrp="1"/>
          </p:cNvSpPr>
          <p:nvPr>
            <p:ph type="dt" sz="half" idx="10"/>
          </p:nvPr>
        </p:nvSpPr>
        <p:spPr/>
        <p:txBody>
          <a:bodyPr/>
          <a:lstStyle/>
          <a:p>
            <a:fld id="{A81A5EA2-3321-1649-A3F7-72E00E4CD2B4}" type="datetimeFigureOut">
              <a:rPr lang="en-US" smtClean="0"/>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72CB7-0708-7E45-9E90-3689EB66E95A}" type="slidenum">
              <a:rPr lang="en-US" smtClean="0"/>
              <a:t>‹#›</a:t>
            </a:fld>
            <a:endParaRPr lang="en-US"/>
          </a:p>
        </p:txBody>
      </p:sp>
    </p:spTree>
    <p:extLst>
      <p:ext uri="{BB962C8B-B14F-4D97-AF65-F5344CB8AC3E}">
        <p14:creationId xmlns:p14="http://schemas.microsoft.com/office/powerpoint/2010/main" val="378360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1425575"/>
            <a:ext cx="9764544" cy="4989513"/>
          </a:xfrm>
        </p:spPr>
        <p:txBody>
          <a:bodyPr anchor="b"/>
          <a:lstStyle>
            <a:lvl1pPr>
              <a:defRPr sz="9978"/>
            </a:lvl1pPr>
          </a:lstStyle>
          <a:p>
            <a:r>
              <a:rPr lang="en-GB"/>
              <a:t>Click to edit Master title style</a:t>
            </a:r>
            <a:endParaRPr lang="en-US" dirty="0"/>
          </a:p>
        </p:txBody>
      </p:sp>
      <p:sp>
        <p:nvSpPr>
          <p:cNvPr id="3" name="Picture Placeholder 2"/>
          <p:cNvSpPr>
            <a:spLocks noGrp="1" noChangeAspect="1"/>
          </p:cNvSpPr>
          <p:nvPr>
            <p:ph type="pic" idx="1"/>
          </p:nvPr>
        </p:nvSpPr>
        <p:spPr>
          <a:xfrm>
            <a:off x="12870909" y="3078850"/>
            <a:ext cx="15326827" cy="15196234"/>
          </a:xfrm>
        </p:spPr>
        <p:txBody>
          <a:bodyPr anchor="t"/>
          <a:lstStyle>
            <a:lvl1pPr marL="0" indent="0">
              <a:buNone/>
              <a:defRPr sz="9978"/>
            </a:lvl1pPr>
            <a:lvl2pPr marL="1425595" indent="0">
              <a:buNone/>
              <a:defRPr sz="8731"/>
            </a:lvl2pPr>
            <a:lvl3pPr marL="2851191" indent="0">
              <a:buNone/>
              <a:defRPr sz="7483"/>
            </a:lvl3pPr>
            <a:lvl4pPr marL="4276786" indent="0">
              <a:buNone/>
              <a:defRPr sz="6236"/>
            </a:lvl4pPr>
            <a:lvl5pPr marL="5702381" indent="0">
              <a:buNone/>
              <a:defRPr sz="6236"/>
            </a:lvl5pPr>
            <a:lvl6pPr marL="7127977" indent="0">
              <a:buNone/>
              <a:defRPr sz="6236"/>
            </a:lvl6pPr>
            <a:lvl7pPr marL="8553572" indent="0">
              <a:buNone/>
              <a:defRPr sz="6236"/>
            </a:lvl7pPr>
            <a:lvl8pPr marL="9979167" indent="0">
              <a:buNone/>
              <a:defRPr sz="6236"/>
            </a:lvl8pPr>
            <a:lvl9pPr marL="11404763" indent="0">
              <a:buNone/>
              <a:defRPr sz="6236"/>
            </a:lvl9pPr>
          </a:lstStyle>
          <a:p>
            <a:r>
              <a:rPr lang="en-GB"/>
              <a:t>Click icon to add picture</a:t>
            </a:r>
            <a:endParaRPr lang="en-US" dirty="0"/>
          </a:p>
        </p:txBody>
      </p:sp>
      <p:sp>
        <p:nvSpPr>
          <p:cNvPr id="4" name="Text Placeholder 3"/>
          <p:cNvSpPr>
            <a:spLocks noGrp="1"/>
          </p:cNvSpPr>
          <p:nvPr>
            <p:ph type="body" sz="half" idx="2"/>
          </p:nvPr>
        </p:nvSpPr>
        <p:spPr>
          <a:xfrm>
            <a:off x="2085364" y="6415088"/>
            <a:ext cx="9764544" cy="11884743"/>
          </a:xfrm>
        </p:spPr>
        <p:txBody>
          <a:bodyPr/>
          <a:lstStyle>
            <a:lvl1pPr marL="0" indent="0">
              <a:buNone/>
              <a:defRPr sz="4989"/>
            </a:lvl1pPr>
            <a:lvl2pPr marL="1425595" indent="0">
              <a:buNone/>
              <a:defRPr sz="4365"/>
            </a:lvl2pPr>
            <a:lvl3pPr marL="2851191" indent="0">
              <a:buNone/>
              <a:defRPr sz="3742"/>
            </a:lvl3pPr>
            <a:lvl4pPr marL="4276786" indent="0">
              <a:buNone/>
              <a:defRPr sz="3118"/>
            </a:lvl4pPr>
            <a:lvl5pPr marL="5702381" indent="0">
              <a:buNone/>
              <a:defRPr sz="3118"/>
            </a:lvl5pPr>
            <a:lvl6pPr marL="7127977" indent="0">
              <a:buNone/>
              <a:defRPr sz="3118"/>
            </a:lvl6pPr>
            <a:lvl7pPr marL="8553572" indent="0">
              <a:buNone/>
              <a:defRPr sz="3118"/>
            </a:lvl7pPr>
            <a:lvl8pPr marL="9979167" indent="0">
              <a:buNone/>
              <a:defRPr sz="3118"/>
            </a:lvl8pPr>
            <a:lvl9pPr marL="11404763" indent="0">
              <a:buNone/>
              <a:defRPr sz="3118"/>
            </a:lvl9pPr>
          </a:lstStyle>
          <a:p>
            <a:pPr lvl="0"/>
            <a:r>
              <a:rPr lang="en-GB"/>
              <a:t>Click to edit Master text styles</a:t>
            </a:r>
          </a:p>
        </p:txBody>
      </p:sp>
      <p:sp>
        <p:nvSpPr>
          <p:cNvPr id="5" name="Date Placeholder 4"/>
          <p:cNvSpPr>
            <a:spLocks noGrp="1"/>
          </p:cNvSpPr>
          <p:nvPr>
            <p:ph type="dt" sz="half" idx="10"/>
          </p:nvPr>
        </p:nvSpPr>
        <p:spPr/>
        <p:txBody>
          <a:bodyPr/>
          <a:lstStyle/>
          <a:p>
            <a:fld id="{A81A5EA2-3321-1649-A3F7-72E00E4CD2B4}" type="datetimeFigureOut">
              <a:rPr lang="en-US" smtClean="0"/>
              <a:t>5/28/23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872CB7-0708-7E45-9E90-3689EB66E95A}" type="slidenum">
              <a:rPr lang="en-US" smtClean="0"/>
              <a:t>‹#›</a:t>
            </a:fld>
            <a:endParaRPr lang="en-US"/>
          </a:p>
        </p:txBody>
      </p:sp>
    </p:spTree>
    <p:extLst>
      <p:ext uri="{BB962C8B-B14F-4D97-AF65-F5344CB8AC3E}">
        <p14:creationId xmlns:p14="http://schemas.microsoft.com/office/powerpoint/2010/main" val="235623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1138485"/>
            <a:ext cx="26112371" cy="4133179"/>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081421" y="5692400"/>
            <a:ext cx="26112371" cy="13567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081421" y="19819457"/>
            <a:ext cx="6811923" cy="1138480"/>
          </a:xfrm>
          <a:prstGeom prst="rect">
            <a:avLst/>
          </a:prstGeom>
        </p:spPr>
        <p:txBody>
          <a:bodyPr vert="horz" lIns="91440" tIns="45720" rIns="91440" bIns="45720" rtlCol="0" anchor="ctr"/>
          <a:lstStyle>
            <a:lvl1pPr algn="l">
              <a:defRPr sz="3742">
                <a:solidFill>
                  <a:schemeClr val="tx1">
                    <a:tint val="75000"/>
                  </a:schemeClr>
                </a:solidFill>
              </a:defRPr>
            </a:lvl1pPr>
          </a:lstStyle>
          <a:p>
            <a:fld id="{A81A5EA2-3321-1649-A3F7-72E00E4CD2B4}" type="datetimeFigureOut">
              <a:rPr lang="en-US" smtClean="0"/>
              <a:t>5/28/23</a:t>
            </a:fld>
            <a:endParaRPr lang="en-US"/>
          </a:p>
        </p:txBody>
      </p:sp>
      <p:sp>
        <p:nvSpPr>
          <p:cNvPr id="5" name="Footer Placeholder 4"/>
          <p:cNvSpPr>
            <a:spLocks noGrp="1"/>
          </p:cNvSpPr>
          <p:nvPr>
            <p:ph type="ftr" sz="quarter" idx="3"/>
          </p:nvPr>
        </p:nvSpPr>
        <p:spPr>
          <a:xfrm>
            <a:off x="10028665" y="19819457"/>
            <a:ext cx="10217884" cy="1138480"/>
          </a:xfrm>
          <a:prstGeom prst="rect">
            <a:avLst/>
          </a:prstGeom>
        </p:spPr>
        <p:txBody>
          <a:bodyPr vert="horz" lIns="91440" tIns="45720" rIns="91440" bIns="45720" rtlCol="0" anchor="ctr"/>
          <a:lstStyle>
            <a:lvl1pPr algn="ctr">
              <a:defRPr sz="374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19819457"/>
            <a:ext cx="6811923" cy="1138480"/>
          </a:xfrm>
          <a:prstGeom prst="rect">
            <a:avLst/>
          </a:prstGeom>
        </p:spPr>
        <p:txBody>
          <a:bodyPr vert="horz" lIns="91440" tIns="45720" rIns="91440" bIns="45720" rtlCol="0" anchor="ctr"/>
          <a:lstStyle>
            <a:lvl1pPr algn="r">
              <a:defRPr sz="3742">
                <a:solidFill>
                  <a:schemeClr val="tx1">
                    <a:tint val="75000"/>
                  </a:schemeClr>
                </a:solidFill>
              </a:defRPr>
            </a:lvl1pPr>
          </a:lstStyle>
          <a:p>
            <a:fld id="{A2872CB7-0708-7E45-9E90-3689EB66E95A}" type="slidenum">
              <a:rPr lang="en-US" smtClean="0"/>
              <a:t>‹#›</a:t>
            </a:fld>
            <a:endParaRPr lang="en-US"/>
          </a:p>
        </p:txBody>
      </p:sp>
    </p:spTree>
    <p:extLst>
      <p:ext uri="{BB962C8B-B14F-4D97-AF65-F5344CB8AC3E}">
        <p14:creationId xmlns:p14="http://schemas.microsoft.com/office/powerpoint/2010/main" val="3423584185"/>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l" defTabSz="2851191" rtl="0" eaLnBrk="1" latinLnBrk="0" hangingPunct="1">
        <a:lnSpc>
          <a:spcPct val="90000"/>
        </a:lnSpc>
        <a:spcBef>
          <a:spcPct val="0"/>
        </a:spcBef>
        <a:buNone/>
        <a:defRPr sz="13720" kern="1200">
          <a:solidFill>
            <a:schemeClr val="tx1"/>
          </a:solidFill>
          <a:latin typeface="+mj-lt"/>
          <a:ea typeface="+mj-ea"/>
          <a:cs typeface="+mj-cs"/>
        </a:defRPr>
      </a:lvl1pPr>
    </p:titleStyle>
    <p:bodyStyle>
      <a:lvl1pPr marL="712798" indent="-712798" algn="l" defTabSz="2851191" rtl="0" eaLnBrk="1" latinLnBrk="0" hangingPunct="1">
        <a:lnSpc>
          <a:spcPct val="90000"/>
        </a:lnSpc>
        <a:spcBef>
          <a:spcPts val="3118"/>
        </a:spcBef>
        <a:buFont typeface="Arial" panose="020B0604020202020204" pitchFamily="34" charset="0"/>
        <a:buChar char="•"/>
        <a:defRPr sz="8731" kern="1200">
          <a:solidFill>
            <a:schemeClr val="tx1"/>
          </a:solidFill>
          <a:latin typeface="+mn-lt"/>
          <a:ea typeface="+mn-ea"/>
          <a:cs typeface="+mn-cs"/>
        </a:defRPr>
      </a:lvl1pPr>
      <a:lvl2pPr marL="2138393" indent="-712798" algn="l" defTabSz="2851191" rtl="0" eaLnBrk="1" latinLnBrk="0" hangingPunct="1">
        <a:lnSpc>
          <a:spcPct val="90000"/>
        </a:lnSpc>
        <a:spcBef>
          <a:spcPts val="1559"/>
        </a:spcBef>
        <a:buFont typeface="Arial" panose="020B0604020202020204" pitchFamily="34" charset="0"/>
        <a:buChar char="•"/>
        <a:defRPr sz="7483" kern="1200">
          <a:solidFill>
            <a:schemeClr val="tx1"/>
          </a:solidFill>
          <a:latin typeface="+mn-lt"/>
          <a:ea typeface="+mn-ea"/>
          <a:cs typeface="+mn-cs"/>
        </a:defRPr>
      </a:lvl2pPr>
      <a:lvl3pPr marL="3563988" indent="-712798" algn="l" defTabSz="2851191" rtl="0" eaLnBrk="1" latinLnBrk="0" hangingPunct="1">
        <a:lnSpc>
          <a:spcPct val="90000"/>
        </a:lnSpc>
        <a:spcBef>
          <a:spcPts val="1559"/>
        </a:spcBef>
        <a:buFont typeface="Arial" panose="020B0604020202020204" pitchFamily="34" charset="0"/>
        <a:buChar char="•"/>
        <a:defRPr sz="6236" kern="1200">
          <a:solidFill>
            <a:schemeClr val="tx1"/>
          </a:solidFill>
          <a:latin typeface="+mn-lt"/>
          <a:ea typeface="+mn-ea"/>
          <a:cs typeface="+mn-cs"/>
        </a:defRPr>
      </a:lvl3pPr>
      <a:lvl4pPr marL="498958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4pPr>
      <a:lvl5pPr marL="6415179"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5pPr>
      <a:lvl6pPr marL="7840774"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6pPr>
      <a:lvl7pPr marL="926637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7pPr>
      <a:lvl8pPr marL="10691965"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8pPr>
      <a:lvl9pPr marL="12117560" indent="-712798" algn="l" defTabSz="2851191" rtl="0" eaLnBrk="1" latinLnBrk="0" hangingPunct="1">
        <a:lnSpc>
          <a:spcPct val="90000"/>
        </a:lnSpc>
        <a:spcBef>
          <a:spcPts val="1559"/>
        </a:spcBef>
        <a:buFont typeface="Arial" panose="020B0604020202020204" pitchFamily="34" charset="0"/>
        <a:buChar char="•"/>
        <a:defRPr sz="5613" kern="1200">
          <a:solidFill>
            <a:schemeClr val="tx1"/>
          </a:solidFill>
          <a:latin typeface="+mn-lt"/>
          <a:ea typeface="+mn-ea"/>
          <a:cs typeface="+mn-cs"/>
        </a:defRPr>
      </a:lvl9pPr>
    </p:bodyStyle>
    <p:otherStyle>
      <a:defPPr>
        <a:defRPr lang="en-US"/>
      </a:defPPr>
      <a:lvl1pPr marL="0" algn="l" defTabSz="2851191" rtl="0" eaLnBrk="1" latinLnBrk="0" hangingPunct="1">
        <a:defRPr sz="5613" kern="1200">
          <a:solidFill>
            <a:schemeClr val="tx1"/>
          </a:solidFill>
          <a:latin typeface="+mn-lt"/>
          <a:ea typeface="+mn-ea"/>
          <a:cs typeface="+mn-cs"/>
        </a:defRPr>
      </a:lvl1pPr>
      <a:lvl2pPr marL="1425595" algn="l" defTabSz="2851191" rtl="0" eaLnBrk="1" latinLnBrk="0" hangingPunct="1">
        <a:defRPr sz="5613" kern="1200">
          <a:solidFill>
            <a:schemeClr val="tx1"/>
          </a:solidFill>
          <a:latin typeface="+mn-lt"/>
          <a:ea typeface="+mn-ea"/>
          <a:cs typeface="+mn-cs"/>
        </a:defRPr>
      </a:lvl2pPr>
      <a:lvl3pPr marL="2851191" algn="l" defTabSz="2851191" rtl="0" eaLnBrk="1" latinLnBrk="0" hangingPunct="1">
        <a:defRPr sz="5613" kern="1200">
          <a:solidFill>
            <a:schemeClr val="tx1"/>
          </a:solidFill>
          <a:latin typeface="+mn-lt"/>
          <a:ea typeface="+mn-ea"/>
          <a:cs typeface="+mn-cs"/>
        </a:defRPr>
      </a:lvl3pPr>
      <a:lvl4pPr marL="4276786" algn="l" defTabSz="2851191" rtl="0" eaLnBrk="1" latinLnBrk="0" hangingPunct="1">
        <a:defRPr sz="5613" kern="1200">
          <a:solidFill>
            <a:schemeClr val="tx1"/>
          </a:solidFill>
          <a:latin typeface="+mn-lt"/>
          <a:ea typeface="+mn-ea"/>
          <a:cs typeface="+mn-cs"/>
        </a:defRPr>
      </a:lvl4pPr>
      <a:lvl5pPr marL="5702381" algn="l" defTabSz="2851191" rtl="0" eaLnBrk="1" latinLnBrk="0" hangingPunct="1">
        <a:defRPr sz="5613" kern="1200">
          <a:solidFill>
            <a:schemeClr val="tx1"/>
          </a:solidFill>
          <a:latin typeface="+mn-lt"/>
          <a:ea typeface="+mn-ea"/>
          <a:cs typeface="+mn-cs"/>
        </a:defRPr>
      </a:lvl5pPr>
      <a:lvl6pPr marL="7127977" algn="l" defTabSz="2851191" rtl="0" eaLnBrk="1" latinLnBrk="0" hangingPunct="1">
        <a:defRPr sz="5613" kern="1200">
          <a:solidFill>
            <a:schemeClr val="tx1"/>
          </a:solidFill>
          <a:latin typeface="+mn-lt"/>
          <a:ea typeface="+mn-ea"/>
          <a:cs typeface="+mn-cs"/>
        </a:defRPr>
      </a:lvl6pPr>
      <a:lvl7pPr marL="8553572" algn="l" defTabSz="2851191" rtl="0" eaLnBrk="1" latinLnBrk="0" hangingPunct="1">
        <a:defRPr sz="5613" kern="1200">
          <a:solidFill>
            <a:schemeClr val="tx1"/>
          </a:solidFill>
          <a:latin typeface="+mn-lt"/>
          <a:ea typeface="+mn-ea"/>
          <a:cs typeface="+mn-cs"/>
        </a:defRPr>
      </a:lvl7pPr>
      <a:lvl8pPr marL="9979167" algn="l" defTabSz="2851191" rtl="0" eaLnBrk="1" latinLnBrk="0" hangingPunct="1">
        <a:defRPr sz="5613" kern="1200">
          <a:solidFill>
            <a:schemeClr val="tx1"/>
          </a:solidFill>
          <a:latin typeface="+mn-lt"/>
          <a:ea typeface="+mn-ea"/>
          <a:cs typeface="+mn-cs"/>
        </a:defRPr>
      </a:lvl8pPr>
      <a:lvl9pPr marL="11404763" algn="l" defTabSz="2851191" rtl="0" eaLnBrk="1" latinLnBrk="0" hangingPunct="1">
        <a:defRPr sz="56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52">
            <a:extLst>
              <a:ext uri="{FF2B5EF4-FFF2-40B4-BE49-F238E27FC236}">
                <a16:creationId xmlns:a16="http://schemas.microsoft.com/office/drawing/2014/main" id="{B30066F7-1F47-C8A6-59BE-4FAD296ACB79}"/>
              </a:ext>
            </a:extLst>
          </p:cNvPr>
          <p:cNvSpPr txBox="1"/>
          <p:nvPr/>
        </p:nvSpPr>
        <p:spPr>
          <a:xfrm>
            <a:off x="7709608" y="342043"/>
            <a:ext cx="15793869" cy="1569660"/>
          </a:xfrm>
          <a:prstGeom prst="rect">
            <a:avLst/>
          </a:prstGeom>
          <a:noFill/>
        </p:spPr>
        <p:txBody>
          <a:bodyPr wrap="square" rtlCol="0">
            <a:spAutoFit/>
          </a:bodyPr>
          <a:lstStyle/>
          <a:p>
            <a:pPr algn="ctr"/>
            <a:r>
              <a:rPr lang="en-GB" sz="4800" b="1" dirty="0"/>
              <a:t>An Elective in Simulation: Bridging the Gap Between Learner and Teacher</a:t>
            </a:r>
            <a:endParaRPr lang="en-US" sz="4800" b="1" dirty="0"/>
          </a:p>
        </p:txBody>
      </p:sp>
      <p:sp>
        <p:nvSpPr>
          <p:cNvPr id="54" name="TextBox 53">
            <a:extLst>
              <a:ext uri="{FF2B5EF4-FFF2-40B4-BE49-F238E27FC236}">
                <a16:creationId xmlns:a16="http://schemas.microsoft.com/office/drawing/2014/main" id="{1431EA85-569A-ED48-0E38-5FD4855262E5}"/>
              </a:ext>
            </a:extLst>
          </p:cNvPr>
          <p:cNvSpPr txBox="1"/>
          <p:nvPr/>
        </p:nvSpPr>
        <p:spPr>
          <a:xfrm>
            <a:off x="1158967" y="2656284"/>
            <a:ext cx="8727776" cy="3231654"/>
          </a:xfrm>
          <a:prstGeom prst="rect">
            <a:avLst/>
          </a:prstGeom>
          <a:noFill/>
        </p:spPr>
        <p:txBody>
          <a:bodyPr wrap="square" rtlCol="0">
            <a:spAutoFit/>
          </a:bodyPr>
          <a:lstStyle/>
          <a:p>
            <a:r>
              <a:rPr lang="en-US" sz="3600" b="1" dirty="0"/>
              <a:t>Aims:</a:t>
            </a:r>
            <a:endParaRPr lang="en-US" sz="3600" dirty="0"/>
          </a:p>
          <a:p>
            <a:pPr marL="567660" indent="-567660" fontAlgn="base">
              <a:buFont typeface="+mj-lt"/>
              <a:buAutoNum type="arabicPeriod"/>
            </a:pPr>
            <a:r>
              <a:rPr lang="en-GB" sz="2800" dirty="0">
                <a:solidFill>
                  <a:srgbClr val="000000"/>
                </a:solidFill>
              </a:rPr>
              <a:t>Exploring educational theories underlying simulation </a:t>
            </a:r>
          </a:p>
          <a:p>
            <a:pPr marL="567660" indent="-567660" fontAlgn="base">
              <a:buFont typeface="+mj-lt"/>
              <a:buAutoNum type="arabicPeriod"/>
            </a:pPr>
            <a:r>
              <a:rPr lang="en-GB" sz="2800" dirty="0">
                <a:solidFill>
                  <a:srgbClr val="000000"/>
                </a:solidFill>
              </a:rPr>
              <a:t>Observing how a simulation is run from prebrief to debrief </a:t>
            </a:r>
          </a:p>
          <a:p>
            <a:pPr marL="567660" indent="-567660" fontAlgn="base">
              <a:buFont typeface="+mj-lt"/>
              <a:buAutoNum type="arabicPeriod"/>
            </a:pPr>
            <a:r>
              <a:rPr lang="en-GB" sz="2800" dirty="0">
                <a:solidFill>
                  <a:srgbClr val="000000"/>
                </a:solidFill>
              </a:rPr>
              <a:t>Understanding the technology of high-fidelity simulators </a:t>
            </a:r>
          </a:p>
          <a:p>
            <a:pPr marL="567660" indent="-567660" fontAlgn="base">
              <a:buFont typeface="+mj-lt"/>
              <a:buAutoNum type="arabicPeriod"/>
            </a:pPr>
            <a:r>
              <a:rPr lang="en-GB" sz="2800" dirty="0">
                <a:solidFill>
                  <a:srgbClr val="000000"/>
                </a:solidFill>
              </a:rPr>
              <a:t>Developing skills in facilitating prebrief and debrief</a:t>
            </a:r>
          </a:p>
        </p:txBody>
      </p:sp>
      <p:sp>
        <p:nvSpPr>
          <p:cNvPr id="55" name="TextBox 54">
            <a:extLst>
              <a:ext uri="{FF2B5EF4-FFF2-40B4-BE49-F238E27FC236}">
                <a16:creationId xmlns:a16="http://schemas.microsoft.com/office/drawing/2014/main" id="{4AA09238-1D0B-13FD-9F94-CFB6179EC9CB}"/>
              </a:ext>
            </a:extLst>
          </p:cNvPr>
          <p:cNvSpPr txBox="1"/>
          <p:nvPr/>
        </p:nvSpPr>
        <p:spPr>
          <a:xfrm>
            <a:off x="1158967" y="6247514"/>
            <a:ext cx="8727776" cy="7109639"/>
          </a:xfrm>
          <a:prstGeom prst="rect">
            <a:avLst/>
          </a:prstGeom>
          <a:noFill/>
        </p:spPr>
        <p:txBody>
          <a:bodyPr wrap="square" rtlCol="0">
            <a:spAutoFit/>
          </a:bodyPr>
          <a:lstStyle/>
          <a:p>
            <a:r>
              <a:rPr lang="en-US" sz="3600" b="1" dirty="0"/>
              <a:t>Introduction:</a:t>
            </a:r>
            <a:endParaRPr lang="en-US" sz="3600" dirty="0"/>
          </a:p>
          <a:p>
            <a:r>
              <a:rPr lang="en-GB" sz="2800" dirty="0">
                <a:solidFill>
                  <a:srgbClr val="000000"/>
                </a:solidFill>
              </a:rPr>
              <a:t>The introduction of simulation in medical school curricula has allowed students to safely apply theoretical knowledge into practice (1). The final year medical school simulation course run by GAPS simulation follows the S.O.F.T framework, which allows participants to anticipate possible issues and mentally rehearse adaptive solutions prior to the simulation (2). I found that adopting such a framework optimised my performance in simulation and subsequent patient encounters, an instrumental learning </a:t>
            </a:r>
            <a:r>
              <a:rPr lang="en-GB" sz="2800" dirty="0"/>
              <a:t>experience</a:t>
            </a:r>
            <a:r>
              <a:rPr lang="en-GB" sz="2800" dirty="0">
                <a:solidFill>
                  <a:srgbClr val="000000"/>
                </a:solidFill>
              </a:rPr>
              <a:t> in preparing for practice. </a:t>
            </a:r>
          </a:p>
          <a:p>
            <a:endParaRPr lang="en-GB" sz="2800" dirty="0">
              <a:solidFill>
                <a:srgbClr val="000000"/>
              </a:solidFill>
            </a:endParaRPr>
          </a:p>
          <a:p>
            <a:r>
              <a:rPr lang="en-GB" sz="2800" dirty="0">
                <a:solidFill>
                  <a:srgbClr val="000000"/>
                </a:solidFill>
              </a:rPr>
              <a:t>Based on this, I wanted to undertake an elective in simulation to explore the practical steps involved in simulation from design to delivery, whilst improving my own development as an educator.  </a:t>
            </a:r>
            <a:endParaRPr lang="en-GB" sz="2800" dirty="0"/>
          </a:p>
        </p:txBody>
      </p:sp>
      <p:sp>
        <p:nvSpPr>
          <p:cNvPr id="56" name="TextBox 55">
            <a:extLst>
              <a:ext uri="{FF2B5EF4-FFF2-40B4-BE49-F238E27FC236}">
                <a16:creationId xmlns:a16="http://schemas.microsoft.com/office/drawing/2014/main" id="{29DFF3FD-E61C-86C0-2F13-34EC28C66A8D}"/>
              </a:ext>
            </a:extLst>
          </p:cNvPr>
          <p:cNvSpPr txBox="1"/>
          <p:nvPr/>
        </p:nvSpPr>
        <p:spPr>
          <a:xfrm>
            <a:off x="10773586" y="2656284"/>
            <a:ext cx="8727776" cy="9694962"/>
          </a:xfrm>
          <a:prstGeom prst="rect">
            <a:avLst/>
          </a:prstGeom>
          <a:noFill/>
        </p:spPr>
        <p:txBody>
          <a:bodyPr wrap="square" rtlCol="0">
            <a:spAutoFit/>
          </a:bodyPr>
          <a:lstStyle/>
          <a:p>
            <a:r>
              <a:rPr lang="en-US" sz="3600" b="1" dirty="0"/>
              <a:t>My Experiences in Simulation:</a:t>
            </a:r>
            <a:endParaRPr lang="en-US" sz="3600" dirty="0"/>
          </a:p>
          <a:p>
            <a:r>
              <a:rPr lang="en-GB" sz="2800" dirty="0">
                <a:solidFill>
                  <a:srgbClr val="000000"/>
                </a:solidFill>
              </a:rPr>
              <a:t>Over the course of 5 weeks, the GAPS team supported me in playing several roles within simulation courses detailed below:</a:t>
            </a:r>
          </a:p>
          <a:p>
            <a:endParaRPr lang="en-GB" sz="2800" dirty="0"/>
          </a:p>
          <a:p>
            <a:pPr marL="425745" indent="-425745" fontAlgn="base">
              <a:buFont typeface="Arial" panose="020B0604020202020204" pitchFamily="34" charset="0"/>
              <a:buChar char="•"/>
            </a:pPr>
            <a:r>
              <a:rPr lang="en-GB" sz="2800" dirty="0">
                <a:solidFill>
                  <a:srgbClr val="000000"/>
                </a:solidFill>
              </a:rPr>
              <a:t>A participant – the impact of prebriefing on confidence</a:t>
            </a:r>
          </a:p>
          <a:p>
            <a:pPr marL="425745" indent="-425745" fontAlgn="base">
              <a:buFont typeface="Arial" panose="020B0604020202020204" pitchFamily="34" charset="0"/>
              <a:buChar char="•"/>
            </a:pPr>
            <a:r>
              <a:rPr lang="en-GB" sz="2800" dirty="0">
                <a:solidFill>
                  <a:srgbClr val="000000"/>
                </a:solidFill>
              </a:rPr>
              <a:t>An observer – different styles of facilitating and sim delivery </a:t>
            </a:r>
          </a:p>
          <a:p>
            <a:pPr marL="425745" indent="-425745" fontAlgn="base">
              <a:buFont typeface="Arial" panose="020B0604020202020204" pitchFamily="34" charset="0"/>
              <a:buChar char="•"/>
            </a:pPr>
            <a:r>
              <a:rPr lang="en-GB" sz="2800" dirty="0">
                <a:solidFill>
                  <a:srgbClr val="000000"/>
                </a:solidFill>
              </a:rPr>
              <a:t>A technical supporter – operating high-fidelity simulators </a:t>
            </a:r>
          </a:p>
          <a:p>
            <a:pPr marL="425745" indent="-425745" fontAlgn="base">
              <a:buFont typeface="Arial" panose="020B0604020202020204" pitchFamily="34" charset="0"/>
              <a:buChar char="•"/>
            </a:pPr>
            <a:r>
              <a:rPr lang="en-GB" sz="2800" dirty="0">
                <a:solidFill>
                  <a:srgbClr val="000000"/>
                </a:solidFill>
              </a:rPr>
              <a:t>An actor – understanding patient perspectives in illness</a:t>
            </a:r>
          </a:p>
          <a:p>
            <a:pPr marL="425745" indent="-425745" fontAlgn="base">
              <a:buFont typeface="Arial" panose="020B0604020202020204" pitchFamily="34" charset="0"/>
              <a:buChar char="•"/>
            </a:pPr>
            <a:r>
              <a:rPr lang="en-GB" sz="2800" dirty="0">
                <a:solidFill>
                  <a:srgbClr val="000000"/>
                </a:solidFill>
              </a:rPr>
              <a:t>A facilitator – teaching approaches to facilitate learning </a:t>
            </a:r>
          </a:p>
          <a:p>
            <a:br>
              <a:rPr lang="en-GB" sz="2800" dirty="0"/>
            </a:br>
            <a:r>
              <a:rPr lang="en-GB" sz="2800" dirty="0">
                <a:solidFill>
                  <a:srgbClr val="000000"/>
                </a:solidFill>
              </a:rPr>
              <a:t>The most compelling part of simulation for me was the facilitation, which followed a constructivist approach where the learner actively constructs knowledge rather than simply receiving a transmission of knowledge (3), drawing parallels with the cognitive skills required in clinical reasoning (4). Having observed this learning philosophy being applied to simulation, I was given the opportunity to use this style of learner-centred pedagogy to run a simulation scenario independently.</a:t>
            </a:r>
            <a:endParaRPr lang="en-US" sz="2800" b="1" dirty="0"/>
          </a:p>
        </p:txBody>
      </p:sp>
      <p:sp>
        <p:nvSpPr>
          <p:cNvPr id="57" name="TextBox 56">
            <a:extLst>
              <a:ext uri="{FF2B5EF4-FFF2-40B4-BE49-F238E27FC236}">
                <a16:creationId xmlns:a16="http://schemas.microsoft.com/office/drawing/2014/main" id="{E2468A5B-6B6C-F80C-5B6C-905B37FC1C54}"/>
              </a:ext>
            </a:extLst>
          </p:cNvPr>
          <p:cNvSpPr txBox="1"/>
          <p:nvPr/>
        </p:nvSpPr>
        <p:spPr>
          <a:xfrm>
            <a:off x="10773586" y="12338214"/>
            <a:ext cx="8727776" cy="8402300"/>
          </a:xfrm>
          <a:prstGeom prst="rect">
            <a:avLst/>
          </a:prstGeom>
          <a:noFill/>
        </p:spPr>
        <p:txBody>
          <a:bodyPr wrap="square" rtlCol="0">
            <a:spAutoFit/>
          </a:bodyPr>
          <a:lstStyle/>
          <a:p>
            <a:r>
              <a:rPr lang="en-US" sz="3600" b="1" dirty="0"/>
              <a:t>Reflections:</a:t>
            </a:r>
            <a:endParaRPr lang="en-US" sz="2000" b="1" dirty="0"/>
          </a:p>
          <a:p>
            <a:r>
              <a:rPr lang="en-GB" sz="2800" dirty="0">
                <a:solidFill>
                  <a:srgbClr val="000000"/>
                </a:solidFill>
              </a:rPr>
              <a:t>My previous experiences of educating undergraduate medical students involved teaching a set curriculum and an arbitrary transmission of information. Upon reflection, I noticed how difficult it was for me to shift this understanding of learning from a teacher-centred approach to one that focussed on ‘how’ I was facilitating learning, rather than ‘what’ was being taught. Additionally, whilst debriefing, I tended to simply point out erroneous actions, instead of using advocacy and inquiry feedback techniques to explore reasons for these decisions (5). </a:t>
            </a:r>
            <a:endParaRPr lang="en-GB" sz="2800" dirty="0"/>
          </a:p>
          <a:p>
            <a:endParaRPr lang="en-GB" sz="2800" dirty="0">
              <a:solidFill>
                <a:srgbClr val="000000"/>
              </a:solidFill>
            </a:endParaRPr>
          </a:p>
          <a:p>
            <a:r>
              <a:rPr lang="en-GB" sz="2800" dirty="0">
                <a:solidFill>
                  <a:srgbClr val="000000"/>
                </a:solidFill>
              </a:rPr>
              <a:t>Whilst a challenging experience, facilitating a simulation independently has revealed potential pitfalls in my own repertoire of teaching events. Adopting this newer style of learning has been vital in developing my experience with medical education. It has also revealed the multi-dimensional learning opportunities that can arise from simulation-based education.</a:t>
            </a:r>
            <a:endParaRPr lang="en-US" sz="2400" dirty="0"/>
          </a:p>
        </p:txBody>
      </p:sp>
      <p:sp>
        <p:nvSpPr>
          <p:cNvPr id="58" name="TextBox 57">
            <a:extLst>
              <a:ext uri="{FF2B5EF4-FFF2-40B4-BE49-F238E27FC236}">
                <a16:creationId xmlns:a16="http://schemas.microsoft.com/office/drawing/2014/main" id="{95B666B9-B67C-0557-31FC-106A69E84543}"/>
              </a:ext>
            </a:extLst>
          </p:cNvPr>
          <p:cNvSpPr txBox="1"/>
          <p:nvPr/>
        </p:nvSpPr>
        <p:spPr>
          <a:xfrm>
            <a:off x="20388378" y="2656284"/>
            <a:ext cx="8727776" cy="5386090"/>
          </a:xfrm>
          <a:prstGeom prst="rect">
            <a:avLst/>
          </a:prstGeom>
          <a:noFill/>
        </p:spPr>
        <p:txBody>
          <a:bodyPr wrap="square" rtlCol="0">
            <a:spAutoFit/>
          </a:bodyPr>
          <a:lstStyle/>
          <a:p>
            <a:r>
              <a:rPr lang="en-US" sz="3600" b="1" dirty="0"/>
              <a:t>Conclusions:</a:t>
            </a:r>
          </a:p>
          <a:p>
            <a:r>
              <a:rPr lang="en-GB" sz="2800" dirty="0">
                <a:solidFill>
                  <a:srgbClr val="000000"/>
                </a:solidFill>
              </a:rPr>
              <a:t>As a final year medical student, I have been pushed to shift my perspective as a learner to one of a facilitator. This has revealed my personal reliance on teacher-centred learning approaches, which has the potential to blunt natural curiosity and capability for learning. This elective in simulation has allowed me to develop my competency in facilitation and teaching. This has direct relevance to my immediate future as I prepare for foundation training, where I will undoubtedly be faced with situations requiring facilitated learning amongst colleagues, across different levels of seniority and healthcare professions. </a:t>
            </a:r>
          </a:p>
        </p:txBody>
      </p:sp>
      <p:sp>
        <p:nvSpPr>
          <p:cNvPr id="59" name="TextBox 58">
            <a:extLst>
              <a:ext uri="{FF2B5EF4-FFF2-40B4-BE49-F238E27FC236}">
                <a16:creationId xmlns:a16="http://schemas.microsoft.com/office/drawing/2014/main" id="{08C11E77-F768-65A7-861D-CD87E8E24343}"/>
              </a:ext>
            </a:extLst>
          </p:cNvPr>
          <p:cNvSpPr txBox="1"/>
          <p:nvPr/>
        </p:nvSpPr>
        <p:spPr>
          <a:xfrm>
            <a:off x="20388378" y="13459088"/>
            <a:ext cx="8727776" cy="1938992"/>
          </a:xfrm>
          <a:prstGeom prst="rect">
            <a:avLst/>
          </a:prstGeom>
          <a:noFill/>
        </p:spPr>
        <p:txBody>
          <a:bodyPr wrap="square" rtlCol="0">
            <a:spAutoFit/>
          </a:bodyPr>
          <a:lstStyle/>
          <a:p>
            <a:r>
              <a:rPr lang="en-US" sz="3600" b="1" dirty="0"/>
              <a:t>Acknowledgements:</a:t>
            </a:r>
          </a:p>
          <a:p>
            <a:r>
              <a:rPr lang="en-US" sz="2800" dirty="0"/>
              <a:t>I would like to thank everyone in the GAPS Simulation Team for their unwavering encouragement and support on my elective.   </a:t>
            </a:r>
          </a:p>
        </p:txBody>
      </p:sp>
      <p:sp>
        <p:nvSpPr>
          <p:cNvPr id="60" name="TextBox 59">
            <a:extLst>
              <a:ext uri="{FF2B5EF4-FFF2-40B4-BE49-F238E27FC236}">
                <a16:creationId xmlns:a16="http://schemas.microsoft.com/office/drawing/2014/main" id="{FCD9838B-06E2-89EF-4AA4-E4AF176EF4B0}"/>
              </a:ext>
            </a:extLst>
          </p:cNvPr>
          <p:cNvSpPr txBox="1"/>
          <p:nvPr/>
        </p:nvSpPr>
        <p:spPr>
          <a:xfrm>
            <a:off x="20388291" y="15639566"/>
            <a:ext cx="8727776" cy="4847481"/>
          </a:xfrm>
          <a:prstGeom prst="rect">
            <a:avLst/>
          </a:prstGeom>
          <a:noFill/>
        </p:spPr>
        <p:txBody>
          <a:bodyPr wrap="square" rtlCol="0">
            <a:spAutoFit/>
          </a:bodyPr>
          <a:lstStyle/>
          <a:p>
            <a:r>
              <a:rPr lang="en-US" sz="3600" b="1" dirty="0"/>
              <a:t>References:</a:t>
            </a:r>
          </a:p>
          <a:p>
            <a:pPr marL="567660" indent="-567660">
              <a:buFont typeface="+mj-lt"/>
              <a:buAutoNum type="arabicPeriod"/>
            </a:pPr>
            <a:r>
              <a:rPr lang="en-GB" sz="2100" dirty="0">
                <a:solidFill>
                  <a:srgbClr val="000000"/>
                </a:solidFill>
              </a:rPr>
              <a:t>Al-</a:t>
            </a:r>
            <a:r>
              <a:rPr lang="en-GB" sz="2100" dirty="0" err="1">
                <a:solidFill>
                  <a:srgbClr val="000000"/>
                </a:solidFill>
              </a:rPr>
              <a:t>Elq</a:t>
            </a:r>
            <a:r>
              <a:rPr lang="en-GB" sz="2100" dirty="0">
                <a:solidFill>
                  <a:srgbClr val="000000"/>
                </a:solidFill>
              </a:rPr>
              <a:t> A. Simulation-based medical teaching and learning. Journal of Family and Community Medicine [Internet]. 2010;17(1):35. </a:t>
            </a:r>
          </a:p>
          <a:p>
            <a:pPr marL="567660" indent="-567660">
              <a:buFont typeface="+mj-lt"/>
              <a:buAutoNum type="arabicPeriod"/>
            </a:pPr>
            <a:r>
              <a:rPr lang="en-GB" sz="2100" dirty="0">
                <a:solidFill>
                  <a:srgbClr val="000000"/>
                </a:solidFill>
              </a:rPr>
              <a:t>Snelgrove H, Fernando A. Practising forethought: the role of mental simulation. BMJ Simulation and Technology Enhanced Learning. 2018 Jan 29;4(2):45–6.</a:t>
            </a:r>
          </a:p>
          <a:p>
            <a:pPr marL="567660" indent="-567660">
              <a:buFont typeface="+mj-lt"/>
              <a:buAutoNum type="arabicPeriod"/>
            </a:pPr>
            <a:r>
              <a:rPr lang="en-GB" sz="2100" dirty="0">
                <a:solidFill>
                  <a:srgbClr val="000000"/>
                </a:solidFill>
              </a:rPr>
              <a:t>Bada and Steve Olusegun. Constructivism Learning Theory: A Paradigm for Teaching and Learning. 2015. </a:t>
            </a:r>
          </a:p>
          <a:p>
            <a:pPr marL="567660" indent="-567660">
              <a:buFont typeface="+mj-lt"/>
              <a:buAutoNum type="arabicPeriod"/>
            </a:pPr>
            <a:r>
              <a:rPr lang="en-GB" sz="2100" dirty="0">
                <a:solidFill>
                  <a:srgbClr val="000000"/>
                </a:solidFill>
              </a:rPr>
              <a:t>Dennick R. Constructivism: reflections on twenty-five years teaching the constructivist approach in medical education. International Journal of Medical Education [Internet]. 2016 Jun 25;7(1):200–5.</a:t>
            </a:r>
          </a:p>
          <a:p>
            <a:pPr marL="567660" indent="-567660">
              <a:buFont typeface="+mj-lt"/>
              <a:buAutoNum type="arabicPeriod"/>
            </a:pPr>
            <a:r>
              <a:rPr lang="en-GB" sz="2100" dirty="0">
                <a:solidFill>
                  <a:srgbClr val="000000"/>
                </a:solidFill>
              </a:rPr>
              <a:t>Rudolph JW, Simon R, Dufresne RL, Raemer DB. There’s No Such Thing as “Non-judgmental” Debriefing: A Theory and Method for Debriefing with Good Judgment. Simulation in Healthcare [Internet]. 2006;1(1):49. </a:t>
            </a:r>
            <a:endParaRPr lang="en-GB" sz="2100" dirty="0"/>
          </a:p>
        </p:txBody>
      </p:sp>
      <p:pic>
        <p:nvPicPr>
          <p:cNvPr id="62" name="Picture 61" descr="A group of people standing on a helipad&#10;&#10;Description automatically generated with medium confidence">
            <a:extLst>
              <a:ext uri="{FF2B5EF4-FFF2-40B4-BE49-F238E27FC236}">
                <a16:creationId xmlns:a16="http://schemas.microsoft.com/office/drawing/2014/main" id="{E8070F8F-D35A-2C44-8566-3A0FCAEF9F98}"/>
              </a:ext>
            </a:extLst>
          </p:cNvPr>
          <p:cNvPicPr>
            <a:picLocks noChangeAspect="1"/>
          </p:cNvPicPr>
          <p:nvPr/>
        </p:nvPicPr>
        <p:blipFill>
          <a:blip r:embed="rId2"/>
          <a:stretch>
            <a:fillRect/>
          </a:stretch>
        </p:blipFill>
        <p:spPr>
          <a:xfrm>
            <a:off x="1158967" y="13791531"/>
            <a:ext cx="8487129" cy="6695516"/>
          </a:xfrm>
          <a:prstGeom prst="rect">
            <a:avLst/>
          </a:prstGeom>
        </p:spPr>
      </p:pic>
      <p:pic>
        <p:nvPicPr>
          <p:cNvPr id="13" name="Picture 12" descr="A picture containing text, screenshot, font, logo&#10;&#10;Description automatically generated">
            <a:extLst>
              <a:ext uri="{FF2B5EF4-FFF2-40B4-BE49-F238E27FC236}">
                <a16:creationId xmlns:a16="http://schemas.microsoft.com/office/drawing/2014/main" id="{D84F1011-6789-013D-A179-A754B44D1411}"/>
              </a:ext>
            </a:extLst>
          </p:cNvPr>
          <p:cNvPicPr>
            <a:picLocks noChangeAspect="1"/>
          </p:cNvPicPr>
          <p:nvPr/>
        </p:nvPicPr>
        <p:blipFill rotWithShape="1">
          <a:blip r:embed="rId3"/>
          <a:srcRect l="4827" r="4827"/>
          <a:stretch/>
        </p:blipFill>
        <p:spPr>
          <a:xfrm>
            <a:off x="20388291" y="8530026"/>
            <a:ext cx="8727776" cy="4659198"/>
          </a:xfrm>
          <a:prstGeom prst="rect">
            <a:avLst/>
          </a:prstGeom>
        </p:spPr>
      </p:pic>
      <p:pic>
        <p:nvPicPr>
          <p:cNvPr id="1026" name="Picture 2" descr="GAPS - Technology Enhanced Learning &amp; Teaching">
            <a:extLst>
              <a:ext uri="{FF2B5EF4-FFF2-40B4-BE49-F238E27FC236}">
                <a16:creationId xmlns:a16="http://schemas.microsoft.com/office/drawing/2014/main" id="{292C76C5-2375-3565-E2D3-C9E2A851FD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56" t="-1" r="6439" b="9549"/>
          <a:stretch/>
        </p:blipFill>
        <p:spPr bwMode="auto">
          <a:xfrm>
            <a:off x="0" y="181875"/>
            <a:ext cx="7427149" cy="16943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ome - St George's University Hospitals NHS Foundation Trust">
            <a:extLst>
              <a:ext uri="{FF2B5EF4-FFF2-40B4-BE49-F238E27FC236}">
                <a16:creationId xmlns:a16="http://schemas.microsoft.com/office/drawing/2014/main" id="{F3154B39-315D-F00C-573A-F780CD20EA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5937" y="342043"/>
            <a:ext cx="6254176" cy="1403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8643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1364</TotalTime>
  <Words>731</Words>
  <Application>Microsoft Macintosh PowerPoint</Application>
  <PresentationFormat>Custom</PresentationFormat>
  <Paragraphs>33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Ravinthiran</dc:creator>
  <cp:lastModifiedBy>Sophie Ravinthiran</cp:lastModifiedBy>
  <cp:revision>122</cp:revision>
  <dcterms:created xsi:type="dcterms:W3CDTF">2023-05-27T10:43:22Z</dcterms:created>
  <dcterms:modified xsi:type="dcterms:W3CDTF">2023-05-28T12:11:31Z</dcterms:modified>
</cp:coreProperties>
</file>