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D4B"/>
    <a:srgbClr val="E03E1D"/>
    <a:srgbClr val="EC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/>
    <p:restoredTop sz="94673"/>
  </p:normalViewPr>
  <p:slideViewPr>
    <p:cSldViewPr snapToGrid="0">
      <p:cViewPr>
        <p:scale>
          <a:sx n="106" d="100"/>
          <a:sy n="106" d="100"/>
        </p:scale>
        <p:origin x="624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86F5-182E-3243-B143-D48192F52F90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8C798-315E-B440-9AEA-3B90BD4FB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8C798-315E-B440-9AEA-3B90BD4FB9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0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4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6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0A0C-F0A0-9148-A4B3-2FC6C75307FC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0447-1374-1942-A723-2D31862C6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02/ccd.28329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2F853-A35E-7B5B-A928-114AC6F1E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98"/>
            <a:ext cx="9549194" cy="666944"/>
          </a:xfrm>
          <a:solidFill>
            <a:srgbClr val="E03E1D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730" b="1" dirty="0">
                <a:solidFill>
                  <a:schemeClr val="bg1"/>
                </a:solidFill>
              </a:rPr>
              <a:t>Introducing a Cardiogenic Shock Call Service – A new concept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9E5D1-D9C3-BDBE-632C-83363E7A5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7" y="773533"/>
            <a:ext cx="3384731" cy="462817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November ‘22 – April ‘23</a:t>
            </a:r>
          </a:p>
        </p:txBody>
      </p:sp>
      <p:pic>
        <p:nvPicPr>
          <p:cNvPr id="16" name="Graphic 15" descr="Heartbeat">
            <a:extLst>
              <a:ext uri="{FF2B5EF4-FFF2-40B4-BE49-F238E27FC236}">
                <a16:creationId xmlns:a16="http://schemas.microsoft.com/office/drawing/2014/main" id="{E5C60D5A-B8E5-B2DA-55C1-1C2029CC5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1761" y="-204486"/>
            <a:ext cx="1544239" cy="1485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8F2C1-E745-455D-BE27-7ABB794E7B7F}"/>
              </a:ext>
            </a:extLst>
          </p:cNvPr>
          <p:cNvSpPr txBox="1"/>
          <p:nvPr/>
        </p:nvSpPr>
        <p:spPr>
          <a:xfrm>
            <a:off x="2540000" y="780393"/>
            <a:ext cx="4114800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0" dirty="0"/>
              <a:t>Aron, J. </a:t>
            </a:r>
            <a:r>
              <a:rPr lang="en-US" sz="1470" dirty="0" err="1"/>
              <a:t>Handslip</a:t>
            </a:r>
            <a:r>
              <a:rPr lang="en-US" sz="1470" dirty="0"/>
              <a:t>, R. O’Mara H.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04B3D-989E-58DC-D8CC-58A77EBE8A03}"/>
              </a:ext>
            </a:extLst>
          </p:cNvPr>
          <p:cNvSpPr txBox="1"/>
          <p:nvPr/>
        </p:nvSpPr>
        <p:spPr>
          <a:xfrm>
            <a:off x="136807" y="1152495"/>
            <a:ext cx="5681910" cy="1384995"/>
          </a:xfrm>
          <a:prstGeom prst="rect">
            <a:avLst/>
          </a:prstGeom>
          <a:noFill/>
          <a:ln w="25400">
            <a:solidFill>
              <a:srgbClr val="E05D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Background</a:t>
            </a:r>
          </a:p>
          <a:p>
            <a:r>
              <a:rPr lang="en-US" sz="1400" dirty="0"/>
              <a:t>Cardiogenic shock results in multi-organ failure and high mortality.</a:t>
            </a:r>
            <a:r>
              <a:rPr lang="en-US" sz="1400" baseline="30000" dirty="0"/>
              <a:t>1</a:t>
            </a:r>
            <a:r>
              <a:rPr lang="en-US" sz="1400" dirty="0"/>
              <a:t> </a:t>
            </a:r>
          </a:p>
          <a:p>
            <a:r>
              <a:rPr lang="en-US" sz="1400" dirty="0"/>
              <a:t>It is classified into SCAI stages A-E, class C and above frequently present</a:t>
            </a:r>
          </a:p>
          <a:p>
            <a:r>
              <a:rPr lang="en-US" sz="1400" dirty="0"/>
              <a:t>to critical care requiring </a:t>
            </a:r>
            <a:r>
              <a:rPr lang="en-US" sz="1400" dirty="0" err="1"/>
              <a:t>haemodynamic</a:t>
            </a:r>
            <a:r>
              <a:rPr lang="en-US" sz="1400" dirty="0"/>
              <a:t> support.</a:t>
            </a:r>
            <a:r>
              <a:rPr lang="en-US" sz="1400" baseline="30000" dirty="0"/>
              <a:t>2</a:t>
            </a:r>
            <a:endParaRPr lang="en-US" sz="1400" dirty="0"/>
          </a:p>
          <a:p>
            <a:r>
              <a:rPr lang="en-US" sz="1400" u="sng" dirty="0"/>
              <a:t>Short-term mortality for class C to E remains 50-90%</a:t>
            </a:r>
            <a:r>
              <a:rPr lang="en-US" sz="1400" u="sng" baseline="30000" dirty="0"/>
              <a:t>3</a:t>
            </a:r>
            <a:endParaRPr lang="en-US" sz="1400" u="sng" dirty="0"/>
          </a:p>
          <a:p>
            <a:r>
              <a:rPr lang="en-US" sz="1400" dirty="0"/>
              <a:t>There is an unmet need for improved recognition and treatment. </a:t>
            </a:r>
          </a:p>
        </p:txBody>
      </p:sp>
      <p:pic>
        <p:nvPicPr>
          <p:cNvPr id="1026" name="Picture 2" descr="SCAI Previews an Expert Consensus Update to SCAI SHOCK Stage Classification  | SCAI">
            <a:extLst>
              <a:ext uri="{FF2B5EF4-FFF2-40B4-BE49-F238E27FC236}">
                <a16:creationId xmlns:a16="http://schemas.microsoft.com/office/drawing/2014/main" id="{7D02C66D-886B-ECAF-8CDD-244556A0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41" y="1092976"/>
            <a:ext cx="3484699" cy="18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0A7F0-9421-685F-3671-EC1200857F97}"/>
              </a:ext>
            </a:extLst>
          </p:cNvPr>
          <p:cNvSpPr txBox="1"/>
          <p:nvPr/>
        </p:nvSpPr>
        <p:spPr>
          <a:xfrm>
            <a:off x="58100" y="8929594"/>
            <a:ext cx="1243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References</a:t>
            </a:r>
            <a:endParaRPr lang="en-IE" sz="1000" dirty="0">
              <a:solidFill>
                <a:srgbClr val="0563C1"/>
              </a:solidFill>
              <a:latin typeface="+mj-lt"/>
            </a:endParaRPr>
          </a:p>
          <a:p>
            <a:pPr marL="240030" indent="-240030">
              <a:buAutoNum type="arabicPeriod"/>
            </a:pPr>
            <a:r>
              <a:rPr lang="en-IE" sz="800" dirty="0">
                <a:latin typeface="+mj-lt"/>
              </a:rPr>
              <a:t>Baran D.A., </a:t>
            </a:r>
            <a:r>
              <a:rPr lang="en-IE" sz="800" dirty="0" err="1">
                <a:latin typeface="+mj-lt"/>
              </a:rPr>
              <a:t>Grines</a:t>
            </a:r>
            <a:r>
              <a:rPr lang="en-IE" sz="800" dirty="0">
                <a:latin typeface="+mj-lt"/>
              </a:rPr>
              <a:t> C.L., Bailey S., et al. SCAI clinical expert consensus statement on the classification of cardiogenic shock. Catheterisation and cardiovascular interventions, 2019 </a:t>
            </a:r>
            <a:r>
              <a:rPr lang="en-IE" sz="800" dirty="0">
                <a:latin typeface="+mj-lt"/>
                <a:hlinkClick r:id="rId6"/>
              </a:rPr>
              <a:t>https://doi.org/10.1002/ccd.28329</a:t>
            </a:r>
            <a:endParaRPr lang="en-IE" sz="800" dirty="0">
              <a:latin typeface="+mj-lt"/>
            </a:endParaRPr>
          </a:p>
          <a:p>
            <a:pPr marL="240030" indent="-240030">
              <a:buAutoNum type="arabicPeriod"/>
            </a:pPr>
            <a:r>
              <a:rPr lang="en-IE" sz="800" dirty="0" err="1">
                <a:solidFill>
                  <a:srgbClr val="222222"/>
                </a:solidFill>
                <a:latin typeface="+mj-lt"/>
              </a:rPr>
              <a:t>Jentzer</a:t>
            </a:r>
            <a:r>
              <a:rPr lang="en-IE" sz="800" dirty="0">
                <a:solidFill>
                  <a:srgbClr val="222222"/>
                </a:solidFill>
                <a:latin typeface="+mj-lt"/>
              </a:rPr>
              <a:t> JC. Understanding cardiogenic shock severity and mortality risk assessment. Circulation: Heart Failure. 2020 Sep;13(9):e007568.</a:t>
            </a:r>
          </a:p>
          <a:p>
            <a:pPr marL="240030" indent="-240030">
              <a:buAutoNum type="arabicPeriod"/>
            </a:pPr>
            <a:r>
              <a:rPr lang="en-IE" sz="800" b="0" i="0" dirty="0">
                <a:solidFill>
                  <a:srgbClr val="222222"/>
                </a:solidFill>
                <a:effectLst/>
                <a:latin typeface="+mj-lt"/>
              </a:rPr>
              <a:t>Burgos LM, Vila RC, </a:t>
            </a:r>
            <a:r>
              <a:rPr lang="en-IE" sz="800" b="0" i="0" dirty="0" err="1">
                <a:solidFill>
                  <a:srgbClr val="222222"/>
                </a:solidFill>
                <a:effectLst/>
                <a:latin typeface="+mj-lt"/>
              </a:rPr>
              <a:t>Botto</a:t>
            </a:r>
            <a:r>
              <a:rPr lang="en-IE" sz="800" b="0" i="0" dirty="0">
                <a:solidFill>
                  <a:srgbClr val="222222"/>
                </a:solidFill>
                <a:effectLst/>
                <a:latin typeface="+mj-lt"/>
              </a:rPr>
              <a:t> F, Diez M. SCAI Cardiogenic Shock Classification for Predicting In-Hospital and Long-Term Mortality in Acute Heart Failure. Journal of the Society for Cardiovascular Angiography &amp; Interventions. 2022 Nov 1;1(6):100496.</a:t>
            </a:r>
            <a:endParaRPr lang="en-IE" sz="8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25CFA-0F6B-370C-4AAB-DC46136DB35F}"/>
              </a:ext>
            </a:extLst>
          </p:cNvPr>
          <p:cNvSpPr txBox="1"/>
          <p:nvPr/>
        </p:nvSpPr>
        <p:spPr>
          <a:xfrm>
            <a:off x="3859215" y="3505755"/>
            <a:ext cx="226315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" dirty="0"/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6F612F-E403-A07C-22D1-B037E09B1B29}"/>
              </a:ext>
            </a:extLst>
          </p:cNvPr>
          <p:cNvSpPr/>
          <p:nvPr/>
        </p:nvSpPr>
        <p:spPr>
          <a:xfrm>
            <a:off x="13177" y="31334"/>
            <a:ext cx="12730323" cy="9538534"/>
          </a:xfrm>
          <a:prstGeom prst="rect">
            <a:avLst/>
          </a:prstGeom>
          <a:noFill/>
          <a:ln>
            <a:solidFill>
              <a:srgbClr val="E05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978E0-D326-C4C6-273B-1E3EA273D30C}"/>
              </a:ext>
            </a:extLst>
          </p:cNvPr>
          <p:cNvSpPr txBox="1"/>
          <p:nvPr/>
        </p:nvSpPr>
        <p:spPr>
          <a:xfrm>
            <a:off x="146076" y="2671552"/>
            <a:ext cx="5681910" cy="2246769"/>
          </a:xfrm>
          <a:prstGeom prst="rect">
            <a:avLst/>
          </a:prstGeom>
          <a:noFill/>
          <a:ln w="25400">
            <a:solidFill>
              <a:srgbClr val="E05D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Aim</a:t>
            </a:r>
          </a:p>
          <a:p>
            <a:r>
              <a:rPr lang="en-US" sz="1400" dirty="0"/>
              <a:t>To assess the effectiveness of an in-hours MDT cardiogenic shock call service at St George’s Hospital between Nov ‘23 and April ‘23 </a:t>
            </a:r>
          </a:p>
          <a:p>
            <a:r>
              <a:rPr lang="en-US" sz="1400" b="1" dirty="0"/>
              <a:t>Objectives</a:t>
            </a:r>
          </a:p>
          <a:p>
            <a:r>
              <a:rPr lang="en-US" sz="1400" dirty="0"/>
              <a:t>To </a:t>
            </a:r>
            <a:r>
              <a:rPr lang="en-US" sz="1400" dirty="0" err="1"/>
              <a:t>characterise</a:t>
            </a:r>
            <a:r>
              <a:rPr lang="en-US" sz="1400" dirty="0"/>
              <a:t> the demographics and prevalence of patients that activate a cardiogenic shock call over a 6-month period.</a:t>
            </a:r>
          </a:p>
          <a:p>
            <a:r>
              <a:rPr lang="en-US" sz="1400" dirty="0"/>
              <a:t>To evaluate the patient outcomes following shock calls, assessing resolution of hypoperfusion (lactate resolution (hours)) and vasoactive dependence (days on vasoactive treatment)</a:t>
            </a:r>
          </a:p>
          <a:p>
            <a:r>
              <a:rPr lang="en-US" sz="1400" dirty="0"/>
              <a:t>To assess 7 and 30 day mortality of patients that receive a shock call </a:t>
            </a:r>
          </a:p>
        </p:txBody>
      </p:sp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31670160-BEC2-ADB8-DCAF-F7CDC71AB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159" y="1049711"/>
            <a:ext cx="3047340" cy="6350249"/>
          </a:xfrm>
          <a:prstGeom prst="rect">
            <a:avLst/>
          </a:prstGeom>
        </p:spPr>
      </p:pic>
      <p:pic>
        <p:nvPicPr>
          <p:cNvPr id="27" name="Picture 26" descr="Table&#10;&#10;Description automatically generated">
            <a:extLst>
              <a:ext uri="{FF2B5EF4-FFF2-40B4-BE49-F238E27FC236}">
                <a16:creationId xmlns:a16="http://schemas.microsoft.com/office/drawing/2014/main" id="{6FC93FE9-8881-ECA3-E85F-90099EBAD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77" y="5132323"/>
            <a:ext cx="5681909" cy="22676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102B43-BC09-7935-6A0B-740780160F8A}"/>
              </a:ext>
            </a:extLst>
          </p:cNvPr>
          <p:cNvSpPr txBox="1"/>
          <p:nvPr/>
        </p:nvSpPr>
        <p:spPr>
          <a:xfrm>
            <a:off x="150106" y="7530410"/>
            <a:ext cx="12346626" cy="1384995"/>
          </a:xfrm>
          <a:prstGeom prst="rect">
            <a:avLst/>
          </a:prstGeom>
          <a:noFill/>
          <a:ln w="25400">
            <a:solidFill>
              <a:srgbClr val="E05D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Conclusions &amp;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This is a small, early data-set during initiation and therefore will need ongoing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46% of patients were identified whilst in class D and E shock (Could just but C and D or separate out) and these patients had a higher 30-day mortality (63% to 95</a:t>
            </a:r>
            <a:r>
              <a:rPr lang="en-US" sz="1400" baseline="30000" dirty="0"/>
              <a:t>%)3,</a:t>
            </a:r>
            <a:r>
              <a:rPr lang="en-US" sz="1400" dirty="0"/>
              <a:t> suggesting earlier identification may improve outcomes.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Short-term mortality from cardiogenic shock at SGH is in keeping with the average mortality rate and remains are target for improvement.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</a:t>
            </a:r>
            <a:r>
              <a:rPr lang="en-US" sz="1400" dirty="0"/>
              <a:t>atients frequently present out of hours who may benefit from the shock MDT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F8CA3-7824-E28B-036F-7A9FF199B21A}"/>
              </a:ext>
            </a:extLst>
          </p:cNvPr>
          <p:cNvSpPr txBox="1"/>
          <p:nvPr/>
        </p:nvSpPr>
        <p:spPr>
          <a:xfrm>
            <a:off x="9191672" y="3205738"/>
            <a:ext cx="3305060" cy="4185761"/>
          </a:xfrm>
          <a:prstGeom prst="rect">
            <a:avLst/>
          </a:prstGeom>
          <a:noFill/>
          <a:ln w="25400">
            <a:solidFill>
              <a:srgbClr val="E05D4B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Key Findings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19 MDT Shock Calls with 11 patients received advice from a member of the shock team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53% of calls were referred from cardiology Of the patients who were discussed a received an intervention 100% shock resolved (n 16)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76% patients shock resolved within 24 hours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7-day mortality, after controlling for STOP criteria, which corresponds to poor outcomes was found to be 33.3% 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Assessing class C and D shock showed that 81% of patients lactate resolved within 24 hours.</a:t>
            </a:r>
          </a:p>
          <a:p>
            <a:pPr marL="180023" indent="-180023">
              <a:buFont typeface="Arial" panose="020B0604020202020204" pitchFamily="34" charset="0"/>
              <a:buChar char="•"/>
            </a:pPr>
            <a:r>
              <a:rPr lang="en-US" sz="1400" dirty="0"/>
              <a:t>For Class C the average vasoactive dependence was 7 days, whereas Class D was less 4.9 days.</a:t>
            </a:r>
          </a:p>
        </p:txBody>
      </p:sp>
    </p:spTree>
    <p:extLst>
      <p:ext uri="{BB962C8B-B14F-4D97-AF65-F5344CB8AC3E}">
        <p14:creationId xmlns:p14="http://schemas.microsoft.com/office/powerpoint/2010/main" val="87464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3562</TotalTime>
  <Words>493</Words>
  <Application>Microsoft Macintosh PowerPoint</Application>
  <PresentationFormat>A3 Paper (297x420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Introducing a Cardiogenic Shock Call Service – A new concept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Cardiogenic Shock Call Service – A Pilot Study</dc:title>
  <dc:creator>O'MARA, Harriet (KINGSTON HOSPITAL NHS FOUNDATION TRUST)</dc:creator>
  <cp:lastModifiedBy>O'MARA, Harriet (KINGSTON HOSPITAL NHS FOUNDATION TRUST)</cp:lastModifiedBy>
  <cp:revision>11</cp:revision>
  <dcterms:created xsi:type="dcterms:W3CDTF">2023-04-25T14:47:41Z</dcterms:created>
  <dcterms:modified xsi:type="dcterms:W3CDTF">2023-04-28T22:40:41Z</dcterms:modified>
</cp:coreProperties>
</file>