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5"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26" d="100"/>
          <a:sy n="26" d="100"/>
        </p:scale>
        <p:origin x="3150" y="198"/>
      </p:cViewPr>
      <p:guideLst>
        <p:guide orient="horz" pos="9535"/>
        <p:guide pos="67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67C2BF-E74F-4334-9381-31808C9A6FB4}" type="datetimeFigureOut">
              <a:rPr lang="en-GB" smtClean="0"/>
              <a:t>27/05/2023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370713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67C2BF-E74F-4334-9381-31808C9A6FB4}" type="datetimeFigureOut">
              <a:rPr lang="en-GB" smtClean="0"/>
              <a:t>27/05/2023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1293661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67C2BF-E74F-4334-9381-31808C9A6FB4}" type="datetimeFigureOut">
              <a:rPr lang="en-GB" smtClean="0"/>
              <a:t>27/05/2023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3596699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67C2BF-E74F-4334-9381-31808C9A6FB4}" type="datetimeFigureOut">
              <a:rPr lang="en-GB" smtClean="0"/>
              <a:t>27/05/2023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3523559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67C2BF-E74F-4334-9381-31808C9A6FB4}" type="datetimeFigureOut">
              <a:rPr lang="en-GB" smtClean="0"/>
              <a:t>27/05/2023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393213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67C2BF-E74F-4334-9381-31808C9A6FB4}" type="datetimeFigureOut">
              <a:rPr lang="en-GB" smtClean="0"/>
              <a:t>27/05/2023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3156184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67C2BF-E74F-4334-9381-31808C9A6FB4}" type="datetimeFigureOut">
              <a:rPr lang="en-GB" smtClean="0"/>
              <a:t>27/05/2023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3877937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67C2BF-E74F-4334-9381-31808C9A6FB4}" type="datetimeFigureOut">
              <a:rPr lang="en-GB" smtClean="0"/>
              <a:t>27/05/2023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3372154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7C2BF-E74F-4334-9381-31808C9A6FB4}" type="datetimeFigureOut">
              <a:rPr lang="en-GB" smtClean="0"/>
              <a:t>27/05/2023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416995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3267C2BF-E74F-4334-9381-31808C9A6FB4}" type="datetimeFigureOut">
              <a:rPr lang="en-GB" smtClean="0"/>
              <a:t>27/05/2023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1381839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3267C2BF-E74F-4334-9381-31808C9A6FB4}" type="datetimeFigureOut">
              <a:rPr lang="en-GB" smtClean="0"/>
              <a:t>27/05/2023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B51642-15E0-43E9-B566-3AFAE92A211D}" type="slidenum">
              <a:rPr lang="en-GB" smtClean="0"/>
              <a:t>‹#›</a:t>
            </a:fld>
            <a:endParaRPr lang="en-GB"/>
          </a:p>
        </p:txBody>
      </p:sp>
    </p:spTree>
    <p:extLst>
      <p:ext uri="{BB962C8B-B14F-4D97-AF65-F5344CB8AC3E}">
        <p14:creationId xmlns:p14="http://schemas.microsoft.com/office/powerpoint/2010/main" val="2594778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3267C2BF-E74F-4334-9381-31808C9A6FB4}" type="datetimeFigureOut">
              <a:rPr lang="en-GB" smtClean="0"/>
              <a:t>27/05/2023</a:t>
            </a:fld>
            <a:endParaRPr lang="en-GB"/>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DBB51642-15E0-43E9-B566-3AFAE92A211D}" type="slidenum">
              <a:rPr lang="en-GB" smtClean="0"/>
              <a:t>‹#›</a:t>
            </a:fld>
            <a:endParaRPr lang="en-GB"/>
          </a:p>
        </p:txBody>
      </p:sp>
    </p:spTree>
    <p:extLst>
      <p:ext uri="{BB962C8B-B14F-4D97-AF65-F5344CB8AC3E}">
        <p14:creationId xmlns:p14="http://schemas.microsoft.com/office/powerpoint/2010/main" val="2811015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01DA4-1936-3C3F-E9EF-A07209D9D7A5}"/>
              </a:ext>
            </a:extLst>
          </p:cNvPr>
          <p:cNvSpPr>
            <a:spLocks noGrp="1"/>
          </p:cNvSpPr>
          <p:nvPr>
            <p:ph type="ctrTitle"/>
          </p:nvPr>
        </p:nvSpPr>
        <p:spPr>
          <a:xfrm>
            <a:off x="-1" y="-102000"/>
            <a:ext cx="21383624" cy="4160521"/>
          </a:xfrm>
          <a:solidFill>
            <a:schemeClr val="accent5">
              <a:lumMod val="75000"/>
            </a:schemeClr>
          </a:solidFill>
          <a:ln w="38100">
            <a:solidFill>
              <a:schemeClr val="tx1"/>
            </a:solidFill>
          </a:ln>
        </p:spPr>
        <p:txBody>
          <a:bodyPr anchor="ctr">
            <a:normAutofit fontScale="90000"/>
          </a:bodyPr>
          <a:lstStyle/>
          <a:p>
            <a:pPr>
              <a:lnSpc>
                <a:spcPct val="100000"/>
              </a:lnSpc>
            </a:pPr>
            <a:r>
              <a:rPr lang="en-GB" sz="6700" dirty="0"/>
              <a:t/>
            </a:r>
            <a:br>
              <a:rPr lang="en-GB" sz="6700" dirty="0"/>
            </a:br>
            <a:r>
              <a:rPr lang="en-GB" sz="8000" dirty="0">
                <a:solidFill>
                  <a:schemeClr val="accent1">
                    <a:lumMod val="20000"/>
                    <a:lumOff val="80000"/>
                  </a:schemeClr>
                </a:solidFill>
              </a:rPr>
              <a:t>Paediatric Out of Hours Staffing Across London Hospitals</a:t>
            </a:r>
            <a:br>
              <a:rPr lang="en-GB" sz="8000" dirty="0">
                <a:solidFill>
                  <a:schemeClr val="accent1">
                    <a:lumMod val="20000"/>
                    <a:lumOff val="80000"/>
                  </a:schemeClr>
                </a:solidFill>
              </a:rPr>
            </a:br>
            <a:r>
              <a:rPr lang="en-GB" sz="6700" dirty="0">
                <a:solidFill>
                  <a:schemeClr val="accent1">
                    <a:lumMod val="20000"/>
                    <a:lumOff val="80000"/>
                  </a:schemeClr>
                </a:solidFill>
              </a:rPr>
              <a:t>					</a:t>
            </a:r>
            <a:r>
              <a:rPr lang="en-GB" sz="3600" dirty="0" smtClean="0">
                <a:solidFill>
                  <a:schemeClr val="accent1">
                    <a:lumMod val="20000"/>
                    <a:lumOff val="80000"/>
                  </a:schemeClr>
                </a:solidFill>
              </a:rPr>
              <a:t>Dr </a:t>
            </a:r>
            <a:r>
              <a:rPr lang="en-GB" sz="3600" dirty="0">
                <a:solidFill>
                  <a:schemeClr val="accent1">
                    <a:lumMod val="20000"/>
                    <a:lumOff val="80000"/>
                  </a:schemeClr>
                </a:solidFill>
              </a:rPr>
              <a:t>Ella Neil, Dr Kirti Singhal, Dr Nicholas Prince</a:t>
            </a:r>
          </a:p>
        </p:txBody>
      </p:sp>
      <p:sp>
        <p:nvSpPr>
          <p:cNvPr id="3" name="Subtitle 2">
            <a:extLst>
              <a:ext uri="{FF2B5EF4-FFF2-40B4-BE49-F238E27FC236}">
                <a16:creationId xmlns:a16="http://schemas.microsoft.com/office/drawing/2014/main" id="{DD5EB379-D758-12FC-9177-C08ECD112038}"/>
              </a:ext>
            </a:extLst>
          </p:cNvPr>
          <p:cNvSpPr>
            <a:spLocks noGrp="1"/>
          </p:cNvSpPr>
          <p:nvPr>
            <p:ph type="subTitle" idx="1"/>
          </p:nvPr>
        </p:nvSpPr>
        <p:spPr>
          <a:xfrm>
            <a:off x="1188720" y="4837257"/>
            <a:ext cx="9172893" cy="3952240"/>
          </a:xfrm>
          <a:ln w="38100">
            <a:solidFill>
              <a:schemeClr val="accent5">
                <a:lumMod val="75000"/>
              </a:schemeClr>
            </a:solidFill>
          </a:ln>
        </p:spPr>
        <p:txBody>
          <a:bodyPr>
            <a:noAutofit/>
          </a:bodyPr>
          <a:lstStyle/>
          <a:p>
            <a:pPr algn="just">
              <a:lnSpc>
                <a:spcPct val="100000"/>
              </a:lnSpc>
              <a:spcBef>
                <a:spcPts val="0"/>
              </a:spcBef>
            </a:pPr>
            <a:r>
              <a:rPr lang="en-GB" sz="3200" b="1" dirty="0"/>
              <a:t>Introduction</a:t>
            </a:r>
          </a:p>
          <a:p>
            <a:pPr algn="just">
              <a:lnSpc>
                <a:spcPct val="100000"/>
              </a:lnSpc>
              <a:spcBef>
                <a:spcPts val="0"/>
              </a:spcBef>
            </a:pPr>
            <a:r>
              <a:rPr lang="en-US" sz="2800" dirty="0" smtClean="0"/>
              <a:t>      There </a:t>
            </a:r>
            <a:r>
              <a:rPr lang="en-US" sz="2800" dirty="0"/>
              <a:t>is evidence that higher levels of medical staffing are associated with reduced mortality for medical patients.(1) There are, however, no current benchmarks against which to judge safe medical staffing levels, particularly with regards to out-of-hours work.(2)</a:t>
            </a:r>
            <a:r>
              <a:rPr lang="en-US" sz="2800" baseline="30000" dirty="0"/>
              <a:t> </a:t>
            </a:r>
            <a:r>
              <a:rPr lang="en-US" sz="2800" dirty="0"/>
              <a:t>We hypothesized that there is significant variation in levels of paediatric medical staffing across London which could consequently have impacts for the safety of children and young people. </a:t>
            </a:r>
            <a:endParaRPr lang="en-GB" sz="2800" dirty="0"/>
          </a:p>
        </p:txBody>
      </p:sp>
      <p:sp>
        <p:nvSpPr>
          <p:cNvPr id="4" name="TextBox 3">
            <a:extLst>
              <a:ext uri="{FF2B5EF4-FFF2-40B4-BE49-F238E27FC236}">
                <a16:creationId xmlns:a16="http://schemas.microsoft.com/office/drawing/2014/main" id="{6DCF110F-94EE-D59E-6B1D-53087FAC83D0}"/>
              </a:ext>
            </a:extLst>
          </p:cNvPr>
          <p:cNvSpPr txBox="1"/>
          <p:nvPr/>
        </p:nvSpPr>
        <p:spPr>
          <a:xfrm>
            <a:off x="1514332" y="28283836"/>
            <a:ext cx="18354959" cy="1354217"/>
          </a:xfrm>
          <a:prstGeom prst="rect">
            <a:avLst/>
          </a:prstGeom>
          <a:noFill/>
        </p:spPr>
        <p:txBody>
          <a:bodyPr wrap="square" rtlCol="0">
            <a:spAutoFit/>
          </a:bodyPr>
          <a:lstStyle/>
          <a:p>
            <a:r>
              <a:rPr lang="en-GB" sz="2800" b="1" dirty="0"/>
              <a:t>References</a:t>
            </a:r>
            <a:r>
              <a:rPr lang="en-GB" sz="2400" dirty="0"/>
              <a:t> </a:t>
            </a:r>
          </a:p>
          <a:p>
            <a:pPr algn="l"/>
            <a:r>
              <a:rPr lang="en-US" sz="1800" b="0" i="0" u="none" strike="noStrike" baseline="0" dirty="0">
                <a:latin typeface="Calibri" panose="020F0502020204030204" pitchFamily="34" charset="0"/>
              </a:rPr>
              <a:t>1) Griffiths P, Ball J, Murrells T, Jones S, Rafferty AM. Registered nurse, healthcare support worker, medical staffing levels and mortality in English hospital trusts: a cross-sectional study. </a:t>
            </a:r>
            <a:r>
              <a:rPr lang="nl-NL" sz="1800" b="0" i="1" u="none" strike="noStrike" baseline="0" dirty="0">
                <a:latin typeface="Calibri-Italic"/>
              </a:rPr>
              <a:t>BMJ Open </a:t>
            </a:r>
            <a:r>
              <a:rPr lang="nl-NL" sz="1800" b="0" i="0" u="none" strike="noStrike" baseline="0" dirty="0">
                <a:latin typeface="Calibri" panose="020F0502020204030204" pitchFamily="34" charset="0"/>
              </a:rPr>
              <a:t>2016;6:e008751. doi:10.1136/bmjopen-2015-008751.</a:t>
            </a:r>
          </a:p>
          <a:p>
            <a:pPr algn="l"/>
            <a:r>
              <a:rPr lang="nl-NL" dirty="0">
                <a:latin typeface="Calibri" panose="020F0502020204030204" pitchFamily="34" charset="0"/>
              </a:rPr>
              <a:t>2) </a:t>
            </a:r>
            <a:r>
              <a:rPr lang="en-US" sz="1800" b="0" i="0" u="none" strike="noStrike" baseline="0" dirty="0">
                <a:latin typeface="Calibri" panose="020F0502020204030204" pitchFamily="34" charset="0"/>
              </a:rPr>
              <a:t>Royal College of Physicians. </a:t>
            </a:r>
            <a:r>
              <a:rPr lang="en-US" sz="1800" b="0" i="1" u="none" strike="noStrike" baseline="0" dirty="0">
                <a:latin typeface="Calibri-Italic"/>
              </a:rPr>
              <a:t>Guidance on safe medical staffing. </a:t>
            </a:r>
            <a:r>
              <a:rPr lang="en-US" sz="1800" b="0" i="0" u="none" strike="noStrike" baseline="0" dirty="0">
                <a:latin typeface="Calibri" panose="020F0502020204030204" pitchFamily="34" charset="0"/>
              </a:rPr>
              <a:t>Report of a working party. London: RCP, 2018.</a:t>
            </a:r>
            <a:endParaRPr lang="en-GB" sz="2400" dirty="0"/>
          </a:p>
        </p:txBody>
      </p:sp>
      <p:pic>
        <p:nvPicPr>
          <p:cNvPr id="5" name="Picture 2" descr="L:\Files\Clinical Governance\Clinical Effectiveness\Clinical Audit\Amar Projects\Images\New HQ Logo.JPG">
            <a:extLst>
              <a:ext uri="{FF2B5EF4-FFF2-40B4-BE49-F238E27FC236}">
                <a16:creationId xmlns:a16="http://schemas.microsoft.com/office/drawing/2014/main" id="{0B9B91FC-11C8-1DED-D0D4-D80AACEC3A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20945" y="0"/>
            <a:ext cx="9662680" cy="1215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144C8EEB-6C90-F992-83A0-30F0B03B61A0}"/>
              </a:ext>
            </a:extLst>
          </p:cNvPr>
          <p:cNvSpPr txBox="1"/>
          <p:nvPr/>
        </p:nvSpPr>
        <p:spPr>
          <a:xfrm>
            <a:off x="1188719" y="12472992"/>
            <a:ext cx="9172893" cy="4308872"/>
          </a:xfrm>
          <a:prstGeom prst="rect">
            <a:avLst/>
          </a:prstGeom>
          <a:noFill/>
          <a:ln w="38100">
            <a:solidFill>
              <a:schemeClr val="accent5">
                <a:lumMod val="75000"/>
              </a:schemeClr>
            </a:solidFill>
          </a:ln>
        </p:spPr>
        <p:txBody>
          <a:bodyPr wrap="square" rtlCol="0">
            <a:spAutoFit/>
          </a:bodyPr>
          <a:lstStyle/>
          <a:p>
            <a:pPr algn="just"/>
            <a:r>
              <a:rPr lang="en-GB" sz="3200" b="1" dirty="0"/>
              <a:t>Method</a:t>
            </a:r>
          </a:p>
          <a:p>
            <a:pPr algn="just"/>
            <a:r>
              <a:rPr lang="en-GB" sz="2800" dirty="0" smtClean="0"/>
              <a:t>	We </a:t>
            </a:r>
            <a:r>
              <a:rPr lang="en-GB" sz="2800" dirty="0"/>
              <a:t>designed a questionnaire to send out to Training Programme Directors across secondary and tertiary hospitals in London. We collected data on the grade of doctors out of hours and whether there were other AHPs supporting these staff. We also collected data on how many inpatient beds these staff were covering, whether there was a separate team covering NICU and whether they were assessing all patients in ED or referrals only.</a:t>
            </a:r>
          </a:p>
          <a:p>
            <a:endParaRPr lang="en-GB" b="1" dirty="0"/>
          </a:p>
        </p:txBody>
      </p:sp>
      <p:sp>
        <p:nvSpPr>
          <p:cNvPr id="9" name="TextBox 8">
            <a:extLst>
              <a:ext uri="{FF2B5EF4-FFF2-40B4-BE49-F238E27FC236}">
                <a16:creationId xmlns:a16="http://schemas.microsoft.com/office/drawing/2014/main" id="{7E3473E4-3612-3CD6-9610-E29DD0ED1BBD}"/>
              </a:ext>
            </a:extLst>
          </p:cNvPr>
          <p:cNvSpPr txBox="1"/>
          <p:nvPr/>
        </p:nvSpPr>
        <p:spPr>
          <a:xfrm>
            <a:off x="1264919" y="17493298"/>
            <a:ext cx="9096693" cy="6186309"/>
          </a:xfrm>
          <a:prstGeom prst="rect">
            <a:avLst/>
          </a:prstGeom>
          <a:noFill/>
          <a:ln w="38100">
            <a:solidFill>
              <a:schemeClr val="accent5">
                <a:lumMod val="75000"/>
              </a:schemeClr>
            </a:solidFill>
          </a:ln>
        </p:spPr>
        <p:txBody>
          <a:bodyPr wrap="square" rtlCol="0">
            <a:spAutoFit/>
          </a:bodyPr>
          <a:lstStyle/>
          <a:p>
            <a:pPr algn="just"/>
            <a:r>
              <a:rPr lang="en-GB" sz="3200" b="1" dirty="0"/>
              <a:t>Results</a:t>
            </a:r>
          </a:p>
          <a:p>
            <a:pPr algn="just"/>
            <a:r>
              <a:rPr lang="en-GB" sz="2800" dirty="0" smtClean="0"/>
              <a:t>	There </a:t>
            </a:r>
            <a:r>
              <a:rPr lang="en-GB" sz="2800" dirty="0"/>
              <a:t>was a wide variation in staffing ratio’s OOHs across hospitals. Ranging from 1 staff member to 26.5 beds at St George’s to 1:6 at Kingston and King’s Hospitals.</a:t>
            </a:r>
          </a:p>
          <a:p>
            <a:pPr algn="just"/>
            <a:r>
              <a:rPr lang="en-GB" sz="2800" dirty="0"/>
              <a:t>	</a:t>
            </a:r>
            <a:r>
              <a:rPr lang="en-GB" sz="2800" dirty="0" smtClean="0"/>
              <a:t>From </a:t>
            </a:r>
            <a:r>
              <a:rPr lang="en-GB" sz="2800" dirty="0"/>
              <a:t>our respondents only Lewisham and Evelina saw all CYPs in A&amp;E.  Epsom, Kingston and Hillingdon did not have a separate NICU team.  </a:t>
            </a:r>
          </a:p>
          <a:p>
            <a:pPr algn="just"/>
            <a:r>
              <a:rPr lang="en-GB" sz="2800" dirty="0" smtClean="0"/>
              <a:t>	At </a:t>
            </a:r>
            <a:r>
              <a:rPr lang="en-GB" sz="2800" dirty="0"/>
              <a:t>the four tertiary hospitals that responded to our survey the make-up of the OOHs  team is as follows:</a:t>
            </a:r>
          </a:p>
          <a:p>
            <a:pPr algn="just"/>
            <a:r>
              <a:rPr lang="en-GB" sz="2800" dirty="0"/>
              <a:t>St George’s: one registrar and one SHO</a:t>
            </a:r>
          </a:p>
          <a:p>
            <a:pPr algn="just"/>
            <a:r>
              <a:rPr lang="en-GB" sz="2800" dirty="0"/>
              <a:t>King’s:  two registrar’s, two SHOs and  one nurse practitioner</a:t>
            </a:r>
          </a:p>
          <a:p>
            <a:pPr algn="just"/>
            <a:r>
              <a:rPr lang="en-GB" sz="2800" dirty="0"/>
              <a:t>Evelina: two registrar’s, four SHOs and two nurse practitioners</a:t>
            </a:r>
          </a:p>
          <a:p>
            <a:pPr algn="just"/>
            <a:r>
              <a:rPr lang="en-GB" sz="2800" dirty="0"/>
              <a:t>St Mary’s: one Registrar, one SHO, and one nurse practitioner.</a:t>
            </a:r>
          </a:p>
        </p:txBody>
      </p:sp>
      <p:sp>
        <p:nvSpPr>
          <p:cNvPr id="10" name="TextBox 9">
            <a:extLst>
              <a:ext uri="{FF2B5EF4-FFF2-40B4-BE49-F238E27FC236}">
                <a16:creationId xmlns:a16="http://schemas.microsoft.com/office/drawing/2014/main" id="{80E40A24-B0A6-B99F-AA55-6D250319AB4C}"/>
              </a:ext>
            </a:extLst>
          </p:cNvPr>
          <p:cNvSpPr txBox="1"/>
          <p:nvPr/>
        </p:nvSpPr>
        <p:spPr>
          <a:xfrm>
            <a:off x="1188719" y="24438640"/>
            <a:ext cx="19302131" cy="3600986"/>
          </a:xfrm>
          <a:prstGeom prst="rect">
            <a:avLst/>
          </a:prstGeom>
          <a:noFill/>
          <a:ln w="38100">
            <a:solidFill>
              <a:schemeClr val="accent5">
                <a:lumMod val="75000"/>
              </a:schemeClr>
            </a:solidFill>
          </a:ln>
        </p:spPr>
        <p:txBody>
          <a:bodyPr wrap="square" rtlCol="0">
            <a:spAutoFit/>
          </a:bodyPr>
          <a:lstStyle/>
          <a:p>
            <a:pPr algn="just"/>
            <a:r>
              <a:rPr lang="en-GB" sz="3200" b="1" dirty="0"/>
              <a:t>Discussion</a:t>
            </a:r>
            <a:r>
              <a:rPr lang="en-GB" sz="2800" b="1" dirty="0"/>
              <a:t> </a:t>
            </a:r>
          </a:p>
          <a:p>
            <a:pPr algn="just"/>
            <a:r>
              <a:rPr lang="en-GB" sz="2800" dirty="0" smtClean="0"/>
              <a:t>	St </a:t>
            </a:r>
            <a:r>
              <a:rPr lang="en-GB" sz="2800" dirty="0"/>
              <a:t>George’s Hospital has lower medical staff to patient ratio. than all other hospitals that responded to our questionnaire. This has potential consequences for patient safety (1).  This difference was still notable when compared directly with other tertiary hospitals with more comparable bed numbers and specialist work loads.  The OOHs team at Evelina reviews all patients in A&amp;E which may explain their improved </a:t>
            </a:r>
            <a:r>
              <a:rPr lang="en-GB" sz="2800" dirty="0" err="1"/>
              <a:t>staff:bed</a:t>
            </a:r>
            <a:r>
              <a:rPr lang="en-GB" sz="2800" dirty="0"/>
              <a:t> ratio however King’s and St Mary’s see referrals only, as at St George’s. St George’s was also  an outlier among tertiary hospitals in not utilising AHPs to work within the out of hours team. </a:t>
            </a:r>
          </a:p>
          <a:p>
            <a:pPr algn="just"/>
            <a:r>
              <a:rPr lang="en-GB" sz="2800" dirty="0" smtClean="0"/>
              <a:t>	Further </a:t>
            </a:r>
            <a:r>
              <a:rPr lang="en-GB" sz="2800" dirty="0"/>
              <a:t>work could be done to see the volume of referrals to Paediatrics at these different sites to see if this explains the variation in staffing levels. It may also be interesting to look at weekend levels of staffing to see if this variation is also seen. </a:t>
            </a:r>
          </a:p>
        </p:txBody>
      </p:sp>
      <p:sp>
        <p:nvSpPr>
          <p:cNvPr id="11" name="TextBox 10">
            <a:extLst>
              <a:ext uri="{FF2B5EF4-FFF2-40B4-BE49-F238E27FC236}">
                <a16:creationId xmlns:a16="http://schemas.microsoft.com/office/drawing/2014/main" id="{1B468709-66C5-E12D-53B6-7E9470D5D793}"/>
              </a:ext>
            </a:extLst>
          </p:cNvPr>
          <p:cNvSpPr txBox="1"/>
          <p:nvPr/>
        </p:nvSpPr>
        <p:spPr>
          <a:xfrm>
            <a:off x="1188719" y="9461895"/>
            <a:ext cx="9172893" cy="2308324"/>
          </a:xfrm>
          <a:prstGeom prst="rect">
            <a:avLst/>
          </a:prstGeom>
          <a:noFill/>
          <a:ln w="38100">
            <a:solidFill>
              <a:schemeClr val="accent5">
                <a:lumMod val="75000"/>
              </a:schemeClr>
            </a:solidFill>
          </a:ln>
        </p:spPr>
        <p:txBody>
          <a:bodyPr wrap="square" rtlCol="0">
            <a:spAutoFit/>
          </a:bodyPr>
          <a:lstStyle/>
          <a:p>
            <a:pPr algn="just"/>
            <a:r>
              <a:rPr lang="en-GB" sz="3200" b="1" dirty="0"/>
              <a:t>Aim</a:t>
            </a:r>
          </a:p>
          <a:p>
            <a:pPr algn="just"/>
            <a:r>
              <a:rPr lang="en-GB" sz="2800" dirty="0" smtClean="0"/>
              <a:t>	We </a:t>
            </a:r>
            <a:r>
              <a:rPr lang="en-GB" sz="2800" dirty="0"/>
              <a:t>set out to establish what level of staffing was being provided out of hours (OOH) across various comparable London Trusts. By doing this we hoped to create a benchmark for safe out of hours staffing levels in Paediatrics. </a:t>
            </a:r>
          </a:p>
        </p:txBody>
      </p:sp>
      <p:pic>
        <p:nvPicPr>
          <p:cNvPr id="1034" name="Picture 10">
            <a:extLst>
              <a:ext uri="{FF2B5EF4-FFF2-40B4-BE49-F238E27FC236}">
                <a16:creationId xmlns:a16="http://schemas.microsoft.com/office/drawing/2014/main" id="{F7942F6F-8495-8987-6A24-81AAB30EA8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18917" y="17858761"/>
            <a:ext cx="9413767" cy="5820846"/>
          </a:xfrm>
          <a:prstGeom prst="rect">
            <a:avLst/>
          </a:prstGeom>
          <a:noFill/>
          <a:ln w="38100">
            <a:solidFill>
              <a:schemeClr val="accent5">
                <a:lumMod val="75000"/>
              </a:schemeClr>
            </a:solidFill>
          </a:ln>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9EF520F8-6CBE-05E4-7D6B-01810149D0F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77086" y="4837257"/>
            <a:ext cx="9413765" cy="5820845"/>
          </a:xfrm>
          <a:prstGeom prst="rect">
            <a:avLst/>
          </a:prstGeom>
          <a:noFill/>
          <a:ln w="38100">
            <a:solidFill>
              <a:schemeClr val="accent5">
                <a:lumMod val="75000"/>
              </a:schemeClr>
            </a:solidFill>
          </a:ln>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D2EB10EC-4A52-48AC-01D2-29901D37AF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18917" y="11377559"/>
            <a:ext cx="9371934" cy="5794979"/>
          </a:xfrm>
          <a:prstGeom prst="rect">
            <a:avLst/>
          </a:prstGeom>
          <a:noFill/>
          <a:ln w="38100">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8036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158</TotalTime>
  <Words>578</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Calibri-Italic</vt:lpstr>
      <vt:lpstr>Office Theme</vt:lpstr>
      <vt:lpstr> Paediatric Out of Hours Staffing Across London Hospitals      Dr Ella Neil, Dr Kirti Singhal, Dr Nicholas Prince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Paediatric Out of Hours Staffing Across London Hospitals Dr Ella Neil, Dr Kirti Singhal, Dr Nicholas Prince</dc:title>
  <dc:creator>Ella Neil</dc:creator>
  <cp:lastModifiedBy>Neil Ella</cp:lastModifiedBy>
  <cp:revision>11</cp:revision>
  <dcterms:created xsi:type="dcterms:W3CDTF">2023-04-19T12:53:43Z</dcterms:created>
  <dcterms:modified xsi:type="dcterms:W3CDTF">2023-05-27T16:05:27Z</dcterms:modified>
</cp:coreProperties>
</file>