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2881" autoAdjust="0"/>
  </p:normalViewPr>
  <p:slideViewPr>
    <p:cSldViewPr snapToGrid="0" snapToObjects="1">
      <p:cViewPr varScale="1">
        <p:scale>
          <a:sx n="78" d="100"/>
          <a:sy n="78" d="100"/>
        </p:scale>
        <p:origin x="210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124E-77C7-1E43-9C4A-D9241A0C19D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75E41-6E8F-4B49-846B-1ED1A68C8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5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75E41-6E8F-4B49-846B-1ED1A68C88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1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0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8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04B2-751C-8D48-8222-C0B05BF2282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50D7-C5E4-6D48-AE6D-E7AB06EB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medicine.medscape.com/article/1219430-over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emedicine.medscape.com/article/1177711-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654E30D-5A7D-6843-B980-D216781BBF82}"/>
              </a:ext>
            </a:extLst>
          </p:cNvPr>
          <p:cNvSpPr/>
          <p:nvPr/>
        </p:nvSpPr>
        <p:spPr>
          <a:xfrm>
            <a:off x="387976" y="775836"/>
            <a:ext cx="4233010" cy="460562"/>
          </a:xfrm>
          <a:prstGeom prst="roundRect">
            <a:avLst/>
          </a:prstGeom>
          <a:noFill/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with confirmed kidney cancer with histology available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9339A5BE-6FFB-7546-80C1-10AA72656B98}"/>
              </a:ext>
            </a:extLst>
          </p:cNvPr>
          <p:cNvSpPr/>
          <p:nvPr/>
        </p:nvSpPr>
        <p:spPr>
          <a:xfrm>
            <a:off x="387975" y="3886201"/>
            <a:ext cx="6470024" cy="1131104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 to Clinical Genetics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 patient details, result and </a:t>
            </a:r>
            <a:r>
              <a:rPr kumimoji="0" lang="en-GB" sz="12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histology report to </a:t>
            </a:r>
            <a:r>
              <a:rPr kumimoji="0" lang="en-GB" sz="1200" b="1" i="1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cancergenetics.stg@nhs.net 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83EA951C-0DB7-AA4C-97AA-B92238B14F5B}"/>
              </a:ext>
            </a:extLst>
          </p:cNvPr>
          <p:cNvSpPr/>
          <p:nvPr/>
        </p:nvSpPr>
        <p:spPr>
          <a:xfrm>
            <a:off x="387976" y="1540004"/>
            <a:ext cx="4233011" cy="1958121"/>
          </a:xfrm>
          <a:prstGeom prst="roundRect">
            <a:avLst/>
          </a:prstGeom>
          <a:solidFill>
            <a:srgbClr val="4BACC6">
              <a:lumMod val="50000"/>
            </a:srgbClr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Under 40 with renal cancer OR </a:t>
            </a:r>
            <a:r>
              <a:rPr kumimoji="0" lang="en-GB" sz="14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under 50 with type 2 papillary cell renal carcinoma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Bilateral/multifocal renal cancer (any age)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Renal cancer AND a first or second degree relative with renal cancer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Renal cancer and extra-renal clinical features * which could indicate an inherited cause in patient and/or a first or second degree relatives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4449A29E-AC6B-A54E-B5FE-34C1144615E0}"/>
              </a:ext>
            </a:extLst>
          </p:cNvPr>
          <p:cNvSpPr/>
          <p:nvPr/>
        </p:nvSpPr>
        <p:spPr>
          <a:xfrm>
            <a:off x="7051065" y="3171755"/>
            <a:ext cx="2605401" cy="2160395"/>
          </a:xfrm>
          <a:prstGeom prst="roundRect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Patient with kidney cancer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Unable to establish if patient meets testing criteria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Children (&lt;18 years)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Patient is unsure about testing or needs further discussion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0" dirty="0">
                <a:solidFill>
                  <a:prstClr val="black"/>
                </a:solidFill>
                <a:latin typeface="Calibri"/>
              </a:rPr>
              <a:t>Needs examination for extra-renal features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D3CEC17D-1E74-564B-98DB-4FB402E65AAA}"/>
              </a:ext>
            </a:extLst>
          </p:cNvPr>
          <p:cNvCxnSpPr>
            <a:cxnSpLocks/>
            <a:endCxn id="72" idx="3"/>
          </p:cNvCxnSpPr>
          <p:nvPr/>
        </p:nvCxnSpPr>
        <p:spPr>
          <a:xfrm flipH="1">
            <a:off x="6857999" y="4451753"/>
            <a:ext cx="193066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04481" y="1224206"/>
            <a:ext cx="0" cy="303606"/>
          </a:xfrm>
          <a:prstGeom prst="straightConnector1">
            <a:avLst/>
          </a:prstGeom>
          <a:ln w="28575">
            <a:solidFill>
              <a:srgbClr val="2F67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87975" y="5449577"/>
            <a:ext cx="8315154" cy="1263527"/>
          </a:xfrm>
          <a:prstGeom prst="roundRect">
            <a:avLst/>
          </a:prstGeom>
          <a:noFill/>
          <a:ln w="19050">
            <a:solidFill>
              <a:srgbClr val="2F67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654E30D-5A7D-6843-B980-D216781BBF82}"/>
              </a:ext>
            </a:extLst>
          </p:cNvPr>
          <p:cNvSpPr/>
          <p:nvPr/>
        </p:nvSpPr>
        <p:spPr>
          <a:xfrm>
            <a:off x="5074251" y="775836"/>
            <a:ext cx="4250893" cy="46056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with first degree relative with kidney</a:t>
            </a:r>
            <a:r>
              <a:rPr kumimoji="0" lang="en-GB" sz="1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cancer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199697" y="1228613"/>
            <a:ext cx="0" cy="288000"/>
          </a:xfrm>
          <a:prstGeom prst="straightConnector1">
            <a:avLst/>
          </a:prstGeom>
          <a:ln w="28575">
            <a:solidFill>
              <a:srgbClr val="2F67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83EA951C-0DB7-AA4C-97AA-B92238B14F5B}"/>
              </a:ext>
            </a:extLst>
          </p:cNvPr>
          <p:cNvSpPr/>
          <p:nvPr/>
        </p:nvSpPr>
        <p:spPr>
          <a:xfrm>
            <a:off x="5074251" y="1540003"/>
            <a:ext cx="4250893" cy="1509085"/>
          </a:xfrm>
          <a:prstGeom prst="roundRect">
            <a:avLst/>
          </a:prstGeom>
          <a:solidFill>
            <a:srgbClr val="4BACC6">
              <a:lumMod val="50000"/>
            </a:srgbClr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Extra-renal clinical features * which could indicate an inherited cause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First degree relative with bilateral renal cancer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2 or more relatives on same side of family with renal cancer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2504481" y="3437165"/>
            <a:ext cx="1" cy="449036"/>
          </a:xfrm>
          <a:prstGeom prst="straightConnector1">
            <a:avLst/>
          </a:prstGeom>
          <a:ln w="28575">
            <a:solidFill>
              <a:srgbClr val="2F67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20255" y="2988128"/>
            <a:ext cx="1" cy="898073"/>
          </a:xfrm>
          <a:prstGeom prst="straightConnector1">
            <a:avLst/>
          </a:prstGeom>
          <a:ln w="28575">
            <a:solidFill>
              <a:srgbClr val="2F67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87233" y="5527185"/>
            <a:ext cx="77665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GB" sz="1400" kern="0" dirty="0"/>
              <a:t>*Extra-renal clinical features which could indicate an inherited cause: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Spontaneous pneumothorax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Multiple </a:t>
            </a:r>
            <a:r>
              <a:rPr lang="en-GB" sz="1400" kern="0" dirty="0" err="1"/>
              <a:t>fibrofolliculomas</a:t>
            </a:r>
            <a:endParaRPr lang="en-GB" sz="1400" kern="0" dirty="0"/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Multiple cutaneous </a:t>
            </a:r>
            <a:r>
              <a:rPr lang="en-GB" sz="1400" kern="0" dirty="0" err="1"/>
              <a:t>leiomyomas</a:t>
            </a:r>
            <a:endParaRPr lang="en-GB" sz="1400" kern="0" dirty="0"/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Severe early onset fibroids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18110" y="5727904"/>
            <a:ext cx="4541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Features of </a:t>
            </a:r>
            <a:r>
              <a:rPr lang="en-GB" sz="1400" kern="0" dirty="0">
                <a:hlinkClick r:id="rId3"/>
              </a:rPr>
              <a:t>Von </a:t>
            </a:r>
            <a:r>
              <a:rPr lang="en-GB" sz="1400" kern="0" dirty="0" err="1">
                <a:hlinkClick r:id="rId3"/>
              </a:rPr>
              <a:t>Hippel</a:t>
            </a:r>
            <a:r>
              <a:rPr lang="en-GB" sz="1400" kern="0" dirty="0">
                <a:hlinkClick r:id="rId3"/>
              </a:rPr>
              <a:t> </a:t>
            </a:r>
            <a:r>
              <a:rPr lang="en-GB" sz="1400" kern="0" dirty="0" err="1">
                <a:hlinkClick r:id="rId3"/>
              </a:rPr>
              <a:t>Lindau</a:t>
            </a:r>
            <a:r>
              <a:rPr lang="en-GB" sz="1400" kern="0" dirty="0">
                <a:hlinkClick r:id="rId3"/>
              </a:rPr>
              <a:t> syndrome</a:t>
            </a:r>
            <a:endParaRPr lang="en-GB" sz="1400" kern="0" dirty="0"/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Features of T</a:t>
            </a:r>
            <a:r>
              <a:rPr lang="en-GB" sz="1400" kern="0" dirty="0">
                <a:hlinkClick r:id="rId4"/>
              </a:rPr>
              <a:t>uberous Sclerosis</a:t>
            </a:r>
            <a:endParaRPr lang="en-GB" sz="1400" kern="0" dirty="0"/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400" kern="0" dirty="0"/>
              <a:t>History of recurrent miscarriage (&gt;3)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74D3998-21D0-0744-A8CF-589292240EF7}"/>
              </a:ext>
            </a:extLst>
          </p:cNvPr>
          <p:cNvSpPr/>
          <p:nvPr/>
        </p:nvSpPr>
        <p:spPr>
          <a:xfrm>
            <a:off x="3848009" y="115689"/>
            <a:ext cx="5967373" cy="509751"/>
          </a:xfrm>
          <a:prstGeom prst="round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u="none" strike="noStrike" kern="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Genetic Assessment/Testing</a:t>
            </a:r>
            <a:r>
              <a:rPr kumimoji="0" lang="en-GB" b="1" u="none" strike="noStrike" kern="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Pathways</a:t>
            </a:r>
            <a:r>
              <a:rPr kumimoji="0" lang="en-GB" b="1" u="none" strike="noStrike" kern="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Kidney Cancer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3928" y="-40004"/>
            <a:ext cx="2995982" cy="825253"/>
            <a:chOff x="14156" y="-1"/>
            <a:chExt cx="2995982" cy="825253"/>
          </a:xfrm>
        </p:grpSpPr>
        <p:pic>
          <p:nvPicPr>
            <p:cNvPr id="26" name="Picture 25" descr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156" y="-1"/>
              <a:ext cx="2995982" cy="600067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34368" y="579031"/>
              <a:ext cx="295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SOUTH WEST THAMES REGIONAL GENETICS SERVICE</a:t>
              </a:r>
            </a:p>
          </p:txBody>
        </p:sp>
      </p:grpSp>
      <p:sp>
        <p:nvSpPr>
          <p:cNvPr id="23" name="TextBox 1"/>
          <p:cNvSpPr txBox="1"/>
          <p:nvPr/>
        </p:nvSpPr>
        <p:spPr>
          <a:xfrm>
            <a:off x="8737315" y="6573625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/>
              <a:t>V1. 20210518</a:t>
            </a:r>
          </a:p>
        </p:txBody>
      </p:sp>
    </p:spTree>
    <p:extLst>
      <p:ext uri="{BB962C8B-B14F-4D97-AF65-F5344CB8AC3E}">
        <p14:creationId xmlns:p14="http://schemas.microsoft.com/office/powerpoint/2010/main" val="405232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213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 Thomas</dc:creator>
  <cp:lastModifiedBy>Helen Hanson</cp:lastModifiedBy>
  <cp:revision>42</cp:revision>
  <dcterms:created xsi:type="dcterms:W3CDTF">2020-11-09T10:55:04Z</dcterms:created>
  <dcterms:modified xsi:type="dcterms:W3CDTF">2021-05-18T19:29:07Z</dcterms:modified>
</cp:coreProperties>
</file>