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6" r:id="rId2"/>
    <p:sldId id="258"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67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093"/>
    <p:restoredTop sz="96844" autoAdjust="0"/>
  </p:normalViewPr>
  <p:slideViewPr>
    <p:cSldViewPr snapToGrid="0" snapToObjects="1">
      <p:cViewPr varScale="1">
        <p:scale>
          <a:sx n="75" d="100"/>
          <a:sy n="75" d="100"/>
        </p:scale>
        <p:origin x="-180"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E2124E-77C7-1E43-9C4A-D9241A0C19D4}" type="datetimeFigureOut">
              <a:rPr lang="en-US" smtClean="0"/>
              <a:t>5/19/2021</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875E41-6E8F-4B49-846B-1ED1A68C888D}" type="slidenum">
              <a:rPr lang="en-US" smtClean="0"/>
              <a:t>‹#›</a:t>
            </a:fld>
            <a:endParaRPr lang="en-US"/>
          </a:p>
        </p:txBody>
      </p:sp>
    </p:spTree>
    <p:extLst>
      <p:ext uri="{BB962C8B-B14F-4D97-AF65-F5344CB8AC3E}">
        <p14:creationId xmlns:p14="http://schemas.microsoft.com/office/powerpoint/2010/main" val="2516750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875E41-6E8F-4B49-846B-1ED1A68C888D}" type="slidenum">
              <a:rPr lang="en-US" smtClean="0"/>
              <a:t>1</a:t>
            </a:fld>
            <a:endParaRPr lang="en-US"/>
          </a:p>
        </p:txBody>
      </p:sp>
    </p:spTree>
    <p:extLst>
      <p:ext uri="{BB962C8B-B14F-4D97-AF65-F5344CB8AC3E}">
        <p14:creationId xmlns:p14="http://schemas.microsoft.com/office/powerpoint/2010/main" val="1870412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9F304B2-751C-8D48-8222-C0B05BF2282C}"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050D7-C5E4-6D48-AE6D-E7AB06EBD09E}" type="slidenum">
              <a:rPr lang="en-US" smtClean="0"/>
              <a:t>‹#›</a:t>
            </a:fld>
            <a:endParaRPr lang="en-US"/>
          </a:p>
        </p:txBody>
      </p:sp>
    </p:spTree>
    <p:extLst>
      <p:ext uri="{BB962C8B-B14F-4D97-AF65-F5344CB8AC3E}">
        <p14:creationId xmlns:p14="http://schemas.microsoft.com/office/powerpoint/2010/main" val="681802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9F304B2-751C-8D48-8222-C0B05BF2282C}"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050D7-C5E4-6D48-AE6D-E7AB06EBD09E}" type="slidenum">
              <a:rPr lang="en-US" smtClean="0"/>
              <a:t>‹#›</a:t>
            </a:fld>
            <a:endParaRPr lang="en-US"/>
          </a:p>
        </p:txBody>
      </p:sp>
    </p:spTree>
    <p:extLst>
      <p:ext uri="{BB962C8B-B14F-4D97-AF65-F5344CB8AC3E}">
        <p14:creationId xmlns:p14="http://schemas.microsoft.com/office/powerpoint/2010/main" val="2868259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9F304B2-751C-8D48-8222-C0B05BF2282C}"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050D7-C5E4-6D48-AE6D-E7AB06EBD09E}" type="slidenum">
              <a:rPr lang="en-US" smtClean="0"/>
              <a:t>‹#›</a:t>
            </a:fld>
            <a:endParaRPr lang="en-US"/>
          </a:p>
        </p:txBody>
      </p:sp>
    </p:spTree>
    <p:extLst>
      <p:ext uri="{BB962C8B-B14F-4D97-AF65-F5344CB8AC3E}">
        <p14:creationId xmlns:p14="http://schemas.microsoft.com/office/powerpoint/2010/main" val="2638365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9F304B2-751C-8D48-8222-C0B05BF2282C}"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050D7-C5E4-6D48-AE6D-E7AB06EBD09E}" type="slidenum">
              <a:rPr lang="en-US" smtClean="0"/>
              <a:t>‹#›</a:t>
            </a:fld>
            <a:endParaRPr lang="en-US"/>
          </a:p>
        </p:txBody>
      </p:sp>
    </p:spTree>
    <p:extLst>
      <p:ext uri="{BB962C8B-B14F-4D97-AF65-F5344CB8AC3E}">
        <p14:creationId xmlns:p14="http://schemas.microsoft.com/office/powerpoint/2010/main" val="224348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9F304B2-751C-8D48-8222-C0B05BF2282C}"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050D7-C5E4-6D48-AE6D-E7AB06EBD09E}" type="slidenum">
              <a:rPr lang="en-US" smtClean="0"/>
              <a:t>‹#›</a:t>
            </a:fld>
            <a:endParaRPr lang="en-US"/>
          </a:p>
        </p:txBody>
      </p:sp>
    </p:spTree>
    <p:extLst>
      <p:ext uri="{BB962C8B-B14F-4D97-AF65-F5344CB8AC3E}">
        <p14:creationId xmlns:p14="http://schemas.microsoft.com/office/powerpoint/2010/main" val="3056377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9F304B2-751C-8D48-8222-C0B05BF2282C}" type="datetimeFigureOut">
              <a:rPr lang="en-US" smtClean="0"/>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050D7-C5E4-6D48-AE6D-E7AB06EBD09E}" type="slidenum">
              <a:rPr lang="en-US" smtClean="0"/>
              <a:t>‹#›</a:t>
            </a:fld>
            <a:endParaRPr lang="en-US"/>
          </a:p>
        </p:txBody>
      </p:sp>
    </p:spTree>
    <p:extLst>
      <p:ext uri="{BB962C8B-B14F-4D97-AF65-F5344CB8AC3E}">
        <p14:creationId xmlns:p14="http://schemas.microsoft.com/office/powerpoint/2010/main" val="3519756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9F304B2-751C-8D48-8222-C0B05BF2282C}" type="datetimeFigureOut">
              <a:rPr lang="en-US" smtClean="0"/>
              <a:t>5/19/2021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8050D7-C5E4-6D48-AE6D-E7AB06EBD09E}" type="slidenum">
              <a:rPr lang="en-US" smtClean="0"/>
              <a:t>‹#›</a:t>
            </a:fld>
            <a:endParaRPr lang="en-US"/>
          </a:p>
        </p:txBody>
      </p:sp>
    </p:spTree>
    <p:extLst>
      <p:ext uri="{BB962C8B-B14F-4D97-AF65-F5344CB8AC3E}">
        <p14:creationId xmlns:p14="http://schemas.microsoft.com/office/powerpoint/2010/main" val="336737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9F304B2-751C-8D48-8222-C0B05BF2282C}" type="datetimeFigureOut">
              <a:rPr lang="en-US" smtClean="0"/>
              <a:t>5/19/2021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8050D7-C5E4-6D48-AE6D-E7AB06EBD09E}" type="slidenum">
              <a:rPr lang="en-US" smtClean="0"/>
              <a:t>‹#›</a:t>
            </a:fld>
            <a:endParaRPr lang="en-US"/>
          </a:p>
        </p:txBody>
      </p:sp>
    </p:spTree>
    <p:extLst>
      <p:ext uri="{BB962C8B-B14F-4D97-AF65-F5344CB8AC3E}">
        <p14:creationId xmlns:p14="http://schemas.microsoft.com/office/powerpoint/2010/main" val="1539063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F304B2-751C-8D48-8222-C0B05BF2282C}" type="datetimeFigureOut">
              <a:rPr lang="en-US" smtClean="0"/>
              <a:t>5/19/2021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8050D7-C5E4-6D48-AE6D-E7AB06EBD09E}" type="slidenum">
              <a:rPr lang="en-US" smtClean="0"/>
              <a:t>‹#›</a:t>
            </a:fld>
            <a:endParaRPr lang="en-US"/>
          </a:p>
        </p:txBody>
      </p:sp>
    </p:spTree>
    <p:extLst>
      <p:ext uri="{BB962C8B-B14F-4D97-AF65-F5344CB8AC3E}">
        <p14:creationId xmlns:p14="http://schemas.microsoft.com/office/powerpoint/2010/main" val="2918654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9F304B2-751C-8D48-8222-C0B05BF2282C}" type="datetimeFigureOut">
              <a:rPr lang="en-US" smtClean="0"/>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050D7-C5E4-6D48-AE6D-E7AB06EBD09E}" type="slidenum">
              <a:rPr lang="en-US" smtClean="0"/>
              <a:t>‹#›</a:t>
            </a:fld>
            <a:endParaRPr lang="en-US"/>
          </a:p>
        </p:txBody>
      </p:sp>
    </p:spTree>
    <p:extLst>
      <p:ext uri="{BB962C8B-B14F-4D97-AF65-F5344CB8AC3E}">
        <p14:creationId xmlns:p14="http://schemas.microsoft.com/office/powerpoint/2010/main" val="694981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79F304B2-751C-8D48-8222-C0B05BF2282C}" type="datetimeFigureOut">
              <a:rPr lang="en-US" smtClean="0"/>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050D7-C5E4-6D48-AE6D-E7AB06EBD09E}" type="slidenum">
              <a:rPr lang="en-US" smtClean="0"/>
              <a:t>‹#›</a:t>
            </a:fld>
            <a:endParaRPr lang="en-US"/>
          </a:p>
        </p:txBody>
      </p:sp>
    </p:spTree>
    <p:extLst>
      <p:ext uri="{BB962C8B-B14F-4D97-AF65-F5344CB8AC3E}">
        <p14:creationId xmlns:p14="http://schemas.microsoft.com/office/powerpoint/2010/main" val="3274117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F304B2-751C-8D48-8222-C0B05BF2282C}" type="datetimeFigureOut">
              <a:rPr lang="en-US" smtClean="0"/>
              <a:t>5/19/2021</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050D7-C5E4-6D48-AE6D-E7AB06EBD09E}" type="slidenum">
              <a:rPr lang="en-US" smtClean="0"/>
              <a:t>‹#›</a:t>
            </a:fld>
            <a:endParaRPr lang="en-US"/>
          </a:p>
        </p:txBody>
      </p:sp>
    </p:spTree>
    <p:extLst>
      <p:ext uri="{BB962C8B-B14F-4D97-AF65-F5344CB8AC3E}">
        <p14:creationId xmlns:p14="http://schemas.microsoft.com/office/powerpoint/2010/main" val="3709877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ounded Rectangle 67">
            <a:extLst>
              <a:ext uri="{FF2B5EF4-FFF2-40B4-BE49-F238E27FC236}">
                <a16:creationId xmlns:a16="http://schemas.microsoft.com/office/drawing/2014/main" xmlns="" id="{8654E30D-5A7D-6843-B980-D216781BBF82}"/>
              </a:ext>
            </a:extLst>
          </p:cNvPr>
          <p:cNvSpPr/>
          <p:nvPr/>
        </p:nvSpPr>
        <p:spPr>
          <a:xfrm>
            <a:off x="279492" y="442887"/>
            <a:ext cx="6578507" cy="652184"/>
          </a:xfrm>
          <a:prstGeom prst="roundRect">
            <a:avLst/>
          </a:prstGeom>
          <a:noFill/>
          <a:ln w="25400" cap="flat" cmpd="sng" algn="ctr">
            <a:solidFill>
              <a:srgbClr val="4BACC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Calibri"/>
                <a:ea typeface="+mn-ea"/>
                <a:cs typeface="+mn-cs"/>
              </a:rPr>
              <a:t>Patient with confirmed epithelial ovarian cancer with histology available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Calibri"/>
                <a:ea typeface="+mn-ea"/>
                <a:cs typeface="+mn-cs"/>
              </a:rPr>
              <a:t>(</a:t>
            </a:r>
            <a:r>
              <a:rPr kumimoji="0" lang="en-GB" sz="1100" b="0" i="1" u="none" strike="noStrike" kern="0" cap="none" spc="0" normalizeH="0" baseline="0" noProof="0" dirty="0">
                <a:ln>
                  <a:noFill/>
                </a:ln>
                <a:solidFill>
                  <a:prstClr val="black"/>
                </a:solidFill>
                <a:effectLst/>
                <a:uLnTx/>
                <a:uFillTx/>
                <a:latin typeface="Calibri"/>
                <a:ea typeface="+mn-ea"/>
                <a:cs typeface="+mn-cs"/>
              </a:rPr>
              <a:t>Genomic Test Directory criteria R208): </a:t>
            </a:r>
            <a:r>
              <a:rPr kumimoji="0" lang="en-GB" sz="1100" b="1" i="1" u="none" strike="noStrike" kern="0" cap="none" spc="0" normalizeH="0" baseline="0" noProof="0" dirty="0">
                <a:ln>
                  <a:noFill/>
                </a:ln>
                <a:solidFill>
                  <a:prstClr val="black"/>
                </a:solidFill>
                <a:effectLst/>
                <a:uLnTx/>
                <a:uFillTx/>
                <a:latin typeface="Calibri"/>
                <a:ea typeface="+mn-ea"/>
                <a:cs typeface="+mn-cs"/>
              </a:rPr>
              <a:t>Ask</a:t>
            </a:r>
            <a:r>
              <a:rPr kumimoji="0" lang="en-GB" sz="1100" b="1" i="1" u="none" strike="noStrike" kern="0" cap="none" spc="0" normalizeH="0" noProof="0" dirty="0">
                <a:ln>
                  <a:noFill/>
                </a:ln>
                <a:solidFill>
                  <a:prstClr val="black"/>
                </a:solidFill>
                <a:effectLst/>
                <a:uLnTx/>
                <a:uFillTx/>
                <a:latin typeface="Calibri"/>
                <a:ea typeface="+mn-ea"/>
                <a:cs typeface="+mn-cs"/>
              </a:rPr>
              <a:t> patient to complete family history screening questionnaire</a:t>
            </a:r>
            <a:endParaRPr kumimoji="0" lang="en-GB" sz="1200" b="1" i="1" u="none" strike="noStrike" kern="0" cap="none" spc="0" normalizeH="0" baseline="0" noProof="0" dirty="0">
              <a:ln>
                <a:noFill/>
              </a:ln>
              <a:solidFill>
                <a:prstClr val="black"/>
              </a:solidFill>
              <a:effectLst/>
              <a:uLnTx/>
              <a:uFillTx/>
              <a:latin typeface="Calibri"/>
              <a:ea typeface="+mn-ea"/>
              <a:cs typeface="+mn-cs"/>
            </a:endParaRPr>
          </a:p>
        </p:txBody>
      </p:sp>
      <p:sp>
        <p:nvSpPr>
          <p:cNvPr id="69" name="Rounded Rectangle 68">
            <a:extLst>
              <a:ext uri="{FF2B5EF4-FFF2-40B4-BE49-F238E27FC236}">
                <a16:creationId xmlns:a16="http://schemas.microsoft.com/office/drawing/2014/main" xmlns="" id="{730B7248-2A88-1F43-90AC-15980DEEAAF3}"/>
              </a:ext>
            </a:extLst>
          </p:cNvPr>
          <p:cNvSpPr/>
          <p:nvPr/>
        </p:nvSpPr>
        <p:spPr>
          <a:xfrm>
            <a:off x="279492" y="2837545"/>
            <a:ext cx="3832528" cy="2498846"/>
          </a:xfrm>
          <a:prstGeom prst="roundRect">
            <a:avLst/>
          </a:prstGeom>
          <a:solidFill>
            <a:schemeClr val="accent3">
              <a:lumMod val="75000"/>
            </a:schemeClr>
          </a:solidFill>
          <a:ln w="25400" cap="flat" cmpd="sng" algn="ctr">
            <a:solidFill>
              <a:srgbClr val="4BACC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sng" strike="noStrike" kern="0" cap="none" spc="0" normalizeH="0" baseline="0" noProof="0" dirty="0">
                <a:ln>
                  <a:noFill/>
                </a:ln>
                <a:solidFill>
                  <a:prstClr val="white"/>
                </a:solidFill>
                <a:effectLst/>
                <a:uLnTx/>
                <a:uFillTx/>
                <a:latin typeface="Calibri"/>
                <a:ea typeface="+mn-ea"/>
                <a:cs typeface="+mn-cs"/>
              </a:rPr>
              <a:t>Germline/somatic genetic test pathway:</a:t>
            </a:r>
          </a:p>
          <a:p>
            <a:pPr marL="171450" indent="-171450" defTabSz="914400">
              <a:buFont typeface="Arial" panose="020B0604020202020204" pitchFamily="34" charset="0"/>
              <a:buChar char="•"/>
              <a:defRPr/>
            </a:pPr>
            <a:r>
              <a:rPr lang="en-GB" sz="1200" kern="0" dirty="0">
                <a:solidFill>
                  <a:prstClr val="white"/>
                </a:solidFill>
              </a:rPr>
              <a:t>Clinical team discuss testing with the patient</a:t>
            </a:r>
          </a:p>
          <a:p>
            <a:pPr marL="171450" indent="-171450" defTabSz="914400">
              <a:buFont typeface="Arial" panose="020B0604020202020204" pitchFamily="34" charset="0"/>
              <a:buChar char="•"/>
              <a:defRPr/>
            </a:pPr>
            <a:r>
              <a:rPr lang="en-GB" sz="1200" kern="0" dirty="0">
                <a:solidFill>
                  <a:prstClr val="white"/>
                </a:solidFill>
              </a:rPr>
              <a:t>Complete test request forms and record of discussion form</a:t>
            </a:r>
          </a:p>
          <a:p>
            <a:pPr marL="171450" lvl="0" indent="-171450" defTabSz="914400">
              <a:buFont typeface="Arial" panose="020B0604020202020204" pitchFamily="34" charset="0"/>
              <a:buChar char="•"/>
              <a:defRPr/>
            </a:pPr>
            <a:r>
              <a:rPr lang="en-GB" sz="1200" kern="0" dirty="0">
                <a:solidFill>
                  <a:prstClr val="white"/>
                </a:solidFill>
              </a:rPr>
              <a:t>Provide patient with written information leaflet</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0" dirty="0">
                <a:solidFill>
                  <a:prstClr val="white"/>
                </a:solidFill>
                <a:latin typeface="Calibri"/>
              </a:rPr>
              <a:t>Germline testing : request </a:t>
            </a:r>
            <a:r>
              <a:rPr lang="en-GB" sz="1200" i="1" kern="0" dirty="0">
                <a:solidFill>
                  <a:prstClr val="white"/>
                </a:solidFill>
                <a:latin typeface="Calibri"/>
              </a:rPr>
              <a:t>BRCA1, BRCA2, PALB2: </a:t>
            </a:r>
            <a:r>
              <a:rPr lang="en-GB" sz="1200" kern="0" dirty="0">
                <a:solidFill>
                  <a:prstClr val="white"/>
                </a:solidFill>
              </a:rPr>
              <a:t>Take blood sample (4-8ml EDTA)</a:t>
            </a:r>
            <a:endParaRPr lang="en-GB" sz="1200" i="1" kern="0" dirty="0">
              <a:solidFill>
                <a:prstClr val="white"/>
              </a:solidFill>
              <a:latin typeface="Calibri"/>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white"/>
                </a:solidFill>
                <a:effectLst/>
                <a:uLnTx/>
                <a:uFillTx/>
                <a:latin typeface="Calibri"/>
                <a:ea typeface="+mn-ea"/>
                <a:cs typeface="+mn-cs"/>
              </a:rPr>
              <a:t>Somatic testing </a:t>
            </a:r>
            <a:r>
              <a:rPr lang="en-GB" sz="1200" kern="0" dirty="0">
                <a:solidFill>
                  <a:prstClr val="white"/>
                </a:solidFill>
                <a:latin typeface="Calibri"/>
              </a:rPr>
              <a:t>: </a:t>
            </a:r>
            <a:r>
              <a:rPr kumimoji="0" lang="en-GB" sz="1200" b="0" i="0" u="none" strike="noStrike" kern="0" cap="none" spc="0" normalizeH="0" baseline="0" noProof="0" dirty="0">
                <a:ln>
                  <a:noFill/>
                </a:ln>
                <a:solidFill>
                  <a:prstClr val="white"/>
                </a:solidFill>
                <a:effectLst/>
                <a:uLnTx/>
                <a:uFillTx/>
                <a:latin typeface="Calibri"/>
                <a:ea typeface="+mn-ea"/>
                <a:cs typeface="+mn-cs"/>
              </a:rPr>
              <a:t>request </a:t>
            </a:r>
            <a:r>
              <a:rPr kumimoji="0" lang="en-GB" sz="1200" b="0" i="1" u="none" strike="noStrike" kern="0" cap="none" spc="0" normalizeH="0" baseline="0" noProof="0" dirty="0">
                <a:ln>
                  <a:noFill/>
                </a:ln>
                <a:solidFill>
                  <a:prstClr val="white"/>
                </a:solidFill>
                <a:effectLst/>
                <a:uLnTx/>
                <a:uFillTx/>
                <a:latin typeface="Calibri"/>
                <a:ea typeface="+mn-ea"/>
                <a:cs typeface="+mn-cs"/>
              </a:rPr>
              <a:t>BRCA1, BRCA2 </a:t>
            </a:r>
            <a:br>
              <a:rPr kumimoji="0" lang="en-GB" sz="1200" b="0" i="1" u="none" strike="noStrike" kern="0" cap="none" spc="0" normalizeH="0" baseline="0" noProof="0" dirty="0">
                <a:ln>
                  <a:noFill/>
                </a:ln>
                <a:solidFill>
                  <a:prstClr val="white"/>
                </a:solidFill>
                <a:effectLst/>
                <a:uLnTx/>
                <a:uFillTx/>
                <a:latin typeface="Calibri"/>
                <a:ea typeface="+mn-ea"/>
                <a:cs typeface="+mn-cs"/>
              </a:rPr>
            </a:br>
            <a:r>
              <a:rPr kumimoji="0" lang="en-GB" sz="1200" b="0" i="0" u="none" strike="noStrike" kern="0" cap="none" spc="0" normalizeH="0" baseline="0" noProof="0" dirty="0">
                <a:ln>
                  <a:noFill/>
                </a:ln>
                <a:solidFill>
                  <a:prstClr val="white"/>
                </a:solidFill>
                <a:effectLst/>
                <a:uLnTx/>
                <a:uFillTx/>
                <a:latin typeface="Calibri"/>
                <a:ea typeface="+mn-ea"/>
                <a:cs typeface="+mn-cs"/>
              </a:rPr>
              <a:t>Organise somatic testing as per local guidelines</a:t>
            </a:r>
          </a:p>
          <a:p>
            <a:pPr marL="171450" marR="0" lvl="0" indent="-171450" defTabSz="914400" eaLnBrk="1" fontAlgn="auto" latinLnBrk="0" hangingPunct="1">
              <a:lnSpc>
                <a:spcPct val="100000"/>
              </a:lnSpc>
              <a:spcBef>
                <a:spcPts val="0"/>
              </a:spcBef>
              <a:spcAft>
                <a:spcPts val="0"/>
              </a:spcAft>
              <a:buClrTx/>
              <a:buSzPct val="80000"/>
              <a:buFont typeface="Arial" panose="020B0604020202020204" pitchFamily="34" charset="0"/>
              <a:buChar char="•"/>
              <a:tabLst/>
              <a:defRPr/>
            </a:pPr>
            <a:r>
              <a:rPr lang="en-GB" sz="1200" kern="0" dirty="0">
                <a:solidFill>
                  <a:prstClr val="white"/>
                </a:solidFill>
                <a:latin typeface="Calibri"/>
              </a:rPr>
              <a:t>ENSURE family history screening questionnaire is completed with referral to clinical genetics if patient answers “yes” to any questions</a:t>
            </a:r>
            <a:endParaRPr kumimoji="0" lang="en-GB" sz="1200" b="0" i="0" u="none" strike="noStrike" kern="0" cap="none" spc="0" normalizeH="0" baseline="0" noProof="0" dirty="0">
              <a:ln>
                <a:noFill/>
              </a:ln>
              <a:solidFill>
                <a:prstClr val="white"/>
              </a:solidFill>
              <a:effectLst/>
              <a:uLnTx/>
              <a:uFillTx/>
              <a:latin typeface="Calibri"/>
              <a:ea typeface="+mn-ea"/>
              <a:cs typeface="+mn-cs"/>
            </a:endParaRPr>
          </a:p>
        </p:txBody>
      </p:sp>
      <p:sp>
        <p:nvSpPr>
          <p:cNvPr id="71" name="Rounded Rectangle 70">
            <a:extLst>
              <a:ext uri="{FF2B5EF4-FFF2-40B4-BE49-F238E27FC236}">
                <a16:creationId xmlns:a16="http://schemas.microsoft.com/office/drawing/2014/main" xmlns="" id="{D4AB571D-2877-6B40-B681-A179D2E612A3}"/>
              </a:ext>
            </a:extLst>
          </p:cNvPr>
          <p:cNvSpPr/>
          <p:nvPr/>
        </p:nvSpPr>
        <p:spPr>
          <a:xfrm>
            <a:off x="279492" y="5527439"/>
            <a:ext cx="4268530" cy="1304043"/>
          </a:xfrm>
          <a:prstGeom prst="roundRect">
            <a:avLst/>
          </a:prstGeom>
          <a:solidFill>
            <a:sysClr val="window" lastClr="FFFFFF"/>
          </a:solidFill>
          <a:ln w="25400" cap="flat" cmpd="sng" algn="ctr">
            <a:solidFill>
              <a:srgbClr val="4BACC6">
                <a:shade val="50000"/>
              </a:srgbClr>
            </a:solidFill>
            <a:prstDash val="solid"/>
          </a:ln>
          <a:effectLst/>
        </p:spPr>
        <p:txBody>
          <a:bodyPr rtlCol="0" anchor="ct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0" cap="none" spc="0" normalizeH="0" baseline="0" noProof="0" dirty="0">
              <a:ln>
                <a:noFill/>
              </a:ln>
              <a:solidFill>
                <a:prstClr val="black"/>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Calibri"/>
                <a:ea typeface="+mn-ea"/>
                <a:cs typeface="+mn-cs"/>
              </a:rPr>
              <a:t>No pathogenic variants identified:</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0" dirty="0">
                <a:solidFill>
                  <a:prstClr val="black"/>
                </a:solidFill>
                <a:latin typeface="Calibri"/>
              </a:rPr>
              <a:t>Referring team to discuss </a:t>
            </a:r>
            <a:r>
              <a:rPr kumimoji="0" lang="en-GB" sz="1200" b="0" i="0" u="none" strike="noStrike" kern="0" cap="none" spc="0" normalizeH="0" baseline="0" noProof="0" dirty="0">
                <a:ln>
                  <a:noFill/>
                </a:ln>
                <a:solidFill>
                  <a:prstClr val="black"/>
                </a:solidFill>
                <a:effectLst/>
                <a:uLnTx/>
                <a:uFillTx/>
                <a:latin typeface="Calibri"/>
                <a:ea typeface="+mn-ea"/>
                <a:cs typeface="+mn-cs"/>
              </a:rPr>
              <a:t>result with patient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Calibri"/>
                <a:ea typeface="+mn-ea"/>
                <a:cs typeface="+mn-cs"/>
              </a:rPr>
              <a:t>If </a:t>
            </a:r>
            <a:r>
              <a:rPr lang="en-GB" sz="1200" kern="0" dirty="0">
                <a:solidFill>
                  <a:prstClr val="black"/>
                </a:solidFill>
                <a:latin typeface="Calibri"/>
              </a:rPr>
              <a:t>family history</a:t>
            </a:r>
            <a:r>
              <a:rPr kumimoji="0" lang="en-GB" sz="1200" b="0" i="0" u="none" strike="noStrike" kern="0" cap="none" spc="0" normalizeH="0" baseline="0" noProof="0" dirty="0">
                <a:ln>
                  <a:noFill/>
                </a:ln>
                <a:solidFill>
                  <a:prstClr val="black"/>
                </a:solidFill>
                <a:effectLst/>
                <a:uLnTx/>
                <a:uFillTx/>
                <a:latin typeface="Calibri"/>
                <a:ea typeface="+mn-ea"/>
                <a:cs typeface="+mn-cs"/>
              </a:rPr>
              <a:t> review required send patient details via </a:t>
            </a:r>
            <a:r>
              <a:rPr kumimoji="0" lang="en-GB" sz="1200" b="0" i="0" u="none" strike="noStrike" kern="0" cap="none" spc="0" normalizeH="0" baseline="0" noProof="0" dirty="0">
                <a:ln>
                  <a:noFill/>
                </a:ln>
                <a:effectLst/>
                <a:uLnTx/>
                <a:uFillTx/>
                <a:latin typeface="Calibri"/>
                <a:ea typeface="+mn-ea"/>
                <a:cs typeface="+mn-cs"/>
              </a:rPr>
              <a:t>email to</a:t>
            </a:r>
            <a:r>
              <a:rPr kumimoji="0" lang="en-GB" sz="1200" b="0" i="0" strike="noStrike" kern="0" cap="none" spc="0" normalizeH="0" baseline="0" noProof="0" dirty="0">
                <a:ln>
                  <a:noFill/>
                </a:ln>
                <a:effectLst/>
                <a:uLnTx/>
                <a:uFillTx/>
                <a:latin typeface="Calibri"/>
                <a:ea typeface="+mn-ea"/>
                <a:cs typeface="+mn-cs"/>
              </a:rPr>
              <a:t> </a:t>
            </a:r>
            <a:r>
              <a:rPr kumimoji="0" lang="en-GB" sz="1200" b="0" i="1" u="sng" strike="noStrike" kern="0" cap="none" spc="0" normalizeH="0" baseline="0" noProof="0" dirty="0">
                <a:ln>
                  <a:noFill/>
                </a:ln>
                <a:effectLst/>
                <a:uLnTx/>
                <a:uFillTx/>
                <a:latin typeface="Calibri"/>
                <a:ea typeface="+mn-ea"/>
                <a:cs typeface="+mn-cs"/>
              </a:rPr>
              <a:t>cancergenetics.stg@nhs.net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Calibri"/>
                <a:ea typeface="+mn-ea"/>
                <a:cs typeface="+mn-cs"/>
              </a:rPr>
              <a:t>If further action indicated, Clinical Genetics will request a formal referral</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0" cap="none" spc="0" normalizeH="0" baseline="0" noProof="0" dirty="0">
              <a:ln>
                <a:noFill/>
              </a:ln>
              <a:solidFill>
                <a:prstClr val="black"/>
              </a:solidFill>
              <a:effectLst/>
              <a:uLnTx/>
              <a:uFillTx/>
              <a:latin typeface="Calibri"/>
              <a:ea typeface="+mn-ea"/>
              <a:cs typeface="+mn-cs"/>
            </a:endParaRPr>
          </a:p>
        </p:txBody>
      </p:sp>
      <p:sp>
        <p:nvSpPr>
          <p:cNvPr id="72" name="Rounded Rectangle 71">
            <a:extLst>
              <a:ext uri="{FF2B5EF4-FFF2-40B4-BE49-F238E27FC236}">
                <a16:creationId xmlns:a16="http://schemas.microsoft.com/office/drawing/2014/main" xmlns="" id="{9339A5BE-6FFB-7546-80C1-10AA72656B98}"/>
              </a:ext>
            </a:extLst>
          </p:cNvPr>
          <p:cNvSpPr/>
          <p:nvPr/>
        </p:nvSpPr>
        <p:spPr>
          <a:xfrm>
            <a:off x="8229600" y="2745409"/>
            <a:ext cx="1585781" cy="2590982"/>
          </a:xfrm>
          <a:prstGeom prst="roundRect">
            <a:avLst/>
          </a:prstGeom>
          <a:solidFill>
            <a:srgbClr val="7030A0"/>
          </a:solidFill>
          <a:ln w="25400" cap="flat" cmpd="sng" algn="ctr">
            <a:solidFill>
              <a:srgbClr val="7030A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sng" strike="noStrike" kern="0" cap="none" spc="0" normalizeH="0" baseline="0" noProof="0" dirty="0">
                <a:ln>
                  <a:noFill/>
                </a:ln>
                <a:solidFill>
                  <a:schemeClr val="bg1"/>
                </a:solidFill>
                <a:effectLst/>
                <a:uLnTx/>
                <a:uFillTx/>
                <a:latin typeface="Calibri"/>
                <a:ea typeface="+mn-ea"/>
                <a:cs typeface="+mn-cs"/>
              </a:rPr>
              <a:t>Refer to Clinical Genetics</a:t>
            </a:r>
          </a:p>
          <a:p>
            <a:pPr marR="0" lvl="0" algn="ctr" defTabSz="914400" eaLnBrk="1" fontAlgn="auto" latinLnBrk="0" hangingPunct="1">
              <a:lnSpc>
                <a:spcPct val="100000"/>
              </a:lnSpc>
              <a:spcBef>
                <a:spcPts val="0"/>
              </a:spcBef>
              <a:spcAft>
                <a:spcPts val="0"/>
              </a:spcAft>
              <a:buClrTx/>
              <a:buSzTx/>
              <a:tabLst/>
              <a:defRPr/>
            </a:pPr>
            <a:r>
              <a:rPr kumimoji="0" lang="en-GB" sz="1200" b="0" i="0" u="none" strike="noStrike" kern="0" cap="none" spc="0" normalizeH="0" baseline="0" noProof="0" dirty="0">
                <a:ln>
                  <a:noFill/>
                </a:ln>
                <a:solidFill>
                  <a:schemeClr val="bg1"/>
                </a:solidFill>
                <a:effectLst/>
                <a:uLnTx/>
                <a:uFillTx/>
                <a:latin typeface="Calibri"/>
                <a:ea typeface="+mn-ea"/>
                <a:cs typeface="+mn-cs"/>
              </a:rPr>
              <a:t>Send patient details, result and </a:t>
            </a:r>
            <a:r>
              <a:rPr kumimoji="0" lang="en-GB" sz="1200" b="0" i="0" strike="noStrike" kern="0" cap="none" spc="0" normalizeH="0" baseline="0" noProof="0" dirty="0">
                <a:ln>
                  <a:noFill/>
                </a:ln>
                <a:solidFill>
                  <a:schemeClr val="bg1"/>
                </a:solidFill>
                <a:effectLst/>
                <a:uLnTx/>
                <a:uFillTx/>
                <a:latin typeface="Calibri"/>
                <a:ea typeface="+mn-ea"/>
                <a:cs typeface="+mn-cs"/>
              </a:rPr>
              <a:t>histology report to </a:t>
            </a:r>
            <a:r>
              <a:rPr kumimoji="0" lang="en-GB" sz="1200" b="0" i="1" u="sng" strike="noStrike" kern="0" cap="none" spc="0" normalizeH="0" baseline="0" noProof="0" dirty="0">
                <a:ln>
                  <a:noFill/>
                </a:ln>
                <a:solidFill>
                  <a:schemeClr val="bg1"/>
                </a:solidFill>
                <a:effectLst/>
                <a:uLnTx/>
                <a:uFillTx/>
                <a:latin typeface="Calibri"/>
                <a:ea typeface="+mn-ea"/>
                <a:cs typeface="+mn-cs"/>
              </a:rPr>
              <a:t>cancergenetics.stg@nhs.net</a:t>
            </a:r>
            <a:r>
              <a:rPr kumimoji="0" lang="en-GB" sz="1200" b="0" i="1" strike="noStrike" kern="0" cap="none" spc="0" normalizeH="0" baseline="0" noProof="0" dirty="0">
                <a:ln>
                  <a:noFill/>
                </a:ln>
                <a:solidFill>
                  <a:schemeClr val="bg1"/>
                </a:solidFill>
                <a:effectLst/>
                <a:uLnTx/>
                <a:uFillTx/>
                <a:latin typeface="Calibri"/>
                <a:ea typeface="+mn-ea"/>
                <a:cs typeface="+mn-cs"/>
              </a:rPr>
              <a:t> </a:t>
            </a:r>
            <a:endParaRPr kumimoji="0" lang="en-GB" sz="1200" b="0" i="0" u="none" strike="noStrike" kern="0" cap="none" spc="0" normalizeH="0" baseline="0" noProof="0" dirty="0">
              <a:ln>
                <a:noFill/>
              </a:ln>
              <a:solidFill>
                <a:schemeClr val="bg1"/>
              </a:solidFill>
              <a:effectLst/>
              <a:uLnTx/>
              <a:uFillTx/>
              <a:latin typeface="Calibri"/>
              <a:ea typeface="+mn-ea"/>
              <a:cs typeface="+mn-cs"/>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400" b="0" i="0" u="none" strike="noStrike" kern="0" cap="none" spc="0" normalizeH="0" baseline="0" noProof="0" dirty="0">
              <a:ln>
                <a:noFill/>
              </a:ln>
              <a:solidFill>
                <a:schemeClr val="bg1"/>
              </a:solidFill>
              <a:effectLst/>
              <a:uLnTx/>
              <a:uFillTx/>
              <a:latin typeface="Calibri"/>
              <a:ea typeface="+mn-ea"/>
              <a:cs typeface="+mn-cs"/>
            </a:endParaRPr>
          </a:p>
        </p:txBody>
      </p:sp>
      <p:sp>
        <p:nvSpPr>
          <p:cNvPr id="73" name="Rounded Rectangle 72">
            <a:extLst>
              <a:ext uri="{FF2B5EF4-FFF2-40B4-BE49-F238E27FC236}">
                <a16:creationId xmlns:a16="http://schemas.microsoft.com/office/drawing/2014/main" xmlns="" id="{0F8781A8-8755-F04F-AA6A-9E6218231571}"/>
              </a:ext>
            </a:extLst>
          </p:cNvPr>
          <p:cNvSpPr/>
          <p:nvPr/>
        </p:nvSpPr>
        <p:spPr>
          <a:xfrm>
            <a:off x="272880" y="1311071"/>
            <a:ext cx="1800000" cy="496973"/>
          </a:xfrm>
          <a:prstGeom prst="roundRect">
            <a:avLst/>
          </a:prstGeom>
          <a:solidFill>
            <a:schemeClr val="accent3">
              <a:lumMod val="75000"/>
            </a:schemeClr>
          </a:solidFill>
          <a:ln w="25400" cap="flat" cmpd="sng" algn="ctr">
            <a:solidFill>
              <a:srgbClr val="4BACC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white"/>
                </a:solidFill>
                <a:effectLst/>
                <a:uLnTx/>
                <a:uFillTx/>
                <a:latin typeface="Calibri"/>
                <a:ea typeface="+mn-ea"/>
                <a:cs typeface="+mn-cs"/>
              </a:rPr>
              <a:t>High grade serous</a:t>
            </a:r>
          </a:p>
        </p:txBody>
      </p:sp>
      <p:sp>
        <p:nvSpPr>
          <p:cNvPr id="74" name="Rounded Rectangle 73">
            <a:extLst>
              <a:ext uri="{FF2B5EF4-FFF2-40B4-BE49-F238E27FC236}">
                <a16:creationId xmlns:a16="http://schemas.microsoft.com/office/drawing/2014/main" xmlns="" id="{EF6AB97C-75EC-0540-B838-34E7D80634EE}"/>
              </a:ext>
            </a:extLst>
          </p:cNvPr>
          <p:cNvSpPr/>
          <p:nvPr/>
        </p:nvSpPr>
        <p:spPr>
          <a:xfrm>
            <a:off x="2657161" y="1330728"/>
            <a:ext cx="1800000" cy="496973"/>
          </a:xfrm>
          <a:prstGeom prst="roundRect">
            <a:avLst/>
          </a:prstGeom>
          <a:solidFill>
            <a:schemeClr val="accent3"/>
          </a:solidFill>
          <a:ln w="25400" cap="flat" cmpd="sng" algn="ctr">
            <a:solidFill>
              <a:srgbClr val="4BACC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white"/>
                </a:solidFill>
                <a:effectLst/>
                <a:uLnTx/>
                <a:uFillTx/>
                <a:latin typeface="Calibri"/>
                <a:ea typeface="+mn-ea"/>
                <a:cs typeface="+mn-cs"/>
              </a:rPr>
              <a:t>Clear cell or </a:t>
            </a:r>
          </a:p>
          <a:p>
            <a:pPr marL="0" marR="0" lvl="0" indent="0" algn="ctr" defTabSz="914400" eaLnBrk="1" fontAlgn="auto" latinLnBrk="0" hangingPunct="1">
              <a:lnSpc>
                <a:spcPct val="100000"/>
              </a:lnSpc>
              <a:spcBef>
                <a:spcPts val="0"/>
              </a:spcBef>
              <a:spcAft>
                <a:spcPts val="0"/>
              </a:spcAft>
              <a:buClrTx/>
              <a:buSzTx/>
              <a:buFontTx/>
              <a:buNone/>
              <a:tabLst/>
              <a:defRPr/>
            </a:pPr>
            <a:r>
              <a:rPr lang="en-GB" sz="1200" kern="0" dirty="0">
                <a:solidFill>
                  <a:prstClr val="white"/>
                </a:solidFill>
                <a:latin typeface="Calibri"/>
              </a:rPr>
              <a:t>high grade </a:t>
            </a:r>
            <a:r>
              <a:rPr kumimoji="0" lang="en-GB" sz="1200" b="0" i="0" u="none" strike="noStrike" kern="0" cap="none" spc="0" normalizeH="0" baseline="0" noProof="0" dirty="0" err="1">
                <a:ln>
                  <a:noFill/>
                </a:ln>
                <a:solidFill>
                  <a:prstClr val="white"/>
                </a:solidFill>
                <a:effectLst/>
                <a:uLnTx/>
                <a:uFillTx/>
                <a:latin typeface="Calibri"/>
                <a:ea typeface="+mn-ea"/>
                <a:cs typeface="+mn-cs"/>
              </a:rPr>
              <a:t>endometrioid</a:t>
            </a:r>
            <a:endParaRPr kumimoji="0" lang="en-GB" sz="1200" b="0" i="0" u="none" strike="noStrike" kern="0" cap="none" spc="0" normalizeH="0" baseline="0" noProof="0" dirty="0">
              <a:ln>
                <a:noFill/>
              </a:ln>
              <a:solidFill>
                <a:prstClr val="white"/>
              </a:solidFill>
              <a:effectLst/>
              <a:uLnTx/>
              <a:uFillTx/>
              <a:latin typeface="Calibri"/>
              <a:ea typeface="+mn-ea"/>
              <a:cs typeface="+mn-cs"/>
            </a:endParaRPr>
          </a:p>
        </p:txBody>
      </p:sp>
      <p:sp>
        <p:nvSpPr>
          <p:cNvPr id="76" name="Rounded Rectangle 75">
            <a:extLst>
              <a:ext uri="{FF2B5EF4-FFF2-40B4-BE49-F238E27FC236}">
                <a16:creationId xmlns:a16="http://schemas.microsoft.com/office/drawing/2014/main" xmlns="" id="{AF7A7442-E15B-2B4F-B893-9D023FAF7A3E}"/>
              </a:ext>
            </a:extLst>
          </p:cNvPr>
          <p:cNvSpPr/>
          <p:nvPr/>
        </p:nvSpPr>
        <p:spPr>
          <a:xfrm>
            <a:off x="182880" y="2018100"/>
            <a:ext cx="1980000" cy="648000"/>
          </a:xfrm>
          <a:prstGeom prst="roundRect">
            <a:avLst/>
          </a:prstGeom>
          <a:solidFill>
            <a:schemeClr val="accent3">
              <a:lumMod val="75000"/>
            </a:schemeClr>
          </a:solidFill>
          <a:ln w="25400" cap="flat" cmpd="sng" algn="ctr">
            <a:solidFill>
              <a:srgbClr val="4BACC6">
                <a:shade val="50000"/>
              </a:srgbClr>
            </a:solidFill>
            <a:prstDash val="solid"/>
          </a:ln>
          <a:effectLst/>
        </p:spPr>
        <p:txBody>
          <a:bodyPr rtlCol="0" anchor="ctr"/>
          <a:lstStyle/>
          <a:p>
            <a:pPr lvl="0" algn="ctr" defTabSz="914400">
              <a:defRPr/>
            </a:pPr>
            <a:r>
              <a:rPr lang="en-GB" sz="1200" kern="0" dirty="0">
                <a:solidFill>
                  <a:prstClr val="white"/>
                </a:solidFill>
                <a:latin typeface="Calibri"/>
              </a:rPr>
              <a:t>P</a:t>
            </a:r>
            <a:r>
              <a:rPr kumimoji="0" lang="en-GB" sz="1200" b="0" i="0" u="none" strike="noStrike" kern="0" cap="none" spc="0" normalizeH="0" baseline="0" noProof="0" dirty="0">
                <a:ln>
                  <a:noFill/>
                </a:ln>
                <a:solidFill>
                  <a:prstClr val="white"/>
                </a:solidFill>
                <a:effectLst/>
                <a:uLnTx/>
                <a:uFillTx/>
                <a:latin typeface="Calibri"/>
                <a:ea typeface="+mn-ea"/>
                <a:cs typeface="+mn-cs"/>
              </a:rPr>
              <a:t>aired germline/somatic genetic test any age</a:t>
            </a:r>
          </a:p>
          <a:p>
            <a:pPr lvl="0" algn="ctr" defTabSz="914400">
              <a:defRPr/>
            </a:pPr>
            <a:r>
              <a:rPr kumimoji="0" lang="en-GB" sz="1200" b="1" i="0" u="none" strike="noStrike" kern="0" cap="none" spc="0" normalizeH="0" baseline="0" noProof="0" dirty="0">
                <a:ln>
                  <a:noFill/>
                </a:ln>
                <a:solidFill>
                  <a:prstClr val="white"/>
                </a:solidFill>
                <a:effectLst/>
                <a:uLnTx/>
                <a:uFillTx/>
                <a:latin typeface="Calibri"/>
                <a:ea typeface="+mn-ea"/>
                <a:cs typeface="+mn-cs"/>
              </a:rPr>
              <a:t>plus</a:t>
            </a:r>
            <a:r>
              <a:rPr kumimoji="0" lang="en-GB" sz="1200" b="0" i="0" u="none" strike="noStrike" kern="0" cap="none" spc="0" normalizeH="0" baseline="0" noProof="0" dirty="0">
                <a:ln>
                  <a:noFill/>
                </a:ln>
                <a:solidFill>
                  <a:prstClr val="white"/>
                </a:solidFill>
                <a:effectLst/>
                <a:uLnTx/>
                <a:uFillTx/>
                <a:latin typeface="Calibri"/>
                <a:ea typeface="+mn-ea"/>
                <a:cs typeface="+mn-cs"/>
              </a:rPr>
              <a:t> IHC if</a:t>
            </a:r>
            <a:r>
              <a:rPr kumimoji="0" lang="en-GB" sz="1200" b="0" i="0" u="none" strike="noStrike" kern="0" cap="none" spc="0" normalizeH="0" noProof="0" dirty="0">
                <a:ln>
                  <a:noFill/>
                </a:ln>
                <a:solidFill>
                  <a:prstClr val="white"/>
                </a:solidFill>
                <a:effectLst/>
                <a:uLnTx/>
                <a:uFillTx/>
                <a:latin typeface="Calibri"/>
                <a:ea typeface="+mn-ea"/>
                <a:cs typeface="+mn-cs"/>
              </a:rPr>
              <a:t> diagnosed </a:t>
            </a:r>
            <a:r>
              <a:rPr lang="en-GB" sz="1200" kern="0" dirty="0">
                <a:solidFill>
                  <a:prstClr val="white"/>
                </a:solidFill>
              </a:rPr>
              <a:t>≤</a:t>
            </a:r>
            <a:r>
              <a:rPr kumimoji="0" lang="en-GB" sz="1200" b="0" i="0" u="none" strike="noStrike" kern="0" cap="none" spc="0" normalizeH="0" noProof="0" dirty="0">
                <a:ln>
                  <a:noFill/>
                </a:ln>
                <a:solidFill>
                  <a:prstClr val="white"/>
                </a:solidFill>
                <a:effectLst/>
                <a:uLnTx/>
                <a:uFillTx/>
                <a:latin typeface="Calibri"/>
                <a:ea typeface="+mn-ea"/>
                <a:cs typeface="+mn-cs"/>
              </a:rPr>
              <a:t> 50</a:t>
            </a:r>
            <a:endParaRPr kumimoji="0" lang="en-GB" sz="1200" b="0" i="0" u="none" strike="noStrike" kern="0" cap="none" spc="0" normalizeH="0" baseline="0" noProof="0" dirty="0">
              <a:ln>
                <a:noFill/>
              </a:ln>
              <a:solidFill>
                <a:prstClr val="white"/>
              </a:solidFill>
              <a:effectLst/>
              <a:uLnTx/>
              <a:uFillTx/>
              <a:latin typeface="Calibri"/>
              <a:ea typeface="+mn-ea"/>
              <a:cs typeface="+mn-cs"/>
            </a:endParaRPr>
          </a:p>
        </p:txBody>
      </p:sp>
      <p:sp>
        <p:nvSpPr>
          <p:cNvPr id="77" name="Rounded Rectangle 76">
            <a:extLst>
              <a:ext uri="{FF2B5EF4-FFF2-40B4-BE49-F238E27FC236}">
                <a16:creationId xmlns:a16="http://schemas.microsoft.com/office/drawing/2014/main" xmlns="" id="{4F7D1731-3EE0-414E-94AD-FD54ADEB81CB}"/>
              </a:ext>
            </a:extLst>
          </p:cNvPr>
          <p:cNvSpPr/>
          <p:nvPr/>
        </p:nvSpPr>
        <p:spPr>
          <a:xfrm>
            <a:off x="2567161" y="2018100"/>
            <a:ext cx="1980000" cy="648000"/>
          </a:xfrm>
          <a:prstGeom prst="roundRect">
            <a:avLst/>
          </a:prstGeom>
          <a:solidFill>
            <a:schemeClr val="accent3"/>
          </a:solidFill>
          <a:ln w="25400" cap="flat" cmpd="sng" algn="ctr">
            <a:solidFill>
              <a:srgbClr val="4BACC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white"/>
                </a:solidFill>
                <a:effectLst/>
                <a:uLnTx/>
                <a:uFillTx/>
                <a:latin typeface="Calibri"/>
                <a:ea typeface="+mn-ea"/>
                <a:cs typeface="+mn-cs"/>
              </a:rPr>
              <a:t>Paired germline/somatic genetic test </a:t>
            </a:r>
            <a:r>
              <a:rPr kumimoji="0" lang="en-GB" sz="1200" b="1" i="0" u="none" strike="noStrike" kern="0" cap="none" spc="0" normalizeH="0" baseline="0" noProof="0" dirty="0">
                <a:ln>
                  <a:noFill/>
                </a:ln>
                <a:solidFill>
                  <a:prstClr val="white"/>
                </a:solidFill>
                <a:effectLst/>
                <a:uLnTx/>
                <a:uFillTx/>
                <a:latin typeface="Calibri"/>
                <a:ea typeface="+mn-ea"/>
                <a:cs typeface="+mn-cs"/>
              </a:rPr>
              <a:t>plus</a:t>
            </a:r>
            <a:r>
              <a:rPr kumimoji="0" lang="en-GB" sz="1200" b="0" i="0" u="none" strike="noStrike" kern="0" cap="none" spc="0" normalizeH="0" baseline="0" noProof="0" dirty="0">
                <a:ln>
                  <a:noFill/>
                </a:ln>
                <a:solidFill>
                  <a:prstClr val="white"/>
                </a:solidFill>
                <a:effectLst/>
                <a:uLnTx/>
                <a:uFillTx/>
                <a:latin typeface="Calibri"/>
                <a:ea typeface="+mn-ea"/>
                <a:cs typeface="+mn-cs"/>
              </a:rPr>
              <a:t> IHC pathway</a:t>
            </a:r>
          </a:p>
        </p:txBody>
      </p:sp>
      <p:sp>
        <p:nvSpPr>
          <p:cNvPr id="78" name="Rounded Rectangle 77">
            <a:extLst>
              <a:ext uri="{FF2B5EF4-FFF2-40B4-BE49-F238E27FC236}">
                <a16:creationId xmlns:a16="http://schemas.microsoft.com/office/drawing/2014/main" xmlns="" id="{B04F6A80-4E77-4146-979A-106BDE606720}"/>
              </a:ext>
            </a:extLst>
          </p:cNvPr>
          <p:cNvSpPr/>
          <p:nvPr/>
        </p:nvSpPr>
        <p:spPr>
          <a:xfrm>
            <a:off x="4276165" y="2839627"/>
            <a:ext cx="3859305" cy="2496764"/>
          </a:xfrm>
          <a:prstGeom prst="roundRect">
            <a:avLst/>
          </a:prstGeom>
          <a:solidFill>
            <a:schemeClr val="accent3">
              <a:lumMod val="60000"/>
              <a:lumOff val="40000"/>
            </a:schemeClr>
          </a:solidFill>
          <a:ln w="25400" cap="flat" cmpd="sng" algn="ctr">
            <a:solidFill>
              <a:srgbClr val="4BACC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sng" strike="noStrike" kern="0" cap="none" spc="0" normalizeH="0" baseline="0" noProof="0" dirty="0">
                <a:ln>
                  <a:noFill/>
                </a:ln>
                <a:effectLst/>
                <a:uLnTx/>
                <a:uFillTx/>
                <a:latin typeface="Calibri"/>
                <a:ea typeface="+mn-ea"/>
                <a:cs typeface="+mn-cs"/>
              </a:rPr>
              <a:t>Immunohistochemistry (IHC) pathway:</a:t>
            </a:r>
          </a:p>
          <a:p>
            <a:pPr marL="171450" lvl="0" indent="-171450" defTabSz="914400">
              <a:buFont typeface="Arial" panose="020B0604020202020204" pitchFamily="34" charset="0"/>
              <a:buChar char="•"/>
              <a:defRPr/>
            </a:pPr>
            <a:r>
              <a:rPr lang="en-GB" sz="1200" b="1" kern="0" dirty="0"/>
              <a:t>Pathology</a:t>
            </a:r>
            <a:r>
              <a:rPr lang="en-GB" sz="1200" kern="0" dirty="0"/>
              <a:t> will undertake reflex mismatch repair immunohistochemistry (MMR-IHC) analysis</a:t>
            </a:r>
          </a:p>
          <a:p>
            <a:pPr marL="171450" lvl="0" indent="-171450" defTabSz="914400">
              <a:buFont typeface="Arial" panose="020B0604020202020204" pitchFamily="34" charset="0"/>
              <a:buChar char="•"/>
              <a:defRPr/>
            </a:pPr>
            <a:r>
              <a:rPr lang="en-GB" sz="1200" kern="0" dirty="0"/>
              <a:t>If loss / abnormal staining of MLH1/PMS2, </a:t>
            </a:r>
            <a:r>
              <a:rPr lang="en-GB" sz="1200" b="1" kern="0" dirty="0"/>
              <a:t>pathology</a:t>
            </a:r>
            <a:r>
              <a:rPr lang="en-GB" sz="1200" kern="0" dirty="0"/>
              <a:t> will send reflex MLH1 </a:t>
            </a:r>
            <a:r>
              <a:rPr lang="en-GB" sz="1200" kern="0" dirty="0" err="1"/>
              <a:t>promotor</a:t>
            </a:r>
            <a:r>
              <a:rPr lang="en-GB" sz="1200" kern="0" dirty="0"/>
              <a:t> </a:t>
            </a:r>
            <a:r>
              <a:rPr lang="en-GB" sz="1200" kern="0" dirty="0" err="1"/>
              <a:t>hypermethylation</a:t>
            </a:r>
            <a:r>
              <a:rPr lang="en-GB" sz="1200" kern="0" dirty="0"/>
              <a:t> testing to lab</a:t>
            </a:r>
          </a:p>
          <a:p>
            <a:pPr lvl="0" defTabSz="914400">
              <a:buFont typeface="Arial" panose="020B0604020202020204" pitchFamily="34" charset="0"/>
              <a:buChar char="•"/>
              <a:defRPr/>
            </a:pPr>
            <a:r>
              <a:rPr lang="en-GB" sz="1200" kern="0" dirty="0"/>
              <a:t> If loss / abnormal staining of MSH2/MSH6, clinical treating team to </a:t>
            </a:r>
            <a:r>
              <a:rPr lang="en-GB" sz="1200" b="1" kern="0" dirty="0">
                <a:solidFill>
                  <a:schemeClr val="bg1"/>
                </a:solidFill>
                <a:highlight>
                  <a:srgbClr val="800080"/>
                </a:highlight>
              </a:rPr>
              <a:t>refer to Genetics</a:t>
            </a:r>
          </a:p>
          <a:p>
            <a:pPr defTabSz="914400">
              <a:buFont typeface="Arial" panose="020B0604020202020204" pitchFamily="34" charset="0"/>
              <a:buChar char="•"/>
              <a:defRPr/>
            </a:pPr>
            <a:r>
              <a:rPr lang="en-GB" sz="1200" kern="0" dirty="0"/>
              <a:t> If loss / abnormal staining of isolated PMS2 clinical treating team to </a:t>
            </a:r>
            <a:r>
              <a:rPr lang="en-GB" sz="1200" b="1" kern="0" dirty="0">
                <a:solidFill>
                  <a:schemeClr val="bg1"/>
                </a:solidFill>
                <a:highlight>
                  <a:srgbClr val="800080"/>
                </a:highlight>
              </a:rPr>
              <a:t>refer to Genetics</a:t>
            </a:r>
          </a:p>
          <a:p>
            <a:pPr defTabSz="914400">
              <a:buFont typeface="Arial" panose="020B0604020202020204" pitchFamily="34" charset="0"/>
              <a:buChar char="•"/>
              <a:defRPr/>
            </a:pPr>
            <a:r>
              <a:rPr lang="en-GB" sz="1200" kern="0" dirty="0"/>
              <a:t> If loss / abnormal staining of MLH1/PMS2</a:t>
            </a:r>
            <a:r>
              <a:rPr lang="en-GB" sz="1200" b="1" kern="0" dirty="0"/>
              <a:t> AND </a:t>
            </a:r>
            <a:r>
              <a:rPr lang="en-GB" sz="1200" kern="0" dirty="0"/>
              <a:t>absent MLH1 </a:t>
            </a:r>
            <a:r>
              <a:rPr lang="en-GB" sz="1200" kern="0" dirty="0" err="1"/>
              <a:t>promotor</a:t>
            </a:r>
            <a:r>
              <a:rPr lang="en-GB" sz="1200" kern="0" dirty="0"/>
              <a:t> </a:t>
            </a:r>
            <a:r>
              <a:rPr lang="en-GB" sz="1200" kern="0" dirty="0" err="1"/>
              <a:t>hypermethylation</a:t>
            </a:r>
            <a:r>
              <a:rPr lang="en-GB" sz="1200" kern="0" dirty="0"/>
              <a:t> clinical treating team to </a:t>
            </a:r>
            <a:r>
              <a:rPr lang="en-GB" sz="1200" b="1" kern="0" dirty="0">
                <a:solidFill>
                  <a:schemeClr val="bg1"/>
                </a:solidFill>
                <a:highlight>
                  <a:srgbClr val="800080"/>
                </a:highlight>
              </a:rPr>
              <a:t>refer to Genetics</a:t>
            </a:r>
          </a:p>
        </p:txBody>
      </p:sp>
      <p:sp>
        <p:nvSpPr>
          <p:cNvPr id="79" name="Rounded Rectangle 78">
            <a:extLst>
              <a:ext uri="{FF2B5EF4-FFF2-40B4-BE49-F238E27FC236}">
                <a16:creationId xmlns:a16="http://schemas.microsoft.com/office/drawing/2014/main" xmlns="" id="{4449A29E-AC6B-A54E-B5FE-34C1144615E0}"/>
              </a:ext>
            </a:extLst>
          </p:cNvPr>
          <p:cNvSpPr/>
          <p:nvPr/>
        </p:nvSpPr>
        <p:spPr>
          <a:xfrm>
            <a:off x="7004139" y="443492"/>
            <a:ext cx="2854935" cy="2082686"/>
          </a:xfrm>
          <a:prstGeom prst="roundRect">
            <a:avLst/>
          </a:prstGeom>
          <a:noFill/>
          <a:ln w="25400" cap="flat" cmpd="sng" algn="ctr">
            <a:solidFill>
              <a:srgbClr val="7030A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Calibri"/>
                <a:ea typeface="+mn-ea"/>
                <a:cs typeface="+mn-cs"/>
              </a:rPr>
              <a:t>Patient with ovarian cancer and:</a:t>
            </a:r>
          </a:p>
          <a:p>
            <a:pPr marL="95250" indent="-79375" defTabSz="914400">
              <a:buFont typeface="Arial" panose="020B0604020202020204" pitchFamily="34" charset="0"/>
              <a:buChar char="•"/>
              <a:defRPr/>
            </a:pPr>
            <a:r>
              <a:rPr lang="en-GB" sz="1200" kern="0" dirty="0">
                <a:solidFill>
                  <a:prstClr val="black"/>
                </a:solidFill>
              </a:rPr>
              <a:t>Answers “yes” to any questions on family history screening questionnaire</a:t>
            </a:r>
            <a:endParaRPr kumimoji="0" lang="en-GB" sz="1200" b="0" i="0" u="none" strike="noStrike" kern="0" cap="none" spc="0" normalizeH="0" baseline="0" noProof="0" dirty="0">
              <a:ln>
                <a:noFill/>
              </a:ln>
              <a:solidFill>
                <a:prstClr val="black"/>
              </a:solidFill>
              <a:effectLst/>
              <a:uLnTx/>
              <a:uFillTx/>
              <a:latin typeface="Calibri"/>
              <a:ea typeface="+mn-ea"/>
              <a:cs typeface="+mn-cs"/>
            </a:endParaRPr>
          </a:p>
          <a:p>
            <a:pPr marL="95250" marR="0" lvl="0" indent="-79375"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Calibri"/>
                <a:ea typeface="+mn-ea"/>
                <a:cs typeface="+mn-cs"/>
              </a:rPr>
              <a:t>Unable to establish if patient meets testing criteria</a:t>
            </a:r>
          </a:p>
          <a:p>
            <a:pPr marL="95250" marR="0" lvl="0" indent="-79375"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Calibri"/>
                <a:ea typeface="+mn-ea"/>
                <a:cs typeface="+mn-cs"/>
              </a:rPr>
              <a:t>Children (&lt;18 years)</a:t>
            </a:r>
          </a:p>
          <a:p>
            <a:pPr marL="95250" marR="0" lvl="0" indent="-79375"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Calibri"/>
                <a:ea typeface="+mn-ea"/>
                <a:cs typeface="+mn-cs"/>
              </a:rPr>
              <a:t>Patient is unsure about testing or needs further discussion</a:t>
            </a:r>
          </a:p>
          <a:p>
            <a:pPr marL="95250" marR="0" lvl="0" indent="-79375"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err="1">
                <a:ln>
                  <a:noFill/>
                </a:ln>
                <a:solidFill>
                  <a:prstClr val="black"/>
                </a:solidFill>
                <a:effectLst/>
                <a:uLnTx/>
                <a:uFillTx/>
                <a:latin typeface="Calibri"/>
                <a:ea typeface="+mn-ea"/>
                <a:cs typeface="+mn-cs"/>
              </a:rPr>
              <a:t>Sertoli</a:t>
            </a:r>
            <a:r>
              <a:rPr kumimoji="0" lang="en-GB" sz="1200" b="0" i="0" u="none" strike="noStrike" kern="0" cap="none" spc="0" normalizeH="0" baseline="0" noProof="0" dirty="0">
                <a:ln>
                  <a:noFill/>
                </a:ln>
                <a:solidFill>
                  <a:prstClr val="black"/>
                </a:solidFill>
                <a:effectLst/>
                <a:uLnTx/>
                <a:uFillTx/>
                <a:latin typeface="Calibri"/>
                <a:ea typeface="+mn-ea"/>
                <a:cs typeface="+mn-cs"/>
              </a:rPr>
              <a:t> Leydig histology </a:t>
            </a:r>
          </a:p>
        </p:txBody>
      </p:sp>
      <p:sp>
        <p:nvSpPr>
          <p:cNvPr id="80" name="Rounded Rectangle 79">
            <a:extLst>
              <a:ext uri="{FF2B5EF4-FFF2-40B4-BE49-F238E27FC236}">
                <a16:creationId xmlns:a16="http://schemas.microsoft.com/office/drawing/2014/main" xmlns="" id="{4D22B887-759B-394D-BF63-E962052B8426}"/>
              </a:ext>
            </a:extLst>
          </p:cNvPr>
          <p:cNvSpPr/>
          <p:nvPr/>
        </p:nvSpPr>
        <p:spPr>
          <a:xfrm>
            <a:off x="4919472" y="5513831"/>
            <a:ext cx="3831336" cy="1317651"/>
          </a:xfrm>
          <a:prstGeom prst="roundRect">
            <a:avLst/>
          </a:prstGeom>
          <a:solidFill>
            <a:sysClr val="window" lastClr="FFFFFF"/>
          </a:solidFill>
          <a:ln w="25400" cap="flat" cmpd="sng" algn="ctr">
            <a:solidFill>
              <a:srgbClr val="7030A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prstClr val="black"/>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black"/>
                </a:solidFill>
                <a:effectLst/>
                <a:uLnTx/>
                <a:uFillTx/>
                <a:latin typeface="Calibri"/>
                <a:ea typeface="+mn-ea"/>
                <a:cs typeface="+mn-cs"/>
              </a:rPr>
              <a:t>Pathogenic variant or variant of uncertain </a:t>
            </a:r>
            <a:r>
              <a:rPr lang="en-GB" sz="1400" b="1" kern="0" dirty="0">
                <a:solidFill>
                  <a:prstClr val="black"/>
                </a:solidFill>
                <a:latin typeface="Calibri"/>
              </a:rPr>
              <a:t>significance</a:t>
            </a:r>
            <a:r>
              <a:rPr kumimoji="0" lang="en-GB" sz="1400" b="1" i="0" u="none" strike="noStrike" kern="0" cap="none" spc="0" normalizeH="0" baseline="0" noProof="0" dirty="0">
                <a:ln>
                  <a:noFill/>
                </a:ln>
                <a:solidFill>
                  <a:prstClr val="black"/>
                </a:solidFill>
                <a:effectLst/>
                <a:uLnTx/>
                <a:uFillTx/>
                <a:latin typeface="Calibri"/>
                <a:ea typeface="+mn-ea"/>
                <a:cs typeface="+mn-cs"/>
              </a:rPr>
              <a:t> (VUS):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Calibri"/>
                <a:ea typeface="+mn-ea"/>
                <a:cs typeface="+mn-cs"/>
              </a:rPr>
              <a:t>Referring team to discuss result with patient and refer to Clinical Genetics for detailed discussion</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Calibri"/>
                <a:ea typeface="+mn-ea"/>
                <a:cs typeface="+mn-cs"/>
              </a:rPr>
              <a:t>Ensure FHQ </a:t>
            </a:r>
            <a:r>
              <a:rPr lang="en-GB" sz="1200" kern="0" dirty="0">
                <a:solidFill>
                  <a:prstClr val="black"/>
                </a:solidFill>
              </a:rPr>
              <a:t>completed </a:t>
            </a:r>
            <a:r>
              <a:rPr lang="en-GB" sz="1200" kern="0" dirty="0"/>
              <a:t>at </a:t>
            </a:r>
            <a:r>
              <a:rPr lang="en-GB" sz="1200" i="1" u="sng" kern="0" dirty="0"/>
              <a:t>https://fhqs.org/ </a:t>
            </a:r>
            <a:endParaRPr kumimoji="0" lang="en-GB" sz="1100" b="0" i="1" u="sng" strike="noStrike" kern="0" cap="none" spc="0" normalizeH="0" baseline="0" noProof="0" dirty="0">
              <a:ln>
                <a:noFill/>
              </a:ln>
              <a:effectLst/>
              <a:uLnTx/>
              <a:uFillTx/>
              <a:latin typeface="Calibri"/>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0" cap="none" spc="0" normalizeH="0" baseline="0" noProof="0" dirty="0">
              <a:ln>
                <a:noFill/>
              </a:ln>
              <a:solidFill>
                <a:prstClr val="black"/>
              </a:solidFill>
              <a:effectLst/>
              <a:uLnTx/>
              <a:uFillTx/>
              <a:latin typeface="Calibri"/>
              <a:ea typeface="+mn-ea"/>
              <a:cs typeface="+mn-cs"/>
            </a:endParaRPr>
          </a:p>
        </p:txBody>
      </p:sp>
      <p:cxnSp>
        <p:nvCxnSpPr>
          <p:cNvPr id="96" name="Straight Arrow Connector 95">
            <a:extLst>
              <a:ext uri="{FF2B5EF4-FFF2-40B4-BE49-F238E27FC236}">
                <a16:creationId xmlns:a16="http://schemas.microsoft.com/office/drawing/2014/main" xmlns="" id="{81935717-502F-AC42-A5E4-B82527315F8A}"/>
              </a:ext>
            </a:extLst>
          </p:cNvPr>
          <p:cNvCxnSpPr>
            <a:cxnSpLocks/>
          </p:cNvCxnSpPr>
          <p:nvPr/>
        </p:nvCxnSpPr>
        <p:spPr>
          <a:xfrm>
            <a:off x="3568745" y="2678942"/>
            <a:ext cx="0" cy="171445"/>
          </a:xfrm>
          <a:prstGeom prst="straightConnector1">
            <a:avLst/>
          </a:prstGeom>
          <a:ln w="28575">
            <a:solidFill>
              <a:srgbClr val="2F676E"/>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xmlns="" id="{AB6ADFDE-72AB-DC41-A8B5-F6F73EDC496B}"/>
              </a:ext>
            </a:extLst>
          </p:cNvPr>
          <p:cNvCxnSpPr>
            <a:cxnSpLocks/>
            <a:endCxn id="72" idx="2"/>
          </p:cNvCxnSpPr>
          <p:nvPr/>
        </p:nvCxnSpPr>
        <p:spPr>
          <a:xfrm flipV="1">
            <a:off x="8750808" y="5336391"/>
            <a:ext cx="271683" cy="344281"/>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xmlns="" id="{51D55A36-8045-AB4C-93EC-FC57A2179D13}"/>
              </a:ext>
            </a:extLst>
          </p:cNvPr>
          <p:cNvCxnSpPr>
            <a:cxnSpLocks/>
            <a:stCxn id="69" idx="2"/>
          </p:cNvCxnSpPr>
          <p:nvPr/>
        </p:nvCxnSpPr>
        <p:spPr>
          <a:xfrm>
            <a:off x="2195756" y="5336391"/>
            <a:ext cx="0" cy="191048"/>
          </a:xfrm>
          <a:prstGeom prst="straightConnector1">
            <a:avLst/>
          </a:prstGeom>
          <a:ln w="28575">
            <a:solidFill>
              <a:srgbClr val="2F676E"/>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xmlns="" id="{0BB1EF76-29C9-0943-92F5-AC06FEFF76B8}"/>
              </a:ext>
            </a:extLst>
          </p:cNvPr>
          <p:cNvCxnSpPr>
            <a:cxnSpLocks/>
          </p:cNvCxnSpPr>
          <p:nvPr/>
        </p:nvCxnSpPr>
        <p:spPr>
          <a:xfrm>
            <a:off x="3991893" y="5188687"/>
            <a:ext cx="930535" cy="491985"/>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xmlns="" id="{C986A993-4CFA-D641-A09B-97286BE04269}"/>
              </a:ext>
            </a:extLst>
          </p:cNvPr>
          <p:cNvCxnSpPr>
            <a:cxnSpLocks/>
          </p:cNvCxnSpPr>
          <p:nvPr/>
        </p:nvCxnSpPr>
        <p:spPr>
          <a:xfrm>
            <a:off x="3557161" y="1095071"/>
            <a:ext cx="0" cy="216000"/>
          </a:xfrm>
          <a:prstGeom prst="straightConnector1">
            <a:avLst/>
          </a:prstGeom>
          <a:ln w="28575">
            <a:solidFill>
              <a:srgbClr val="2F676E"/>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145">
            <a:extLst>
              <a:ext uri="{FF2B5EF4-FFF2-40B4-BE49-F238E27FC236}">
                <a16:creationId xmlns:a16="http://schemas.microsoft.com/office/drawing/2014/main" xmlns="" id="{6CA381B5-66A4-FD4B-9645-EA2DA690F999}"/>
              </a:ext>
            </a:extLst>
          </p:cNvPr>
          <p:cNvCxnSpPr>
            <a:cxnSpLocks/>
          </p:cNvCxnSpPr>
          <p:nvPr/>
        </p:nvCxnSpPr>
        <p:spPr>
          <a:xfrm>
            <a:off x="1166839" y="1095071"/>
            <a:ext cx="0" cy="216000"/>
          </a:xfrm>
          <a:prstGeom prst="straightConnector1">
            <a:avLst/>
          </a:prstGeom>
          <a:ln w="28575">
            <a:solidFill>
              <a:srgbClr val="2F676E"/>
            </a:solidFill>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149">
            <a:extLst>
              <a:ext uri="{FF2B5EF4-FFF2-40B4-BE49-F238E27FC236}">
                <a16:creationId xmlns:a16="http://schemas.microsoft.com/office/drawing/2014/main" xmlns="" id="{E98002D0-8D82-634C-A34C-00A35799A702}"/>
              </a:ext>
            </a:extLst>
          </p:cNvPr>
          <p:cNvCxnSpPr>
            <a:cxnSpLocks/>
          </p:cNvCxnSpPr>
          <p:nvPr/>
        </p:nvCxnSpPr>
        <p:spPr>
          <a:xfrm>
            <a:off x="3557161" y="1827701"/>
            <a:ext cx="0" cy="216000"/>
          </a:xfrm>
          <a:prstGeom prst="straightConnector1">
            <a:avLst/>
          </a:prstGeom>
          <a:ln w="28575">
            <a:solidFill>
              <a:srgbClr val="2F676E"/>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Straight Arrow Connector 152">
            <a:extLst>
              <a:ext uri="{FF2B5EF4-FFF2-40B4-BE49-F238E27FC236}">
                <a16:creationId xmlns:a16="http://schemas.microsoft.com/office/drawing/2014/main" xmlns="" id="{A522C8C4-EFB7-E84E-A4D3-38863CE29582}"/>
              </a:ext>
            </a:extLst>
          </p:cNvPr>
          <p:cNvCxnSpPr>
            <a:cxnSpLocks/>
          </p:cNvCxnSpPr>
          <p:nvPr/>
        </p:nvCxnSpPr>
        <p:spPr>
          <a:xfrm>
            <a:off x="1170925" y="2544277"/>
            <a:ext cx="3910" cy="293268"/>
          </a:xfrm>
          <a:prstGeom prst="straightConnector1">
            <a:avLst/>
          </a:prstGeom>
          <a:ln w="28575">
            <a:solidFill>
              <a:srgbClr val="2F676E"/>
            </a:solidFill>
            <a:tailEnd type="triangle"/>
          </a:ln>
        </p:spPr>
        <p:style>
          <a:lnRef idx="1">
            <a:schemeClr val="accent1"/>
          </a:lnRef>
          <a:fillRef idx="0">
            <a:schemeClr val="accent1"/>
          </a:fillRef>
          <a:effectRef idx="0">
            <a:schemeClr val="accent1"/>
          </a:effectRef>
          <a:fontRef idx="minor">
            <a:schemeClr val="tx1"/>
          </a:fontRef>
        </p:style>
      </p:cxnSp>
      <p:cxnSp>
        <p:nvCxnSpPr>
          <p:cNvPr id="156" name="Straight Arrow Connector 155">
            <a:extLst>
              <a:ext uri="{FF2B5EF4-FFF2-40B4-BE49-F238E27FC236}">
                <a16:creationId xmlns:a16="http://schemas.microsoft.com/office/drawing/2014/main" xmlns="" id="{AE6DBE88-A3BA-B747-94BD-03FEE2AC3303}"/>
              </a:ext>
            </a:extLst>
          </p:cNvPr>
          <p:cNvCxnSpPr>
            <a:cxnSpLocks/>
            <a:stCxn id="77" idx="2"/>
          </p:cNvCxnSpPr>
          <p:nvPr/>
        </p:nvCxnSpPr>
        <p:spPr>
          <a:xfrm>
            <a:off x="3557161" y="2666100"/>
            <a:ext cx="812820" cy="300384"/>
          </a:xfrm>
          <a:prstGeom prst="straightConnector1">
            <a:avLst/>
          </a:prstGeom>
          <a:ln w="28575">
            <a:solidFill>
              <a:srgbClr val="2F676E"/>
            </a:solidFill>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a:extLst>
              <a:ext uri="{FF2B5EF4-FFF2-40B4-BE49-F238E27FC236}">
                <a16:creationId xmlns:a16="http://schemas.microsoft.com/office/drawing/2014/main" xmlns="" id="{D3CEC17D-1E74-564B-98DB-4FB402E65AAA}"/>
              </a:ext>
            </a:extLst>
          </p:cNvPr>
          <p:cNvCxnSpPr>
            <a:cxnSpLocks/>
          </p:cNvCxnSpPr>
          <p:nvPr/>
        </p:nvCxnSpPr>
        <p:spPr>
          <a:xfrm>
            <a:off x="9087533" y="2526178"/>
            <a:ext cx="0" cy="220652"/>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8" name="Rounded Rectangle 27">
            <a:extLst>
              <a:ext uri="{FF2B5EF4-FFF2-40B4-BE49-F238E27FC236}">
                <a16:creationId xmlns:a16="http://schemas.microsoft.com/office/drawing/2014/main" xmlns="" id="{EF6AB97C-75EC-0540-B838-34E7D80634EE}"/>
              </a:ext>
            </a:extLst>
          </p:cNvPr>
          <p:cNvSpPr/>
          <p:nvPr/>
        </p:nvSpPr>
        <p:spPr>
          <a:xfrm>
            <a:off x="4655825" y="1311070"/>
            <a:ext cx="2325454" cy="496973"/>
          </a:xfrm>
          <a:prstGeom prst="roundRect">
            <a:avLst/>
          </a:prstGeom>
          <a:solidFill>
            <a:schemeClr val="accent3">
              <a:lumMod val="60000"/>
              <a:lumOff val="40000"/>
            </a:schemeClr>
          </a:solidFill>
          <a:ln w="25400" cap="flat" cmpd="sng" algn="ctr">
            <a:solidFill>
              <a:srgbClr val="4BACC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kern="0" dirty="0">
                <a:latin typeface="Calibri"/>
              </a:rPr>
              <a:t>Epithelial ovarian cancer</a:t>
            </a:r>
            <a:r>
              <a:rPr kumimoji="0" lang="en-GB" sz="1200" b="0" i="0" u="none" strike="noStrike" kern="0" cap="none" spc="0" normalizeH="0" baseline="0" noProof="0" dirty="0">
                <a:ln>
                  <a:noFill/>
                </a:ln>
                <a:effectLst/>
                <a:uLnTx/>
                <a:uFillTx/>
                <a:latin typeface="Calibri"/>
                <a:ea typeface="+mn-ea"/>
                <a:cs typeface="+mn-cs"/>
              </a:rPr>
              <a:t> ≤50 or non-serous/non-mucinous any age </a:t>
            </a:r>
            <a:r>
              <a:rPr kumimoji="0" lang="en-GB" sz="1200" b="0" i="1" u="none" strike="noStrike" kern="0" cap="none" spc="0" normalizeH="0" baseline="0" noProof="0" dirty="0">
                <a:ln>
                  <a:noFill/>
                </a:ln>
                <a:effectLst/>
                <a:uLnTx/>
                <a:uFillTx/>
                <a:latin typeface="Calibri"/>
                <a:ea typeface="+mn-ea"/>
                <a:cs typeface="+mn-cs"/>
              </a:rPr>
              <a:t>not meeting other categories</a:t>
            </a:r>
            <a:endParaRPr kumimoji="0" lang="en-GB" sz="1200" b="0" i="1" u="none" strike="noStrike" kern="0" cap="none" spc="0" normalizeH="0" baseline="0" noProof="0" dirty="0">
              <a:ln>
                <a:noFill/>
              </a:ln>
              <a:effectLst/>
              <a:uLnTx/>
              <a:uFillTx/>
              <a:latin typeface="Calibri"/>
            </a:endParaRPr>
          </a:p>
        </p:txBody>
      </p:sp>
      <p:sp>
        <p:nvSpPr>
          <p:cNvPr id="29" name="Rounded Rectangle 28">
            <a:extLst>
              <a:ext uri="{FF2B5EF4-FFF2-40B4-BE49-F238E27FC236}">
                <a16:creationId xmlns:a16="http://schemas.microsoft.com/office/drawing/2014/main" xmlns="" id="{4F7D1731-3EE0-414E-94AD-FD54ADEB81CB}"/>
              </a:ext>
            </a:extLst>
          </p:cNvPr>
          <p:cNvSpPr/>
          <p:nvPr/>
        </p:nvSpPr>
        <p:spPr>
          <a:xfrm>
            <a:off x="4943922" y="1999240"/>
            <a:ext cx="1980000" cy="648000"/>
          </a:xfrm>
          <a:prstGeom prst="roundRect">
            <a:avLst/>
          </a:prstGeom>
          <a:solidFill>
            <a:schemeClr val="accent3">
              <a:lumMod val="60000"/>
              <a:lumOff val="40000"/>
            </a:schemeClr>
          </a:solidFill>
          <a:ln w="25400" cap="flat" cmpd="sng" algn="ctr">
            <a:solidFill>
              <a:srgbClr val="4BACC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effectLst/>
                <a:uLnTx/>
                <a:uFillTx/>
                <a:latin typeface="Calibri"/>
                <a:ea typeface="+mn-ea"/>
                <a:cs typeface="+mn-cs"/>
              </a:rPr>
              <a:t>IHC pathway only</a:t>
            </a:r>
          </a:p>
        </p:txBody>
      </p:sp>
      <p:cxnSp>
        <p:nvCxnSpPr>
          <p:cNvPr id="32" name="Straight Arrow Connector 31">
            <a:extLst>
              <a:ext uri="{FF2B5EF4-FFF2-40B4-BE49-F238E27FC236}">
                <a16:creationId xmlns:a16="http://schemas.microsoft.com/office/drawing/2014/main" xmlns="" id="{C986A993-4CFA-D641-A09B-97286BE04269}"/>
              </a:ext>
            </a:extLst>
          </p:cNvPr>
          <p:cNvCxnSpPr>
            <a:cxnSpLocks/>
          </p:cNvCxnSpPr>
          <p:nvPr/>
        </p:nvCxnSpPr>
        <p:spPr>
          <a:xfrm>
            <a:off x="5941442" y="1095070"/>
            <a:ext cx="0" cy="216000"/>
          </a:xfrm>
          <a:prstGeom prst="straightConnector1">
            <a:avLst/>
          </a:prstGeom>
          <a:ln w="28575">
            <a:solidFill>
              <a:srgbClr val="2F676E"/>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xmlns="" id="{E98002D0-8D82-634C-A34C-00A35799A702}"/>
              </a:ext>
            </a:extLst>
          </p:cNvPr>
          <p:cNvCxnSpPr>
            <a:cxnSpLocks/>
          </p:cNvCxnSpPr>
          <p:nvPr/>
        </p:nvCxnSpPr>
        <p:spPr>
          <a:xfrm>
            <a:off x="5941442" y="1808043"/>
            <a:ext cx="0" cy="216000"/>
          </a:xfrm>
          <a:prstGeom prst="straightConnector1">
            <a:avLst/>
          </a:prstGeom>
          <a:ln w="28575">
            <a:solidFill>
              <a:srgbClr val="2F676E"/>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xmlns="" id="{AE6DBE88-A3BA-B747-94BD-03FEE2AC3303}"/>
              </a:ext>
            </a:extLst>
          </p:cNvPr>
          <p:cNvCxnSpPr>
            <a:cxnSpLocks/>
            <a:stCxn id="29" idx="2"/>
          </p:cNvCxnSpPr>
          <p:nvPr/>
        </p:nvCxnSpPr>
        <p:spPr>
          <a:xfrm>
            <a:off x="5933922" y="2647240"/>
            <a:ext cx="0" cy="173527"/>
          </a:xfrm>
          <a:prstGeom prst="straightConnector1">
            <a:avLst/>
          </a:prstGeom>
          <a:ln w="28575">
            <a:solidFill>
              <a:srgbClr val="2F676E"/>
            </a:solidFill>
            <a:tailEnd type="triangle"/>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64941" y="41768"/>
            <a:ext cx="1956984" cy="383939"/>
            <a:chOff x="64941" y="41768"/>
            <a:chExt cx="1956984" cy="383939"/>
          </a:xfrm>
        </p:grpSpPr>
        <p:pic>
          <p:nvPicPr>
            <p:cNvPr id="41" name="Picture 4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705" y="41768"/>
              <a:ext cx="1793456" cy="199273"/>
            </a:xfrm>
            <a:prstGeom prst="rect">
              <a:avLst/>
            </a:prstGeom>
          </p:spPr>
        </p:pic>
        <p:sp>
          <p:nvSpPr>
            <p:cNvPr id="10" name="TextBox 9"/>
            <p:cNvSpPr txBox="1"/>
            <p:nvPr/>
          </p:nvSpPr>
          <p:spPr>
            <a:xfrm>
              <a:off x="64941" y="241041"/>
              <a:ext cx="1956984" cy="184666"/>
            </a:xfrm>
            <a:prstGeom prst="rect">
              <a:avLst/>
            </a:prstGeom>
            <a:noFill/>
          </p:spPr>
          <p:txBody>
            <a:bodyPr wrap="square" rtlCol="0">
              <a:spAutoFit/>
            </a:bodyPr>
            <a:lstStyle/>
            <a:p>
              <a:r>
                <a:rPr lang="en-GB" sz="600" dirty="0"/>
                <a:t>SOUTH WEST THAMES REGIONAL GENETICS SERVICE</a:t>
              </a:r>
            </a:p>
          </p:txBody>
        </p:sp>
      </p:grpSp>
      <p:cxnSp>
        <p:nvCxnSpPr>
          <p:cNvPr id="52" name="Straight Arrow Connector 51">
            <a:extLst>
              <a:ext uri="{FF2B5EF4-FFF2-40B4-BE49-F238E27FC236}">
                <a16:creationId xmlns:a16="http://schemas.microsoft.com/office/drawing/2014/main" xmlns="" id="{E98002D0-8D82-634C-A34C-00A35799A702}"/>
              </a:ext>
            </a:extLst>
          </p:cNvPr>
          <p:cNvCxnSpPr>
            <a:cxnSpLocks/>
          </p:cNvCxnSpPr>
          <p:nvPr/>
        </p:nvCxnSpPr>
        <p:spPr>
          <a:xfrm>
            <a:off x="1172880" y="1796574"/>
            <a:ext cx="0" cy="216000"/>
          </a:xfrm>
          <a:prstGeom prst="straightConnector1">
            <a:avLst/>
          </a:prstGeom>
          <a:ln w="28575">
            <a:solidFill>
              <a:srgbClr val="2F676E"/>
            </a:solidFill>
            <a:tailEnd type="triangle"/>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xmlns="" id="{074D3998-21D0-0744-A8CF-589292240EF7}"/>
              </a:ext>
            </a:extLst>
          </p:cNvPr>
          <p:cNvSpPr/>
          <p:nvPr/>
        </p:nvSpPr>
        <p:spPr>
          <a:xfrm>
            <a:off x="3767755" y="93153"/>
            <a:ext cx="5967373" cy="307807"/>
          </a:xfrm>
          <a:prstGeom prst="roundRect">
            <a:avLst/>
          </a:prstGeom>
          <a:noFill/>
          <a:ln w="9525" cap="flat" cmpd="sng" algn="ctr">
            <a:solidFill>
              <a:schemeClr val="bg1">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b="1" u="none" strike="noStrike" kern="0" cap="small" spc="0" normalizeH="0" baseline="0" noProof="0" dirty="0">
                <a:ln>
                  <a:noFill/>
                </a:ln>
                <a:solidFill>
                  <a:prstClr val="black"/>
                </a:solidFill>
                <a:effectLst/>
                <a:uLnTx/>
                <a:uFillTx/>
                <a:latin typeface="Calibri"/>
                <a:ea typeface="+mn-ea"/>
                <a:cs typeface="+mn-cs"/>
              </a:rPr>
              <a:t>Genetic Testing</a:t>
            </a:r>
            <a:r>
              <a:rPr kumimoji="0" lang="en-GB" b="1" u="none" strike="noStrike" kern="0" cap="small" spc="0" normalizeH="0" noProof="0" dirty="0">
                <a:ln>
                  <a:noFill/>
                </a:ln>
                <a:solidFill>
                  <a:prstClr val="black"/>
                </a:solidFill>
                <a:effectLst/>
                <a:uLnTx/>
                <a:uFillTx/>
                <a:latin typeface="Calibri"/>
                <a:ea typeface="+mn-ea"/>
                <a:cs typeface="+mn-cs"/>
              </a:rPr>
              <a:t> Pathways</a:t>
            </a:r>
            <a:r>
              <a:rPr kumimoji="0" lang="en-GB" b="1" u="none" strike="noStrike" kern="0" cap="small" spc="0" normalizeH="0" baseline="0" noProof="0" dirty="0">
                <a:ln>
                  <a:noFill/>
                </a:ln>
                <a:solidFill>
                  <a:prstClr val="black"/>
                </a:solidFill>
                <a:effectLst/>
                <a:uLnTx/>
                <a:uFillTx/>
                <a:latin typeface="Calibri"/>
                <a:ea typeface="+mn-ea"/>
                <a:cs typeface="+mn-cs"/>
              </a:rPr>
              <a:t>: Ovarian Cancer</a:t>
            </a:r>
          </a:p>
        </p:txBody>
      </p:sp>
      <p:sp>
        <p:nvSpPr>
          <p:cNvPr id="2" name="TextBox 1">
            <a:extLst>
              <a:ext uri="{FF2B5EF4-FFF2-40B4-BE49-F238E27FC236}">
                <a16:creationId xmlns:a16="http://schemas.microsoft.com/office/drawing/2014/main" xmlns="" id="{6E93C5F5-B6A1-44C4-8831-1DC65FFF6355}"/>
              </a:ext>
            </a:extLst>
          </p:cNvPr>
          <p:cNvSpPr txBox="1"/>
          <p:nvPr/>
        </p:nvSpPr>
        <p:spPr>
          <a:xfrm>
            <a:off x="8750808" y="6450138"/>
            <a:ext cx="1155192" cy="400110"/>
          </a:xfrm>
          <a:prstGeom prst="rect">
            <a:avLst/>
          </a:prstGeom>
          <a:noFill/>
        </p:spPr>
        <p:txBody>
          <a:bodyPr wrap="square" rtlCol="0">
            <a:spAutoFit/>
          </a:bodyPr>
          <a:lstStyle/>
          <a:p>
            <a:r>
              <a:rPr lang="en-GB" sz="1000" dirty="0"/>
              <a:t>R208 OC Protocol </a:t>
            </a:r>
          </a:p>
          <a:p>
            <a:r>
              <a:rPr lang="en-GB" sz="1000" dirty="0"/>
              <a:t>v1 180521</a:t>
            </a:r>
          </a:p>
        </p:txBody>
      </p:sp>
    </p:spTree>
    <p:extLst>
      <p:ext uri="{BB962C8B-B14F-4D97-AF65-F5344CB8AC3E}">
        <p14:creationId xmlns:p14="http://schemas.microsoft.com/office/powerpoint/2010/main" val="4052322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2509" y="350658"/>
            <a:ext cx="8997000" cy="815608"/>
          </a:xfrm>
          <a:prstGeom prst="rect">
            <a:avLst/>
          </a:prstGeom>
          <a:noFill/>
        </p:spPr>
        <p:txBody>
          <a:bodyPr wrap="square" rtlCol="0">
            <a:spAutoFit/>
          </a:bodyPr>
          <a:lstStyle/>
          <a:p>
            <a:r>
              <a:rPr lang="en-GB" b="1" dirty="0"/>
              <a:t>How do I explain gene testing to patients?</a:t>
            </a:r>
          </a:p>
          <a:p>
            <a:r>
              <a:rPr lang="en-GB" sz="1100" dirty="0"/>
              <a:t>Below is a suggested, brief step-by step outline which explains key points on genetic testing. It may be important to include other information depending on the clinical situation. This guide is intended to highlight the basic facts patients should know when consenting to a genetic test</a:t>
            </a:r>
            <a:r>
              <a:rPr lang="en-GB" dirty="0"/>
              <a:t>. </a:t>
            </a:r>
          </a:p>
        </p:txBody>
      </p:sp>
      <p:sp>
        <p:nvSpPr>
          <p:cNvPr id="5" name="Rounded Rectangular Callout 4"/>
          <p:cNvSpPr/>
          <p:nvPr/>
        </p:nvSpPr>
        <p:spPr>
          <a:xfrm>
            <a:off x="1143736" y="1169541"/>
            <a:ext cx="7892427" cy="650904"/>
          </a:xfrm>
          <a:prstGeom prst="wedgeRoundRectCallout">
            <a:avLst>
              <a:gd name="adj1" fmla="val -55487"/>
              <a:gd name="adj2" fmla="val 2699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ular Callout 6"/>
          <p:cNvSpPr/>
          <p:nvPr/>
        </p:nvSpPr>
        <p:spPr>
          <a:xfrm>
            <a:off x="1143736" y="2166915"/>
            <a:ext cx="7892427" cy="650904"/>
          </a:xfrm>
          <a:prstGeom prst="wedgeRoundRectCallout">
            <a:avLst>
              <a:gd name="adj1" fmla="val -55487"/>
              <a:gd name="adj2" fmla="val 2699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1354444" y="3355604"/>
            <a:ext cx="7600170" cy="276999"/>
          </a:xfrm>
          <a:prstGeom prst="rect">
            <a:avLst/>
          </a:prstGeom>
          <a:noFill/>
        </p:spPr>
        <p:txBody>
          <a:bodyPr wrap="square" rtlCol="0">
            <a:spAutoFit/>
          </a:bodyPr>
          <a:lstStyle/>
          <a:p>
            <a:pPr lvl="0"/>
            <a:r>
              <a:rPr lang="en-GB" sz="1200" i="1" dirty="0"/>
              <a:t>. </a:t>
            </a:r>
          </a:p>
        </p:txBody>
      </p:sp>
      <p:grpSp>
        <p:nvGrpSpPr>
          <p:cNvPr id="2" name="Group 1"/>
          <p:cNvGrpSpPr/>
          <p:nvPr/>
        </p:nvGrpSpPr>
        <p:grpSpPr>
          <a:xfrm>
            <a:off x="1143736" y="5580218"/>
            <a:ext cx="7892427" cy="594066"/>
            <a:chOff x="1143735" y="5948145"/>
            <a:chExt cx="7892427" cy="594066"/>
          </a:xfrm>
        </p:grpSpPr>
        <p:sp>
          <p:nvSpPr>
            <p:cNvPr id="15" name="TextBox 14"/>
            <p:cNvSpPr txBox="1"/>
            <p:nvPr/>
          </p:nvSpPr>
          <p:spPr>
            <a:xfrm>
              <a:off x="1367059" y="6066197"/>
              <a:ext cx="7600170" cy="461665"/>
            </a:xfrm>
            <a:prstGeom prst="rect">
              <a:avLst/>
            </a:prstGeom>
            <a:noFill/>
          </p:spPr>
          <p:txBody>
            <a:bodyPr wrap="square" rtlCol="0">
              <a:spAutoFit/>
            </a:bodyPr>
            <a:lstStyle/>
            <a:p>
              <a:pPr lvl="0"/>
              <a:r>
                <a:rPr lang="en-GB" sz="1200" i="1" dirty="0"/>
                <a:t>More information is available in the leaflet you can take home today, or the clinical genetics website</a:t>
              </a:r>
              <a:r>
                <a:rPr lang="en-GB" sz="1200" i="1" dirty="0" smtClean="0"/>
                <a:t>. If you are uncertain or have more questions we can refer you to the clinical genetics team before you have testing.</a:t>
              </a:r>
              <a:endParaRPr lang="en-GB" sz="1200" dirty="0"/>
            </a:p>
          </p:txBody>
        </p:sp>
        <p:sp>
          <p:nvSpPr>
            <p:cNvPr id="16" name="Rounded Rectangular Callout 15"/>
            <p:cNvSpPr/>
            <p:nvPr/>
          </p:nvSpPr>
          <p:spPr>
            <a:xfrm>
              <a:off x="1143735" y="5948145"/>
              <a:ext cx="7892427" cy="594066"/>
            </a:xfrm>
            <a:prstGeom prst="wedgeRoundRectCallout">
              <a:avLst>
                <a:gd name="adj1" fmla="val -55487"/>
                <a:gd name="adj2" fmla="val 2699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 name="Group 7"/>
          <p:cNvGrpSpPr/>
          <p:nvPr/>
        </p:nvGrpSpPr>
        <p:grpSpPr>
          <a:xfrm>
            <a:off x="1143736" y="3137284"/>
            <a:ext cx="7892427" cy="839803"/>
            <a:chOff x="1124154" y="2630843"/>
            <a:chExt cx="7892427" cy="839803"/>
          </a:xfrm>
        </p:grpSpPr>
        <p:sp>
          <p:nvSpPr>
            <p:cNvPr id="9" name="Rounded Rectangular Callout 8"/>
            <p:cNvSpPr/>
            <p:nvPr/>
          </p:nvSpPr>
          <p:spPr>
            <a:xfrm>
              <a:off x="1124154" y="2642010"/>
              <a:ext cx="7892427" cy="828636"/>
            </a:xfrm>
            <a:prstGeom prst="wedgeRoundRectCallout">
              <a:avLst>
                <a:gd name="adj1" fmla="val -55766"/>
                <a:gd name="adj2" fmla="val 2699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1354444" y="2630843"/>
              <a:ext cx="7642556" cy="830997"/>
            </a:xfrm>
            <a:prstGeom prst="rect">
              <a:avLst/>
            </a:prstGeom>
            <a:noFill/>
          </p:spPr>
          <p:txBody>
            <a:bodyPr wrap="square" rtlCol="0">
              <a:spAutoFit/>
            </a:bodyPr>
            <a:lstStyle/>
            <a:p>
              <a:pPr lvl="0"/>
              <a:r>
                <a:rPr lang="en-GB" sz="1200" i="1" dirty="0"/>
                <a:t>Around 10-15 out of 100 people with ovarian cancer </a:t>
              </a:r>
              <a:r>
                <a:rPr lang="en-GB" sz="1200" i="1" dirty="0" smtClean="0"/>
                <a:t>may </a:t>
              </a:r>
              <a:r>
                <a:rPr lang="en-GB" sz="1200" i="1" dirty="0"/>
                <a:t>have an inherited cause for their </a:t>
              </a:r>
              <a:r>
                <a:rPr lang="en-GB" sz="1200" i="1" dirty="0" smtClean="0"/>
                <a:t>cancer found during gene testing. </a:t>
              </a:r>
              <a:r>
                <a:rPr lang="en-GB" sz="1200" i="1" dirty="0"/>
                <a:t>If you have an inherited cause for your cancer, this may help your treating team decide the best management plan for you. It will also mean your relatives would be able to have a blood test </a:t>
              </a:r>
              <a:r>
                <a:rPr lang="en-GB" sz="1200" i="1" dirty="0" smtClean="0"/>
                <a:t>to </a:t>
              </a:r>
              <a:r>
                <a:rPr lang="en-GB" sz="1200" i="1" dirty="0"/>
                <a:t>find </a:t>
              </a:r>
              <a:r>
                <a:rPr lang="en-GB" sz="1200" i="1" dirty="0" smtClean="0"/>
                <a:t>out too </a:t>
              </a:r>
              <a:r>
                <a:rPr lang="en-GB" sz="1200" i="1" dirty="0"/>
                <a:t>if they have any increased cancer risk. We can offer them </a:t>
              </a:r>
              <a:r>
                <a:rPr lang="en-GB" sz="1200" i="1" dirty="0" smtClean="0"/>
                <a:t>screening or other ways to reduce risk </a:t>
              </a:r>
              <a:r>
                <a:rPr lang="en-GB" sz="1200" i="1" dirty="0"/>
                <a:t>if this is the case. </a:t>
              </a:r>
              <a:endParaRPr lang="en-GB" sz="1200" dirty="0"/>
            </a:p>
          </p:txBody>
        </p:sp>
      </p:grpSp>
      <p:grpSp>
        <p:nvGrpSpPr>
          <p:cNvPr id="3" name="Group 2"/>
          <p:cNvGrpSpPr/>
          <p:nvPr/>
        </p:nvGrpSpPr>
        <p:grpSpPr>
          <a:xfrm>
            <a:off x="1163317" y="4296552"/>
            <a:ext cx="7872846" cy="1283666"/>
            <a:chOff x="1143735" y="3588792"/>
            <a:chExt cx="7853265" cy="1082264"/>
          </a:xfrm>
        </p:grpSpPr>
        <p:sp>
          <p:nvSpPr>
            <p:cNvPr id="10" name="Rounded Rectangular Callout 9"/>
            <p:cNvSpPr/>
            <p:nvPr/>
          </p:nvSpPr>
          <p:spPr>
            <a:xfrm>
              <a:off x="1143735" y="3588792"/>
              <a:ext cx="7853265" cy="964200"/>
            </a:xfrm>
            <a:prstGeom prst="wedgeRoundRectCallout">
              <a:avLst>
                <a:gd name="adj1" fmla="val -56045"/>
                <a:gd name="adj2" fmla="val 2274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1354444" y="3655393"/>
              <a:ext cx="7600170" cy="1015663"/>
            </a:xfrm>
            <a:prstGeom prst="rect">
              <a:avLst/>
            </a:prstGeom>
            <a:noFill/>
          </p:spPr>
          <p:txBody>
            <a:bodyPr wrap="square" rtlCol="0">
              <a:spAutoFit/>
            </a:bodyPr>
            <a:lstStyle/>
            <a:p>
              <a:pPr lvl="0"/>
              <a:r>
                <a:rPr lang="en-GB" sz="1200" i="1" dirty="0"/>
                <a:t>Some test results give an uncertain result, i.e. a variant of uncertain significance. This means it’s not clear if a gene is faulty or not. The lab will not report these variants unless further tests may be undertaken. </a:t>
              </a:r>
              <a:r>
                <a:rPr lang="en-GB" sz="1200" i="1" dirty="0" smtClean="0"/>
                <a:t>In most instances this type of result does not change your clinical care. If </a:t>
              </a:r>
              <a:r>
                <a:rPr lang="en-GB" sz="1200" i="1" dirty="0"/>
                <a:t>you get an uncertain result, we will refer you to Clinical Genetics who will organise any further tests that are needed. If any new information became available in the future that was important for your health, we will contact you. </a:t>
              </a:r>
              <a:endParaRPr lang="en-GB" dirty="0"/>
            </a:p>
          </p:txBody>
        </p:sp>
      </p:grpSp>
      <p:sp>
        <p:nvSpPr>
          <p:cNvPr id="19" name="TextBox 18">
            <a:extLst>
              <a:ext uri="{FF2B5EF4-FFF2-40B4-BE49-F238E27FC236}">
                <a16:creationId xmlns:a16="http://schemas.microsoft.com/office/drawing/2014/main" xmlns="" id="{4E0224B8-9FAF-451F-8ED0-2F8A7FB0AEFC}"/>
              </a:ext>
            </a:extLst>
          </p:cNvPr>
          <p:cNvSpPr txBox="1"/>
          <p:nvPr/>
        </p:nvSpPr>
        <p:spPr>
          <a:xfrm>
            <a:off x="8122920" y="6573248"/>
            <a:ext cx="2186940" cy="246221"/>
          </a:xfrm>
          <a:prstGeom prst="rect">
            <a:avLst/>
          </a:prstGeom>
          <a:noFill/>
        </p:spPr>
        <p:txBody>
          <a:bodyPr wrap="square" rtlCol="0">
            <a:spAutoFit/>
          </a:bodyPr>
          <a:lstStyle/>
          <a:p>
            <a:r>
              <a:rPr lang="en-GB" sz="1000" dirty="0"/>
              <a:t>R208 OC Protocol  v1 180521</a:t>
            </a:r>
          </a:p>
        </p:txBody>
      </p:sp>
      <p:sp>
        <p:nvSpPr>
          <p:cNvPr id="22" name="Rectangle 21"/>
          <p:cNvSpPr/>
          <p:nvPr/>
        </p:nvSpPr>
        <p:spPr>
          <a:xfrm>
            <a:off x="1374026" y="1264160"/>
            <a:ext cx="7580588" cy="461665"/>
          </a:xfrm>
          <a:prstGeom prst="rect">
            <a:avLst/>
          </a:prstGeom>
        </p:spPr>
        <p:txBody>
          <a:bodyPr wrap="square">
            <a:spAutoFit/>
          </a:bodyPr>
          <a:lstStyle/>
          <a:p>
            <a:r>
              <a:rPr lang="en-GB" sz="1200" i="1" dirty="0"/>
              <a:t>Cancer usually develops as a one off.  Occasionally a variant (change) in a gene can increase the chance of a person developing cancer. This may also be associated with a potential risk of developing other cancers. </a:t>
            </a:r>
            <a:endParaRPr lang="en-GB" sz="1200" dirty="0"/>
          </a:p>
        </p:txBody>
      </p:sp>
      <p:sp>
        <p:nvSpPr>
          <p:cNvPr id="23" name="Rectangle 22"/>
          <p:cNvSpPr/>
          <p:nvPr/>
        </p:nvSpPr>
        <p:spPr>
          <a:xfrm>
            <a:off x="1374026" y="2296636"/>
            <a:ext cx="7490574" cy="461665"/>
          </a:xfrm>
          <a:prstGeom prst="rect">
            <a:avLst/>
          </a:prstGeom>
        </p:spPr>
        <p:txBody>
          <a:bodyPr wrap="square">
            <a:spAutoFit/>
          </a:bodyPr>
          <a:lstStyle/>
          <a:p>
            <a:r>
              <a:rPr lang="en-GB" sz="1200" i="1" dirty="0"/>
              <a:t>For most individuals, the result is normal (no inherited cancer-causing genetic changes are found). This is reassuring for family members as it is less likely that there is an inherited tendency to developing this type of cancer in the family</a:t>
            </a:r>
            <a:endParaRPr lang="en-GB" sz="1200" dirty="0"/>
          </a:p>
        </p:txBody>
      </p:sp>
    </p:spTree>
    <p:extLst>
      <p:ext uri="{BB962C8B-B14F-4D97-AF65-F5344CB8AC3E}">
        <p14:creationId xmlns:p14="http://schemas.microsoft.com/office/powerpoint/2010/main" val="3461042038"/>
      </p:ext>
    </p:extLst>
  </p:cSld>
  <p:clrMapOvr>
    <a:masterClrMapping/>
  </p:clrMapOvr>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680</TotalTime>
  <Words>731</Words>
  <Application>Microsoft Office PowerPoint</Application>
  <PresentationFormat>A4 Paper (210x297 mm)</PresentationFormat>
  <Paragraphs>54</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 Thomas</dc:creator>
  <cp:lastModifiedBy>Elizabeth Winchester</cp:lastModifiedBy>
  <cp:revision>60</cp:revision>
  <dcterms:created xsi:type="dcterms:W3CDTF">2020-11-09T10:55:04Z</dcterms:created>
  <dcterms:modified xsi:type="dcterms:W3CDTF">2021-05-19T07:49:24Z</dcterms:modified>
</cp:coreProperties>
</file>