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8"/>
  </p:notesMasterIdLst>
  <p:sldIdLst>
    <p:sldId id="257" r:id="rId5"/>
    <p:sldId id="522" r:id="rId6"/>
    <p:sldId id="539" r:id="rId7"/>
    <p:sldId id="543" r:id="rId8"/>
    <p:sldId id="544" r:id="rId9"/>
    <p:sldId id="555" r:id="rId10"/>
    <p:sldId id="526" r:id="rId11"/>
    <p:sldId id="554" r:id="rId12"/>
    <p:sldId id="538" r:id="rId13"/>
    <p:sldId id="527" r:id="rId14"/>
    <p:sldId id="549" r:id="rId15"/>
    <p:sldId id="550" r:id="rId16"/>
    <p:sldId id="55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epper Denman" initials="PD [7]" lastIdx="1" clrIdx="6"/>
  <p:cmAuthor id="1" name="Pepper Denman" initials="PD" lastIdx="1" clrIdx="0"/>
  <p:cmAuthor id="8" name="Pepper Denman" initials="PD [8]" lastIdx="1" clrIdx="7"/>
  <p:cmAuthor id="2" name="Pepper Denman" initials="PD [2]" lastIdx="1" clrIdx="1"/>
  <p:cmAuthor id="3" name="Pepper Denman" initials="PD [3]" lastIdx="1" clrIdx="2"/>
  <p:cmAuthor id="4" name="Pepper Denman" initials="PD [4]" lastIdx="1" clrIdx="3"/>
  <p:cmAuthor id="5" name="Pepper Denman" initials="PD [5]" lastIdx="1" clrIdx="4"/>
  <p:cmAuthor id="6" name="Pepper Denman" initials="P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5D0A6B-3A66-4A82-AAB1-9F738A3D9862}" v="3" dt="2021-03-30T13:13:54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D0E81-22AC-4817-BDB3-7CFFE422EA9D}" type="doc">
      <dgm:prSet loTypeId="urn:microsoft.com/office/officeart/2005/8/layout/radial6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9CC8290-A9DC-4099-881F-A7C41BC2FECE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800" b="0" dirty="0">
              <a:latin typeface="Calibri" panose="020F0502020204030204" pitchFamily="34" charset="0"/>
            </a:rPr>
            <a:t>Valid Result</a:t>
          </a:r>
        </a:p>
      </dgm:t>
    </dgm:pt>
    <dgm:pt modelId="{759BC0C1-A176-4F8E-AFAA-E10E379A0F2C}" type="parTrans" cxnId="{BE8F2878-D797-4151-B107-4A2CB83F4E4D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C2CD3225-6EB7-4B09-97AC-A5A41A0B825D}" type="sibTrans" cxnId="{BE8F2878-D797-4151-B107-4A2CB83F4E4D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FF710BD5-3F37-411E-A3AC-20BF99258FD1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200" b="1" dirty="0">
              <a:latin typeface="Calibri" panose="020F0502020204030204" pitchFamily="34" charset="0"/>
            </a:rPr>
            <a:t>Valid run control</a:t>
          </a:r>
        </a:p>
      </dgm:t>
    </dgm:pt>
    <dgm:pt modelId="{14F85821-587B-4DAB-9DBC-B150968A6C97}" type="parTrans" cxnId="{BD4FC3F0-CCD6-4F1F-A797-2D3C74BF4FFC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FC2C6E2C-E173-47EE-922F-D4977A6452FD}" type="sibTrans" cxnId="{BD4FC3F0-CCD6-4F1F-A797-2D3C74BF4FFC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4EB05E35-B9CF-4CF8-8C09-B7A9315ADDCB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200" b="1" dirty="0">
              <a:latin typeface="Calibri" panose="020F0502020204030204" pitchFamily="34" charset="0"/>
            </a:rPr>
            <a:t>Fetal fraction</a:t>
          </a:r>
        </a:p>
      </dgm:t>
    </dgm:pt>
    <dgm:pt modelId="{526070D0-BFC8-4155-9C21-0E88F7A93072}" type="parTrans" cxnId="{5403D4EC-ABA4-40ED-BC65-F1E8AED0D567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29640AC4-19DE-4EF8-8E3E-A4F7A025FC9C}" type="sibTrans" cxnId="{5403D4EC-ABA4-40ED-BC65-F1E8AED0D567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FA955BAC-CCD2-4FD6-90EB-2ABBB821E307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200" b="1" dirty="0">
              <a:latin typeface="Calibri" panose="020F0502020204030204" pitchFamily="34" charset="0"/>
            </a:rPr>
            <a:t>Count density</a:t>
          </a:r>
        </a:p>
      </dgm:t>
    </dgm:pt>
    <dgm:pt modelId="{3BA2AAEF-61E7-4193-B724-96F6330E7FA9}" type="sibTrans" cxnId="{49D20204-15E4-4353-B8FD-B3B87A653BF3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B4F718FB-11F0-48EB-9845-0DA6591B2A70}" type="parTrans" cxnId="{49D20204-15E4-4353-B8FD-B3B87A653BF3}">
      <dgm:prSet/>
      <dgm:spPr/>
      <dgm:t>
        <a:bodyPr/>
        <a:lstStyle/>
        <a:p>
          <a:endParaRPr lang="en-US" sz="1200" b="0">
            <a:latin typeface="Calibri" panose="020F0502020204030204" pitchFamily="34" charset="0"/>
          </a:endParaRPr>
        </a:p>
      </dgm:t>
    </dgm:pt>
    <dgm:pt modelId="{99331ACD-37C6-41A0-8DFB-24B30FC50A20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200" b="1" dirty="0">
              <a:latin typeface="Calibri" panose="020F0502020204030204" pitchFamily="34" charset="0"/>
            </a:rPr>
            <a:t>GC Content</a:t>
          </a:r>
        </a:p>
      </dgm:t>
    </dgm:pt>
    <dgm:pt modelId="{6B5A56C4-88F4-42FD-A906-E1075F7540FB}" type="parTrans" cxnId="{F73EE6C0-6B4E-4A28-98D5-26B82E713446}">
      <dgm:prSet/>
      <dgm:spPr/>
      <dgm:t>
        <a:bodyPr/>
        <a:lstStyle/>
        <a:p>
          <a:endParaRPr lang="en-US" sz="1200"/>
        </a:p>
      </dgm:t>
    </dgm:pt>
    <dgm:pt modelId="{613AD94A-58A6-417B-887E-51B9DA41134E}" type="sibTrans" cxnId="{F73EE6C0-6B4E-4A28-98D5-26B82E713446}">
      <dgm:prSet/>
      <dgm:spPr/>
      <dgm:t>
        <a:bodyPr/>
        <a:lstStyle/>
        <a:p>
          <a:endParaRPr lang="en-US" sz="1200"/>
        </a:p>
      </dgm:t>
    </dgm:pt>
    <dgm:pt modelId="{1FB8B030-3ABA-45FC-8E6A-B3314B239323}">
      <dgm:prSet phldrT="[Text]" custT="1"/>
      <dgm:spPr>
        <a:ln w="38100">
          <a:solidFill>
            <a:srgbClr val="78AEDE"/>
          </a:solidFill>
        </a:ln>
      </dgm:spPr>
      <dgm:t>
        <a:bodyPr/>
        <a:lstStyle/>
        <a:p>
          <a:r>
            <a:rPr lang="en-US" sz="1200" b="1" dirty="0">
              <a:solidFill>
                <a:schemeClr val="tx1"/>
              </a:solidFill>
              <a:latin typeface="Calibri" panose="020F0502020204030204" pitchFamily="34" charset="0"/>
            </a:rPr>
            <a:t>Sequencing</a:t>
          </a:r>
          <a:br>
            <a:rPr lang="en-US" sz="1200" b="1" dirty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n-US" sz="1200" b="1" dirty="0">
              <a:solidFill>
                <a:schemeClr val="tx1"/>
              </a:solidFill>
              <a:latin typeface="Calibri" panose="020F0502020204030204" pitchFamily="34" charset="0"/>
            </a:rPr>
            <a:t>QC</a:t>
          </a:r>
        </a:p>
      </dgm:t>
    </dgm:pt>
    <dgm:pt modelId="{4A148235-E579-4D8E-9533-4AB7D9DE8E03}" type="parTrans" cxnId="{E57E4D27-0BEE-4ACA-8211-1F6E35937512}">
      <dgm:prSet/>
      <dgm:spPr/>
      <dgm:t>
        <a:bodyPr/>
        <a:lstStyle/>
        <a:p>
          <a:endParaRPr lang="en-US" sz="1200"/>
        </a:p>
      </dgm:t>
    </dgm:pt>
    <dgm:pt modelId="{967BB704-C0BD-4400-95C1-AD4043225007}" type="sibTrans" cxnId="{E57E4D27-0BEE-4ACA-8211-1F6E35937512}">
      <dgm:prSet/>
      <dgm:spPr/>
      <dgm:t>
        <a:bodyPr/>
        <a:lstStyle/>
        <a:p>
          <a:endParaRPr lang="en-US" sz="1200"/>
        </a:p>
      </dgm:t>
    </dgm:pt>
    <dgm:pt modelId="{CCBE316D-138A-4918-8C25-3A6024350AD9}" type="pres">
      <dgm:prSet presAssocID="{8ADD0E81-22AC-4817-BDB3-7CFFE422EA9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128F669-085E-4625-88AF-A25AF0193C87}" type="pres">
      <dgm:prSet presAssocID="{29CC8290-A9DC-4099-881F-A7C41BC2FECE}" presName="centerShape" presStyleLbl="node0" presStyleIdx="0" presStyleCnt="1"/>
      <dgm:spPr/>
    </dgm:pt>
    <dgm:pt modelId="{4807BD8F-D537-4A86-9754-1AD608306E98}" type="pres">
      <dgm:prSet presAssocID="{FA955BAC-CCD2-4FD6-90EB-2ABBB821E307}" presName="node" presStyleLbl="node1" presStyleIdx="0" presStyleCnt="5">
        <dgm:presLayoutVars>
          <dgm:bulletEnabled val="1"/>
        </dgm:presLayoutVars>
      </dgm:prSet>
      <dgm:spPr/>
    </dgm:pt>
    <dgm:pt modelId="{51B6533C-1C38-4BEB-AD5F-964CB23398BE}" type="pres">
      <dgm:prSet presAssocID="{FA955BAC-CCD2-4FD6-90EB-2ABBB821E307}" presName="dummy" presStyleCnt="0"/>
      <dgm:spPr/>
    </dgm:pt>
    <dgm:pt modelId="{BE766EDC-5EFA-451A-8736-58D631DACDD7}" type="pres">
      <dgm:prSet presAssocID="{3BA2AAEF-61E7-4193-B724-96F6330E7FA9}" presName="sibTrans" presStyleLbl="sibTrans2D1" presStyleIdx="0" presStyleCnt="5"/>
      <dgm:spPr/>
    </dgm:pt>
    <dgm:pt modelId="{DA6E7E7D-40E2-4A0F-A4B3-52B0F82D8981}" type="pres">
      <dgm:prSet presAssocID="{FF710BD5-3F37-411E-A3AC-20BF99258FD1}" presName="node" presStyleLbl="node1" presStyleIdx="1" presStyleCnt="5">
        <dgm:presLayoutVars>
          <dgm:bulletEnabled val="1"/>
        </dgm:presLayoutVars>
      </dgm:prSet>
      <dgm:spPr/>
    </dgm:pt>
    <dgm:pt modelId="{D2D0CF88-E35F-45B5-BBBA-E053ABA86868}" type="pres">
      <dgm:prSet presAssocID="{FF710BD5-3F37-411E-A3AC-20BF99258FD1}" presName="dummy" presStyleCnt="0"/>
      <dgm:spPr/>
    </dgm:pt>
    <dgm:pt modelId="{6F4612F9-47D1-4612-AADF-21B0672C1B5E}" type="pres">
      <dgm:prSet presAssocID="{FC2C6E2C-E173-47EE-922F-D4977A6452FD}" presName="sibTrans" presStyleLbl="sibTrans2D1" presStyleIdx="1" presStyleCnt="5"/>
      <dgm:spPr/>
    </dgm:pt>
    <dgm:pt modelId="{FC948788-C7A0-4346-86F6-F82704188CB3}" type="pres">
      <dgm:prSet presAssocID="{4EB05E35-B9CF-4CF8-8C09-B7A9315ADDCB}" presName="node" presStyleLbl="node1" presStyleIdx="2" presStyleCnt="5">
        <dgm:presLayoutVars>
          <dgm:bulletEnabled val="1"/>
        </dgm:presLayoutVars>
      </dgm:prSet>
      <dgm:spPr/>
    </dgm:pt>
    <dgm:pt modelId="{DB506963-CEE0-4B18-B14A-2E9C61E201DD}" type="pres">
      <dgm:prSet presAssocID="{4EB05E35-B9CF-4CF8-8C09-B7A9315ADDCB}" presName="dummy" presStyleCnt="0"/>
      <dgm:spPr/>
    </dgm:pt>
    <dgm:pt modelId="{70451F89-6732-4735-AFA2-DB68BFAF95D0}" type="pres">
      <dgm:prSet presAssocID="{29640AC4-19DE-4EF8-8E3E-A4F7A025FC9C}" presName="sibTrans" presStyleLbl="sibTrans2D1" presStyleIdx="2" presStyleCnt="5"/>
      <dgm:spPr/>
    </dgm:pt>
    <dgm:pt modelId="{0948408C-0EF1-436B-A9BD-C5E6545A4796}" type="pres">
      <dgm:prSet presAssocID="{99331ACD-37C6-41A0-8DFB-24B30FC50A20}" presName="node" presStyleLbl="node1" presStyleIdx="3" presStyleCnt="5">
        <dgm:presLayoutVars>
          <dgm:bulletEnabled val="1"/>
        </dgm:presLayoutVars>
      </dgm:prSet>
      <dgm:spPr/>
    </dgm:pt>
    <dgm:pt modelId="{B60F8C3B-3C33-4EE2-9BB5-83B93B40A670}" type="pres">
      <dgm:prSet presAssocID="{99331ACD-37C6-41A0-8DFB-24B30FC50A20}" presName="dummy" presStyleCnt="0"/>
      <dgm:spPr/>
    </dgm:pt>
    <dgm:pt modelId="{9F6D37DA-748D-4612-8A4B-32CE0891BC3C}" type="pres">
      <dgm:prSet presAssocID="{613AD94A-58A6-417B-887E-51B9DA41134E}" presName="sibTrans" presStyleLbl="sibTrans2D1" presStyleIdx="3" presStyleCnt="5"/>
      <dgm:spPr/>
    </dgm:pt>
    <dgm:pt modelId="{685A45D7-62D0-4A62-8EDA-BAC1795D93C8}" type="pres">
      <dgm:prSet presAssocID="{1FB8B030-3ABA-45FC-8E6A-B3314B239323}" presName="node" presStyleLbl="node1" presStyleIdx="4" presStyleCnt="5" custScaleX="103191">
        <dgm:presLayoutVars>
          <dgm:bulletEnabled val="1"/>
        </dgm:presLayoutVars>
      </dgm:prSet>
      <dgm:spPr/>
    </dgm:pt>
    <dgm:pt modelId="{E5EEF77B-CC6A-430E-B129-629DD9E0F936}" type="pres">
      <dgm:prSet presAssocID="{1FB8B030-3ABA-45FC-8E6A-B3314B239323}" presName="dummy" presStyleCnt="0"/>
      <dgm:spPr/>
    </dgm:pt>
    <dgm:pt modelId="{D46DA21E-F87E-47DF-A692-F41DF8D4B54C}" type="pres">
      <dgm:prSet presAssocID="{967BB704-C0BD-4400-95C1-AD4043225007}" presName="sibTrans" presStyleLbl="sibTrans2D1" presStyleIdx="4" presStyleCnt="5"/>
      <dgm:spPr/>
    </dgm:pt>
  </dgm:ptLst>
  <dgm:cxnLst>
    <dgm:cxn modelId="{49D20204-15E4-4353-B8FD-B3B87A653BF3}" srcId="{29CC8290-A9DC-4099-881F-A7C41BC2FECE}" destId="{FA955BAC-CCD2-4FD6-90EB-2ABBB821E307}" srcOrd="0" destOrd="0" parTransId="{B4F718FB-11F0-48EB-9845-0DA6591B2A70}" sibTransId="{3BA2AAEF-61E7-4193-B724-96F6330E7FA9}"/>
    <dgm:cxn modelId="{E57E4D27-0BEE-4ACA-8211-1F6E35937512}" srcId="{29CC8290-A9DC-4099-881F-A7C41BC2FECE}" destId="{1FB8B030-3ABA-45FC-8E6A-B3314B239323}" srcOrd="4" destOrd="0" parTransId="{4A148235-E579-4D8E-9533-4AB7D9DE8E03}" sibTransId="{967BB704-C0BD-4400-95C1-AD4043225007}"/>
    <dgm:cxn modelId="{0856BE2F-E8BE-44D9-BDF5-80098D73A2F7}" type="presOf" srcId="{29CC8290-A9DC-4099-881F-A7C41BC2FECE}" destId="{9128F669-085E-4625-88AF-A25AF0193C87}" srcOrd="0" destOrd="0" presId="urn:microsoft.com/office/officeart/2005/8/layout/radial6"/>
    <dgm:cxn modelId="{54C0D232-B060-4697-9739-BD7137E601E5}" type="presOf" srcId="{29640AC4-19DE-4EF8-8E3E-A4F7A025FC9C}" destId="{70451F89-6732-4735-AFA2-DB68BFAF95D0}" srcOrd="0" destOrd="0" presId="urn:microsoft.com/office/officeart/2005/8/layout/radial6"/>
    <dgm:cxn modelId="{D45E3233-4427-41EA-8257-35C2F3EBB346}" type="presOf" srcId="{99331ACD-37C6-41A0-8DFB-24B30FC50A20}" destId="{0948408C-0EF1-436B-A9BD-C5E6545A4796}" srcOrd="0" destOrd="0" presId="urn:microsoft.com/office/officeart/2005/8/layout/radial6"/>
    <dgm:cxn modelId="{0AFE005D-493A-4E30-8DED-8994DD0A29BD}" type="presOf" srcId="{FA955BAC-CCD2-4FD6-90EB-2ABBB821E307}" destId="{4807BD8F-D537-4A86-9754-1AD608306E98}" srcOrd="0" destOrd="0" presId="urn:microsoft.com/office/officeart/2005/8/layout/radial6"/>
    <dgm:cxn modelId="{3D5D6264-FA45-49EA-B9A7-34EA43EABC42}" type="presOf" srcId="{FF710BD5-3F37-411E-A3AC-20BF99258FD1}" destId="{DA6E7E7D-40E2-4A0F-A4B3-52B0F82D8981}" srcOrd="0" destOrd="0" presId="urn:microsoft.com/office/officeart/2005/8/layout/radial6"/>
    <dgm:cxn modelId="{17CA306D-1866-4E8A-B290-822DAC80BBF0}" type="presOf" srcId="{1FB8B030-3ABA-45FC-8E6A-B3314B239323}" destId="{685A45D7-62D0-4A62-8EDA-BAC1795D93C8}" srcOrd="0" destOrd="0" presId="urn:microsoft.com/office/officeart/2005/8/layout/radial6"/>
    <dgm:cxn modelId="{F03D206F-E56E-416F-AAB6-091D9E75D5AB}" type="presOf" srcId="{4EB05E35-B9CF-4CF8-8C09-B7A9315ADDCB}" destId="{FC948788-C7A0-4346-86F6-F82704188CB3}" srcOrd="0" destOrd="0" presId="urn:microsoft.com/office/officeart/2005/8/layout/radial6"/>
    <dgm:cxn modelId="{BE8F2878-D797-4151-B107-4A2CB83F4E4D}" srcId="{8ADD0E81-22AC-4817-BDB3-7CFFE422EA9D}" destId="{29CC8290-A9DC-4099-881F-A7C41BC2FECE}" srcOrd="0" destOrd="0" parTransId="{759BC0C1-A176-4F8E-AFAA-E10E379A0F2C}" sibTransId="{C2CD3225-6EB7-4B09-97AC-A5A41A0B825D}"/>
    <dgm:cxn modelId="{20D8F985-AE3E-4806-A0F2-5528FDB91881}" type="presOf" srcId="{613AD94A-58A6-417B-887E-51B9DA41134E}" destId="{9F6D37DA-748D-4612-8A4B-32CE0891BC3C}" srcOrd="0" destOrd="0" presId="urn:microsoft.com/office/officeart/2005/8/layout/radial6"/>
    <dgm:cxn modelId="{CBF8C087-7996-46A1-B166-5FA6301CDA80}" type="presOf" srcId="{FC2C6E2C-E173-47EE-922F-D4977A6452FD}" destId="{6F4612F9-47D1-4612-AADF-21B0672C1B5E}" srcOrd="0" destOrd="0" presId="urn:microsoft.com/office/officeart/2005/8/layout/radial6"/>
    <dgm:cxn modelId="{92B85A89-5129-4F1E-82AF-A2BE0AE97E31}" type="presOf" srcId="{967BB704-C0BD-4400-95C1-AD4043225007}" destId="{D46DA21E-F87E-47DF-A692-F41DF8D4B54C}" srcOrd="0" destOrd="0" presId="urn:microsoft.com/office/officeart/2005/8/layout/radial6"/>
    <dgm:cxn modelId="{A3A70792-692A-4B8E-A363-E4385443E456}" type="presOf" srcId="{8ADD0E81-22AC-4817-BDB3-7CFFE422EA9D}" destId="{CCBE316D-138A-4918-8C25-3A6024350AD9}" srcOrd="0" destOrd="0" presId="urn:microsoft.com/office/officeart/2005/8/layout/radial6"/>
    <dgm:cxn modelId="{55E45A98-A1C1-46FA-BE85-D932D42B20CC}" type="presOf" srcId="{3BA2AAEF-61E7-4193-B724-96F6330E7FA9}" destId="{BE766EDC-5EFA-451A-8736-58D631DACDD7}" srcOrd="0" destOrd="0" presId="urn:microsoft.com/office/officeart/2005/8/layout/radial6"/>
    <dgm:cxn modelId="{F73EE6C0-6B4E-4A28-98D5-26B82E713446}" srcId="{29CC8290-A9DC-4099-881F-A7C41BC2FECE}" destId="{99331ACD-37C6-41A0-8DFB-24B30FC50A20}" srcOrd="3" destOrd="0" parTransId="{6B5A56C4-88F4-42FD-A906-E1075F7540FB}" sibTransId="{613AD94A-58A6-417B-887E-51B9DA41134E}"/>
    <dgm:cxn modelId="{5403D4EC-ABA4-40ED-BC65-F1E8AED0D567}" srcId="{29CC8290-A9DC-4099-881F-A7C41BC2FECE}" destId="{4EB05E35-B9CF-4CF8-8C09-B7A9315ADDCB}" srcOrd="2" destOrd="0" parTransId="{526070D0-BFC8-4155-9C21-0E88F7A93072}" sibTransId="{29640AC4-19DE-4EF8-8E3E-A4F7A025FC9C}"/>
    <dgm:cxn modelId="{BD4FC3F0-CCD6-4F1F-A797-2D3C74BF4FFC}" srcId="{29CC8290-A9DC-4099-881F-A7C41BC2FECE}" destId="{FF710BD5-3F37-411E-A3AC-20BF99258FD1}" srcOrd="1" destOrd="0" parTransId="{14F85821-587B-4DAB-9DBC-B150968A6C97}" sibTransId="{FC2C6E2C-E173-47EE-922F-D4977A6452FD}"/>
    <dgm:cxn modelId="{32D7DCAE-2D1C-41D2-A118-E9292A643DAC}" type="presParOf" srcId="{CCBE316D-138A-4918-8C25-3A6024350AD9}" destId="{9128F669-085E-4625-88AF-A25AF0193C87}" srcOrd="0" destOrd="0" presId="urn:microsoft.com/office/officeart/2005/8/layout/radial6"/>
    <dgm:cxn modelId="{038A8CCF-54E6-4904-88D5-2094952EF5B2}" type="presParOf" srcId="{CCBE316D-138A-4918-8C25-3A6024350AD9}" destId="{4807BD8F-D537-4A86-9754-1AD608306E98}" srcOrd="1" destOrd="0" presId="urn:microsoft.com/office/officeart/2005/8/layout/radial6"/>
    <dgm:cxn modelId="{33F4F15B-52E6-44DF-B2C1-08A921CFBEE5}" type="presParOf" srcId="{CCBE316D-138A-4918-8C25-3A6024350AD9}" destId="{51B6533C-1C38-4BEB-AD5F-964CB23398BE}" srcOrd="2" destOrd="0" presId="urn:microsoft.com/office/officeart/2005/8/layout/radial6"/>
    <dgm:cxn modelId="{5F8880EE-47B5-42B5-BE0B-F153E1EC5661}" type="presParOf" srcId="{CCBE316D-138A-4918-8C25-3A6024350AD9}" destId="{BE766EDC-5EFA-451A-8736-58D631DACDD7}" srcOrd="3" destOrd="0" presId="urn:microsoft.com/office/officeart/2005/8/layout/radial6"/>
    <dgm:cxn modelId="{C83AD61E-7F46-48C0-8577-81DDBF791B59}" type="presParOf" srcId="{CCBE316D-138A-4918-8C25-3A6024350AD9}" destId="{DA6E7E7D-40E2-4A0F-A4B3-52B0F82D8981}" srcOrd="4" destOrd="0" presId="urn:microsoft.com/office/officeart/2005/8/layout/radial6"/>
    <dgm:cxn modelId="{90A57E14-D9D0-48F8-9AA2-4400DC3D7F87}" type="presParOf" srcId="{CCBE316D-138A-4918-8C25-3A6024350AD9}" destId="{D2D0CF88-E35F-45B5-BBBA-E053ABA86868}" srcOrd="5" destOrd="0" presId="urn:microsoft.com/office/officeart/2005/8/layout/radial6"/>
    <dgm:cxn modelId="{877715EC-004A-4EAA-9D11-06132D30E1AA}" type="presParOf" srcId="{CCBE316D-138A-4918-8C25-3A6024350AD9}" destId="{6F4612F9-47D1-4612-AADF-21B0672C1B5E}" srcOrd="6" destOrd="0" presId="urn:microsoft.com/office/officeart/2005/8/layout/radial6"/>
    <dgm:cxn modelId="{12CF22DA-5841-4460-948B-E74DB705DC9D}" type="presParOf" srcId="{CCBE316D-138A-4918-8C25-3A6024350AD9}" destId="{FC948788-C7A0-4346-86F6-F82704188CB3}" srcOrd="7" destOrd="0" presId="urn:microsoft.com/office/officeart/2005/8/layout/radial6"/>
    <dgm:cxn modelId="{614A7310-2ED4-40F7-AD29-9171ACD9C453}" type="presParOf" srcId="{CCBE316D-138A-4918-8C25-3A6024350AD9}" destId="{DB506963-CEE0-4B18-B14A-2E9C61E201DD}" srcOrd="8" destOrd="0" presId="urn:microsoft.com/office/officeart/2005/8/layout/radial6"/>
    <dgm:cxn modelId="{07DABE3A-00A0-48DE-BB96-9C2CE33D0101}" type="presParOf" srcId="{CCBE316D-138A-4918-8C25-3A6024350AD9}" destId="{70451F89-6732-4735-AFA2-DB68BFAF95D0}" srcOrd="9" destOrd="0" presId="urn:microsoft.com/office/officeart/2005/8/layout/radial6"/>
    <dgm:cxn modelId="{648636DA-1332-4A5B-9CF2-F0C2681CCDC4}" type="presParOf" srcId="{CCBE316D-138A-4918-8C25-3A6024350AD9}" destId="{0948408C-0EF1-436B-A9BD-C5E6545A4796}" srcOrd="10" destOrd="0" presId="urn:microsoft.com/office/officeart/2005/8/layout/radial6"/>
    <dgm:cxn modelId="{6DCD18F2-C4BB-400F-8E04-608D9369E871}" type="presParOf" srcId="{CCBE316D-138A-4918-8C25-3A6024350AD9}" destId="{B60F8C3B-3C33-4EE2-9BB5-83B93B40A670}" srcOrd="11" destOrd="0" presId="urn:microsoft.com/office/officeart/2005/8/layout/radial6"/>
    <dgm:cxn modelId="{16F246A1-D896-402C-84E8-204C51429A4C}" type="presParOf" srcId="{CCBE316D-138A-4918-8C25-3A6024350AD9}" destId="{9F6D37DA-748D-4612-8A4B-32CE0891BC3C}" srcOrd="12" destOrd="0" presId="urn:microsoft.com/office/officeart/2005/8/layout/radial6"/>
    <dgm:cxn modelId="{3EE474C0-B314-46EF-807E-93411741C8F0}" type="presParOf" srcId="{CCBE316D-138A-4918-8C25-3A6024350AD9}" destId="{685A45D7-62D0-4A62-8EDA-BAC1795D93C8}" srcOrd="13" destOrd="0" presId="urn:microsoft.com/office/officeart/2005/8/layout/radial6"/>
    <dgm:cxn modelId="{16848DAA-D9D5-471F-A53F-D1CA8D0A4FAC}" type="presParOf" srcId="{CCBE316D-138A-4918-8C25-3A6024350AD9}" destId="{E5EEF77B-CC6A-430E-B129-629DD9E0F936}" srcOrd="14" destOrd="0" presId="urn:microsoft.com/office/officeart/2005/8/layout/radial6"/>
    <dgm:cxn modelId="{4463DE92-8495-4750-A012-572EA8FCFEF9}" type="presParOf" srcId="{CCBE316D-138A-4918-8C25-3A6024350AD9}" destId="{D46DA21E-F87E-47DF-A692-F41DF8D4B54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DA21E-F87E-47DF-A692-F41DF8D4B54C}">
      <dsp:nvSpPr>
        <dsp:cNvPr id="0" name=""/>
        <dsp:cNvSpPr/>
      </dsp:nvSpPr>
      <dsp:spPr>
        <a:xfrm>
          <a:off x="1716292" y="514576"/>
          <a:ext cx="3427461" cy="3427461"/>
        </a:xfrm>
        <a:prstGeom prst="blockArc">
          <a:avLst>
            <a:gd name="adj1" fmla="val 11880000"/>
            <a:gd name="adj2" fmla="val 1620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D37DA-748D-4612-8A4B-32CE0891BC3C}">
      <dsp:nvSpPr>
        <dsp:cNvPr id="0" name=""/>
        <dsp:cNvSpPr/>
      </dsp:nvSpPr>
      <dsp:spPr>
        <a:xfrm>
          <a:off x="1716292" y="514576"/>
          <a:ext cx="3427461" cy="3427461"/>
        </a:xfrm>
        <a:prstGeom prst="blockArc">
          <a:avLst>
            <a:gd name="adj1" fmla="val 7560000"/>
            <a:gd name="adj2" fmla="val 1188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51F89-6732-4735-AFA2-DB68BFAF95D0}">
      <dsp:nvSpPr>
        <dsp:cNvPr id="0" name=""/>
        <dsp:cNvSpPr/>
      </dsp:nvSpPr>
      <dsp:spPr>
        <a:xfrm>
          <a:off x="1716292" y="514576"/>
          <a:ext cx="3427461" cy="3427461"/>
        </a:xfrm>
        <a:prstGeom prst="blockArc">
          <a:avLst>
            <a:gd name="adj1" fmla="val 3240000"/>
            <a:gd name="adj2" fmla="val 756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612F9-47D1-4612-AADF-21B0672C1B5E}">
      <dsp:nvSpPr>
        <dsp:cNvPr id="0" name=""/>
        <dsp:cNvSpPr/>
      </dsp:nvSpPr>
      <dsp:spPr>
        <a:xfrm>
          <a:off x="1716292" y="514576"/>
          <a:ext cx="3427461" cy="3427461"/>
        </a:xfrm>
        <a:prstGeom prst="blockArc">
          <a:avLst>
            <a:gd name="adj1" fmla="val 20520000"/>
            <a:gd name="adj2" fmla="val 324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66EDC-5EFA-451A-8736-58D631DACDD7}">
      <dsp:nvSpPr>
        <dsp:cNvPr id="0" name=""/>
        <dsp:cNvSpPr/>
      </dsp:nvSpPr>
      <dsp:spPr>
        <a:xfrm>
          <a:off x="1716292" y="514576"/>
          <a:ext cx="3427461" cy="3427461"/>
        </a:xfrm>
        <a:prstGeom prst="blockArc">
          <a:avLst>
            <a:gd name="adj1" fmla="val 16200000"/>
            <a:gd name="adj2" fmla="val 20520000"/>
            <a:gd name="adj3" fmla="val 4643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8F669-085E-4625-88AF-A25AF0193C87}">
      <dsp:nvSpPr>
        <dsp:cNvPr id="0" name=""/>
        <dsp:cNvSpPr/>
      </dsp:nvSpPr>
      <dsp:spPr>
        <a:xfrm>
          <a:off x="2640706" y="1438990"/>
          <a:ext cx="1578633" cy="15786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Calibri" panose="020F0502020204030204" pitchFamily="34" charset="0"/>
            </a:rPr>
            <a:t>Valid Result</a:t>
          </a:r>
        </a:p>
      </dsp:txBody>
      <dsp:txXfrm>
        <a:off x="2871891" y="1670175"/>
        <a:ext cx="1116263" cy="1116263"/>
      </dsp:txXfrm>
    </dsp:sp>
    <dsp:sp modelId="{4807BD8F-D537-4A86-9754-1AD608306E98}">
      <dsp:nvSpPr>
        <dsp:cNvPr id="0" name=""/>
        <dsp:cNvSpPr/>
      </dsp:nvSpPr>
      <dsp:spPr>
        <a:xfrm>
          <a:off x="2877501" y="1836"/>
          <a:ext cx="1105043" cy="1105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alibri" panose="020F0502020204030204" pitchFamily="34" charset="0"/>
            </a:rPr>
            <a:t>Count density</a:t>
          </a:r>
        </a:p>
      </dsp:txBody>
      <dsp:txXfrm>
        <a:off x="3039331" y="163666"/>
        <a:ext cx="781383" cy="781383"/>
      </dsp:txXfrm>
    </dsp:sp>
    <dsp:sp modelId="{DA6E7E7D-40E2-4A0F-A4B3-52B0F82D8981}">
      <dsp:nvSpPr>
        <dsp:cNvPr id="0" name=""/>
        <dsp:cNvSpPr/>
      </dsp:nvSpPr>
      <dsp:spPr>
        <a:xfrm>
          <a:off x="4469521" y="1158506"/>
          <a:ext cx="1105043" cy="1105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alibri" panose="020F0502020204030204" pitchFamily="34" charset="0"/>
            </a:rPr>
            <a:t>Valid run control</a:t>
          </a:r>
        </a:p>
      </dsp:txBody>
      <dsp:txXfrm>
        <a:off x="4631351" y="1320336"/>
        <a:ext cx="781383" cy="781383"/>
      </dsp:txXfrm>
    </dsp:sp>
    <dsp:sp modelId="{FC948788-C7A0-4346-86F6-F82704188CB3}">
      <dsp:nvSpPr>
        <dsp:cNvPr id="0" name=""/>
        <dsp:cNvSpPr/>
      </dsp:nvSpPr>
      <dsp:spPr>
        <a:xfrm>
          <a:off x="3861424" y="3030038"/>
          <a:ext cx="1105043" cy="1105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alibri" panose="020F0502020204030204" pitchFamily="34" charset="0"/>
            </a:rPr>
            <a:t>Fetal fraction</a:t>
          </a:r>
        </a:p>
      </dsp:txBody>
      <dsp:txXfrm>
        <a:off x="4023254" y="3191868"/>
        <a:ext cx="781383" cy="781383"/>
      </dsp:txXfrm>
    </dsp:sp>
    <dsp:sp modelId="{0948408C-0EF1-436B-A9BD-C5E6545A4796}">
      <dsp:nvSpPr>
        <dsp:cNvPr id="0" name=""/>
        <dsp:cNvSpPr/>
      </dsp:nvSpPr>
      <dsp:spPr>
        <a:xfrm>
          <a:off x="1893579" y="3030038"/>
          <a:ext cx="1105043" cy="1105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alibri" panose="020F0502020204030204" pitchFamily="34" charset="0"/>
            </a:rPr>
            <a:t>GC Content</a:t>
          </a:r>
        </a:p>
      </dsp:txBody>
      <dsp:txXfrm>
        <a:off x="2055409" y="3191868"/>
        <a:ext cx="781383" cy="781383"/>
      </dsp:txXfrm>
    </dsp:sp>
    <dsp:sp modelId="{685A45D7-62D0-4A62-8EDA-BAC1795D93C8}">
      <dsp:nvSpPr>
        <dsp:cNvPr id="0" name=""/>
        <dsp:cNvSpPr/>
      </dsp:nvSpPr>
      <dsp:spPr>
        <a:xfrm>
          <a:off x="1267850" y="1158506"/>
          <a:ext cx="1140305" cy="1105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8AED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  <a:latin typeface="Calibri" panose="020F0502020204030204" pitchFamily="34" charset="0"/>
            </a:rPr>
            <a:t>Sequencing</a:t>
          </a:r>
          <a:br>
            <a:rPr lang="en-US" sz="1200" b="1" kern="1200" dirty="0">
              <a:solidFill>
                <a:schemeClr val="tx1"/>
              </a:solidFill>
              <a:latin typeface="Calibri" panose="020F0502020204030204" pitchFamily="34" charset="0"/>
            </a:rPr>
          </a:br>
          <a:r>
            <a:rPr lang="en-US" sz="1200" b="1" kern="1200" dirty="0">
              <a:solidFill>
                <a:schemeClr val="tx1"/>
              </a:solidFill>
              <a:latin typeface="Calibri" panose="020F0502020204030204" pitchFamily="34" charset="0"/>
            </a:rPr>
            <a:t>QC</a:t>
          </a:r>
        </a:p>
      </dsp:txBody>
      <dsp:txXfrm>
        <a:off x="1434844" y="1320336"/>
        <a:ext cx="806317" cy="781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EAD89-F3D9-426E-9B03-7968DDA41011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F11DE-77E8-4B3D-9D8C-227061C41F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997DE-88D5-48D1-B3DF-42C4A5D174D7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8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8225E-367F-46BD-9267-4673B27899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5528" y="1881315"/>
            <a:ext cx="7719822" cy="3595942"/>
          </a:xfrm>
          <a:solidFill>
            <a:schemeClr val="accent5"/>
          </a:solidFill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Edit Master text styles</a:t>
            </a:r>
            <a:br>
              <a:rPr lang="en-US" dirty="0"/>
            </a:br>
            <a:r>
              <a:rPr lang="en-US" dirty="0"/>
              <a:t>Second level</a:t>
            </a:r>
            <a:br>
              <a:rPr lang="en-US" dirty="0"/>
            </a:br>
            <a:r>
              <a:rPr lang="en-US" dirty="0"/>
              <a:t>Third level</a:t>
            </a:r>
            <a:br>
              <a:rPr lang="en-US" dirty="0"/>
            </a:br>
            <a:r>
              <a:rPr lang="en-US" dirty="0"/>
              <a:t>Fourth level</a:t>
            </a:r>
            <a:br>
              <a:rPr lang="en-US" dirty="0"/>
            </a:br>
            <a:r>
              <a:rPr lang="en-US" dirty="0"/>
              <a:t>Fifth level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1CC84-A477-4F15-83C9-10098D0D9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528" y="401638"/>
            <a:ext cx="7719822" cy="98825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58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7FCE-7A09-44C9-BB58-C2BA1118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91B92-298E-45E4-9638-E87947767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DCBC2-62D7-4C78-8BCA-4F1737B96A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21C13-1013-4CBD-9CBD-B83111F4A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4AC19-2D26-43D6-B3A1-B3F30A3E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2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CE5551-3916-423A-92AE-4E50EE904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0BA40-5C69-4488-8D95-FB9C975CE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40489-67AE-41D4-AB85-4452F019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479D2-9601-4E52-9EFF-266FD563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EC7DA-6E20-4465-AE90-8D4B2842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55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7474-846F-4469-8A82-5959C8F6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50225-8ED7-4A5D-A2B5-1602EA82C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A4392-D0EF-4C63-8DCD-885399B2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DE18D-DF60-4BE2-9C93-483C5272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C6120-671D-4C02-AD8C-E2B94BD7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2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FBC6-9A4E-4208-89F5-4606DE40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D31B4-985D-47BE-8398-92AC744B7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6A07D-1759-42F5-9CA3-DC7ED10351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B91BF-FC9E-4902-A19B-DB0FCE019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5BF41-C875-4A90-A700-6E1B491CF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75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6233-13AB-457C-9020-C2CB4888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FD154-E6AE-4EEF-8783-20E0DB701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30ED2-2922-4480-95B3-CAE7A7E0C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98518-593C-4C92-84CA-A8DB0602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24BB3-FB06-40D4-96F4-41F8C4098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0EA29-E561-4332-A261-8ED5F544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5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394A9-55BF-4759-B860-CC1C4216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AA1D4-24B5-4435-BBD6-332C6AD9D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427CF-2B61-41A3-BFBE-E8F73BD74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649B2-B6E3-40A9-8927-8ACADC238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E89F4-ECC8-48D5-9F3C-47D264C9A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38455E-7467-4799-ACDE-AEDD2681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334355-2367-47F8-BC3F-90E9F213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0BB6B-68AC-4121-BA20-86FC09B7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63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6971-9DA9-4B74-A8B9-0BBBEDB11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F6037-0D20-43FC-86E2-E5A87C54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1006B-EC49-4E31-80F2-F8E27B7D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457FB-F34B-4393-BCB2-9C82BCED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06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F0B22C-EF23-47E0-87ED-35AC4F49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9D7FC-E609-4449-92B2-723A065F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36AB9-9ADF-47F8-B587-870DF151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1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54B6-506B-492F-AA56-7C2F174F3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C0268-68F7-4313-9A1C-EEF020C2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84285-FBF3-4743-8A08-D092C3B5E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93E42-C916-4521-80E0-2011DE97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22FA5-5436-410E-92B6-9A547C5ED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A3277-B5E1-4D89-9BB9-CB8FAD4B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2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47BE-6C9D-4EFF-9313-D83CCF345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8B7F29-9F9D-4698-A683-AC4375070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84D0B-A340-477C-84A6-D7E6C6A7F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071AF-90E6-4306-A8C8-3390AE39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2B8324E-9DBC-4271-BAA7-32D6ED814F14}" type="datetimeFigureOut">
              <a:rPr lang="en-GB" smtClean="0"/>
              <a:t>14/05/2021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103F8-F1E5-4487-8C84-878E485B0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2A719-92EC-42B6-8E11-53DA69E9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7A346-AC62-45FF-9C27-F34B221E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DD4EE4-6833-4577-86E1-5214C2F3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27F52-4F80-4A88-973F-E503144CD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1FD3BE-B277-4F10-AE33-405486F8A5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152" y="5922964"/>
            <a:ext cx="2059686" cy="7437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89B781-04CD-458B-91A1-9BC4F262C041}"/>
              </a:ext>
            </a:extLst>
          </p:cNvPr>
          <p:cNvSpPr txBox="1"/>
          <p:nvPr userDrawn="1"/>
        </p:nvSpPr>
        <p:spPr>
          <a:xfrm>
            <a:off x="585216" y="6308207"/>
            <a:ext cx="398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5">
                    <a:lumMod val="75000"/>
                  </a:schemeClr>
                </a:solidFill>
              </a:rPr>
              <a:t>Module 6: NGS and Fetal Fraction</a:t>
            </a:r>
          </a:p>
        </p:txBody>
      </p:sp>
    </p:spTree>
    <p:extLst>
      <p:ext uri="{BB962C8B-B14F-4D97-AF65-F5344CB8AC3E}">
        <p14:creationId xmlns:p14="http://schemas.microsoft.com/office/powerpoint/2010/main" val="239526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F4156-AE87-4675-AE5B-E9C9C4E46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528" y="1881315"/>
            <a:ext cx="7719822" cy="3841852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Module 6 will cover: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- </a:t>
            </a:r>
            <a:r>
              <a:rPr lang="en-GB" sz="2700" dirty="0"/>
              <a:t>Next Generation Sequencing (NGS) </a:t>
            </a:r>
            <a:br>
              <a:rPr lang="en-GB" sz="2700" dirty="0"/>
            </a:br>
            <a:r>
              <a:rPr lang="en-GB" sz="2700" dirty="0"/>
              <a:t>	- An overview of the technology</a:t>
            </a:r>
            <a:br>
              <a:rPr lang="en-GB" sz="2700" dirty="0"/>
            </a:br>
            <a:r>
              <a:rPr lang="en-GB" sz="2700" dirty="0"/>
              <a:t>	- Analysis software</a:t>
            </a:r>
            <a:br>
              <a:rPr lang="en-GB" sz="2700" dirty="0"/>
            </a:br>
            <a:r>
              <a:rPr lang="en-GB" sz="2700" dirty="0"/>
              <a:t>- Fetal fraction (FF)</a:t>
            </a:r>
            <a:br>
              <a:rPr lang="en-GB" sz="2700" dirty="0"/>
            </a:br>
            <a:r>
              <a:rPr lang="en-GB" sz="2700" dirty="0"/>
              <a:t>	- What is fetal fraction?</a:t>
            </a:r>
            <a:br>
              <a:rPr lang="en-GB" sz="2700" dirty="0"/>
            </a:br>
            <a:r>
              <a:rPr lang="en-GB" sz="2700" dirty="0"/>
              <a:t>	- Why fetal fraction is used</a:t>
            </a:r>
            <a:br>
              <a:rPr lang="en-GB" sz="2700" dirty="0"/>
            </a:br>
            <a:r>
              <a:rPr lang="en-GB" sz="2700" dirty="0"/>
              <a:t>	- Dynamic fetal fraction</a:t>
            </a:r>
            <a:br>
              <a:rPr lang="en-GB" sz="2000" dirty="0"/>
            </a:br>
            <a:br>
              <a:rPr lang="en-GB" sz="2400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654AD-C0B4-4093-85F4-FAFAE1E88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0" y="540000"/>
            <a:ext cx="7719822" cy="98825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Module 6: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NGS and Fetal </a:t>
            </a:r>
            <a:r>
              <a:rPr lang="en-US" dirty="0"/>
              <a:t>F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raction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23FA95-6328-461F-A51F-F714165C05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68800" y="270000"/>
            <a:ext cx="2978491" cy="86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7124" y="1512304"/>
            <a:ext cx="5486399" cy="4528087"/>
          </a:xfrm>
        </p:spPr>
        <p:txBody>
          <a:bodyPr>
            <a:noAutofit/>
          </a:bodyPr>
          <a:lstStyle/>
          <a:p>
            <a:pPr marL="0" indent="0">
              <a:spcBef>
                <a:spcPts val="480"/>
              </a:spcBef>
              <a:buNone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80"/>
              </a:spcBef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One study involved analysis of non-pregnant blood samples. Laboratories that did not measure fetal fraction reported a ‘female infant – no aneuploidy’ because the test analysed only maternal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presumed placental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present</a:t>
            </a:r>
            <a:b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a mother has a “low fetal fraction” it can impact the ability to generate a result on the sample</a:t>
            </a:r>
            <a:b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Studies have shown that pregnant women with a large BMI, earlier in pregnancy and some other factors too, can have a low fetal fraction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8755485" cy="1125931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</a:rPr>
              <a:t>cf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DNA screening tests and measuring  </a:t>
            </a:r>
            <a:r>
              <a:rPr lang="en-GB" sz="4000" dirty="0" err="1">
                <a:solidFill>
                  <a:schemeClr val="accent6">
                    <a:lumMod val="75000"/>
                  </a:schemeClr>
                </a:solidFill>
              </a:rPr>
              <a:t>fetal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 fraction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101C2-097D-40C4-B231-18B5955FF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523" y="1855360"/>
            <a:ext cx="3243353" cy="20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78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200800" cy="115212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Dynamic fetal fraction </a:t>
            </a:r>
            <a:br>
              <a:rPr lang="en-US" sz="4000" dirty="0">
                <a:solidFill>
                  <a:schemeClr val="accent6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sz="4000" dirty="0">
                <a:solidFill>
                  <a:schemeClr val="accent6">
                    <a:lumMod val="75000"/>
                  </a:schemeClr>
                </a:solidFill>
                <a:ea typeface="+mj-ea"/>
                <a:cs typeface="+mj-cs"/>
              </a:rPr>
              <a:t>Sample/run validity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76392" y="4396190"/>
            <a:ext cx="1925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ED7D27"/>
                </a:solidFill>
              </a:rPr>
              <a:t>The fetal fraction estimation and QC check is the final step in the analysis process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50792" y="1838948"/>
            <a:ext cx="6842416" cy="4310584"/>
            <a:chOff x="611560" y="1340768"/>
            <a:chExt cx="7992888" cy="5083843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1438775365"/>
                </p:ext>
              </p:extLst>
            </p:nvPr>
          </p:nvGraphicFramePr>
          <p:xfrm>
            <a:off x="611560" y="1444030"/>
            <a:ext cx="7992888" cy="49123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Donut 2"/>
            <p:cNvSpPr>
              <a:spLocks noChangeAspect="1"/>
            </p:cNvSpPr>
            <p:nvPr/>
          </p:nvSpPr>
          <p:spPr>
            <a:xfrm>
              <a:off x="5004048" y="4912611"/>
              <a:ext cx="1512168" cy="1512000"/>
            </a:xfrm>
            <a:prstGeom prst="donut">
              <a:avLst>
                <a:gd name="adj" fmla="val 2425"/>
              </a:avLst>
            </a:prstGeom>
            <a:solidFill>
              <a:srgbClr val="ED7D27"/>
            </a:solidFill>
            <a:ln>
              <a:solidFill>
                <a:srgbClr val="ED7D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>
              <a:spLocks noChangeAspect="1"/>
            </p:cNvSpPr>
            <p:nvPr/>
          </p:nvSpPr>
          <p:spPr>
            <a:xfrm>
              <a:off x="1979712" y="2708920"/>
              <a:ext cx="1512168" cy="1512000"/>
            </a:xfrm>
            <a:prstGeom prst="donut">
              <a:avLst>
                <a:gd name="adj" fmla="val 2425"/>
              </a:avLst>
            </a:prstGeom>
            <a:solidFill>
              <a:srgbClr val="6BC5B0"/>
            </a:solidFill>
            <a:ln>
              <a:solidFill>
                <a:srgbClr val="6BC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>
              <a:spLocks noChangeAspect="1"/>
            </p:cNvSpPr>
            <p:nvPr/>
          </p:nvSpPr>
          <p:spPr>
            <a:xfrm>
              <a:off x="3851920" y="1340768"/>
              <a:ext cx="1512032" cy="1511864"/>
            </a:xfrm>
            <a:prstGeom prst="donut">
              <a:avLst>
                <a:gd name="adj" fmla="val 2425"/>
              </a:avLst>
            </a:prstGeom>
            <a:solidFill>
              <a:srgbClr val="6BC5B0"/>
            </a:solidFill>
            <a:ln>
              <a:solidFill>
                <a:srgbClr val="6BC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Donut 12"/>
            <p:cNvSpPr>
              <a:spLocks noChangeAspect="1"/>
            </p:cNvSpPr>
            <p:nvPr/>
          </p:nvSpPr>
          <p:spPr>
            <a:xfrm>
              <a:off x="5724128" y="2708920"/>
              <a:ext cx="1512168" cy="1512000"/>
            </a:xfrm>
            <a:prstGeom prst="donut">
              <a:avLst>
                <a:gd name="adj" fmla="val 2425"/>
              </a:avLst>
            </a:prstGeom>
            <a:solidFill>
              <a:srgbClr val="6BC5B0"/>
            </a:solidFill>
            <a:ln>
              <a:solidFill>
                <a:srgbClr val="6BC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Donut 13"/>
            <p:cNvSpPr>
              <a:spLocks noChangeAspect="1"/>
            </p:cNvSpPr>
            <p:nvPr/>
          </p:nvSpPr>
          <p:spPr>
            <a:xfrm>
              <a:off x="2688162" y="4912611"/>
              <a:ext cx="1512168" cy="1512000"/>
            </a:xfrm>
            <a:prstGeom prst="donut">
              <a:avLst>
                <a:gd name="adj" fmla="val 2425"/>
              </a:avLst>
            </a:prstGeom>
            <a:solidFill>
              <a:srgbClr val="6BC5B0"/>
            </a:solidFill>
            <a:ln>
              <a:solidFill>
                <a:srgbClr val="6BC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408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52" y="1593480"/>
            <a:ext cx="805654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FF estimate needs to be applied with consideration for  (</a:t>
            </a:r>
            <a:r>
              <a:rPr lang="en-GB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other available data and (ii) the technology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SAFE test firstly, uses a hard cut-off of 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360000" y="540000"/>
            <a:ext cx="7200800" cy="83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68489D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Fetal Fraction in the SAFE test</a:t>
            </a:r>
            <a:endParaRPr lang="en-US" sz="3900" dirty="0">
              <a:solidFill>
                <a:srgbClr val="78AED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952" y="5109687"/>
            <a:ext cx="8056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Accounts for &lt;0.5% of the sample population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75656" y="3624713"/>
            <a:ext cx="5281073" cy="1120190"/>
            <a:chOff x="1475656" y="4077072"/>
            <a:chExt cx="5281073" cy="1120190"/>
          </a:xfrm>
        </p:grpSpPr>
        <p:sp>
          <p:nvSpPr>
            <p:cNvPr id="10" name="TextBox 9"/>
            <p:cNvSpPr txBox="1"/>
            <p:nvPr/>
          </p:nvSpPr>
          <p:spPr>
            <a:xfrm>
              <a:off x="1475656" y="4395193"/>
              <a:ext cx="2444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Sample FF estimated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66945" y="4077072"/>
              <a:ext cx="2489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≥2%, QC check passes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66945" y="4797152"/>
              <a:ext cx="2219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/>
                <a:t>&lt;2%, QC check fails</a:t>
              </a:r>
            </a:p>
          </p:txBody>
        </p:sp>
        <p:cxnSp>
          <p:nvCxnSpPr>
            <p:cNvPr id="14" name="Straight Arrow Connector 13"/>
            <p:cNvCxnSpPr>
              <a:stCxn id="10" idx="3"/>
            </p:cNvCxnSpPr>
            <p:nvPr/>
          </p:nvCxnSpPr>
          <p:spPr>
            <a:xfrm flipV="1">
              <a:off x="3920171" y="4365106"/>
              <a:ext cx="291789" cy="230142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70029" y="4713313"/>
              <a:ext cx="341931" cy="17536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724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00216"/>
            <a:ext cx="8229600" cy="2376264"/>
          </a:xfrm>
        </p:spPr>
        <p:txBody>
          <a:bodyPr>
            <a:normAutofit fontScale="92500"/>
          </a:bodyPr>
          <a:lstStyle/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valid SAFE test result is a balance of fetal fraction (FF), count density and chromosome ratio</a:t>
            </a:r>
          </a:p>
          <a:p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First, determination of whether the dynamic check is required (FF of 2-4%)</a:t>
            </a:r>
          </a:p>
          <a:p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it is required, the number of aligned sequencing reads is assessed (count density) which allows for the required level of FF to be determined.</a:t>
            </a:r>
          </a:p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higher count density means the FF% required can be lower.  Conversely, a lower count density will require a higher fetal fraction.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90727"/>
              </p:ext>
            </p:extLst>
          </p:nvPr>
        </p:nvGraphicFramePr>
        <p:xfrm>
          <a:off x="827584" y="4149081"/>
          <a:ext cx="5670632" cy="20253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17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619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solidFill>
                      <a:srgbClr val="684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Fetal Fraction</a:t>
                      </a:r>
                    </a:p>
                  </a:txBody>
                  <a:tcPr anchor="ctr">
                    <a:solidFill>
                      <a:srgbClr val="684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Count Density</a:t>
                      </a:r>
                    </a:p>
                  </a:txBody>
                  <a:tcPr anchor="ctr">
                    <a:solidFill>
                      <a:srgbClr val="684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Result</a:t>
                      </a:r>
                    </a:p>
                  </a:txBody>
                  <a:tcPr anchor="ctr">
                    <a:solidFill>
                      <a:srgbClr val="6848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98">
                <a:tc>
                  <a:txBody>
                    <a:bodyPr/>
                    <a:lstStyle/>
                    <a:p>
                      <a:r>
                        <a:rPr lang="en-US" sz="1600" dirty="0"/>
                        <a:t>Scenario</a:t>
                      </a:r>
                      <a:r>
                        <a:rPr lang="en-US" sz="1600" baseline="0" dirty="0"/>
                        <a:t> 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2-8%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Valid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398">
                <a:tc>
                  <a:txBody>
                    <a:bodyPr/>
                    <a:lstStyle/>
                    <a:p>
                      <a:r>
                        <a:rPr lang="en-US" sz="1600" dirty="0"/>
                        <a:t>Scenario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&lt;2%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Invalid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398">
                <a:tc>
                  <a:txBody>
                    <a:bodyPr/>
                    <a:lstStyle/>
                    <a:p>
                      <a:r>
                        <a:rPr lang="en-US" sz="1600" dirty="0"/>
                        <a:t>Scenario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&gt;8%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Invalid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>
          <a:xfrm flipV="1">
            <a:off x="2407855" y="4972698"/>
            <a:ext cx="292998" cy="256502"/>
          </a:xfrm>
          <a:prstGeom prst="upArrow">
            <a:avLst/>
          </a:prstGeom>
          <a:solidFill>
            <a:srgbClr val="FFC00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flipV="1">
            <a:off x="2407855" y="5426563"/>
            <a:ext cx="292998" cy="256502"/>
          </a:xfrm>
          <a:prstGeom prst="upArrow">
            <a:avLst/>
          </a:prstGeom>
          <a:solidFill>
            <a:srgbClr val="FF000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4211960" y="5426563"/>
            <a:ext cx="292998" cy="256502"/>
          </a:xfrm>
          <a:prstGeom prst="upArrow">
            <a:avLst/>
          </a:prstGeom>
          <a:solidFill>
            <a:srgbClr val="92D05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flipV="1">
            <a:off x="4211960" y="4972698"/>
            <a:ext cx="292998" cy="256502"/>
          </a:xfrm>
          <a:prstGeom prst="downArrow">
            <a:avLst/>
          </a:prstGeom>
          <a:solidFill>
            <a:srgbClr val="92D05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65256" cy="76285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Fetal Fraction: Sample/run validity</a:t>
            </a:r>
          </a:p>
        </p:txBody>
      </p:sp>
      <p:sp>
        <p:nvSpPr>
          <p:cNvPr id="17" name="Down Arrow 16"/>
          <p:cNvSpPr/>
          <p:nvPr/>
        </p:nvSpPr>
        <p:spPr>
          <a:xfrm flipV="1">
            <a:off x="2407855" y="5850820"/>
            <a:ext cx="292998" cy="256502"/>
          </a:xfrm>
          <a:prstGeom prst="downArrow">
            <a:avLst/>
          </a:prstGeom>
          <a:solidFill>
            <a:srgbClr val="92D05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flipV="1">
            <a:off x="4211960" y="5847083"/>
            <a:ext cx="292998" cy="256502"/>
          </a:xfrm>
          <a:prstGeom prst="upArrow">
            <a:avLst/>
          </a:prstGeom>
          <a:solidFill>
            <a:srgbClr val="FF0000"/>
          </a:solidFill>
          <a:ln>
            <a:solidFill>
              <a:srgbClr val="8E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4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04111" cy="741558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Next generation sequencing (NGS)</a:t>
            </a:r>
            <a:br>
              <a:rPr lang="en-US" sz="3600" dirty="0"/>
            </a:br>
            <a:br>
              <a:rPr lang="en-US" sz="3600" dirty="0"/>
            </a:br>
            <a:endParaRPr lang="en-US" sz="3600" dirty="0">
              <a:solidFill>
                <a:srgbClr val="78AED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1530" y="1286073"/>
            <a:ext cx="6527817" cy="504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a pregnancy where the baby does not have Down’s syndrome, chromosome 21 represents 1.36% of the total cell-free DNA (cfDNA) in the maternal circulation.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a pregnancy where the baby does have Down’s syndrome, this percentage rises to about 1.42% - only 0.06% difference.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distinguish such small differences in the amount of cfDNA found, incredibly accurate DNA counting and sorting methods are required.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NGS sequencing enables millions of DNA strands to be sequenced in parallel, this is cheaper, quicker and generates more data.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88A7ED-09BD-4082-A097-F7C81C4EC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53" y="2678544"/>
            <a:ext cx="1874231" cy="194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3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04111" cy="71384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NGS workflow for cfDNA screening</a:t>
            </a:r>
            <a:br>
              <a:rPr lang="en-US" sz="3600" dirty="0"/>
            </a:br>
            <a:endParaRPr lang="en-US" sz="3600" dirty="0">
              <a:solidFill>
                <a:srgbClr val="78AED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631FC-085F-4E7C-B1EA-20FB01D334B3}"/>
              </a:ext>
            </a:extLst>
          </p:cNvPr>
          <p:cNvSpPr txBox="1"/>
          <p:nvPr/>
        </p:nvSpPr>
        <p:spPr>
          <a:xfrm>
            <a:off x="544946" y="1468582"/>
            <a:ext cx="533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DNA extraction: DNA fragments are extracted from blood plasma. In each 10 ml of blood there are millions of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fragments from all 23 chromosome pairs from both the placenta and the mother.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automated DNA extraction and library construction is performed using the Yourgene SP150 instrument.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D7E530-4CE8-4D23-AE64-7D38C4B92C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9204" y="2229133"/>
            <a:ext cx="2819996" cy="215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3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04111" cy="71384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NGS workflow for cfDNA screening</a:t>
            </a:r>
            <a:br>
              <a:rPr lang="en-US" sz="3600" dirty="0"/>
            </a:br>
            <a:endParaRPr lang="en-US" sz="3600" dirty="0">
              <a:solidFill>
                <a:srgbClr val="78AED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631FC-085F-4E7C-B1EA-20FB01D334B3}"/>
              </a:ext>
            </a:extLst>
          </p:cNvPr>
          <p:cNvSpPr txBox="1"/>
          <p:nvPr/>
        </p:nvSpPr>
        <p:spPr>
          <a:xfrm>
            <a:off x="544946" y="1468582"/>
            <a:ext cx="50707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DNA fragments from the sample are modified, labelled with barcodes and amplified using PCR – referred to as a library. The barcodes are specific to each individual patient sample and are used to identify each patient’s DNA after sequencing.</a:t>
            </a:r>
          </a:p>
          <a:p>
            <a:pPr marL="514350" indent="-514350">
              <a:buFont typeface="+mj-lt"/>
              <a:buAutoNum type="arabicPeriod" startAt="3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Patient samples are pooled. Prior to this samples are measured (quantified) to ensure that there is an equal representation of each sample in the pool.</a:t>
            </a:r>
            <a:b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3AE712-6971-48CB-BAF6-46A351DA9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054" y="2262295"/>
            <a:ext cx="2819996" cy="233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02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04111" cy="71384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NGS workflow for cfDNA screening</a:t>
            </a:r>
            <a:br>
              <a:rPr lang="en-US" sz="3600" dirty="0"/>
            </a:br>
            <a:endParaRPr lang="en-US" sz="3600" dirty="0">
              <a:solidFill>
                <a:srgbClr val="78AED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631FC-085F-4E7C-B1EA-20FB01D334B3}"/>
              </a:ext>
            </a:extLst>
          </p:cNvPr>
          <p:cNvSpPr txBox="1"/>
          <p:nvPr/>
        </p:nvSpPr>
        <p:spPr>
          <a:xfrm>
            <a:off x="544945" y="1468582"/>
            <a:ext cx="80171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 startAt="5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Quantification and innovative enrichment of the placental DNA is performed using the Yourgene QS250 instrument. This instrument </a:t>
            </a:r>
            <a:r>
              <a:rPr lang="en-GB" sz="2000" kern="12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efficiently selects a high proportion of the DNA fragments that are of interest for the analysis resulting in improved DNA sequencing results.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B9B6F6-F813-4F4A-BBD4-989FBA7FBE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346" y="3019200"/>
            <a:ext cx="4661307" cy="262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0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904111" cy="71384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NGS workflow for cfDNA screening</a:t>
            </a:r>
            <a:br>
              <a:rPr lang="en-US" sz="3600" dirty="0"/>
            </a:br>
            <a:endParaRPr lang="en-US" sz="3600" dirty="0">
              <a:solidFill>
                <a:srgbClr val="78AED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631FC-085F-4E7C-B1EA-20FB01D334B3}"/>
              </a:ext>
            </a:extLst>
          </p:cNvPr>
          <p:cNvSpPr txBox="1"/>
          <p:nvPr/>
        </p:nvSpPr>
        <p:spPr>
          <a:xfrm>
            <a:off x="544945" y="1468582"/>
            <a:ext cx="8017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Sequencing is performed using the Illumina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NextSeq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™ 550Dx instrument. This provides a flexible workflow with up to 48 patient samples per sequencing run.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B9B6F6-F813-4F4A-BBD4-989FBA7FBE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7197" y="3019200"/>
            <a:ext cx="2869604" cy="262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7698810" cy="72008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68489D"/>
                </a:solidFill>
              </a:rPr>
              <a:t>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4000" dirty="0" err="1">
                <a:solidFill>
                  <a:schemeClr val="accent6">
                    <a:lumMod val="75000"/>
                  </a:schemeClr>
                </a:solidFill>
              </a:rPr>
              <a:t>nalysis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 of sequencing data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r="29027"/>
          <a:stretch/>
        </p:blipFill>
        <p:spPr>
          <a:xfrm>
            <a:off x="179512" y="2060848"/>
            <a:ext cx="6249863" cy="13437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9512" y="1459363"/>
            <a:ext cx="8373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80"/>
              </a:spcBef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The sequenced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fragments are aligned to a reference genome.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3397873"/>
            <a:ext cx="8373858" cy="170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480"/>
              </a:spcBef>
              <a:spcAft>
                <a:spcPts val="1000"/>
              </a:spcAft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fragments are then counted and an overall amount of DNA is assigned to each chromosome.</a:t>
            </a:r>
          </a:p>
          <a:p>
            <a:pPr>
              <a:lnSpc>
                <a:spcPct val="115000"/>
              </a:lnSpc>
              <a:spcBef>
                <a:spcPts val="480"/>
              </a:spcBef>
              <a:spcAft>
                <a:spcPts val="1000"/>
              </a:spcAft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amount of chromosome 13, 18 and 21 is then compared against the total amount.</a:t>
            </a:r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2019253" y="4741647"/>
            <a:ext cx="3295650" cy="1190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E29F53-46CE-4B9E-ACB5-CFE5B2695F04}"/>
              </a:ext>
            </a:extLst>
          </p:cNvPr>
          <p:cNvSpPr txBox="1"/>
          <p:nvPr/>
        </p:nvSpPr>
        <p:spPr>
          <a:xfrm>
            <a:off x="6499463" y="2129196"/>
            <a:ext cx="250507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Reference Genome</a:t>
            </a:r>
          </a:p>
          <a:p>
            <a:endParaRPr lang="en-US" sz="700" dirty="0"/>
          </a:p>
          <a:p>
            <a:r>
              <a:rPr lang="en-US" dirty="0"/>
              <a:t>Placental and maternal DNA fragments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DFEE3-3DC0-4D57-855F-7EA282D3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7886700" cy="1006474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Analysis &amp; mapping distribution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C1F9BC-35F7-4BF7-9300-159DCE5CC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9539" y="1826901"/>
            <a:ext cx="3454781" cy="303142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4064272-530D-4986-8931-FD3C0DB6CCF9}"/>
              </a:ext>
            </a:extLst>
          </p:cNvPr>
          <p:cNvSpPr/>
          <p:nvPr/>
        </p:nvSpPr>
        <p:spPr>
          <a:xfrm>
            <a:off x="5354425" y="1826901"/>
            <a:ext cx="443060" cy="6334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62774" y="1706350"/>
            <a:ext cx="40092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 patient sample is assessed by looking at the sequence quality, count density, controls and fetal fraction. </a:t>
            </a:r>
          </a:p>
          <a:p>
            <a:r>
              <a:rPr lang="en-GB" dirty="0"/>
              <a:t>This is all performed and analysed using advanced computer technologies to report on:</a:t>
            </a:r>
          </a:p>
          <a:p>
            <a:r>
              <a:rPr lang="en-GB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well the flow cell was loaded.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there is enough DNA in the wells.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many wells have good quality data.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All these processes ensure high confidence in a high and low chance result.</a:t>
            </a:r>
          </a:p>
        </p:txBody>
      </p:sp>
    </p:spTree>
    <p:extLst>
      <p:ext uri="{BB962C8B-B14F-4D97-AF65-F5344CB8AC3E}">
        <p14:creationId xmlns:p14="http://schemas.microsoft.com/office/powerpoint/2010/main" val="113968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540000"/>
            <a:ext cx="8208912" cy="769193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Fetal Fraction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392" y="1268760"/>
            <a:ext cx="8429200" cy="2131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in maternal plasma is a mixture of maternal and placental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The proportion of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from the placenta is known as ‘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fetal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fraction’. </a:t>
            </a:r>
          </a:p>
          <a:p>
            <a:pPr marL="342900" indent="-342900">
              <a:spcBef>
                <a:spcPts val="48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 NIPT tests are affected by the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fetal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fraction of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Most, but not all,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cfDNA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screening tests measures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fetal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fraction in analysis. </a:t>
            </a:r>
          </a:p>
          <a:p>
            <a:pPr marL="342900" indent="-342900">
              <a:spcBef>
                <a:spcPts val="48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445A72-8992-4BBE-9665-B6F876497F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692" y="3021407"/>
            <a:ext cx="4867564" cy="30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77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CAE33755022246B8F5A0B8A6543A7C" ma:contentTypeVersion="15" ma:contentTypeDescription="Create a new document." ma:contentTypeScope="" ma:versionID="b39150d593f8a3ff420efc830fb72a19">
  <xsd:schema xmlns:xsd="http://www.w3.org/2001/XMLSchema" xmlns:xs="http://www.w3.org/2001/XMLSchema" xmlns:p="http://schemas.microsoft.com/office/2006/metadata/properties" xmlns:ns2="78c44156-af6f-4520-9028-4db6b8c7d18b" xmlns:ns3="9dc0a5a5-5c6e-4451-af33-de3eff8893eb" targetNamespace="http://schemas.microsoft.com/office/2006/metadata/properties" ma:root="true" ma:fieldsID="a55b00e62cadd2006a84aabac22480ca" ns2:_="" ns3:_="">
    <xsd:import namespace="78c44156-af6f-4520-9028-4db6b8c7d18b"/>
    <xsd:import namespace="9dc0a5a5-5c6e-4451-af33-de3eff8893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44156-af6f-4520-9028-4db6b8c7d1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c0a5a5-5c6e-4451-af33-de3eff8893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833805-4092-44DC-B431-8EB199470F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93AE05-300E-4398-91F8-A61FB42D20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44156-af6f-4520-9028-4db6b8c7d18b"/>
    <ds:schemaRef ds:uri="9dc0a5a5-5c6e-4451-af33-de3eff8893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7FABCB-34A8-4355-B81B-6B4985776FCB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22ea8f13-27c1-40b5-96f6-643d327cc44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903</Words>
  <Application>Microsoft Office PowerPoint</Application>
  <PresentationFormat>On-screen Show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Module 6 will cover:  - Next Generation Sequencing (NGS)   - An overview of the technology  - Analysis software - Fetal fraction (FF)  - What is fetal fraction?  - Why fetal fraction is used  - Dynamic fetal fraction  </vt:lpstr>
      <vt:lpstr>  Next generation sequencing (NGS)  </vt:lpstr>
      <vt:lpstr> NGS workflow for cfDNA screening </vt:lpstr>
      <vt:lpstr> NGS workflow for cfDNA screening </vt:lpstr>
      <vt:lpstr> NGS workflow for cfDNA screening </vt:lpstr>
      <vt:lpstr> NGS workflow for cfDNA screening </vt:lpstr>
      <vt:lpstr> Analysis of sequencing data</vt:lpstr>
      <vt:lpstr>Analysis &amp; mapping distribution</vt:lpstr>
      <vt:lpstr>Fetal Fraction</vt:lpstr>
      <vt:lpstr>cfDNA screening tests and measuring  fetal fraction</vt:lpstr>
      <vt:lpstr>Dynamic fetal fraction  Sample/run validity</vt:lpstr>
      <vt:lpstr>PowerPoint Presentation</vt:lpstr>
      <vt:lpstr>Fetal Fraction: Sample/run validity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Cross</dc:creator>
  <cp:lastModifiedBy>Ellen Pooler</cp:lastModifiedBy>
  <cp:revision>78</cp:revision>
  <dcterms:created xsi:type="dcterms:W3CDTF">2017-10-20T05:26:46Z</dcterms:created>
  <dcterms:modified xsi:type="dcterms:W3CDTF">2021-05-14T08:15:40Z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0x01010009CAE33755022246B8F5A0B8A6543A7C</vt:lpwstr>
  </property>
</Properties>
</file>