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69" r:id="rId5"/>
    <p:sldId id="274" r:id="rId6"/>
    <p:sldId id="277" r:id="rId7"/>
    <p:sldId id="275" r:id="rId8"/>
    <p:sldId id="278"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00" autoAdjust="0"/>
  </p:normalViewPr>
  <p:slideViewPr>
    <p:cSldViewPr>
      <p:cViewPr>
        <p:scale>
          <a:sx n="102" d="100"/>
          <a:sy n="102" d="100"/>
        </p:scale>
        <p:origin x="-1884" y="-21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01A80-DDCA-4156-8CDB-A1022CFDE0A0}" type="doc">
      <dgm:prSet loTypeId="urn:microsoft.com/office/officeart/2005/8/layout/matrix2" loCatId="matrix" qsTypeId="urn:microsoft.com/office/officeart/2005/8/quickstyle/simple4" qsCatId="simple" csTypeId="urn:microsoft.com/office/officeart/2005/8/colors/colorful1" csCatId="colorful" phldr="1"/>
      <dgm:spPr/>
      <dgm:t>
        <a:bodyPr/>
        <a:lstStyle/>
        <a:p>
          <a:endParaRPr lang="en-US"/>
        </a:p>
      </dgm:t>
    </dgm:pt>
    <dgm:pt modelId="{30D69008-53A5-4E5D-B87F-90B599EAE600}">
      <dgm:prSet phldrT="[Text]" custT="1"/>
      <dgm:spPr/>
      <dgm:t>
        <a:bodyPr/>
        <a:lstStyle/>
        <a:p>
          <a:r>
            <a:rPr lang="en-US" sz="1400" dirty="0" smtClean="0"/>
            <a:t>Welcome and Support</a:t>
          </a:r>
          <a:r>
            <a:rPr lang="en-US" sz="1400" baseline="0" dirty="0" smtClean="0"/>
            <a:t> </a:t>
          </a:r>
        </a:p>
        <a:p>
          <a:r>
            <a:rPr lang="en-US" sz="1400" baseline="0" dirty="0" smtClean="0"/>
            <a:t>Support with Care Certificate </a:t>
          </a:r>
          <a:endParaRPr lang="en-US" sz="1400" dirty="0"/>
        </a:p>
      </dgm:t>
    </dgm:pt>
    <dgm:pt modelId="{94958B12-8407-4EDD-8686-C098991DC7A9}" type="parTrans" cxnId="{15CB17E2-5D20-4A0D-B680-3154035C5364}">
      <dgm:prSet/>
      <dgm:spPr/>
      <dgm:t>
        <a:bodyPr/>
        <a:lstStyle/>
        <a:p>
          <a:endParaRPr lang="en-US"/>
        </a:p>
      </dgm:t>
    </dgm:pt>
    <dgm:pt modelId="{7BC86163-6994-40DF-A5D8-E08A85828B65}" type="sibTrans" cxnId="{15CB17E2-5D20-4A0D-B680-3154035C5364}">
      <dgm:prSet/>
      <dgm:spPr/>
      <dgm:t>
        <a:bodyPr/>
        <a:lstStyle/>
        <a:p>
          <a:endParaRPr lang="en-US"/>
        </a:p>
      </dgm:t>
    </dgm:pt>
    <dgm:pt modelId="{84BA1941-2BC0-4D6F-8C22-3D32DF780ED4}">
      <dgm:prSet phldrT="[Text]" custT="1"/>
      <dgm:spPr/>
      <dgm:t>
        <a:bodyPr/>
        <a:lstStyle/>
        <a:p>
          <a:r>
            <a:rPr lang="en-US" sz="1400" dirty="0" smtClean="0"/>
            <a:t>Consolidating Your Skills</a:t>
          </a:r>
          <a:endParaRPr lang="en-US" sz="1400" dirty="0"/>
        </a:p>
      </dgm:t>
    </dgm:pt>
    <dgm:pt modelId="{CE87BDD3-F1A9-4643-89EF-8E379E607930}" type="parTrans" cxnId="{72F07E75-BBE8-4EFB-9814-9FBA90A847E0}">
      <dgm:prSet/>
      <dgm:spPr/>
      <dgm:t>
        <a:bodyPr/>
        <a:lstStyle/>
        <a:p>
          <a:endParaRPr lang="en-US"/>
        </a:p>
      </dgm:t>
    </dgm:pt>
    <dgm:pt modelId="{DACC0CD6-522C-4B0C-B2AB-2DAB9079D536}" type="sibTrans" cxnId="{72F07E75-BBE8-4EFB-9814-9FBA90A847E0}">
      <dgm:prSet/>
      <dgm:spPr/>
      <dgm:t>
        <a:bodyPr/>
        <a:lstStyle/>
        <a:p>
          <a:endParaRPr lang="en-US"/>
        </a:p>
      </dgm:t>
    </dgm:pt>
    <dgm:pt modelId="{0988F712-5851-4378-A591-271752B740DC}">
      <dgm:prSet phldrT="[Text]" custT="1"/>
      <dgm:spPr/>
      <dgm:t>
        <a:bodyPr/>
        <a:lstStyle/>
        <a:p>
          <a:r>
            <a:rPr lang="en-US" sz="1400" dirty="0" smtClean="0"/>
            <a:t>Developing new skills </a:t>
          </a:r>
          <a:endParaRPr lang="en-US" sz="1400" dirty="0"/>
        </a:p>
      </dgm:t>
    </dgm:pt>
    <dgm:pt modelId="{3C6759A9-68D8-4D45-BC71-D9DF1407E218}" type="parTrans" cxnId="{A06D3958-33BA-41BC-8D44-2AFA9CC9B589}">
      <dgm:prSet/>
      <dgm:spPr/>
      <dgm:t>
        <a:bodyPr/>
        <a:lstStyle/>
        <a:p>
          <a:endParaRPr lang="en-US"/>
        </a:p>
      </dgm:t>
    </dgm:pt>
    <dgm:pt modelId="{E1968246-7A62-4797-BFD2-D57E8659443E}" type="sibTrans" cxnId="{A06D3958-33BA-41BC-8D44-2AFA9CC9B589}">
      <dgm:prSet/>
      <dgm:spPr/>
      <dgm:t>
        <a:bodyPr/>
        <a:lstStyle/>
        <a:p>
          <a:endParaRPr lang="en-US"/>
        </a:p>
      </dgm:t>
    </dgm:pt>
    <dgm:pt modelId="{C878F137-0A5B-4BA0-9721-8924FE860BD3}">
      <dgm:prSet phldrT="[Text]" custT="1"/>
      <dgm:spPr/>
      <dgm:t>
        <a:bodyPr/>
        <a:lstStyle/>
        <a:p>
          <a:r>
            <a:rPr lang="en-US" sz="1400" dirty="0" smtClean="0"/>
            <a:t>Continuous</a:t>
          </a:r>
        </a:p>
        <a:p>
          <a:r>
            <a:rPr lang="en-US" sz="1400" dirty="0" smtClean="0"/>
            <a:t>Development</a:t>
          </a:r>
        </a:p>
        <a:p>
          <a:r>
            <a:rPr lang="en-US" sz="1400" dirty="0" smtClean="0"/>
            <a:t> </a:t>
          </a:r>
          <a:endParaRPr lang="en-US" sz="1400" dirty="0"/>
        </a:p>
      </dgm:t>
    </dgm:pt>
    <dgm:pt modelId="{CE8B4EAA-AB9D-41A4-ABDF-577093838368}" type="parTrans" cxnId="{9BA528A6-339C-40F8-A2D8-66F6B458CF97}">
      <dgm:prSet/>
      <dgm:spPr/>
      <dgm:t>
        <a:bodyPr/>
        <a:lstStyle/>
        <a:p>
          <a:endParaRPr lang="en-US"/>
        </a:p>
      </dgm:t>
    </dgm:pt>
    <dgm:pt modelId="{F4CDCE75-20C5-4E90-AEE3-958FF32C0D99}" type="sibTrans" cxnId="{9BA528A6-339C-40F8-A2D8-66F6B458CF97}">
      <dgm:prSet/>
      <dgm:spPr/>
      <dgm:t>
        <a:bodyPr/>
        <a:lstStyle/>
        <a:p>
          <a:endParaRPr lang="en-US"/>
        </a:p>
      </dgm:t>
    </dgm:pt>
    <dgm:pt modelId="{D99B83EB-A308-4F49-8160-56CB5C528263}" type="pres">
      <dgm:prSet presAssocID="{C1C01A80-DDCA-4156-8CDB-A1022CFDE0A0}" presName="matrix" presStyleCnt="0">
        <dgm:presLayoutVars>
          <dgm:chMax val="1"/>
          <dgm:dir/>
          <dgm:resizeHandles val="exact"/>
        </dgm:presLayoutVars>
      </dgm:prSet>
      <dgm:spPr/>
      <dgm:t>
        <a:bodyPr/>
        <a:lstStyle/>
        <a:p>
          <a:endParaRPr lang="en-GB"/>
        </a:p>
      </dgm:t>
    </dgm:pt>
    <dgm:pt modelId="{311F18F5-94CE-40BA-8564-C552EEBB260E}" type="pres">
      <dgm:prSet presAssocID="{C1C01A80-DDCA-4156-8CDB-A1022CFDE0A0}" presName="axisShape" presStyleLbl="bgShp" presStyleIdx="0" presStyleCnt="1"/>
      <dgm:spPr/>
    </dgm:pt>
    <dgm:pt modelId="{7E16F9A6-590F-48B9-B9DF-A996611479C4}" type="pres">
      <dgm:prSet presAssocID="{C1C01A80-DDCA-4156-8CDB-A1022CFDE0A0}" presName="rect1" presStyleLbl="node1" presStyleIdx="0" presStyleCnt="4">
        <dgm:presLayoutVars>
          <dgm:chMax val="0"/>
          <dgm:chPref val="0"/>
          <dgm:bulletEnabled val="1"/>
        </dgm:presLayoutVars>
      </dgm:prSet>
      <dgm:spPr/>
      <dgm:t>
        <a:bodyPr/>
        <a:lstStyle/>
        <a:p>
          <a:endParaRPr lang="en-GB"/>
        </a:p>
      </dgm:t>
    </dgm:pt>
    <dgm:pt modelId="{65A07813-CF77-473A-92A2-2C23098FAD32}" type="pres">
      <dgm:prSet presAssocID="{C1C01A80-DDCA-4156-8CDB-A1022CFDE0A0}" presName="rect2" presStyleLbl="node1" presStyleIdx="1" presStyleCnt="4">
        <dgm:presLayoutVars>
          <dgm:chMax val="0"/>
          <dgm:chPref val="0"/>
          <dgm:bulletEnabled val="1"/>
        </dgm:presLayoutVars>
      </dgm:prSet>
      <dgm:spPr/>
      <dgm:t>
        <a:bodyPr/>
        <a:lstStyle/>
        <a:p>
          <a:endParaRPr lang="en-GB"/>
        </a:p>
      </dgm:t>
    </dgm:pt>
    <dgm:pt modelId="{DF4328FE-5880-498E-9E0C-A97D6324FDE8}" type="pres">
      <dgm:prSet presAssocID="{C1C01A80-DDCA-4156-8CDB-A1022CFDE0A0}" presName="rect3" presStyleLbl="node1" presStyleIdx="2" presStyleCnt="4">
        <dgm:presLayoutVars>
          <dgm:chMax val="0"/>
          <dgm:chPref val="0"/>
          <dgm:bulletEnabled val="1"/>
        </dgm:presLayoutVars>
      </dgm:prSet>
      <dgm:spPr/>
      <dgm:t>
        <a:bodyPr/>
        <a:lstStyle/>
        <a:p>
          <a:endParaRPr lang="en-GB"/>
        </a:p>
      </dgm:t>
    </dgm:pt>
    <dgm:pt modelId="{29601797-8D3F-43C1-96DC-1204C8B06111}" type="pres">
      <dgm:prSet presAssocID="{C1C01A80-DDCA-4156-8CDB-A1022CFDE0A0}" presName="rect4" presStyleLbl="node1" presStyleIdx="3" presStyleCnt="4">
        <dgm:presLayoutVars>
          <dgm:chMax val="0"/>
          <dgm:chPref val="0"/>
          <dgm:bulletEnabled val="1"/>
        </dgm:presLayoutVars>
      </dgm:prSet>
      <dgm:spPr/>
      <dgm:t>
        <a:bodyPr/>
        <a:lstStyle/>
        <a:p>
          <a:endParaRPr lang="en-GB"/>
        </a:p>
      </dgm:t>
    </dgm:pt>
  </dgm:ptLst>
  <dgm:cxnLst>
    <dgm:cxn modelId="{15CB17E2-5D20-4A0D-B680-3154035C5364}" srcId="{C1C01A80-DDCA-4156-8CDB-A1022CFDE0A0}" destId="{30D69008-53A5-4E5D-B87F-90B599EAE600}" srcOrd="0" destOrd="0" parTransId="{94958B12-8407-4EDD-8686-C098991DC7A9}" sibTransId="{7BC86163-6994-40DF-A5D8-E08A85828B65}"/>
    <dgm:cxn modelId="{3AA7BA0D-B105-4A4B-B969-DE76F8014C9A}" type="presOf" srcId="{84BA1941-2BC0-4D6F-8C22-3D32DF780ED4}" destId="{65A07813-CF77-473A-92A2-2C23098FAD32}" srcOrd="0" destOrd="0" presId="urn:microsoft.com/office/officeart/2005/8/layout/matrix2"/>
    <dgm:cxn modelId="{94EBB987-E35A-4A95-9A9B-8A81A226F474}" type="presOf" srcId="{C878F137-0A5B-4BA0-9721-8924FE860BD3}" destId="{29601797-8D3F-43C1-96DC-1204C8B06111}" srcOrd="0" destOrd="0" presId="urn:microsoft.com/office/officeart/2005/8/layout/matrix2"/>
    <dgm:cxn modelId="{A06D3958-33BA-41BC-8D44-2AFA9CC9B589}" srcId="{C1C01A80-DDCA-4156-8CDB-A1022CFDE0A0}" destId="{0988F712-5851-4378-A591-271752B740DC}" srcOrd="2" destOrd="0" parTransId="{3C6759A9-68D8-4D45-BC71-D9DF1407E218}" sibTransId="{E1968246-7A62-4797-BFD2-D57E8659443E}"/>
    <dgm:cxn modelId="{5BA478B0-8167-4E86-BE35-CBB06057C8B3}" type="presOf" srcId="{C1C01A80-DDCA-4156-8CDB-A1022CFDE0A0}" destId="{D99B83EB-A308-4F49-8160-56CB5C528263}" srcOrd="0" destOrd="0" presId="urn:microsoft.com/office/officeart/2005/8/layout/matrix2"/>
    <dgm:cxn modelId="{F5C6815E-FE2D-4310-9FC5-544976020272}" type="presOf" srcId="{30D69008-53A5-4E5D-B87F-90B599EAE600}" destId="{7E16F9A6-590F-48B9-B9DF-A996611479C4}" srcOrd="0" destOrd="0" presId="urn:microsoft.com/office/officeart/2005/8/layout/matrix2"/>
    <dgm:cxn modelId="{28F0F2AE-C731-4F7C-8249-78ECF5AB33D1}" type="presOf" srcId="{0988F712-5851-4378-A591-271752B740DC}" destId="{DF4328FE-5880-498E-9E0C-A97D6324FDE8}" srcOrd="0" destOrd="0" presId="urn:microsoft.com/office/officeart/2005/8/layout/matrix2"/>
    <dgm:cxn modelId="{72F07E75-BBE8-4EFB-9814-9FBA90A847E0}" srcId="{C1C01A80-DDCA-4156-8CDB-A1022CFDE0A0}" destId="{84BA1941-2BC0-4D6F-8C22-3D32DF780ED4}" srcOrd="1" destOrd="0" parTransId="{CE87BDD3-F1A9-4643-89EF-8E379E607930}" sibTransId="{DACC0CD6-522C-4B0C-B2AB-2DAB9079D536}"/>
    <dgm:cxn modelId="{9BA528A6-339C-40F8-A2D8-66F6B458CF97}" srcId="{C1C01A80-DDCA-4156-8CDB-A1022CFDE0A0}" destId="{C878F137-0A5B-4BA0-9721-8924FE860BD3}" srcOrd="3" destOrd="0" parTransId="{CE8B4EAA-AB9D-41A4-ABDF-577093838368}" sibTransId="{F4CDCE75-20C5-4E90-AEE3-958FF32C0D99}"/>
    <dgm:cxn modelId="{4E0B8145-8F3C-49FD-A6EF-CA1475E77428}" type="presParOf" srcId="{D99B83EB-A308-4F49-8160-56CB5C528263}" destId="{311F18F5-94CE-40BA-8564-C552EEBB260E}" srcOrd="0" destOrd="0" presId="urn:microsoft.com/office/officeart/2005/8/layout/matrix2"/>
    <dgm:cxn modelId="{0971C305-DF71-4737-A06F-6879BDE44AD4}" type="presParOf" srcId="{D99B83EB-A308-4F49-8160-56CB5C528263}" destId="{7E16F9A6-590F-48B9-B9DF-A996611479C4}" srcOrd="1" destOrd="0" presId="urn:microsoft.com/office/officeart/2005/8/layout/matrix2"/>
    <dgm:cxn modelId="{5A2D1938-0F0C-4145-A2EF-9D2466B781EB}" type="presParOf" srcId="{D99B83EB-A308-4F49-8160-56CB5C528263}" destId="{65A07813-CF77-473A-92A2-2C23098FAD32}" srcOrd="2" destOrd="0" presId="urn:microsoft.com/office/officeart/2005/8/layout/matrix2"/>
    <dgm:cxn modelId="{5DE32826-E70D-4C8B-BF77-52C7926045B6}" type="presParOf" srcId="{D99B83EB-A308-4F49-8160-56CB5C528263}" destId="{DF4328FE-5880-498E-9E0C-A97D6324FDE8}" srcOrd="3" destOrd="0" presId="urn:microsoft.com/office/officeart/2005/8/layout/matrix2"/>
    <dgm:cxn modelId="{8110CB5B-1E29-4101-BB7B-7D0AE78A302D}" type="presParOf" srcId="{D99B83EB-A308-4F49-8160-56CB5C528263}" destId="{29601797-8D3F-43C1-96DC-1204C8B06111}"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F18F5-94CE-40BA-8564-C552EEBB260E}">
      <dsp:nvSpPr>
        <dsp:cNvPr id="0" name=""/>
        <dsp:cNvSpPr/>
      </dsp:nvSpPr>
      <dsp:spPr>
        <a:xfrm>
          <a:off x="0" y="804862"/>
          <a:ext cx="4257675" cy="4257675"/>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a:outerShdw blurRad="88900" dist="63500" dir="3000000" algn="br" rotWithShape="0">
            <a:srgbClr val="000000">
              <a:alpha val="35000"/>
            </a:srgbClr>
          </a:outerShdw>
        </a:effectLst>
      </dsp:spPr>
      <dsp:style>
        <a:lnRef idx="0">
          <a:scrgbClr r="0" g="0" b="0"/>
        </a:lnRef>
        <a:fillRef idx="1">
          <a:scrgbClr r="0" g="0" b="0"/>
        </a:fillRef>
        <a:effectRef idx="2">
          <a:scrgbClr r="0" g="0" b="0"/>
        </a:effectRef>
        <a:fontRef idx="minor"/>
      </dsp:style>
    </dsp:sp>
    <dsp:sp modelId="{7E16F9A6-590F-48B9-B9DF-A996611479C4}">
      <dsp:nvSpPr>
        <dsp:cNvPr id="0" name=""/>
        <dsp:cNvSpPr/>
      </dsp:nvSpPr>
      <dsp:spPr>
        <a:xfrm>
          <a:off x="276748" y="1081611"/>
          <a:ext cx="1703070" cy="1703070"/>
        </a:xfrm>
        <a:prstGeom prst="roundRect">
          <a:avLst/>
        </a:prstGeom>
        <a:gradFill rotWithShape="0">
          <a:gsLst>
            <a:gs pos="0">
              <a:schemeClr val="accent2">
                <a:hueOff val="0"/>
                <a:satOff val="0"/>
                <a:lumOff val="0"/>
                <a:alphaOff val="0"/>
                <a:shade val="30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Welcome and Support</a:t>
          </a:r>
          <a:r>
            <a:rPr lang="en-US" sz="1400" kern="1200" baseline="0" dirty="0" smtClean="0"/>
            <a:t> </a:t>
          </a:r>
        </a:p>
        <a:p>
          <a:pPr lvl="0" algn="ctr" defTabSz="622300">
            <a:lnSpc>
              <a:spcPct val="90000"/>
            </a:lnSpc>
            <a:spcBef>
              <a:spcPct val="0"/>
            </a:spcBef>
            <a:spcAft>
              <a:spcPct val="35000"/>
            </a:spcAft>
          </a:pPr>
          <a:r>
            <a:rPr lang="en-US" sz="1400" kern="1200" baseline="0" dirty="0" smtClean="0"/>
            <a:t>Support with Care Certificate </a:t>
          </a:r>
          <a:endParaRPr lang="en-US" sz="1400" kern="1200" dirty="0"/>
        </a:p>
      </dsp:txBody>
      <dsp:txXfrm>
        <a:off x="359885" y="1164748"/>
        <a:ext cx="1536796" cy="1536796"/>
      </dsp:txXfrm>
    </dsp:sp>
    <dsp:sp modelId="{65A07813-CF77-473A-92A2-2C23098FAD32}">
      <dsp:nvSpPr>
        <dsp:cNvPr id="0" name=""/>
        <dsp:cNvSpPr/>
      </dsp:nvSpPr>
      <dsp:spPr>
        <a:xfrm>
          <a:off x="2277856" y="1081611"/>
          <a:ext cx="1703070" cy="1703070"/>
        </a:xfrm>
        <a:prstGeom prst="roundRect">
          <a:avLst/>
        </a:prstGeom>
        <a:gradFill rotWithShape="0">
          <a:gsLst>
            <a:gs pos="0">
              <a:schemeClr val="accent3">
                <a:hueOff val="0"/>
                <a:satOff val="0"/>
                <a:lumOff val="0"/>
                <a:alphaOff val="0"/>
                <a:shade val="30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Consolidating Your Skills</a:t>
          </a:r>
          <a:endParaRPr lang="en-US" sz="1400" kern="1200" dirty="0"/>
        </a:p>
      </dsp:txBody>
      <dsp:txXfrm>
        <a:off x="2360993" y="1164748"/>
        <a:ext cx="1536796" cy="1536796"/>
      </dsp:txXfrm>
    </dsp:sp>
    <dsp:sp modelId="{DF4328FE-5880-498E-9E0C-A97D6324FDE8}">
      <dsp:nvSpPr>
        <dsp:cNvPr id="0" name=""/>
        <dsp:cNvSpPr/>
      </dsp:nvSpPr>
      <dsp:spPr>
        <a:xfrm>
          <a:off x="276748" y="3082718"/>
          <a:ext cx="1703070" cy="1703070"/>
        </a:xfrm>
        <a:prstGeom prst="roundRect">
          <a:avLst/>
        </a:prstGeom>
        <a:gradFill rotWithShape="0">
          <a:gsLst>
            <a:gs pos="0">
              <a:schemeClr val="accent4">
                <a:hueOff val="0"/>
                <a:satOff val="0"/>
                <a:lumOff val="0"/>
                <a:alphaOff val="0"/>
                <a:shade val="30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Developing new skills </a:t>
          </a:r>
          <a:endParaRPr lang="en-US" sz="1400" kern="1200" dirty="0"/>
        </a:p>
      </dsp:txBody>
      <dsp:txXfrm>
        <a:off x="359885" y="3165855"/>
        <a:ext cx="1536796" cy="1536796"/>
      </dsp:txXfrm>
    </dsp:sp>
    <dsp:sp modelId="{29601797-8D3F-43C1-96DC-1204C8B06111}">
      <dsp:nvSpPr>
        <dsp:cNvPr id="0" name=""/>
        <dsp:cNvSpPr/>
      </dsp:nvSpPr>
      <dsp:spPr>
        <a:xfrm>
          <a:off x="2277856" y="3082718"/>
          <a:ext cx="1703070" cy="1703070"/>
        </a:xfrm>
        <a:prstGeom prst="roundRect">
          <a:avLst/>
        </a:prstGeom>
        <a:gradFill rotWithShape="0">
          <a:gsLst>
            <a:gs pos="0">
              <a:schemeClr val="accent5">
                <a:hueOff val="0"/>
                <a:satOff val="0"/>
                <a:lumOff val="0"/>
                <a:alphaOff val="0"/>
                <a:shade val="30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Continuous</a:t>
          </a:r>
        </a:p>
        <a:p>
          <a:pPr lvl="0" algn="ctr" defTabSz="622300">
            <a:lnSpc>
              <a:spcPct val="90000"/>
            </a:lnSpc>
            <a:spcBef>
              <a:spcPct val="0"/>
            </a:spcBef>
            <a:spcAft>
              <a:spcPct val="35000"/>
            </a:spcAft>
          </a:pPr>
          <a:r>
            <a:rPr lang="en-US" sz="1400" kern="1200" dirty="0" smtClean="0"/>
            <a:t>Development</a:t>
          </a:r>
        </a:p>
        <a:p>
          <a:pPr lvl="0" algn="ctr" defTabSz="622300">
            <a:lnSpc>
              <a:spcPct val="90000"/>
            </a:lnSpc>
            <a:spcBef>
              <a:spcPct val="0"/>
            </a:spcBef>
            <a:spcAft>
              <a:spcPct val="35000"/>
            </a:spcAft>
          </a:pPr>
          <a:r>
            <a:rPr lang="en-US" sz="1400" kern="1200" dirty="0" smtClean="0"/>
            <a:t> </a:t>
          </a:r>
          <a:endParaRPr lang="en-US" sz="1400" kern="1200" dirty="0"/>
        </a:p>
      </dsp:txBody>
      <dsp:txXfrm>
        <a:off x="2360993" y="3165855"/>
        <a:ext cx="1536796" cy="1536796"/>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3B759-2C63-468F-8D4E-F44D9A92D92F}" type="datetimeFigureOut">
              <a:rPr lang="en-US" smtClean="0"/>
              <a:t>3/21/2018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9FF08-FF76-4533-AFD1-03448A6ADE0A}" type="slidenum">
              <a:rPr lang="en-US" smtClean="0"/>
              <a:t>‹#›</a:t>
            </a:fld>
            <a:endParaRPr lang="en-US"/>
          </a:p>
        </p:txBody>
      </p:sp>
    </p:spTree>
    <p:extLst>
      <p:ext uri="{BB962C8B-B14F-4D97-AF65-F5344CB8AC3E}">
        <p14:creationId xmlns:p14="http://schemas.microsoft.com/office/powerpoint/2010/main" val="268671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49FF08-FF76-4533-AFD1-03448A6ADE0A}" type="slidenum">
              <a:rPr lang="en-US" smtClean="0"/>
              <a:t>1</a:t>
            </a:fld>
            <a:endParaRPr lang="en-US"/>
          </a:p>
        </p:txBody>
      </p:sp>
    </p:spTree>
    <p:extLst>
      <p:ext uri="{BB962C8B-B14F-4D97-AF65-F5344CB8AC3E}">
        <p14:creationId xmlns:p14="http://schemas.microsoft.com/office/powerpoint/2010/main" val="104121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349FF08-FF76-4533-AFD1-03448A6ADE0A}" type="slidenum">
              <a:rPr lang="en-US" smtClean="0"/>
              <a:t>2</a:t>
            </a:fld>
            <a:endParaRPr lang="en-US"/>
          </a:p>
        </p:txBody>
      </p:sp>
    </p:spTree>
    <p:extLst>
      <p:ext uri="{BB962C8B-B14F-4D97-AF65-F5344CB8AC3E}">
        <p14:creationId xmlns:p14="http://schemas.microsoft.com/office/powerpoint/2010/main" val="72373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plain old bulleted list can get boring, so use graphics to liven it up. An image that conveys what you’re saying in visual format (like this diagram) can reinforce your ideas in the audience’s mind.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3</a:t>
            </a:fld>
            <a:endParaRPr lang="en-US"/>
          </a:p>
        </p:txBody>
      </p:sp>
    </p:spTree>
    <p:extLst>
      <p:ext uri="{BB962C8B-B14F-4D97-AF65-F5344CB8AC3E}">
        <p14:creationId xmlns:p14="http://schemas.microsoft.com/office/powerpoint/2010/main" val="369056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4</a:t>
            </a:fld>
            <a:endParaRPr lang="en-US"/>
          </a:p>
        </p:txBody>
      </p:sp>
    </p:spTree>
    <p:extLst>
      <p:ext uri="{BB962C8B-B14F-4D97-AF65-F5344CB8AC3E}">
        <p14:creationId xmlns:p14="http://schemas.microsoft.com/office/powerpoint/2010/main" val="163791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5</a:t>
            </a:fld>
            <a:endParaRPr lang="en-US"/>
          </a:p>
        </p:txBody>
      </p:sp>
    </p:spTree>
    <p:extLst>
      <p:ext uri="{BB962C8B-B14F-4D97-AF65-F5344CB8AC3E}">
        <p14:creationId xmlns:p14="http://schemas.microsoft.com/office/powerpoint/2010/main" val="1637911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6</a:t>
            </a:fld>
            <a:endParaRPr lang="en-US"/>
          </a:p>
        </p:txBody>
      </p:sp>
    </p:spTree>
    <p:extLst>
      <p:ext uri="{BB962C8B-B14F-4D97-AF65-F5344CB8AC3E}">
        <p14:creationId xmlns:p14="http://schemas.microsoft.com/office/powerpoint/2010/main" val="1637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7</a:t>
            </a:fld>
            <a:endParaRPr lang="en-US"/>
          </a:p>
        </p:txBody>
      </p:sp>
    </p:spTree>
    <p:extLst>
      <p:ext uri="{BB962C8B-B14F-4D97-AF65-F5344CB8AC3E}">
        <p14:creationId xmlns:p14="http://schemas.microsoft.com/office/powerpoint/2010/main" val="163791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8</a:t>
            </a:fld>
            <a:endParaRPr lang="en-US"/>
          </a:p>
        </p:txBody>
      </p:sp>
    </p:spTree>
    <p:extLst>
      <p:ext uri="{BB962C8B-B14F-4D97-AF65-F5344CB8AC3E}">
        <p14:creationId xmlns:p14="http://schemas.microsoft.com/office/powerpoint/2010/main" val="1637911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GB" dirty="0" smtClean="0"/>
              <a:t>The Shape of Caring review sets out 34 recommendations under eight themes:</a:t>
            </a:r>
          </a:p>
          <a:p>
            <a:r>
              <a:rPr lang="en-GB" dirty="0" smtClean="0"/>
              <a:t>Enhancing the voice of the patient and the public</a:t>
            </a:r>
          </a:p>
          <a:p>
            <a:r>
              <a:rPr lang="en-GB" b="1" dirty="0" smtClean="0"/>
              <a:t>Valuing the care assistant role</a:t>
            </a:r>
          </a:p>
          <a:p>
            <a:r>
              <a:rPr lang="en-GB" b="1" dirty="0" smtClean="0"/>
              <a:t>Widening access for care assistants who wish to enter nursing</a:t>
            </a:r>
          </a:p>
          <a:p>
            <a:r>
              <a:rPr lang="en-GB" dirty="0" smtClean="0"/>
              <a:t>Developing a flexible model</a:t>
            </a:r>
          </a:p>
          <a:p>
            <a:r>
              <a:rPr lang="en-GB" dirty="0" smtClean="0"/>
              <a:t>Assuring a high-quality learning environment for pre-registration nurses</a:t>
            </a:r>
          </a:p>
          <a:p>
            <a:r>
              <a:rPr lang="en-GB" dirty="0" smtClean="0"/>
              <a:t>Assuring high quality, </a:t>
            </a:r>
            <a:r>
              <a:rPr lang="en-GB" dirty="0" err="1" smtClean="0"/>
              <a:t>ongoing</a:t>
            </a:r>
            <a:r>
              <a:rPr lang="en-GB" dirty="0" smtClean="0"/>
              <a:t> learning for registered nurses</a:t>
            </a:r>
          </a:p>
          <a:p>
            <a:r>
              <a:rPr lang="en-GB" dirty="0" smtClean="0"/>
              <a:t>Assuring sustainable research and innovation</a:t>
            </a:r>
          </a:p>
          <a:p>
            <a:r>
              <a:rPr lang="en-GB" dirty="0" smtClean="0"/>
              <a:t>Assuring high-quality funding and commissioning</a:t>
            </a:r>
          </a:p>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9</a:t>
            </a:fld>
            <a:endParaRPr lang="en-US"/>
          </a:p>
        </p:txBody>
      </p:sp>
    </p:spTree>
    <p:extLst>
      <p:ext uri="{BB962C8B-B14F-4D97-AF65-F5344CB8AC3E}">
        <p14:creationId xmlns:p14="http://schemas.microsoft.com/office/powerpoint/2010/main" val="1637911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649224" y="2788920"/>
            <a:ext cx="8266176" cy="1612607"/>
          </a:xfrm>
        </p:spPr>
        <p:txBody>
          <a:bodyPr anchor="b" anchorCtr="0">
            <a:noAutofit/>
          </a:bodyPr>
          <a:lstStyle>
            <a:lvl1pPr algn="l">
              <a:defRPr sz="4600">
                <a:solidFill>
                  <a:schemeClr val="bg1"/>
                </a:solidFill>
              </a:defRPr>
            </a:lvl1pPr>
          </a:lstStyle>
          <a:p>
            <a:r>
              <a:rPr lang="en-GB"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2357120"/>
            <a:ext cx="3748088" cy="214376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2514600"/>
            <a:ext cx="3429000" cy="1828800"/>
          </a:xfrm>
        </p:spPr>
        <p:txBody>
          <a:bodyPr vert="horz" lIns="91440" tIns="45720" rIns="91440" bIns="45720" rtlCol="0" anchor="ctr" anchorCtr="0">
            <a:noAutofit/>
          </a:bodyPr>
          <a:lstStyle>
            <a:lvl1pPr algn="ctr">
              <a:defRPr sz="3600" b="0" dirty="0"/>
            </a:lvl1pPr>
          </a:lstStyle>
          <a:p>
            <a:pPr lvl="0" algn="ctr"/>
            <a:r>
              <a:rPr lang="en-GB" smtClean="0"/>
              <a:t>Click to edit Master title style</a:t>
            </a:r>
            <a:endParaRPr dirty="0"/>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400" y="4953000"/>
            <a:ext cx="3429000" cy="1295400"/>
          </a:xfrm>
        </p:spPr>
        <p:txBody>
          <a:bodyPr anchor="ctr" anchorCtr="0">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2AEC960-1F6D-44A9-80B8-39618AA04C59}"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92AEC960-1F6D-44A9-80B8-39618AA04C59}"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
        <p:nvSpPr>
          <p:cNvPr id="2" name="Title 1"/>
          <p:cNvSpPr>
            <a:spLocks noGrp="1"/>
          </p:cNvSpPr>
          <p:nvPr>
            <p:ph type="title"/>
          </p:nvPr>
        </p:nvSpPr>
        <p:spPr>
          <a:xfrm>
            <a:off x="4295758" y="167570"/>
            <a:ext cx="4656825" cy="2023963"/>
          </a:xfrm>
        </p:spPr>
        <p:txBody>
          <a:bodyPr vert="horz" lIns="91440" tIns="45720" rIns="91440" bIns="45720" rtlCol="0" anchor="b" anchorCtr="0">
            <a:noAutofit/>
          </a:bodyPr>
          <a:lstStyle>
            <a:lvl1pPr algn="r">
              <a:defRPr sz="4400" dirty="0"/>
            </a:lvl1pPr>
          </a:lstStyle>
          <a:p>
            <a:pPr lvl="0" algn="r"/>
            <a:r>
              <a:rPr lang="en-GB" smtClean="0"/>
              <a:t>Click to edit Master title style</a:t>
            </a:r>
            <a:endParaRPr dirty="0"/>
          </a:p>
        </p:txBody>
      </p:sp>
      <p:sp>
        <p:nvSpPr>
          <p:cNvPr id="3" name="Picture Placeholder 2"/>
          <p:cNvSpPr>
            <a:spLocks noGrp="1"/>
          </p:cNvSpPr>
          <p:nvPr>
            <p:ph type="pic" idx="1"/>
          </p:nvPr>
        </p:nvSpPr>
        <p:spPr>
          <a:xfrm rot="180000">
            <a:off x="4811290" y="2659443"/>
            <a:ext cx="3703911" cy="3864287"/>
          </a:xfrm>
          <a:prstGeom prst="roundRect">
            <a:avLst>
              <a:gd name="adj" fmla="val 7476"/>
            </a:avLst>
          </a:prstGeom>
          <a:ln w="63500">
            <a:solidFill>
              <a:schemeClr val="accent2"/>
            </a:solidFill>
          </a:ln>
        </p:spPr>
        <p:txBody>
          <a:bodyPr vert="horz" lIns="91440" tIns="45720" rIns="91440" bIns="45720" rtlCol="0">
            <a:normAutofit/>
          </a:bodyPr>
          <a:lstStyle>
            <a:lvl1pPr>
              <a:defRPr sz="2000" baseline="0"/>
            </a:lvl1pPr>
          </a:lstStyle>
          <a:p>
            <a:pPr marL="0" lvl="0" indent="0">
              <a:buNone/>
            </a:pPr>
            <a:r>
              <a:rPr lang="en-GB" smtClean="0"/>
              <a:t>Drag picture to placeholder or click icon to add</a:t>
            </a:r>
            <a:endParaRPr/>
          </a:p>
        </p:txBody>
      </p:sp>
      <p:sp>
        <p:nvSpPr>
          <p:cNvPr id="4" name="Text Placeholder 3"/>
          <p:cNvSpPr>
            <a:spLocks noGrp="1"/>
          </p:cNvSpPr>
          <p:nvPr>
            <p:ph type="body" sz="half" idx="2"/>
          </p:nvPr>
        </p:nvSpPr>
        <p:spPr>
          <a:xfrm>
            <a:off x="530352" y="2547938"/>
            <a:ext cx="3951755" cy="3700463"/>
          </a:xfrm>
        </p:spPr>
        <p:txBody>
          <a:bodyPr vert="horz" lIns="91440" tIns="45720" rIns="91440" bIns="45720" rtlCol="0">
            <a:normAutofit/>
          </a:bodyPr>
          <a:lstStyle>
            <a:lvl1pPr marL="342900" indent="-342900">
              <a:buFont typeface="Arial" pitchFamily="34" charset="0"/>
              <a:buNone/>
              <a:defRPr lang="en-US" sz="2800" dirty="0" smtClean="0">
                <a:effectLst/>
              </a:defRPr>
            </a:lvl1pPr>
          </a:lstStyle>
          <a:p>
            <a:pPr marL="0" lvl="0" indent="0"/>
            <a:r>
              <a:rPr lang="en-GB" smtClean="0"/>
              <a:t>Click to edit Master text styles</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Above Caption">
    <p:spTree>
      <p:nvGrpSpPr>
        <p:cNvPr id="1" name=""/>
        <p:cNvGrpSpPr/>
        <p:nvPr/>
      </p:nvGrpSpPr>
      <p:grpSpPr>
        <a:xfrm>
          <a:off x="0" y="0"/>
          <a:ext cx="0" cy="0"/>
          <a:chOff x="0" y="0"/>
          <a:chExt cx="0" cy="0"/>
        </a:xfrm>
      </p:grpSpPr>
      <p:grpSp>
        <p:nvGrpSpPr>
          <p:cNvPr id="7" name="Group 6"/>
          <p:cNvGrpSpPr/>
          <p:nvPr userDrawn="1"/>
        </p:nvGrpSpPr>
        <p:grpSpPr>
          <a:xfrm>
            <a:off x="9144" y="3810000"/>
            <a:ext cx="9125712" cy="3035300"/>
            <a:chOff x="9144" y="3810000"/>
            <a:chExt cx="9125712" cy="3035300"/>
          </a:xfrm>
        </p:grpSpPr>
        <p:sp>
          <p:nvSpPr>
            <p:cNvPr id="8" name="Rectangle 7"/>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GB"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t>3/21/2018</a:t>
            </a:fld>
            <a:endParaRPr lang="en-US"/>
          </a:p>
        </p:txBody>
      </p:sp>
      <p:sp>
        <p:nvSpPr>
          <p:cNvPr id="11" name="Text Placeholder 10"/>
          <p:cNvSpPr>
            <a:spLocks noGrp="1"/>
          </p:cNvSpPr>
          <p:nvPr>
            <p:ph type="body" sz="quarter" idx="13"/>
          </p:nvPr>
        </p:nvSpPr>
        <p:spPr>
          <a:xfrm>
            <a:off x="713232" y="5105399"/>
            <a:ext cx="7717536" cy="1281953"/>
          </a:xfrm>
        </p:spPr>
        <p:txBody>
          <a:bodyPr>
            <a:noAutofit/>
          </a:bodyPr>
          <a:lstStyle>
            <a:lvl1pPr marL="0" indent="0" algn="ctr">
              <a:spcAft>
                <a:spcPts val="300"/>
              </a:spcAft>
              <a:buFontTx/>
              <a:buNone/>
              <a:defRPr sz="1800" b="0">
                <a:effectLst/>
              </a:defRPr>
            </a:lvl1pPr>
            <a:lvl2pPr marL="349250" indent="0">
              <a:buFontTx/>
              <a:buNone/>
              <a:defRPr/>
            </a:lvl2pPr>
            <a:lvl3pPr marL="631825" indent="0">
              <a:buFontTx/>
              <a:buNone/>
              <a:defRPr/>
            </a:lvl3pPr>
            <a:lvl4pPr marL="914400" indent="0">
              <a:buFontTx/>
              <a:buNone/>
              <a:defRPr/>
            </a:lvl4pPr>
            <a:lvl5pPr marL="1196975" indent="0">
              <a:buFontTx/>
              <a:buNone/>
              <a:defRPr/>
            </a:lvl5pPr>
          </a:lstStyle>
          <a:p>
            <a:pPr lvl="0"/>
            <a:r>
              <a:rPr lang="en-GB" smtClean="0"/>
              <a:t>Click to edit Master text styles</a:t>
            </a:r>
          </a:p>
        </p:txBody>
      </p:sp>
      <p:sp>
        <p:nvSpPr>
          <p:cNvPr id="1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extLst>
      <p:ext uri="{BB962C8B-B14F-4D97-AF65-F5344CB8AC3E}">
        <p14:creationId xmlns:p14="http://schemas.microsoft.com/office/powerpoint/2010/main" val="38435073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5"/>
          <p:cNvGrpSpPr/>
          <p:nvPr/>
        </p:nvGrpSpPr>
        <p:grpSpPr>
          <a:xfrm>
            <a:off x="9144" y="3810000"/>
            <a:ext cx="9125712" cy="3035300"/>
            <a:chOff x="9144" y="3810000"/>
            <a:chExt cx="9125712" cy="3035300"/>
          </a:xfrm>
        </p:grpSpPr>
        <p:sp>
          <p:nvSpPr>
            <p:cNvPr id="7" name="Rectangle 6"/>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712788" y="4444533"/>
            <a:ext cx="7716839" cy="723620"/>
          </a:xfrm>
        </p:spPr>
        <p:txBody>
          <a:bodyPr anchor="b" anchorCtr="0"/>
          <a:lstStyle>
            <a:lvl1pPr algn="ctr">
              <a:defRPr sz="3600"/>
            </a:lvl1pPr>
          </a:lstStyle>
          <a:p>
            <a:r>
              <a:rPr lang="en-GB" smtClean="0"/>
              <a:t>Click to edit Master title style</a:t>
            </a:r>
            <a:endParaRPr lang="en-US" dirty="0"/>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11"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5" name="Date Placeholder 4"/>
          <p:cNvSpPr>
            <a:spLocks noGrp="1"/>
          </p:cNvSpPr>
          <p:nvPr>
            <p:ph type="dt" sz="half" idx="12"/>
          </p:nvPr>
        </p:nvSpPr>
        <p:spPr/>
        <p:txBody>
          <a:bodyPr/>
          <a:lstStyle/>
          <a:p>
            <a:fld id="{92AEC960-1F6D-44A9-80B8-39618AA04C59}" type="datetimeFigureOut">
              <a:rPr lang="en-US" smtClean="0"/>
              <a:t>3/21/2018</a:t>
            </a:fld>
            <a:endParaRPr lang="en-US"/>
          </a:p>
        </p:txBody>
      </p:sp>
      <p:sp>
        <p:nvSpPr>
          <p:cNvPr id="10" name="Text Placeholder 9"/>
          <p:cNvSpPr>
            <a:spLocks noGrp="1"/>
          </p:cNvSpPr>
          <p:nvPr>
            <p:ph type="body" sz="quarter" idx="13"/>
          </p:nvPr>
        </p:nvSpPr>
        <p:spPr>
          <a:xfrm>
            <a:off x="713232" y="5105399"/>
            <a:ext cx="7717536" cy="1281953"/>
          </a:xfrm>
        </p:spPr>
        <p:txBody>
          <a:bodyPr>
            <a:normAutofit/>
          </a:bodyPr>
          <a:lstStyle>
            <a:lvl1pPr marL="0" indent="0" algn="ctr">
              <a:spcAft>
                <a:spcPts val="300"/>
              </a:spcAft>
              <a:buFontTx/>
              <a:buNone/>
              <a:defRPr sz="1800">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GB" smtClean="0"/>
              <a:t>Click to edit Master text styles</a:t>
            </a:r>
          </a:p>
        </p:txBody>
      </p:sp>
      <p:sp>
        <p:nvSpPr>
          <p:cNvPr id="12" name="Picture Placeholder 2"/>
          <p:cNvSpPr>
            <a:spLocks noGrp="1"/>
          </p:cNvSpPr>
          <p:nvPr>
            <p:ph type="pic" idx="14"/>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extLst>
      <p:ext uri="{BB962C8B-B14F-4D97-AF65-F5344CB8AC3E}">
        <p14:creationId xmlns:p14="http://schemas.microsoft.com/office/powerpoint/2010/main" val="114713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lnSpc>
                <a:spcPct val="100000"/>
              </a:lnSpc>
              <a:defRPr/>
            </a:lvl1pPr>
          </a:lstStyle>
          <a:p>
            <a:r>
              <a:rPr lang="en-GB"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92AEC960-1F6D-44A9-80B8-39618AA04C59}"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6" name="Round Same Side Corner Rectangle 5"/>
          <p:cNvSpPr/>
          <p:nvPr/>
        </p:nvSpPr>
        <p:spPr>
          <a:xfrm rot="16200000">
            <a:off x="6032064" y="-1356876"/>
            <a:ext cx="1450260" cy="47736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4827589" y="304799"/>
            <a:ext cx="4164013" cy="1447800"/>
          </a:xfrm>
        </p:spPr>
        <p:txBody>
          <a:bodyPr/>
          <a:lstStyle>
            <a:lvl1pPr algn="r">
              <a:defRPr/>
            </a:lvl1p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F02B70FB-18ED-4CA5-8368-F946A6F2C1F7}" type="slidenum">
              <a:rPr lang="en-US" smtClean="0"/>
              <a:t>‹#›</a:t>
            </a:fld>
            <a:endParaRPr lang="en-US"/>
          </a:p>
        </p:txBody>
      </p:sp>
      <p:sp>
        <p:nvSpPr>
          <p:cNvPr id="4" name="Footer Placeholder 3"/>
          <p:cNvSpPr>
            <a:spLocks noGrp="1"/>
          </p:cNvSpPr>
          <p:nvPr>
            <p:ph type="ftr" sz="quarter" idx="11"/>
          </p:nvPr>
        </p:nvSpPr>
        <p:spPr/>
        <p:txBody>
          <a:bodyPr/>
          <a:lstStyle/>
          <a:p>
            <a:endParaRPr lang="en-US"/>
          </a:p>
        </p:txBody>
      </p:sp>
      <p:sp>
        <p:nvSpPr>
          <p:cNvPr id="5" name="Date Placeholder 4"/>
          <p:cNvSpPr>
            <a:spLocks noGrp="1"/>
          </p:cNvSpPr>
          <p:nvPr>
            <p:ph type="dt" sz="half" idx="12"/>
          </p:nvPr>
        </p:nvSpPr>
        <p:spPr/>
        <p:txBody>
          <a:bodyPr/>
          <a:lstStyle/>
          <a:p>
            <a:fld id="{92AEC960-1F6D-44A9-80B8-39618AA04C59}" type="datetimeFigureOut">
              <a:rPr lang="en-US" smtClean="0"/>
              <a:t>3/21/2018</a:t>
            </a:fld>
            <a:endParaRPr lang="en-US"/>
          </a:p>
        </p:txBody>
      </p:sp>
      <p:sp>
        <p:nvSpPr>
          <p:cNvPr id="8" name="Content Placeholder 7"/>
          <p:cNvSpPr>
            <a:spLocks noGrp="1"/>
          </p:cNvSpPr>
          <p:nvPr>
            <p:ph sz="quarter" idx="13"/>
          </p:nvPr>
        </p:nvSpPr>
        <p:spPr>
          <a:xfrm>
            <a:off x="712788" y="1905000"/>
            <a:ext cx="7716839" cy="4495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367944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6" name="Picture 5" descr="TitleSlideOverlay.png"/>
          <p:cNvPicPr>
            <a:picLocks noChangeAspect="1"/>
          </p:cNvPicPr>
          <p:nvPr/>
        </p:nvPicPr>
        <p:blipFill>
          <a:blip r:embed="rId2"/>
          <a:stretch>
            <a:fillRect/>
          </a:stretch>
        </p:blipFill>
        <p:spPr>
          <a:xfrm>
            <a:off x="0" y="0"/>
            <a:ext cx="9144000" cy="6858000"/>
          </a:xfrm>
          <a:prstGeom prst="rect">
            <a:avLst/>
          </a:prstGeom>
          <a:ln>
            <a:noFill/>
          </a:ln>
        </p:spPr>
      </p:pic>
      <p:sp>
        <p:nvSpPr>
          <p:cNvPr id="7" name="Rectangle 6"/>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Freeform 14"/>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Freeform 15"/>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Freeform 16"/>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Freeform 17"/>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Freeform 18"/>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Freeform 19"/>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rot="21060000">
            <a:off x="1252728" y="3566160"/>
            <a:ext cx="7324344" cy="1609344"/>
          </a:xfrm>
        </p:spPr>
        <p:txBody>
          <a:bodyPr anchor="b" anchorCtr="0"/>
          <a:lstStyle/>
          <a:p>
            <a:r>
              <a:rPr lang="en-GB" smtClean="0"/>
              <a:t>Click to edit Master title style</a:t>
            </a:r>
            <a:endParaRPr lang="en-US" dirty="0"/>
          </a:p>
        </p:txBody>
      </p:sp>
      <p:sp>
        <p:nvSpPr>
          <p:cNvPr id="23" name="Text Placeholder 22"/>
          <p:cNvSpPr>
            <a:spLocks noGrp="1"/>
          </p:cNvSpPr>
          <p:nvPr>
            <p:ph type="body" sz="quarter" idx="13" hasCustomPrompt="1"/>
          </p:nvPr>
        </p:nvSpPr>
        <p:spPr>
          <a:xfrm rot="21060000">
            <a:off x="2551176" y="4992624"/>
            <a:ext cx="6400800" cy="914400"/>
          </a:xfrm>
        </p:spPr>
        <p:txBody>
          <a:bodyPr anchor="ctr" anchorCtr="0"/>
          <a:lstStyle>
            <a:lvl1pPr marL="0" indent="0">
              <a:spcAft>
                <a:spcPts val="0"/>
              </a:spcAft>
              <a:buFontTx/>
              <a:buNone/>
              <a:defRPr>
                <a:effectLst/>
              </a:defRPr>
            </a:lvl1pPr>
            <a:lvl2pPr marL="349250" indent="0">
              <a:buFontTx/>
              <a:buNone/>
              <a:defRPr>
                <a:effectLst/>
              </a:defRPr>
            </a:lvl2pPr>
            <a:lvl3pPr marL="631825" indent="0">
              <a:buFontTx/>
              <a:buNone/>
              <a:defRPr>
                <a:effectLst/>
              </a:defRPr>
            </a:lvl3pPr>
            <a:lvl4pPr marL="914400" indent="0">
              <a:buFontTx/>
              <a:buNone/>
              <a:defRPr>
                <a:effectLst/>
              </a:defRPr>
            </a:lvl4pPr>
            <a:lvl5pPr marL="1196975" indent="0">
              <a:buFontTx/>
              <a:buNone/>
              <a:defRPr>
                <a:effectLst/>
              </a:defRPr>
            </a:lvl5pPr>
          </a:lstStyle>
          <a:p>
            <a:pPr lvl="0"/>
            <a:r>
              <a:rPr lang="en-US" dirty="0" smtClean="0"/>
              <a:t>Click to edit Master subtitle style</a:t>
            </a:r>
            <a:endParaRPr lang="en-US" dirty="0"/>
          </a:p>
        </p:txBody>
      </p:sp>
      <p:sp>
        <p:nvSpPr>
          <p:cNvPr id="24" name="Picture Placeholder 2"/>
          <p:cNvSpPr>
            <a:spLocks noGrp="1"/>
          </p:cNvSpPr>
          <p:nvPr>
            <p:ph type="pic" idx="14"/>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extLst>
      <p:ext uri="{BB962C8B-B14F-4D97-AF65-F5344CB8AC3E}">
        <p14:creationId xmlns:p14="http://schemas.microsoft.com/office/powerpoint/2010/main" val="27562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GB"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92AEC960-1F6D-44A9-80B8-39618AA04C59}"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48200" y="5181599"/>
            <a:ext cx="4267200" cy="1447800"/>
          </a:xfrm>
        </p:spPr>
        <p:txBody>
          <a:bodyPr vert="horz" lIns="91440" tIns="45720" rIns="91440" bIns="45720" rtlCol="0" anchor="ctr">
            <a:noAutofit/>
          </a:bodyPr>
          <a:lstStyle>
            <a:lvl1pPr algn="r">
              <a:defRPr/>
            </a:lvl1pPr>
          </a:lstStyle>
          <a:p>
            <a:pPr lvl="0" algn="r"/>
            <a:r>
              <a:rPr lang="en-GB" smtClean="0"/>
              <a:t>Click to edit Master title style</a:t>
            </a:r>
            <a:endParaRPr dirty="0"/>
          </a:p>
        </p:txBody>
      </p:sp>
      <p:sp>
        <p:nvSpPr>
          <p:cNvPr id="4" name="Content Placeholder 3"/>
          <p:cNvSpPr>
            <a:spLocks noGrp="1"/>
          </p:cNvSpPr>
          <p:nvPr>
            <p:ph sz="half" idx="2"/>
          </p:nvPr>
        </p:nvSpPr>
        <p:spPr>
          <a:xfrm>
            <a:off x="4572000" y="928083"/>
            <a:ext cx="4343400" cy="3923271"/>
          </a:xfrm>
          <a:ln>
            <a:noFill/>
          </a:ln>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6" name="Content Placeholder 5"/>
          <p:cNvSpPr>
            <a:spLocks noGrp="1"/>
          </p:cNvSpPr>
          <p:nvPr>
            <p:ph sz="quarter" idx="4"/>
          </p:nvPr>
        </p:nvSpPr>
        <p:spPr>
          <a:xfrm>
            <a:off x="78258" y="1828800"/>
            <a:ext cx="4343400" cy="392327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92AEC960-1F6D-44A9-80B8-39618AA04C59}"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11" name="Round Same Side Corner Rectangle 10"/>
          <p:cNvSpPr/>
          <p:nvPr/>
        </p:nvSpPr>
        <p:spPr>
          <a:xfrm rot="5400000">
            <a:off x="1849727" y="3923851"/>
            <a:ext cx="667512" cy="431983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Slide Number Placeholder 8"/>
          <p:cNvSpPr>
            <a:spLocks noGrp="1"/>
          </p:cNvSpPr>
          <p:nvPr>
            <p:ph type="sldNum" sz="quarter" idx="12"/>
          </p:nvPr>
        </p:nvSpPr>
        <p:spPr/>
        <p:txBody>
          <a:bodyPr/>
          <a:lstStyle/>
          <a:p>
            <a:fld id="{F02B70FB-18ED-4CA5-8368-F946A6F2C1F7}" type="slidenum">
              <a:rPr lang="en-US" smtClean="0"/>
              <a:t>‹#›</a:t>
            </a:fld>
            <a:endParaRPr lang="en-US"/>
          </a:p>
        </p:txBody>
      </p:sp>
      <p:sp>
        <p:nvSpPr>
          <p:cNvPr id="12" name="Round Same Side Corner Rectangle 11"/>
          <p:cNvSpPr/>
          <p:nvPr/>
        </p:nvSpPr>
        <p:spPr>
          <a:xfrm rot="16200000">
            <a:off x="6639740" y="-1566294"/>
            <a:ext cx="668595" cy="4292793"/>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a:off x="5184648" y="246063"/>
            <a:ext cx="3730752" cy="668338"/>
          </a:xfrm>
          <a:prstGeom prst="rect">
            <a:avLst/>
          </a:prstGeom>
          <a:ln>
            <a:noFill/>
          </a:ln>
        </p:spPr>
        <p:txBody>
          <a:bodyPr vert="horz" lIns="91440" tIns="45720" rIns="91440" bIns="45720" rtlCol="0" anchor="ctr" anchorCtr="0">
            <a:normAutofit/>
          </a:bodyPr>
          <a:lstStyle>
            <a:lvl1pPr marL="342900" indent="-342900" algn="ctr">
              <a:buFont typeface="Arial" pitchFamily="34" charset="0"/>
              <a:buNone/>
              <a:defRPr lang="en-US" smtClean="0"/>
            </a:lvl1pPr>
          </a:lstStyle>
          <a:p>
            <a:pPr marL="0" lvl="0" indent="0" algn="ctr"/>
            <a:r>
              <a:rPr lang="en-GB" smtClean="0"/>
              <a:t>Click to edit Master text styles</a:t>
            </a:r>
          </a:p>
        </p:txBody>
      </p:sp>
      <p:sp>
        <p:nvSpPr>
          <p:cNvPr id="5" name="Text Placeholder 4"/>
          <p:cNvSpPr>
            <a:spLocks noGrp="1"/>
          </p:cNvSpPr>
          <p:nvPr>
            <p:ph type="body" sz="quarter" idx="3"/>
          </p:nvPr>
        </p:nvSpPr>
        <p:spPr>
          <a:xfrm>
            <a:off x="304800" y="5749925"/>
            <a:ext cx="3733800" cy="668337"/>
          </a:xfrm>
          <a:prstGeom prst="rect">
            <a:avLst/>
          </a:prstGeom>
        </p:spPr>
        <p:txBody>
          <a:bodyPr vert="horz" lIns="91440" tIns="45720" rIns="91440" bIns="45720" rtlCol="0" anchor="ctr" anchorCtr="0">
            <a:normAutofit/>
          </a:bodyPr>
          <a:lstStyle>
            <a:lvl1pPr marL="342900" indent="-342900" algn="ctr">
              <a:buFont typeface="Arial" pitchFamily="34" charset="0"/>
              <a:buNone/>
              <a:defRPr lang="en-US" dirty="0" smtClean="0"/>
            </a:lvl1pPr>
          </a:lstStyle>
          <a:p>
            <a:pPr marL="0" lvl="0" indent="0" algn="ctr"/>
            <a:r>
              <a:rPr lang="en-GB"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92AEC960-1F6D-44A9-80B8-39618AA04C59}"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EC960-1F6D-44A9-80B8-39618AA04C59}"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B70FB-18ED-4CA5-8368-F946A6F2C1F7}"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rotWithShape="1">
          <a:blip r:embed="rId17"/>
          <a:srcRect t="17030"/>
          <a:stretch/>
        </p:blipFill>
        <p:spPr>
          <a:xfrm>
            <a:off x="0" y="0"/>
            <a:ext cx="9144000" cy="6857999"/>
          </a:xfrm>
          <a:prstGeom prst="rect">
            <a:avLst/>
          </a:prstGeom>
        </p:spPr>
      </p:pic>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14556" t="16668"/>
          <a:stretch/>
        </p:blipFill>
        <p:spPr>
          <a:xfrm>
            <a:off x="0" y="0"/>
            <a:ext cx="2152254" cy="1142914"/>
          </a:xfrm>
          <a:prstGeom prst="rect">
            <a:avLst/>
          </a:prstGeom>
        </p:spPr>
      </p:pic>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GB" smtClean="0"/>
              <a:t>Click to edit Master title style</a:t>
            </a:r>
            <a:endParaRPr dirty="0"/>
          </a:p>
        </p:txBody>
      </p:sp>
      <p:sp>
        <p:nvSpPr>
          <p:cNvPr id="6" name="Slide Number Placeholder 5"/>
          <p:cNvSpPr>
            <a:spLocks noGrp="1"/>
          </p:cNvSpPr>
          <p:nvPr>
            <p:ph type="sldNum" sz="quarter" idx="4"/>
          </p:nvPr>
        </p:nvSpPr>
        <p:spPr>
          <a:xfrm>
            <a:off x="148516" y="658031"/>
            <a:ext cx="1509086" cy="232710"/>
          </a:xfrm>
          <a:prstGeom prst="rect">
            <a:avLst/>
          </a:prstGeom>
        </p:spPr>
        <p:txBody>
          <a:bodyPr vert="horz" lIns="91440" tIns="45720" rIns="91440" bIns="45720" rtlCol="0" anchor="ctr"/>
          <a:lstStyle>
            <a:lvl1pPr algn="ctr">
              <a:defRPr sz="1200">
                <a:solidFill>
                  <a:schemeClr val="bg1"/>
                </a:solidFill>
              </a:defRPr>
            </a:lvl1pPr>
          </a:lstStyle>
          <a:p>
            <a:fld id="{F02B70FB-18ED-4CA5-8368-F946A6F2C1F7}" type="slidenum">
              <a:rPr lang="en-US" smtClean="0"/>
              <a:pPr/>
              <a:t>‹#›</a:t>
            </a:fld>
            <a:endParaRPr lang="en-US"/>
          </a:p>
        </p:txBody>
      </p:sp>
      <p:sp>
        <p:nvSpPr>
          <p:cNvPr id="5" name="Footer Placeholder 4"/>
          <p:cNvSpPr>
            <a:spLocks noGrp="1"/>
          </p:cNvSpPr>
          <p:nvPr>
            <p:ph type="ftr" sz="quarter" idx="3"/>
          </p:nvPr>
        </p:nvSpPr>
        <p:spPr>
          <a:xfrm>
            <a:off x="0" y="0"/>
            <a:ext cx="2058294" cy="429187"/>
          </a:xfrm>
          <a:prstGeom prst="rect">
            <a:avLst/>
          </a:prstGeom>
        </p:spPr>
        <p:txBody>
          <a:bodyPr vert="horz" lIns="91440" tIns="45720" rIns="91440" bIns="45720" rtlCol="0" anchor="b" anchorCtr="0"/>
          <a:lstStyle>
            <a:lvl1pPr algn="l">
              <a:lnSpc>
                <a:spcPts val="1200"/>
              </a:lnSpc>
              <a:defRPr sz="1000" baseline="0">
                <a:solidFill>
                  <a:schemeClr val="bg1"/>
                </a:solidFill>
              </a:defRPr>
            </a:lvl1pPr>
          </a:lstStyle>
          <a:p>
            <a:endParaRPr lang="en-US" dirty="0"/>
          </a:p>
        </p:txBody>
      </p:sp>
      <p:sp>
        <p:nvSpPr>
          <p:cNvPr id="4" name="Date Placeholder 3"/>
          <p:cNvSpPr>
            <a:spLocks noGrp="1"/>
          </p:cNvSpPr>
          <p:nvPr>
            <p:ph type="dt" sz="half" idx="2"/>
          </p:nvPr>
        </p:nvSpPr>
        <p:spPr>
          <a:xfrm>
            <a:off x="0" y="450130"/>
            <a:ext cx="1806118" cy="180486"/>
          </a:xfrm>
          <a:prstGeom prst="rect">
            <a:avLst/>
          </a:prstGeom>
        </p:spPr>
        <p:txBody>
          <a:bodyPr vert="horz" lIns="91440" tIns="45720" rIns="91440" bIns="45720" rtlCol="0" anchor="ctr"/>
          <a:lstStyle>
            <a:lvl1pPr algn="ctr">
              <a:lnSpc>
                <a:spcPts val="1200"/>
              </a:lnSpc>
              <a:defRPr sz="1000" baseline="0">
                <a:solidFill>
                  <a:schemeClr val="bg1"/>
                </a:solidFill>
              </a:defRPr>
            </a:lvl1pPr>
          </a:lstStyle>
          <a:p>
            <a:fld id="{92AEC960-1F6D-44A9-80B8-39618AA04C59}" type="datetimeFigureOut">
              <a:rPr lang="en-US" smtClean="0"/>
              <a:pPr/>
              <a:t>3/21/2018</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2" r:id="rId3"/>
    <p:sldLayoutId id="2147483685" r:id="rId4"/>
    <p:sldLayoutId id="2147483664" r:id="rId5"/>
    <p:sldLayoutId id="2147483665" r:id="rId6"/>
    <p:sldLayoutId id="2147483666" r:id="rId7"/>
    <p:sldLayoutId id="2147483667" r:id="rId8"/>
    <p:sldLayoutId id="2147483668" r:id="rId9"/>
    <p:sldLayoutId id="2147483669" r:id="rId10"/>
    <p:sldLayoutId id="2147483670" r:id="rId11"/>
    <p:sldLayoutId id="2147483683" r:id="rId12"/>
    <p:sldLayoutId id="2147483684" r:id="rId13"/>
    <p:sldLayoutId id="2147483673" r:id="rId14"/>
    <p:sldLayoutId id="2147483674" r:id="rId1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9"/>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9"/>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9"/>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9"/>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9"/>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9"/>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7.jp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710493" y="3542632"/>
            <a:ext cx="8266176" cy="853914"/>
          </a:xfrm>
        </p:spPr>
        <p:txBody>
          <a:bodyPr/>
          <a:lstStyle/>
          <a:p>
            <a:r>
              <a:rPr lang="en-US" dirty="0" smtClean="0"/>
              <a:t>HCA Development Pathway </a:t>
            </a:r>
            <a:endParaRPr lang="en-US" dirty="0"/>
          </a:p>
        </p:txBody>
      </p:sp>
      <p:sp>
        <p:nvSpPr>
          <p:cNvPr id="3" name="Subtitle 2"/>
          <p:cNvSpPr>
            <a:spLocks noGrp="1"/>
          </p:cNvSpPr>
          <p:nvPr>
            <p:ph type="subTitle" idx="1"/>
          </p:nvPr>
        </p:nvSpPr>
        <p:spPr/>
        <p:txBody>
          <a:bodyPr>
            <a:normAutofit/>
          </a:bodyPr>
          <a:lstStyle/>
          <a:p>
            <a:r>
              <a:rPr lang="en-US" dirty="0" smtClean="0"/>
              <a:t>Structured pathway and career development for HCAs </a:t>
            </a:r>
            <a:endParaRPr lang="en-US" dirty="0"/>
          </a:p>
        </p:txBody>
      </p:sp>
      <p:pic>
        <p:nvPicPr>
          <p:cNvPr id="4" name="Picture 3"/>
          <p:cNvPicPr>
            <a:picLocks noChangeAspect="1"/>
          </p:cNvPicPr>
          <p:nvPr/>
        </p:nvPicPr>
        <p:blipFill>
          <a:blip r:embed="rId3"/>
          <a:stretch>
            <a:fillRect/>
          </a:stretch>
        </p:blipFill>
        <p:spPr>
          <a:xfrm>
            <a:off x="7467600" y="6096000"/>
            <a:ext cx="1371600" cy="685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200" y="838200"/>
            <a:ext cx="2069869" cy="457200"/>
          </a:xfrm>
          <a:prstGeom prst="rect">
            <a:avLst/>
          </a:prstGeom>
        </p:spPr>
      </p:pic>
    </p:spTree>
    <p:extLst>
      <p:ext uri="{BB962C8B-B14F-4D97-AF65-F5344CB8AC3E}">
        <p14:creationId xmlns:p14="http://schemas.microsoft.com/office/powerpoint/2010/main" val="756464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143000"/>
            <a:ext cx="3048000" cy="3886200"/>
          </a:xfrm>
          <a:prstGeom prst="rect">
            <a:avLst/>
          </a:prstGeom>
        </p:spPr>
      </p:pic>
      <p:sp>
        <p:nvSpPr>
          <p:cNvPr id="11" name="Rectangle 10"/>
          <p:cNvSpPr/>
          <p:nvPr/>
        </p:nvSpPr>
        <p:spPr>
          <a:xfrm>
            <a:off x="609600" y="1371600"/>
            <a:ext cx="4572000" cy="4708981"/>
          </a:xfrm>
          <a:prstGeom prst="rect">
            <a:avLst/>
          </a:prstGeom>
        </p:spPr>
        <p:txBody>
          <a:bodyPr wrap="square">
            <a:spAutoFit/>
          </a:bodyPr>
          <a:lstStyle/>
          <a:p>
            <a:r>
              <a:rPr lang="en-US" sz="1600" dirty="0" smtClean="0"/>
              <a:t>References : </a:t>
            </a:r>
          </a:p>
          <a:p>
            <a:endParaRPr lang="en-US" sz="1200" dirty="0"/>
          </a:p>
          <a:p>
            <a:r>
              <a:rPr lang="en-US" sz="1600" dirty="0" smtClean="0"/>
              <a:t>Willis </a:t>
            </a:r>
            <a:r>
              <a:rPr lang="en-US" sz="1600" dirty="0"/>
              <a:t>P (2012) </a:t>
            </a:r>
            <a:r>
              <a:rPr lang="en-US" sz="1600" i="1" dirty="0"/>
              <a:t>Quality with Compassion: the Future of Nursing Education. Report of the Willis Commission on Nursing Education. </a:t>
            </a:r>
            <a:r>
              <a:rPr lang="en-US" sz="1600" dirty="0"/>
              <a:t>London: Royal College of Nursing</a:t>
            </a:r>
            <a:r>
              <a:rPr lang="en-US" sz="1600" dirty="0" smtClean="0"/>
              <a:t>.</a:t>
            </a:r>
          </a:p>
          <a:p>
            <a:endParaRPr lang="en-US" sz="1600" dirty="0"/>
          </a:p>
          <a:p>
            <a:endParaRPr lang="en-US" sz="1600" dirty="0" smtClean="0"/>
          </a:p>
          <a:p>
            <a:r>
              <a:rPr lang="en-GB" sz="1600" dirty="0"/>
              <a:t>Raising the Bar</a:t>
            </a:r>
          </a:p>
          <a:p>
            <a:r>
              <a:rPr lang="en-GB" sz="1600" dirty="0"/>
              <a:t>Shape of Caring: A Review of the Future Education and Training </a:t>
            </a:r>
          </a:p>
          <a:p>
            <a:r>
              <a:rPr lang="en-GB" sz="1600" dirty="0"/>
              <a:t>of Registered Nurses and Care Assistants</a:t>
            </a:r>
          </a:p>
          <a:p>
            <a:r>
              <a:rPr lang="en-GB" sz="1600" dirty="0" smtClean="0"/>
              <a:t>The </a:t>
            </a:r>
            <a:r>
              <a:rPr lang="en-GB" sz="1600" dirty="0"/>
              <a:t>Shape of Caring Review report published. London: Health Education England, March 12</a:t>
            </a:r>
            <a:r>
              <a:rPr lang="en-GB" sz="1600" baseline="30000" dirty="0"/>
              <a:t>th</a:t>
            </a:r>
            <a:r>
              <a:rPr lang="en-GB" sz="1600" dirty="0"/>
              <a:t> 2015.</a:t>
            </a:r>
          </a:p>
          <a:p>
            <a:endParaRPr lang="en-GB" sz="1600" dirty="0" smtClean="0"/>
          </a:p>
          <a:p>
            <a:endParaRPr lang="en-GB" sz="1200" dirty="0"/>
          </a:p>
          <a:p>
            <a:endParaRPr lang="en-GB" sz="1200" dirty="0"/>
          </a:p>
          <a:p>
            <a:endParaRPr lang="en-GB" sz="1200" dirty="0" smtClean="0"/>
          </a:p>
          <a:p>
            <a:endParaRPr lang="en-GB" sz="1200" dirty="0"/>
          </a:p>
        </p:txBody>
      </p:sp>
      <p:pic>
        <p:nvPicPr>
          <p:cNvPr id="12" name="Picture 11"/>
          <p:cNvPicPr>
            <a:picLocks noChangeAspect="1"/>
          </p:cNvPicPr>
          <p:nvPr/>
        </p:nvPicPr>
        <p:blipFill>
          <a:blip r:embed="rId3"/>
          <a:stretch>
            <a:fillRect/>
          </a:stretch>
        </p:blipFill>
        <p:spPr>
          <a:xfrm>
            <a:off x="5410200" y="457200"/>
            <a:ext cx="1143000" cy="5334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457200"/>
            <a:ext cx="1828800" cy="457200"/>
          </a:xfrm>
          <a:prstGeom prst="rect">
            <a:avLst/>
          </a:prstGeom>
        </p:spPr>
      </p:pic>
      <p:pic>
        <p:nvPicPr>
          <p:cNvPr id="8" name="Picture 7"/>
          <p:cNvPicPr>
            <a:picLocks noChangeAspect="1"/>
          </p:cNvPicPr>
          <p:nvPr/>
        </p:nvPicPr>
        <p:blipFill>
          <a:blip r:embed="rId5"/>
          <a:stretch>
            <a:fillRect/>
          </a:stretch>
        </p:blipFill>
        <p:spPr>
          <a:xfrm>
            <a:off x="4495800" y="5486400"/>
            <a:ext cx="1676400" cy="990600"/>
          </a:xfrm>
          <a:prstGeom prst="rect">
            <a:avLst/>
          </a:prstGeom>
        </p:spPr>
      </p:pic>
      <p:pic>
        <p:nvPicPr>
          <p:cNvPr id="9" name="Picture 8"/>
          <p:cNvPicPr>
            <a:picLocks noChangeAspect="1"/>
          </p:cNvPicPr>
          <p:nvPr/>
        </p:nvPicPr>
        <p:blipFill>
          <a:blip r:embed="rId6"/>
          <a:stretch>
            <a:fillRect/>
          </a:stretch>
        </p:blipFill>
        <p:spPr>
          <a:xfrm>
            <a:off x="6705600" y="5638800"/>
            <a:ext cx="1447800" cy="762000"/>
          </a:xfrm>
          <a:prstGeom prst="rect">
            <a:avLst/>
          </a:prstGeom>
        </p:spPr>
      </p:pic>
      <p:pic>
        <p:nvPicPr>
          <p:cNvPr id="10" name="Picture 9"/>
          <p:cNvPicPr/>
          <p:nvPr/>
        </p:nvPicPr>
        <p:blipFill>
          <a:blip r:embed="rId7">
            <a:extLst>
              <a:ext uri="{28A0092B-C50C-407E-A947-70E740481C1C}">
                <a14:useLocalDpi xmlns:a14="http://schemas.microsoft.com/office/drawing/2010/main" val="0"/>
              </a:ext>
            </a:extLst>
          </a:blip>
          <a:srcRect/>
          <a:stretch>
            <a:fillRect/>
          </a:stretch>
        </p:blipFill>
        <p:spPr bwMode="auto">
          <a:xfrm>
            <a:off x="2362200" y="5486400"/>
            <a:ext cx="1524000" cy="1066800"/>
          </a:xfrm>
          <a:prstGeom prst="rect">
            <a:avLst/>
          </a:prstGeom>
          <a:noFill/>
          <a:ln>
            <a:noFill/>
          </a:ln>
        </p:spPr>
      </p:pic>
      <p:pic>
        <p:nvPicPr>
          <p:cNvPr id="2" name="Picture 1" descr="Unknow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000" y="5410200"/>
            <a:ext cx="1447800" cy="1143000"/>
          </a:xfrm>
          <a:prstGeom prst="rect">
            <a:avLst/>
          </a:prstGeom>
        </p:spPr>
      </p:pic>
    </p:spTree>
    <p:extLst>
      <p:ext uri="{BB962C8B-B14F-4D97-AF65-F5344CB8AC3E}">
        <p14:creationId xmlns:p14="http://schemas.microsoft.com/office/powerpoint/2010/main" val="1634567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3581399" cy="3048000"/>
          </a:xfrm>
        </p:spPr>
        <p:txBody>
          <a:bodyPr/>
          <a:lstStyle/>
          <a:p>
            <a:r>
              <a:rPr lang="en-US" sz="2400" dirty="0" smtClean="0"/>
              <a:t>Your Career Pathway at St Georges</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4930237"/>
              </p:ext>
            </p:extLst>
          </p:nvPr>
        </p:nvGraphicFramePr>
        <p:xfrm>
          <a:off x="4495800" y="0"/>
          <a:ext cx="4257675"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438400" y="5872843"/>
            <a:ext cx="1447800" cy="685800"/>
          </a:xfrm>
          <a:prstGeom prst="rect">
            <a:avLst/>
          </a:prstGeom>
        </p:spPr>
      </p:pic>
      <p:pic>
        <p:nvPicPr>
          <p:cNvPr id="6" name="Picture 5"/>
          <p:cNvPicPr>
            <a:picLocks noChangeAspect="1"/>
          </p:cNvPicPr>
          <p:nvPr/>
        </p:nvPicPr>
        <p:blipFill>
          <a:blip r:embed="rId9"/>
          <a:stretch>
            <a:fillRect/>
          </a:stretch>
        </p:blipFill>
        <p:spPr>
          <a:xfrm>
            <a:off x="6934200" y="5791200"/>
            <a:ext cx="1371600" cy="685800"/>
          </a:xfrm>
          <a:prstGeom prst="rect">
            <a:avLst/>
          </a:prstGeom>
        </p:spPr>
      </p:pic>
      <p:pic>
        <p:nvPicPr>
          <p:cNvPr id="7" name="Picture 6"/>
          <p:cNvPicPr>
            <a:picLocks noChangeAspect="1"/>
          </p:cNvPicPr>
          <p:nvPr/>
        </p:nvPicPr>
        <p:blipFill>
          <a:blip r:embed="rId10"/>
          <a:stretch>
            <a:fillRect/>
          </a:stretch>
        </p:blipFill>
        <p:spPr>
          <a:xfrm>
            <a:off x="4343400" y="5791200"/>
            <a:ext cx="1752600" cy="762000"/>
          </a:xfrm>
          <a:prstGeom prst="rect">
            <a:avLst/>
          </a:prstGeom>
        </p:spPr>
      </p:pic>
      <p:sp>
        <p:nvSpPr>
          <p:cNvPr id="8" name="TextBox 7"/>
          <p:cNvSpPr txBox="1"/>
          <p:nvPr/>
        </p:nvSpPr>
        <p:spPr>
          <a:xfrm>
            <a:off x="2077170" y="4486930"/>
            <a:ext cx="184666" cy="369332"/>
          </a:xfrm>
          <a:prstGeom prst="rect">
            <a:avLst/>
          </a:prstGeom>
          <a:noFill/>
        </p:spPr>
        <p:txBody>
          <a:bodyPr wrap="none" rtlCol="0">
            <a:spAutoFit/>
          </a:bodyPr>
          <a:lstStyle/>
          <a:p>
            <a:endParaRPr lang="en-US" dirty="0"/>
          </a:p>
        </p:txBody>
      </p:sp>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62200" y="838200"/>
            <a:ext cx="2069869" cy="457200"/>
          </a:xfrm>
          <a:prstGeom prst="rect">
            <a:avLst/>
          </a:prstGeom>
        </p:spPr>
      </p:pic>
    </p:spTree>
    <p:extLst>
      <p:ext uri="{BB962C8B-B14F-4D97-AF65-F5344CB8AC3E}">
        <p14:creationId xmlns:p14="http://schemas.microsoft.com/office/powerpoint/2010/main" val="35518436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graphicEl>
                                              <a:dgm id="{311F18F5-94CE-40BA-8564-C552EEBB260E}"/>
                                            </p:graphicEl>
                                          </p:spTgt>
                                        </p:tgtEl>
                                        <p:attrNameLst>
                                          <p:attrName>style.visibility</p:attrName>
                                        </p:attrNameLst>
                                      </p:cBhvr>
                                      <p:to>
                                        <p:strVal val="visible"/>
                                      </p:to>
                                    </p:set>
                                    <p:animEffect transition="in" filter="circle(out)">
                                      <p:cBhvr>
                                        <p:cTn id="7" dur="750"/>
                                        <p:tgtEl>
                                          <p:spTgt spid="4">
                                            <p:graphicEl>
                                              <a:dgm id="{311F18F5-94CE-40BA-8564-C552EEBB260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graphicEl>
                                              <a:dgm id="{7E16F9A6-590F-48B9-B9DF-A996611479C4}"/>
                                            </p:graphicEl>
                                          </p:spTgt>
                                        </p:tgtEl>
                                        <p:attrNameLst>
                                          <p:attrName>style.visibility</p:attrName>
                                        </p:attrNameLst>
                                      </p:cBhvr>
                                      <p:to>
                                        <p:strVal val="visible"/>
                                      </p:to>
                                    </p:set>
                                    <p:animEffect transition="in" filter="circle(out)">
                                      <p:cBhvr>
                                        <p:cTn id="12" dur="750"/>
                                        <p:tgtEl>
                                          <p:spTgt spid="4">
                                            <p:graphicEl>
                                              <a:dgm id="{7E16F9A6-590F-48B9-B9DF-A996611479C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4">
                                            <p:graphicEl>
                                              <a:dgm id="{65A07813-CF77-473A-92A2-2C23098FAD32}"/>
                                            </p:graphicEl>
                                          </p:spTgt>
                                        </p:tgtEl>
                                        <p:attrNameLst>
                                          <p:attrName>style.visibility</p:attrName>
                                        </p:attrNameLst>
                                      </p:cBhvr>
                                      <p:to>
                                        <p:strVal val="visible"/>
                                      </p:to>
                                    </p:set>
                                    <p:animEffect transition="in" filter="circle(out)">
                                      <p:cBhvr>
                                        <p:cTn id="17" dur="750"/>
                                        <p:tgtEl>
                                          <p:spTgt spid="4">
                                            <p:graphicEl>
                                              <a:dgm id="{65A07813-CF77-473A-92A2-2C23098FAD3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4">
                                            <p:graphicEl>
                                              <a:dgm id="{DF4328FE-5880-498E-9E0C-A97D6324FDE8}"/>
                                            </p:graphicEl>
                                          </p:spTgt>
                                        </p:tgtEl>
                                        <p:attrNameLst>
                                          <p:attrName>style.visibility</p:attrName>
                                        </p:attrNameLst>
                                      </p:cBhvr>
                                      <p:to>
                                        <p:strVal val="visible"/>
                                      </p:to>
                                    </p:set>
                                    <p:animEffect transition="in" filter="circle(out)">
                                      <p:cBhvr>
                                        <p:cTn id="22" dur="750"/>
                                        <p:tgtEl>
                                          <p:spTgt spid="4">
                                            <p:graphicEl>
                                              <a:dgm id="{DF4328FE-5880-498E-9E0C-A97D6324FDE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4">
                                            <p:graphicEl>
                                              <a:dgm id="{29601797-8D3F-43C1-96DC-1204C8B06111}"/>
                                            </p:graphicEl>
                                          </p:spTgt>
                                        </p:tgtEl>
                                        <p:attrNameLst>
                                          <p:attrName>style.visibility</p:attrName>
                                        </p:attrNameLst>
                                      </p:cBhvr>
                                      <p:to>
                                        <p:strVal val="visible"/>
                                      </p:to>
                                    </p:set>
                                    <p:animEffect transition="in" filter="circle(out)">
                                      <p:cBhvr>
                                        <p:cTn id="27" dur="750"/>
                                        <p:tgtEl>
                                          <p:spTgt spid="4">
                                            <p:graphicEl>
                                              <a:dgm id="{29601797-8D3F-43C1-96DC-1204C8B061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400"/>
            <a:ext cx="8813601" cy="6286500"/>
            <a:chOff x="152400" y="762000"/>
            <a:chExt cx="8813601" cy="5768788"/>
          </a:xfrm>
        </p:grpSpPr>
        <p:sp>
          <p:nvSpPr>
            <p:cNvPr id="5" name="Minus 4"/>
            <p:cNvSpPr/>
            <p:nvPr/>
          </p:nvSpPr>
          <p:spPr>
            <a:xfrm rot="21300000">
              <a:off x="181052" y="3624026"/>
              <a:ext cx="8784949" cy="708776"/>
            </a:xfrm>
            <a:prstGeom prst="mathMinus">
              <a:avLst/>
            </a:prstGeom>
          </p:spPr>
          <p:style>
            <a:lnRef idx="0">
              <a:schemeClr val="lt1">
                <a:hueOff val="0"/>
                <a:satOff val="0"/>
                <a:lumOff val="0"/>
                <a:alphaOff val="0"/>
              </a:schemeClr>
            </a:lnRef>
            <a:fillRef idx="3">
              <a:schemeClr val="accent3">
                <a:tint val="60000"/>
                <a:hueOff val="0"/>
                <a:satOff val="0"/>
                <a:lumOff val="0"/>
                <a:alphaOff val="0"/>
              </a:schemeClr>
            </a:fillRef>
            <a:effectRef idx="2">
              <a:schemeClr val="accent3">
                <a:tint val="60000"/>
                <a:hueOff val="0"/>
                <a:satOff val="0"/>
                <a:lumOff val="0"/>
                <a:alphaOff val="0"/>
              </a:schemeClr>
            </a:effectRef>
            <a:fontRef idx="minor">
              <a:schemeClr val="dk1">
                <a:hueOff val="0"/>
                <a:satOff val="0"/>
                <a:lumOff val="0"/>
                <a:alphaOff val="0"/>
              </a:schemeClr>
            </a:fontRef>
          </p:style>
        </p:sp>
        <p:sp>
          <p:nvSpPr>
            <p:cNvPr id="6" name="Up Arrow 5"/>
            <p:cNvSpPr/>
            <p:nvPr/>
          </p:nvSpPr>
          <p:spPr>
            <a:xfrm>
              <a:off x="152400" y="762000"/>
              <a:ext cx="2651760" cy="2133600"/>
            </a:xfrm>
            <a:prstGeom prst="up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7" name="Freeform 6"/>
            <p:cNvSpPr/>
            <p:nvPr/>
          </p:nvSpPr>
          <p:spPr>
            <a:xfrm>
              <a:off x="4273290" y="1391322"/>
              <a:ext cx="4108709" cy="1957892"/>
            </a:xfrm>
            <a:custGeom>
              <a:avLst/>
              <a:gdLst>
                <a:gd name="connsiteX0" fmla="*/ 0 w 3956312"/>
                <a:gd name="connsiteY0" fmla="*/ 0 h 2240280"/>
                <a:gd name="connsiteX1" fmla="*/ 3956312 w 3956312"/>
                <a:gd name="connsiteY1" fmla="*/ 0 h 2240280"/>
                <a:gd name="connsiteX2" fmla="*/ 3956312 w 3956312"/>
                <a:gd name="connsiteY2" fmla="*/ 2240280 h 2240280"/>
                <a:gd name="connsiteX3" fmla="*/ 0 w 3956312"/>
                <a:gd name="connsiteY3" fmla="*/ 2240280 h 2240280"/>
                <a:gd name="connsiteX4" fmla="*/ 0 w 3956312"/>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312" h="2240280">
                  <a:moveTo>
                    <a:pt x="0" y="0"/>
                  </a:moveTo>
                  <a:lnTo>
                    <a:pt x="3956312" y="0"/>
                  </a:lnTo>
                  <a:lnTo>
                    <a:pt x="3956312"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endPar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l" defTabSz="1600200">
                <a:lnSpc>
                  <a:spcPct val="90000"/>
                </a:lnSpc>
                <a:spcBef>
                  <a:spcPct val="0"/>
                </a:spcBef>
                <a:spcAft>
                  <a:spcPct val="35000"/>
                </a:spcAft>
              </a:pPr>
              <a:r>
                <a:rPr lang="en-US" sz="24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Emphasis on Core Skills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nSpc>
                  <a:spcPct val="90000"/>
                </a:lnSpc>
                <a:spcBef>
                  <a:spcPct val="0"/>
                </a:spcBef>
                <a:spcAft>
                  <a:spcPts val="600"/>
                </a:spcAft>
                <a:buBlip>
                  <a:blip r:embed="rId3"/>
                </a:buBlip>
              </a:pPr>
              <a:r>
                <a:rPr lang="en-US" dirty="0" smtClean="0">
                  <a:solidFill>
                    <a:prstClr val="white"/>
                  </a:solidFill>
                  <a:effectLst>
                    <a:outerShdw blurRad="38100" dist="38100" dir="2700000" algn="tl">
                      <a:srgbClr val="000000">
                        <a:alpha val="43137"/>
                      </a:srgbClr>
                    </a:outerShdw>
                  </a:effectLst>
                </a:rPr>
                <a:t>Support to achieve Care Certificate and pastoral support  </a:t>
              </a:r>
            </a:p>
            <a:p>
              <a:pPr marL="342900" indent="-342900">
                <a:lnSpc>
                  <a:spcPct val="90000"/>
                </a:lnSpc>
                <a:spcBef>
                  <a:spcPct val="0"/>
                </a:spcBef>
                <a:spcAft>
                  <a:spcPts val="600"/>
                </a:spcAft>
                <a:buBlip>
                  <a:blip r:embed="rId3"/>
                </a:buBlip>
              </a:pPr>
              <a:r>
                <a:rPr lang="en-US" dirty="0" smtClean="0">
                  <a:solidFill>
                    <a:prstClr val="white"/>
                  </a:solidFill>
                  <a:effectLst>
                    <a:outerShdw blurRad="38100" dist="38100" dir="2700000" algn="tl">
                      <a:srgbClr val="000000">
                        <a:alpha val="43137"/>
                      </a:srgbClr>
                    </a:outerShdw>
                  </a:effectLst>
                </a:rPr>
                <a:t>Support with functional skills – English, Maths &amp; IT</a:t>
              </a:r>
            </a:p>
            <a:p>
              <a:pPr marL="342900" indent="-342900">
                <a:lnSpc>
                  <a:spcPct val="90000"/>
                </a:lnSpc>
                <a:spcBef>
                  <a:spcPct val="0"/>
                </a:spcBef>
                <a:spcAft>
                  <a:spcPts val="600"/>
                </a:spcAft>
                <a:buBlip>
                  <a:blip r:embed="rId3"/>
                </a:buBlip>
              </a:pPr>
              <a:r>
                <a:rPr lang="en-US" dirty="0" smtClean="0">
                  <a:solidFill>
                    <a:prstClr val="white"/>
                  </a:solidFill>
                  <a:effectLst>
                    <a:outerShdw blurRad="38100" dist="38100" dir="2700000" algn="tl">
                      <a:srgbClr val="000000">
                        <a:alpha val="43137"/>
                      </a:srgbClr>
                    </a:outerShdw>
                  </a:effectLst>
                </a:rPr>
                <a:t>In house training and local support </a:t>
              </a:r>
              <a:endParaRPr lang="en-US" kern="1200" dirty="0">
                <a:solidFill>
                  <a:schemeClr val="bg1"/>
                </a:solidFill>
                <a:effectLst>
                  <a:outerShdw blurRad="38100" dist="38100" dir="2700000" algn="tl">
                    <a:srgbClr val="000000">
                      <a:alpha val="43137"/>
                    </a:srgbClr>
                  </a:outerShdw>
                </a:effectLst>
              </a:endParaRPr>
            </a:p>
          </p:txBody>
        </p:sp>
        <p:sp>
          <p:nvSpPr>
            <p:cNvPr id="8" name="Down Arrow 7"/>
            <p:cNvSpPr/>
            <p:nvPr/>
          </p:nvSpPr>
          <p:spPr>
            <a:xfrm>
              <a:off x="5279136" y="4229099"/>
              <a:ext cx="2651760" cy="2133600"/>
            </a:xfrm>
            <a:prstGeom prst="downArrow">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Freeform 8"/>
            <p:cNvSpPr/>
            <p:nvPr/>
          </p:nvSpPr>
          <p:spPr>
            <a:xfrm>
              <a:off x="527309" y="3768762"/>
              <a:ext cx="4730485" cy="2762026"/>
            </a:xfrm>
            <a:custGeom>
              <a:avLst/>
              <a:gdLst>
                <a:gd name="connsiteX0" fmla="*/ 0 w 4730485"/>
                <a:gd name="connsiteY0" fmla="*/ 0 h 2240280"/>
                <a:gd name="connsiteX1" fmla="*/ 4730485 w 4730485"/>
                <a:gd name="connsiteY1" fmla="*/ 0 h 2240280"/>
                <a:gd name="connsiteX2" fmla="*/ 4730485 w 4730485"/>
                <a:gd name="connsiteY2" fmla="*/ 2240280 h 2240280"/>
                <a:gd name="connsiteX3" fmla="*/ 0 w 4730485"/>
                <a:gd name="connsiteY3" fmla="*/ 2240280 h 2240280"/>
                <a:gd name="connsiteX4" fmla="*/ 0 w 4730485"/>
                <a:gd name="connsiteY4" fmla="*/ 0 h 2240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0485" h="2240280">
                  <a:moveTo>
                    <a:pt x="0" y="0"/>
                  </a:moveTo>
                  <a:lnTo>
                    <a:pt x="4730485" y="0"/>
                  </a:lnTo>
                  <a:lnTo>
                    <a:pt x="4730485" y="2240280"/>
                  </a:lnTo>
                  <a:lnTo>
                    <a:pt x="0" y="22402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en-US" sz="2800" dirty="0">
                  <a:ln>
                    <a:solidFill>
                      <a:schemeClr val="bg1"/>
                    </a:solidFill>
                  </a:ln>
                  <a:solidFill>
                    <a:schemeClr val="accent3"/>
                  </a:solidFill>
                  <a:effectLst>
                    <a:outerShdw blurRad="38100" dist="38100" dir="2700000" algn="tl">
                      <a:srgbClr val="000000">
                        <a:alpha val="43137"/>
                      </a:srgbClr>
                    </a:outerShdw>
                  </a:effectLst>
                </a:rPr>
                <a: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Context </a:t>
              </a:r>
              <a:r>
                <a:rPr lang="en-US" sz="2800" b="1" dirty="0" smtClean="0">
                  <a:ln>
                    <a:solidFill>
                      <a:schemeClr val="bg1"/>
                    </a:solidFill>
                  </a:ln>
                  <a:solidFill>
                    <a:schemeClr val="accent1"/>
                  </a:solidFill>
                  <a:effectLst>
                    <a:outerShdw blurRad="38100" dist="38100" dir="2700000" algn="tl">
                      <a:srgbClr val="000000">
                        <a:alpha val="43137"/>
                      </a:srgbClr>
                    </a:outerShdw>
                  </a:effectLst>
                </a:rPr>
                <a:t> </a:t>
              </a:r>
              <a:endParaRPr lang="en-US" sz="2800" b="1" kern="1200" dirty="0" smtClean="0">
                <a:ln>
                  <a:solidFill>
                    <a:schemeClr val="bg1"/>
                  </a:solidFill>
                </a:ln>
                <a:solidFill>
                  <a:schemeClr val="accent1"/>
                </a:solidFill>
                <a:effectLst>
                  <a:outerShdw blurRad="38100" dist="38100" dir="2700000" algn="tl">
                    <a:srgbClr val="000000">
                      <a:alpha val="43137"/>
                    </a:srgbClr>
                  </a:outerShdw>
                </a:effectLst>
              </a:endParaRPr>
            </a:p>
            <a:p>
              <a:pPr marL="342900" lvl="0" indent="-342900">
                <a:spcAft>
                  <a:spcPts val="600"/>
                </a:spcAft>
                <a:buBlip>
                  <a:blip r:embed="rId3"/>
                </a:buBlip>
              </a:pPr>
              <a:r>
                <a:rPr lang="en-US" dirty="0" smtClean="0">
                  <a:solidFill>
                    <a:prstClr val="white"/>
                  </a:solidFill>
                  <a:effectLst>
                    <a:outerShdw blurRad="38100" dist="38100" dir="2700000" algn="tl">
                      <a:srgbClr val="000000">
                        <a:alpha val="43137"/>
                      </a:srgbClr>
                    </a:outerShdw>
                  </a:effectLst>
                </a:rPr>
                <a:t>Emphasis on gradual development </a:t>
              </a:r>
            </a:p>
            <a:p>
              <a:pPr marL="342900" lvl="0" indent="-342900">
                <a:spcAft>
                  <a:spcPts val="600"/>
                </a:spcAft>
                <a:buBlip>
                  <a:blip r:embed="rId3"/>
                </a:buBlip>
              </a:pPr>
              <a:r>
                <a:rPr lang="en-US" dirty="0" smtClean="0">
                  <a:solidFill>
                    <a:prstClr val="white"/>
                  </a:solidFill>
                  <a:effectLst>
                    <a:outerShdw blurRad="38100" dist="38100" dir="2700000" algn="tl">
                      <a:srgbClr val="000000">
                        <a:alpha val="43137"/>
                      </a:srgbClr>
                    </a:outerShdw>
                  </a:effectLst>
                </a:rPr>
                <a:t>Emphasis on structured career pathways  and widening participation </a:t>
              </a:r>
            </a:p>
          </p:txBody>
        </p:sp>
      </p:grpSp>
      <p:pic>
        <p:nvPicPr>
          <p:cNvPr id="10" name="Picture 9"/>
          <p:cNvPicPr>
            <a:picLocks noChangeAspect="1"/>
          </p:cNvPicPr>
          <p:nvPr/>
        </p:nvPicPr>
        <p:blipFill>
          <a:blip r:embed="rId4"/>
          <a:stretch>
            <a:fillRect/>
          </a:stretch>
        </p:blipFill>
        <p:spPr>
          <a:xfrm>
            <a:off x="2895600" y="1524000"/>
            <a:ext cx="1265767" cy="1752600"/>
          </a:xfrm>
          <a:prstGeom prst="rect">
            <a:avLst/>
          </a:prstGeom>
        </p:spPr>
      </p:pic>
      <p:pic>
        <p:nvPicPr>
          <p:cNvPr id="11" name="Picture 10"/>
          <p:cNvPicPr>
            <a:picLocks noChangeAspect="1"/>
          </p:cNvPicPr>
          <p:nvPr/>
        </p:nvPicPr>
        <p:blipFill>
          <a:blip r:embed="rId5"/>
          <a:stretch>
            <a:fillRect/>
          </a:stretch>
        </p:blipFill>
        <p:spPr>
          <a:xfrm>
            <a:off x="7467600" y="6096000"/>
            <a:ext cx="1371600" cy="6858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800" y="152400"/>
            <a:ext cx="2362200" cy="552061"/>
          </a:xfrm>
          <a:prstGeom prst="rect">
            <a:avLst/>
          </a:prstGeom>
        </p:spPr>
      </p:pic>
    </p:spTree>
    <p:extLst>
      <p:ext uri="{BB962C8B-B14F-4D97-AF65-F5344CB8AC3E}">
        <p14:creationId xmlns:p14="http://schemas.microsoft.com/office/powerpoint/2010/main" val="2335453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600" y="762000"/>
            <a:ext cx="3657600" cy="3629610"/>
            <a:chOff x="-175851" y="-4389736"/>
            <a:chExt cx="2823413" cy="6576675"/>
          </a:xfrm>
        </p:grpSpPr>
        <p:sp>
          <p:nvSpPr>
            <p:cNvPr id="6" name="Rounded Rectangle 5"/>
            <p:cNvSpPr/>
            <p:nvPr/>
          </p:nvSpPr>
          <p:spPr>
            <a:xfrm>
              <a:off x="-175851" y="-4389736"/>
              <a:ext cx="2823413" cy="2623341"/>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b="1" dirty="0" smtClean="0">
                  <a:solidFill>
                    <a:srgbClr val="FF0000"/>
                  </a:solidFill>
                </a:rPr>
                <a:t>Mandatory</a:t>
              </a:r>
            </a:p>
            <a:p>
              <a:r>
                <a:rPr lang="en-US" sz="1600" dirty="0" smtClean="0"/>
                <a:t>Attend HCA Induction and Care Certificate Review day 6/52 after induction to review progress with Care Certificate </a:t>
              </a:r>
            </a:p>
            <a:p>
              <a:endParaRPr lang="en-US" sz="2000" dirty="0"/>
            </a:p>
            <a:p>
              <a:pPr marL="342900" indent="-342900">
                <a:buFont typeface="Wingdings" charset="2"/>
                <a:buChar char="ü"/>
              </a:pPr>
              <a:endParaRPr lang="en-US" sz="2000" dirty="0"/>
            </a:p>
            <a:p>
              <a:pPr marL="342900" indent="-342900">
                <a:buFont typeface="Wingdings" charset="2"/>
                <a:buChar char="ü"/>
              </a:pPr>
              <a:endParaRPr lang="en-US" sz="2000" dirty="0"/>
            </a:p>
            <a:p>
              <a:pPr marL="285750" indent="-285750">
                <a:buFont typeface="Wingdings" charset="2"/>
                <a:buChar char="ü"/>
              </a:pPr>
              <a:endParaRPr lang="en-US" dirty="0" smtClean="0"/>
            </a:p>
            <a:p>
              <a:pPr marL="285750" indent="-285750">
                <a:buFont typeface="Wingdings" charset="2"/>
                <a:buChar char="ü"/>
              </a:pPr>
              <a:endParaRPr lang="en-US" dirty="0" smtClean="0"/>
            </a:p>
            <a:p>
              <a:pPr marL="285750" indent="-285750">
                <a:buFont typeface="Wingdings" charset="2"/>
                <a:buChar char="ü"/>
              </a:pPr>
              <a:endParaRPr lang="en-US" dirty="0"/>
            </a:p>
            <a:p>
              <a:pPr marL="285750" indent="-285750">
                <a:buFont typeface="Wingdings" charset="2"/>
                <a:buChar char="ü"/>
              </a:pPr>
              <a:endParaRPr lang="en-US" dirty="0" smtClean="0"/>
            </a:p>
            <a:p>
              <a:pPr marL="285750" indent="-285750">
                <a:buFont typeface="Wingdings" charset="2"/>
                <a:buChar char="ü"/>
              </a:pPr>
              <a:endParaRPr lang="en-US" dirty="0" smtClean="0"/>
            </a:p>
            <a:p>
              <a:pPr marL="285750" indent="-285750">
                <a:buFont typeface="Wingdings" charset="2"/>
                <a:buChar char="ü"/>
              </a:pPr>
              <a:endParaRPr lang="en-US" sz="1400" dirty="0" smtClean="0"/>
            </a:p>
            <a:p>
              <a:r>
                <a:rPr lang="en-US" dirty="0" smtClean="0"/>
                <a:t> and </a:t>
              </a:r>
              <a:endParaRPr lang="en-US" dirty="0"/>
            </a:p>
          </p:txBody>
        </p:sp>
        <p:sp>
          <p:nvSpPr>
            <p:cNvPr id="7" name="Rounded Rectangle 4"/>
            <p:cNvSpPr/>
            <p:nvPr/>
          </p:nvSpPr>
          <p:spPr>
            <a:xfrm rot="16200000">
              <a:off x="-829797" y="830408"/>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marL="457200" lvl="0" indent="-457200" algn="r" defTabSz="1333500">
                <a:lnSpc>
                  <a:spcPct val="90000"/>
                </a:lnSpc>
                <a:spcBef>
                  <a:spcPct val="0"/>
                </a:spcBef>
                <a:spcAft>
                  <a:spcPct val="35000"/>
                </a:spcAft>
                <a:buFont typeface="Wingdings" charset="2"/>
                <a:buChar char="ü"/>
              </a:pPr>
              <a:endParaRPr lang="en-US" sz="3000" kern="1200"/>
            </a:p>
          </p:txBody>
        </p:sp>
      </p:grpSp>
      <p:sp>
        <p:nvSpPr>
          <p:cNvPr id="10" name="Rounded Rectangle 4"/>
          <p:cNvSpPr/>
          <p:nvPr/>
        </p:nvSpPr>
        <p:spPr>
          <a:xfrm rot="16200000">
            <a:off x="3229203" y="3189527"/>
            <a:ext cx="2420240" cy="6131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nvGrpSpPr>
          <p:cNvPr id="14" name="Group 13"/>
          <p:cNvGrpSpPr/>
          <p:nvPr/>
        </p:nvGrpSpPr>
        <p:grpSpPr>
          <a:xfrm>
            <a:off x="4191000" y="304800"/>
            <a:ext cx="4654975" cy="3276599"/>
            <a:chOff x="5445976" y="-254841"/>
            <a:chExt cx="4606273" cy="2441781"/>
          </a:xfrm>
        </p:grpSpPr>
        <p:sp>
          <p:nvSpPr>
            <p:cNvPr id="15" name="Rounded Rectangle 14"/>
            <p:cNvSpPr/>
            <p:nvPr/>
          </p:nvSpPr>
          <p:spPr>
            <a:xfrm>
              <a:off x="6049199" y="-254841"/>
              <a:ext cx="4003050" cy="2380737"/>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sz="2400" i="1" dirty="0" smtClean="0"/>
                <a:t>Further Development</a:t>
              </a:r>
            </a:p>
            <a:p>
              <a:endParaRPr lang="en-US" sz="1600" i="1" dirty="0" smtClean="0"/>
            </a:p>
            <a:p>
              <a:r>
                <a:rPr lang="en-US" sz="1600" i="1" dirty="0" smtClean="0"/>
                <a:t>Complete MEERKATS study day  </a:t>
              </a:r>
              <a:endParaRPr lang="en-US" sz="1600" i="1" dirty="0"/>
            </a:p>
            <a:p>
              <a:endParaRPr lang="en-US" sz="1600" i="1" dirty="0" smtClean="0"/>
            </a:p>
            <a:p>
              <a:r>
                <a:rPr lang="en-US" sz="1600" i="1" dirty="0" smtClean="0"/>
                <a:t>Support with Literacy and Numeracy </a:t>
              </a:r>
            </a:p>
            <a:p>
              <a:r>
                <a:rPr lang="en-US" sz="1600" i="1" dirty="0" smtClean="0"/>
                <a:t> </a:t>
              </a:r>
            </a:p>
            <a:p>
              <a:r>
                <a:rPr lang="en-US" sz="1600" i="1" dirty="0" smtClean="0"/>
                <a:t>Complete Skills Day </a:t>
              </a:r>
            </a:p>
            <a:p>
              <a:endParaRPr lang="en-US" sz="1600" i="1" dirty="0"/>
            </a:p>
            <a:p>
              <a:r>
                <a:rPr lang="en-US" sz="1600" i="1" dirty="0" smtClean="0"/>
                <a:t>Attend HCA Forum </a:t>
              </a:r>
            </a:p>
            <a:p>
              <a:endParaRPr lang="en-US" sz="2000" i="1" u="sng" dirty="0"/>
            </a:p>
            <a:p>
              <a:endParaRPr lang="en-US" sz="2000" i="1" u="sng" dirty="0" smtClean="0"/>
            </a:p>
            <a:p>
              <a:endParaRPr lang="en-US" sz="2000" i="1" u="sng" dirty="0" smtClean="0"/>
            </a:p>
            <a:p>
              <a:pPr marL="171450" indent="-171450">
                <a:buFont typeface="Arial" pitchFamily="34" charset="0"/>
                <a:buChar char="•"/>
              </a:pPr>
              <a:endParaRPr lang="en-US" sz="1200" dirty="0" smtClean="0"/>
            </a:p>
            <a:p>
              <a:pPr marL="171450" indent="-171450">
                <a:buFont typeface="Arial" pitchFamily="34" charset="0"/>
                <a:buChar char="•"/>
              </a:pPr>
              <a:endParaRPr lang="en-US" sz="1400" dirty="0" smtClean="0"/>
            </a:p>
            <a:p>
              <a:pPr marL="171450" indent="-171450">
                <a:buFont typeface="Arial" pitchFamily="34" charset="0"/>
                <a:buChar char="•"/>
              </a:pPr>
              <a:endParaRPr lang="en-US" sz="1400" dirty="0" smtClean="0"/>
            </a:p>
            <a:p>
              <a:pPr marL="171450" indent="-171450">
                <a:buFont typeface="Arial" pitchFamily="34" charset="0"/>
                <a:buChar char="•"/>
              </a:pPr>
              <a:endParaRPr lang="en-US" sz="1400" dirty="0" smtClean="0"/>
            </a:p>
          </p:txBody>
        </p:sp>
        <p:sp>
          <p:nvSpPr>
            <p:cNvPr id="16" name="Rounded Rectangle 4"/>
            <p:cNvSpPr/>
            <p:nvPr/>
          </p:nvSpPr>
          <p:spPr>
            <a:xfrm rot="16200000">
              <a:off x="4615567" y="830409"/>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sp>
        <p:nvSpPr>
          <p:cNvPr id="19" name="Rounded Rectangle 4"/>
          <p:cNvSpPr/>
          <p:nvPr/>
        </p:nvSpPr>
        <p:spPr>
          <a:xfrm rot="16200000">
            <a:off x="6046233" y="4317605"/>
            <a:ext cx="1382830" cy="541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sp>
        <p:nvSpPr>
          <p:cNvPr id="27" name="Rectangle 26"/>
          <p:cNvSpPr/>
          <p:nvPr/>
        </p:nvSpPr>
        <p:spPr>
          <a:xfrm>
            <a:off x="152401" y="76200"/>
            <a:ext cx="2209799"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Foundation Year </a:t>
            </a:r>
            <a:r>
              <a:rPr lang="en-US" dirty="0"/>
              <a:t>1</a:t>
            </a:r>
            <a:r>
              <a:rPr lang="en-US" dirty="0" smtClean="0"/>
              <a:t> </a:t>
            </a:r>
            <a:endParaRPr lang="en-US" dirty="0"/>
          </a:p>
        </p:txBody>
      </p:sp>
      <p:sp>
        <p:nvSpPr>
          <p:cNvPr id="2" name="Rounded Rectangle 1"/>
          <p:cNvSpPr/>
          <p:nvPr/>
        </p:nvSpPr>
        <p:spPr>
          <a:xfrm>
            <a:off x="228600" y="2286000"/>
            <a:ext cx="3886200" cy="3505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US" sz="2800" dirty="0" smtClean="0">
                <a:solidFill>
                  <a:srgbClr val="FF0000"/>
                </a:solidFill>
              </a:rPr>
              <a:t>   </a:t>
            </a:r>
          </a:p>
          <a:p>
            <a:pPr>
              <a:lnSpc>
                <a:spcPct val="150000"/>
              </a:lnSpc>
            </a:pPr>
            <a:r>
              <a:rPr lang="en-US" sz="2800" dirty="0" smtClean="0">
                <a:solidFill>
                  <a:srgbClr val="FF0000"/>
                </a:solidFill>
              </a:rPr>
              <a:t>Mandatory </a:t>
            </a:r>
            <a:r>
              <a:rPr lang="en-US" sz="2800" dirty="0" smtClean="0">
                <a:solidFill>
                  <a:srgbClr val="FF0000"/>
                </a:solidFill>
                <a:latin typeface="Wingdings"/>
                <a:ea typeface="Wingdings"/>
                <a:cs typeface="Wingdings"/>
                <a:sym typeface="Wingdings"/>
              </a:rPr>
              <a:t></a:t>
            </a:r>
            <a:r>
              <a:rPr lang="en-US" sz="2800" dirty="0" smtClean="0">
                <a:solidFill>
                  <a:srgbClr val="FF0000"/>
                </a:solidFill>
              </a:rPr>
              <a:t>  </a:t>
            </a:r>
            <a:r>
              <a:rPr lang="en-US" sz="2400" dirty="0" smtClean="0">
                <a:solidFill>
                  <a:srgbClr val="FF0000"/>
                </a:solidFill>
              </a:rPr>
              <a:t>           </a:t>
            </a:r>
          </a:p>
          <a:p>
            <a:pPr>
              <a:lnSpc>
                <a:spcPct val="150000"/>
              </a:lnSpc>
            </a:pPr>
            <a:r>
              <a:rPr lang="en-US" sz="2000" dirty="0" smtClean="0"/>
              <a:t>All HCAs Complete </a:t>
            </a:r>
            <a:r>
              <a:rPr lang="en-US" sz="2000" i="1" dirty="0" smtClean="0"/>
              <a:t>Care Certificate</a:t>
            </a:r>
            <a:r>
              <a:rPr lang="en-US" sz="2000" dirty="0" smtClean="0"/>
              <a:t> with support of Mentor within 6 months </a:t>
            </a:r>
            <a:r>
              <a:rPr lang="en-US" sz="2000" dirty="0" smtClean="0">
                <a:latin typeface="Wingdings"/>
                <a:ea typeface="Wingdings"/>
                <a:cs typeface="Wingdings"/>
                <a:sym typeface="Wingdings"/>
              </a:rPr>
              <a:t></a:t>
            </a:r>
            <a:endParaRPr lang="en-US" sz="2400" dirty="0" smtClean="0">
              <a:solidFill>
                <a:schemeClr val="bg1"/>
              </a:solidFill>
            </a:endParaRPr>
          </a:p>
          <a:p>
            <a:pPr>
              <a:lnSpc>
                <a:spcPct val="150000"/>
              </a:lnSpc>
            </a:pPr>
            <a:endParaRPr lang="en-US" sz="2400" dirty="0" smtClean="0">
              <a:solidFill>
                <a:schemeClr val="bg1"/>
              </a:solidFill>
            </a:endParaRPr>
          </a:p>
          <a:p>
            <a:pPr>
              <a:lnSpc>
                <a:spcPct val="150000"/>
              </a:lnSpc>
            </a:pPr>
            <a:r>
              <a:rPr lang="en-US" sz="2400" dirty="0" smtClean="0">
                <a:solidFill>
                  <a:srgbClr val="FF0000"/>
                </a:solidFill>
              </a:rPr>
              <a:t>MAST</a:t>
            </a:r>
            <a:r>
              <a:rPr lang="en-US" sz="2400" dirty="0" smtClean="0">
                <a:solidFill>
                  <a:srgbClr val="FF0000"/>
                </a:solidFill>
                <a:latin typeface="Wingdings"/>
                <a:ea typeface="Wingdings"/>
                <a:cs typeface="Wingdings"/>
                <a:sym typeface="Wingdings"/>
              </a:rPr>
              <a:t></a:t>
            </a:r>
            <a:endParaRPr lang="en-US" sz="2400" dirty="0" smtClean="0">
              <a:solidFill>
                <a:srgbClr val="FF0000"/>
              </a:solidFill>
            </a:endParaRPr>
          </a:p>
          <a:p>
            <a:pPr marL="342900" indent="-342900">
              <a:buFont typeface="Wingdings" charset="2"/>
              <a:buChar char="ü"/>
            </a:pPr>
            <a:endParaRPr lang="en-US" sz="2400" dirty="0" smtClean="0"/>
          </a:p>
          <a:p>
            <a:pPr marL="342900" indent="-342900">
              <a:buFont typeface="Wingdings" charset="2"/>
              <a:buChar char="ü"/>
            </a:pPr>
            <a:endParaRPr lang="en-US" dirty="0" smtClean="0"/>
          </a:p>
          <a:p>
            <a:endParaRPr lang="en-US" dirty="0"/>
          </a:p>
        </p:txBody>
      </p:sp>
      <p:pic>
        <p:nvPicPr>
          <p:cNvPr id="38" name="Picture 37"/>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495800"/>
            <a:ext cx="1524000" cy="1066800"/>
          </a:xfrm>
          <a:prstGeom prst="rect">
            <a:avLst/>
          </a:prstGeom>
          <a:noFill/>
          <a:ln>
            <a:noFill/>
          </a:ln>
        </p:spPr>
      </p:pic>
      <p:pic>
        <p:nvPicPr>
          <p:cNvPr id="39" name="Picture 38"/>
          <p:cNvPicPr>
            <a:picLocks noChangeAspect="1"/>
          </p:cNvPicPr>
          <p:nvPr/>
        </p:nvPicPr>
        <p:blipFill>
          <a:blip r:embed="rId4"/>
          <a:stretch>
            <a:fillRect/>
          </a:stretch>
        </p:blipFill>
        <p:spPr>
          <a:xfrm>
            <a:off x="7467600" y="2514600"/>
            <a:ext cx="1295400" cy="838200"/>
          </a:xfrm>
          <a:prstGeom prst="rect">
            <a:avLst/>
          </a:prstGeom>
        </p:spPr>
      </p:pic>
      <p:sp>
        <p:nvSpPr>
          <p:cNvPr id="3" name="Rounded Rectangle 2"/>
          <p:cNvSpPr/>
          <p:nvPr/>
        </p:nvSpPr>
        <p:spPr>
          <a:xfrm>
            <a:off x="4724400" y="3581400"/>
            <a:ext cx="2057400" cy="1752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t>Learn new skills</a:t>
            </a:r>
          </a:p>
          <a:p>
            <a:r>
              <a:rPr lang="en-US" sz="1600" dirty="0" smtClean="0"/>
              <a:t>e.g. venepuncture </a:t>
            </a:r>
          </a:p>
          <a:p>
            <a:endParaRPr lang="en-US" sz="1600" i="1" dirty="0"/>
          </a:p>
        </p:txBody>
      </p:sp>
      <p:sp>
        <p:nvSpPr>
          <p:cNvPr id="26" name="Extract 25"/>
          <p:cNvSpPr/>
          <p:nvPr/>
        </p:nvSpPr>
        <p:spPr>
          <a:xfrm rot="5400000">
            <a:off x="8481158" y="6225442"/>
            <a:ext cx="456808" cy="655125"/>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ounded Rectangle 8"/>
          <p:cNvSpPr/>
          <p:nvPr/>
        </p:nvSpPr>
        <p:spPr>
          <a:xfrm>
            <a:off x="6858000" y="3581400"/>
            <a:ext cx="1905000" cy="2743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i="1" dirty="0" smtClean="0"/>
              <a:t>Appraisal</a:t>
            </a:r>
            <a:r>
              <a:rPr lang="en-US" sz="2400" dirty="0" smtClean="0"/>
              <a:t> </a:t>
            </a:r>
          </a:p>
          <a:p>
            <a:pPr lvl="0"/>
            <a:r>
              <a:rPr lang="en-US" sz="1600" dirty="0" smtClean="0"/>
              <a:t>Complete </a:t>
            </a:r>
            <a:r>
              <a:rPr lang="en-US" sz="1600" dirty="0"/>
              <a:t>Appraisal and develop Personal Development Plan </a:t>
            </a:r>
            <a:r>
              <a:rPr lang="en-US" sz="1600" dirty="0" smtClean="0"/>
              <a:t>before </a:t>
            </a:r>
            <a:r>
              <a:rPr lang="en-US" sz="1600" dirty="0"/>
              <a:t>you move into </a:t>
            </a:r>
            <a:r>
              <a:rPr lang="en-US" sz="1600" dirty="0" smtClean="0"/>
              <a:t>Year 2.    </a:t>
            </a:r>
            <a:endParaRPr lang="en-US" sz="1600" dirty="0"/>
          </a:p>
        </p:txBody>
      </p:sp>
      <p:sp>
        <p:nvSpPr>
          <p:cNvPr id="29" name="Extract 28"/>
          <p:cNvSpPr/>
          <p:nvPr/>
        </p:nvSpPr>
        <p:spPr>
          <a:xfrm rot="5400000">
            <a:off x="4267396" y="259060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1" name="Group 30"/>
          <p:cNvGrpSpPr/>
          <p:nvPr/>
        </p:nvGrpSpPr>
        <p:grpSpPr>
          <a:xfrm>
            <a:off x="152400" y="5867400"/>
            <a:ext cx="7086600" cy="838200"/>
            <a:chOff x="-371475" y="0"/>
            <a:chExt cx="6909440" cy="1165594"/>
          </a:xfrm>
        </p:grpSpPr>
        <p:sp>
          <p:nvSpPr>
            <p:cNvPr id="32" name="Rounded Rectangle 31"/>
            <p:cNvSpPr/>
            <p:nvPr/>
          </p:nvSpPr>
          <p:spPr>
            <a:xfrm>
              <a:off x="-371475" y="0"/>
              <a:ext cx="6315080" cy="1165594"/>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Rounded Rectangle 4"/>
            <p:cNvSpPr/>
            <p:nvPr/>
          </p:nvSpPr>
          <p:spPr>
            <a:xfrm>
              <a:off x="-297180" y="211925"/>
              <a:ext cx="6835145" cy="847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1600" dirty="0"/>
                <a:t>After 6  months o</a:t>
              </a:r>
              <a:r>
                <a:rPr lang="en-US" sz="1600" kern="1200" dirty="0" smtClean="0"/>
                <a:t>pportunity to move to another clinical </a:t>
              </a:r>
            </a:p>
            <a:p>
              <a:pPr algn="ctr" defTabSz="622300">
                <a:lnSpc>
                  <a:spcPct val="90000"/>
                </a:lnSpc>
                <a:spcBef>
                  <a:spcPct val="0"/>
                </a:spcBef>
                <a:spcAft>
                  <a:spcPct val="35000"/>
                </a:spcAft>
              </a:pPr>
              <a:r>
                <a:rPr lang="en-US" sz="1600" kern="1200" dirty="0" smtClean="0"/>
                <a:t>area via the internal transfer system </a:t>
              </a:r>
              <a:endParaRPr lang="en-US" sz="1600" kern="1200" dirty="0"/>
            </a:p>
          </p:txBody>
        </p:sp>
      </p:grpSp>
      <p:sp>
        <p:nvSpPr>
          <p:cNvPr id="34" name="Extract 33"/>
          <p:cNvSpPr/>
          <p:nvPr/>
        </p:nvSpPr>
        <p:spPr>
          <a:xfrm rot="5400000">
            <a:off x="4267396" y="426700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152400"/>
            <a:ext cx="1447800" cy="476781"/>
          </a:xfrm>
          <a:prstGeom prst="rect">
            <a:avLst/>
          </a:prstGeom>
        </p:spPr>
      </p:pic>
      <p:sp>
        <p:nvSpPr>
          <p:cNvPr id="24" name="Down Arrow 23"/>
          <p:cNvSpPr/>
          <p:nvPr/>
        </p:nvSpPr>
        <p:spPr>
          <a:xfrm>
            <a:off x="3505200" y="1752600"/>
            <a:ext cx="914400" cy="685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77870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762001"/>
            <a:ext cx="3733800" cy="3629609"/>
            <a:chOff x="-234672" y="-4389734"/>
            <a:chExt cx="2882234" cy="6576673"/>
          </a:xfrm>
        </p:grpSpPr>
        <p:sp>
          <p:nvSpPr>
            <p:cNvPr id="6" name="Rounded Rectangle 5"/>
            <p:cNvSpPr/>
            <p:nvPr/>
          </p:nvSpPr>
          <p:spPr>
            <a:xfrm>
              <a:off x="-234672" y="-4389734"/>
              <a:ext cx="2882234" cy="1104563"/>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sz="2400" dirty="0" smtClean="0">
                  <a:solidFill>
                    <a:srgbClr val="FF0000"/>
                  </a:solidFill>
                </a:rPr>
                <a:t>Mandatory </a:t>
              </a:r>
              <a:r>
                <a:rPr lang="en-US" sz="2000" dirty="0" smtClean="0">
                  <a:solidFill>
                    <a:srgbClr val="FF0000"/>
                  </a:solidFill>
                </a:rPr>
                <a:t> </a:t>
              </a:r>
              <a:r>
                <a:rPr lang="en-US" sz="2000" dirty="0" smtClean="0">
                  <a:solidFill>
                    <a:schemeClr val="bg1"/>
                  </a:solidFill>
                </a:rPr>
                <a:t>MAST</a:t>
              </a:r>
              <a:r>
                <a:rPr lang="en-US" sz="2000" dirty="0">
                  <a:solidFill>
                    <a:schemeClr val="bg1"/>
                  </a:solidFill>
                  <a:latin typeface="Wingdings"/>
                  <a:ea typeface="Wingdings"/>
                  <a:cs typeface="Wingdings"/>
                  <a:sym typeface="Wingdings"/>
                </a:rPr>
                <a:t></a:t>
              </a:r>
              <a:endParaRPr lang="en-US" sz="2000" dirty="0">
                <a:solidFill>
                  <a:schemeClr val="bg1"/>
                </a:solidFill>
              </a:endParaRPr>
            </a:p>
            <a:p>
              <a:endParaRPr lang="en-US" sz="2000" dirty="0">
                <a:solidFill>
                  <a:srgbClr val="FF0000"/>
                </a:solidFill>
              </a:endParaRPr>
            </a:p>
            <a:p>
              <a:endParaRPr lang="en-US" sz="2000" dirty="0"/>
            </a:p>
            <a:p>
              <a:pPr marL="285750" indent="-285750">
                <a:buFont typeface="Wingdings" charset="2"/>
                <a:buChar char="ü"/>
              </a:pPr>
              <a:endParaRPr lang="en-US" dirty="0" smtClean="0"/>
            </a:p>
            <a:p>
              <a:pPr marL="285750" indent="-285750">
                <a:buFont typeface="Wingdings" charset="2"/>
                <a:buChar char="ü"/>
              </a:pPr>
              <a:endParaRPr lang="en-US" dirty="0" smtClean="0"/>
            </a:p>
            <a:p>
              <a:pPr marL="285750" indent="-285750">
                <a:buFont typeface="Wingdings" charset="2"/>
                <a:buChar char="ü"/>
              </a:pPr>
              <a:endParaRPr lang="en-US" dirty="0"/>
            </a:p>
            <a:p>
              <a:pPr marL="285750" indent="-285750">
                <a:buFont typeface="Wingdings" charset="2"/>
                <a:buChar char="ü"/>
              </a:pPr>
              <a:endParaRPr lang="en-US" dirty="0" smtClean="0"/>
            </a:p>
            <a:p>
              <a:pPr marL="285750" indent="-285750">
                <a:buFont typeface="Wingdings" charset="2"/>
                <a:buChar char="ü"/>
              </a:pPr>
              <a:endParaRPr lang="en-US" dirty="0" smtClean="0"/>
            </a:p>
            <a:p>
              <a:pPr marL="285750" indent="-285750">
                <a:buFont typeface="Wingdings" charset="2"/>
                <a:buChar char="ü"/>
              </a:pPr>
              <a:endParaRPr lang="en-US" sz="1400" dirty="0" smtClean="0"/>
            </a:p>
            <a:p>
              <a:r>
                <a:rPr lang="en-US" dirty="0" smtClean="0"/>
                <a:t> </a:t>
              </a:r>
              <a:endParaRPr lang="en-US" dirty="0"/>
            </a:p>
          </p:txBody>
        </p:sp>
        <p:sp>
          <p:nvSpPr>
            <p:cNvPr id="7" name="Rounded Rectangle 4"/>
            <p:cNvSpPr/>
            <p:nvPr/>
          </p:nvSpPr>
          <p:spPr>
            <a:xfrm rot="16200000">
              <a:off x="-829797" y="830408"/>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marL="457200" lvl="0" indent="-457200" algn="r" defTabSz="1333500">
                <a:lnSpc>
                  <a:spcPct val="90000"/>
                </a:lnSpc>
                <a:spcBef>
                  <a:spcPct val="0"/>
                </a:spcBef>
                <a:spcAft>
                  <a:spcPct val="35000"/>
                </a:spcAft>
                <a:buFont typeface="Wingdings" charset="2"/>
                <a:buChar char="ü"/>
              </a:pPr>
              <a:endParaRPr lang="en-US" sz="3000" kern="1200"/>
            </a:p>
          </p:txBody>
        </p:sp>
      </p:grpSp>
      <p:sp>
        <p:nvSpPr>
          <p:cNvPr id="10" name="Rounded Rectangle 4"/>
          <p:cNvSpPr/>
          <p:nvPr/>
        </p:nvSpPr>
        <p:spPr>
          <a:xfrm rot="16200000">
            <a:off x="3229203" y="3189527"/>
            <a:ext cx="2420240" cy="6131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nvGrpSpPr>
          <p:cNvPr id="14" name="Group 13"/>
          <p:cNvGrpSpPr/>
          <p:nvPr/>
        </p:nvGrpSpPr>
        <p:grpSpPr>
          <a:xfrm>
            <a:off x="4191000" y="152400"/>
            <a:ext cx="4800599" cy="3428999"/>
            <a:chOff x="5445976" y="-368412"/>
            <a:chExt cx="4750373" cy="2555352"/>
          </a:xfrm>
        </p:grpSpPr>
        <p:sp>
          <p:nvSpPr>
            <p:cNvPr id="15" name="Rounded Rectangle 14"/>
            <p:cNvSpPr/>
            <p:nvPr/>
          </p:nvSpPr>
          <p:spPr>
            <a:xfrm>
              <a:off x="6049198" y="-368412"/>
              <a:ext cx="4147151" cy="2498567"/>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sz="2400" i="1" dirty="0" smtClean="0"/>
                <a:t>Further Development</a:t>
              </a:r>
            </a:p>
            <a:p>
              <a:endParaRPr lang="en-US" sz="1600" i="1" dirty="0"/>
            </a:p>
            <a:p>
              <a:r>
                <a:rPr lang="en-US" sz="1600" i="1" dirty="0" smtClean="0"/>
                <a:t>Complete QCF ( Qualification Credit Framework) </a:t>
              </a:r>
            </a:p>
            <a:p>
              <a:endParaRPr lang="en-US" sz="1600" i="1" dirty="0"/>
            </a:p>
            <a:p>
              <a:r>
                <a:rPr lang="en-US" sz="1600" i="1" dirty="0" smtClean="0"/>
                <a:t>Support with Literacy </a:t>
              </a:r>
            </a:p>
            <a:p>
              <a:r>
                <a:rPr lang="en-US" sz="1600" i="1" dirty="0" smtClean="0"/>
                <a:t>and Numeracy </a:t>
              </a:r>
            </a:p>
            <a:p>
              <a:r>
                <a:rPr lang="en-US" sz="1600" i="1" dirty="0" smtClean="0"/>
                <a:t> </a:t>
              </a:r>
            </a:p>
            <a:p>
              <a:r>
                <a:rPr lang="en-US" sz="1600" i="1" dirty="0" smtClean="0"/>
                <a:t>Complete Skills Day </a:t>
              </a:r>
            </a:p>
            <a:p>
              <a:endParaRPr lang="en-US" sz="1600" i="1" dirty="0"/>
            </a:p>
            <a:p>
              <a:r>
                <a:rPr lang="en-US" sz="1600" i="1" dirty="0" smtClean="0"/>
                <a:t>Attend HCA Forum </a:t>
              </a:r>
            </a:p>
            <a:p>
              <a:endParaRPr lang="en-US" sz="2000" i="1" u="sng" dirty="0"/>
            </a:p>
            <a:p>
              <a:endParaRPr lang="en-US" sz="2000" i="1" u="sng" dirty="0" smtClean="0"/>
            </a:p>
            <a:p>
              <a:endParaRPr lang="en-US" sz="2000" i="1" u="sng" dirty="0" smtClean="0"/>
            </a:p>
            <a:p>
              <a:pPr marL="171450" indent="-171450">
                <a:buFont typeface="Arial" pitchFamily="34" charset="0"/>
                <a:buChar char="•"/>
              </a:pPr>
              <a:endParaRPr lang="en-US" sz="1200" dirty="0" smtClean="0"/>
            </a:p>
            <a:p>
              <a:pPr marL="171450" indent="-171450">
                <a:buFont typeface="Arial" pitchFamily="34" charset="0"/>
                <a:buChar char="•"/>
              </a:pPr>
              <a:endParaRPr lang="en-US" sz="1400" dirty="0" smtClean="0"/>
            </a:p>
            <a:p>
              <a:pPr marL="171450" indent="-171450">
                <a:buFont typeface="Arial" pitchFamily="34" charset="0"/>
                <a:buChar char="•"/>
              </a:pPr>
              <a:endParaRPr lang="en-US" sz="1400" dirty="0" smtClean="0"/>
            </a:p>
            <a:p>
              <a:pPr marL="171450" indent="-171450">
                <a:buFont typeface="Arial" pitchFamily="34" charset="0"/>
                <a:buChar char="•"/>
              </a:pPr>
              <a:endParaRPr lang="en-US" sz="1400" dirty="0" smtClean="0"/>
            </a:p>
          </p:txBody>
        </p:sp>
        <p:sp>
          <p:nvSpPr>
            <p:cNvPr id="16" name="Rounded Rectangle 4"/>
            <p:cNvSpPr/>
            <p:nvPr/>
          </p:nvSpPr>
          <p:spPr>
            <a:xfrm rot="16200000">
              <a:off x="4615567" y="830409"/>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sp>
        <p:nvSpPr>
          <p:cNvPr id="19" name="Rounded Rectangle 4"/>
          <p:cNvSpPr/>
          <p:nvPr/>
        </p:nvSpPr>
        <p:spPr>
          <a:xfrm rot="16200000">
            <a:off x="6046233" y="4317605"/>
            <a:ext cx="1382830" cy="541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pic>
        <p:nvPicPr>
          <p:cNvPr id="39" name="Picture 38"/>
          <p:cNvPicPr>
            <a:picLocks noChangeAspect="1"/>
          </p:cNvPicPr>
          <p:nvPr/>
        </p:nvPicPr>
        <p:blipFill>
          <a:blip r:embed="rId3"/>
          <a:stretch>
            <a:fillRect/>
          </a:stretch>
        </p:blipFill>
        <p:spPr>
          <a:xfrm>
            <a:off x="7467600" y="2667000"/>
            <a:ext cx="1447800" cy="685800"/>
          </a:xfrm>
          <a:prstGeom prst="rect">
            <a:avLst/>
          </a:prstGeom>
        </p:spPr>
      </p:pic>
      <p:sp>
        <p:nvSpPr>
          <p:cNvPr id="3" name="Rounded Rectangle 2"/>
          <p:cNvSpPr/>
          <p:nvPr/>
        </p:nvSpPr>
        <p:spPr>
          <a:xfrm>
            <a:off x="5105400" y="3581400"/>
            <a:ext cx="1752600" cy="1752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t>Learn new skills </a:t>
            </a:r>
            <a:r>
              <a:rPr lang="en-US" sz="1600" dirty="0" smtClean="0"/>
              <a:t>e.g. venepuncture </a:t>
            </a:r>
          </a:p>
          <a:p>
            <a:endParaRPr lang="en-US" sz="1600" i="1" dirty="0"/>
          </a:p>
        </p:txBody>
      </p:sp>
      <p:sp>
        <p:nvSpPr>
          <p:cNvPr id="26" name="Extract 25"/>
          <p:cNvSpPr/>
          <p:nvPr/>
        </p:nvSpPr>
        <p:spPr>
          <a:xfrm rot="5400000">
            <a:off x="8610796" y="630978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ounded Rectangle 8"/>
          <p:cNvSpPr/>
          <p:nvPr/>
        </p:nvSpPr>
        <p:spPr>
          <a:xfrm>
            <a:off x="6934200" y="3657600"/>
            <a:ext cx="1905000" cy="2895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i="1" dirty="0" smtClean="0"/>
              <a:t>Appraisal</a:t>
            </a:r>
            <a:r>
              <a:rPr lang="en-US" i="1" dirty="0" smtClean="0"/>
              <a:t> </a:t>
            </a:r>
          </a:p>
          <a:p>
            <a:pPr lvl="0"/>
            <a:r>
              <a:rPr lang="en-US" dirty="0" smtClean="0"/>
              <a:t>Complete </a:t>
            </a:r>
            <a:r>
              <a:rPr lang="en-US" dirty="0"/>
              <a:t>Appraisal </a:t>
            </a:r>
            <a:r>
              <a:rPr lang="en-US" dirty="0" smtClean="0"/>
              <a:t>&amp; Personal </a:t>
            </a:r>
            <a:r>
              <a:rPr lang="en-US" dirty="0"/>
              <a:t>Development Plan </a:t>
            </a:r>
            <a:r>
              <a:rPr lang="en-US" dirty="0" smtClean="0"/>
              <a:t>before </a:t>
            </a:r>
            <a:r>
              <a:rPr lang="en-US" dirty="0"/>
              <a:t>you move into Year </a:t>
            </a:r>
            <a:r>
              <a:rPr lang="en-US" sz="1600" dirty="0" smtClean="0"/>
              <a:t>3</a:t>
            </a:r>
            <a:endParaRPr lang="en-US" sz="1600" dirty="0"/>
          </a:p>
        </p:txBody>
      </p:sp>
      <p:sp>
        <p:nvSpPr>
          <p:cNvPr id="29" name="Extract 28"/>
          <p:cNvSpPr/>
          <p:nvPr/>
        </p:nvSpPr>
        <p:spPr>
          <a:xfrm rot="5400000">
            <a:off x="4267396" y="76180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1" name="Group 30"/>
          <p:cNvGrpSpPr/>
          <p:nvPr/>
        </p:nvGrpSpPr>
        <p:grpSpPr>
          <a:xfrm>
            <a:off x="76200" y="5486400"/>
            <a:ext cx="6705600" cy="1066800"/>
            <a:chOff x="789211" y="56864"/>
            <a:chExt cx="6687755" cy="1108729"/>
          </a:xfrm>
        </p:grpSpPr>
        <p:sp>
          <p:nvSpPr>
            <p:cNvPr id="32" name="Rounded Rectangle 31"/>
            <p:cNvSpPr/>
            <p:nvPr/>
          </p:nvSpPr>
          <p:spPr>
            <a:xfrm>
              <a:off x="789211" y="56864"/>
              <a:ext cx="6687755" cy="1107517"/>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Rounded Rectangle 4"/>
            <p:cNvSpPr/>
            <p:nvPr/>
          </p:nvSpPr>
          <p:spPr>
            <a:xfrm>
              <a:off x="912568" y="102714"/>
              <a:ext cx="5956420" cy="1062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1600" dirty="0" smtClean="0"/>
                <a:t>O</a:t>
              </a:r>
              <a:r>
                <a:rPr lang="en-US" sz="1600" kern="1200" dirty="0" smtClean="0"/>
                <a:t>pportunity to apply for </a:t>
              </a:r>
              <a:r>
                <a:rPr lang="en-US" sz="2400" kern="1200" dirty="0" smtClean="0">
                  <a:solidFill>
                    <a:srgbClr val="FFFF00"/>
                  </a:solidFill>
                </a:rPr>
                <a:t>Nursing Associate </a:t>
              </a:r>
              <a:r>
                <a:rPr lang="en-US" sz="1600" kern="1200" dirty="0" smtClean="0"/>
                <a:t>course which leads to a </a:t>
              </a:r>
              <a:r>
                <a:rPr lang="en-US" sz="1600" dirty="0"/>
                <a:t>b</a:t>
              </a:r>
              <a:r>
                <a:rPr lang="en-US" sz="1600" kern="1200" dirty="0" smtClean="0"/>
                <a:t>and 4  or move to another clinical area via the internal transfer process.</a:t>
              </a:r>
              <a:endParaRPr lang="en-US" sz="1600" kern="1200" dirty="0"/>
            </a:p>
          </p:txBody>
        </p:sp>
      </p:grpSp>
      <p:sp>
        <p:nvSpPr>
          <p:cNvPr id="34" name="Extract 33"/>
          <p:cNvSpPr/>
          <p:nvPr/>
        </p:nvSpPr>
        <p:spPr>
          <a:xfrm rot="5400000">
            <a:off x="4572196" y="434320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76200"/>
            <a:ext cx="1676400" cy="552062"/>
          </a:xfrm>
          <a:prstGeom prst="rect">
            <a:avLst/>
          </a:prstGeom>
        </p:spPr>
      </p:pic>
      <p:sp>
        <p:nvSpPr>
          <p:cNvPr id="35" name="Rounded Rectangle 34"/>
          <p:cNvSpPr/>
          <p:nvPr/>
        </p:nvSpPr>
        <p:spPr>
          <a:xfrm>
            <a:off x="152400" y="1447800"/>
            <a:ext cx="4267200" cy="3962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US" sz="2400" dirty="0" smtClean="0">
                <a:solidFill>
                  <a:srgbClr val="FFFFFF"/>
                </a:solidFill>
              </a:rPr>
              <a:t>Recommended</a:t>
            </a:r>
            <a:endParaRPr lang="en-US" sz="2400" dirty="0" smtClean="0">
              <a:solidFill>
                <a:schemeClr val="bg1"/>
              </a:solidFill>
            </a:endParaRPr>
          </a:p>
          <a:p>
            <a:r>
              <a:rPr lang="en-US" sz="2800" dirty="0" smtClean="0"/>
              <a:t>Foundation Programme </a:t>
            </a:r>
          </a:p>
          <a:p>
            <a:endParaRPr lang="en-US" sz="2400" dirty="0" smtClean="0"/>
          </a:p>
          <a:p>
            <a:r>
              <a:rPr lang="en-US" sz="2400" dirty="0" smtClean="0"/>
              <a:t>A series of study </a:t>
            </a:r>
            <a:r>
              <a:rPr lang="en-US" sz="2400" dirty="0"/>
              <a:t>d</a:t>
            </a:r>
            <a:r>
              <a:rPr lang="en-US" sz="2400" dirty="0" smtClean="0"/>
              <a:t>ays delivered in house which includes </a:t>
            </a:r>
            <a:r>
              <a:rPr lang="en-US" sz="2400" dirty="0"/>
              <a:t>M</a:t>
            </a:r>
            <a:r>
              <a:rPr lang="en-US" sz="2400" dirty="0" smtClean="0"/>
              <a:t>ental Health and End of Life Care</a:t>
            </a:r>
          </a:p>
          <a:p>
            <a:pPr marL="342900" indent="-342900">
              <a:buFont typeface="Wingdings" charset="2"/>
              <a:buChar char="ü"/>
            </a:pPr>
            <a:endParaRPr lang="en-US" dirty="0" smtClean="0"/>
          </a:p>
          <a:p>
            <a:endParaRPr lang="en-US" dirty="0"/>
          </a:p>
        </p:txBody>
      </p:sp>
      <p:sp>
        <p:nvSpPr>
          <p:cNvPr id="22" name="Rectangle 21"/>
          <p:cNvSpPr/>
          <p:nvPr/>
        </p:nvSpPr>
        <p:spPr>
          <a:xfrm>
            <a:off x="152401" y="76200"/>
            <a:ext cx="2285999"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Foundation Year </a:t>
            </a:r>
            <a:r>
              <a:rPr lang="en-US" dirty="0"/>
              <a:t>2</a:t>
            </a:r>
            <a:r>
              <a:rPr lang="en-US" dirty="0" smtClean="0"/>
              <a:t> </a:t>
            </a:r>
            <a:endParaRPr lang="en-US" dirty="0"/>
          </a:p>
        </p:txBody>
      </p:sp>
      <p:pic>
        <p:nvPicPr>
          <p:cNvPr id="24" name="Picture 2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1600200"/>
            <a:ext cx="1447800" cy="838200"/>
          </a:xfrm>
          <a:prstGeom prst="rect">
            <a:avLst/>
          </a:prstGeom>
          <a:noFill/>
          <a:ln>
            <a:noFill/>
          </a:ln>
        </p:spPr>
      </p:pic>
    </p:spTree>
    <p:extLst>
      <p:ext uri="{BB962C8B-B14F-4D97-AF65-F5344CB8AC3E}">
        <p14:creationId xmlns:p14="http://schemas.microsoft.com/office/powerpoint/2010/main" val="430244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762001"/>
            <a:ext cx="3733800" cy="3629609"/>
            <a:chOff x="-234672" y="-4389734"/>
            <a:chExt cx="2882234" cy="6576673"/>
          </a:xfrm>
        </p:grpSpPr>
        <p:sp>
          <p:nvSpPr>
            <p:cNvPr id="6" name="Rounded Rectangle 5"/>
            <p:cNvSpPr/>
            <p:nvPr/>
          </p:nvSpPr>
          <p:spPr>
            <a:xfrm>
              <a:off x="-234672" y="-4389734"/>
              <a:ext cx="2882234" cy="1104563"/>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sz="2400" dirty="0" smtClean="0">
                  <a:solidFill>
                    <a:srgbClr val="FF0000"/>
                  </a:solidFill>
                </a:rPr>
                <a:t>Mandatory </a:t>
              </a:r>
              <a:r>
                <a:rPr lang="en-US" sz="2000" dirty="0" smtClean="0">
                  <a:solidFill>
                    <a:srgbClr val="FF0000"/>
                  </a:solidFill>
                </a:rPr>
                <a:t> </a:t>
              </a:r>
              <a:r>
                <a:rPr lang="en-US" sz="2000" dirty="0" smtClean="0">
                  <a:solidFill>
                    <a:schemeClr val="bg1"/>
                  </a:solidFill>
                </a:rPr>
                <a:t>MAST</a:t>
              </a:r>
              <a:r>
                <a:rPr lang="en-US" sz="2000" dirty="0">
                  <a:solidFill>
                    <a:schemeClr val="bg1"/>
                  </a:solidFill>
                  <a:latin typeface="Wingdings"/>
                  <a:ea typeface="Wingdings"/>
                  <a:cs typeface="Wingdings"/>
                  <a:sym typeface="Wingdings"/>
                </a:rPr>
                <a:t></a:t>
              </a:r>
              <a:endParaRPr lang="en-US" sz="2000" dirty="0">
                <a:solidFill>
                  <a:schemeClr val="bg1"/>
                </a:solidFill>
              </a:endParaRPr>
            </a:p>
            <a:p>
              <a:endParaRPr lang="en-US" sz="2000" dirty="0">
                <a:solidFill>
                  <a:srgbClr val="FF0000"/>
                </a:solidFill>
              </a:endParaRPr>
            </a:p>
            <a:p>
              <a:endParaRPr lang="en-US" sz="2000" dirty="0"/>
            </a:p>
            <a:p>
              <a:pPr marL="285750" indent="-285750">
                <a:buFont typeface="Wingdings" charset="2"/>
                <a:buChar char="ü"/>
              </a:pPr>
              <a:endParaRPr lang="en-US" dirty="0" smtClean="0"/>
            </a:p>
            <a:p>
              <a:pPr marL="285750" indent="-285750">
                <a:buFont typeface="Wingdings" charset="2"/>
                <a:buChar char="ü"/>
              </a:pPr>
              <a:endParaRPr lang="en-US" dirty="0" smtClean="0"/>
            </a:p>
            <a:p>
              <a:pPr marL="285750" indent="-285750">
                <a:buFont typeface="Wingdings" charset="2"/>
                <a:buChar char="ü"/>
              </a:pPr>
              <a:endParaRPr lang="en-US" dirty="0"/>
            </a:p>
            <a:p>
              <a:pPr marL="285750" indent="-285750">
                <a:buFont typeface="Wingdings" charset="2"/>
                <a:buChar char="ü"/>
              </a:pPr>
              <a:endParaRPr lang="en-US" dirty="0" smtClean="0"/>
            </a:p>
            <a:p>
              <a:pPr marL="285750" indent="-285750">
                <a:buFont typeface="Wingdings" charset="2"/>
                <a:buChar char="ü"/>
              </a:pPr>
              <a:endParaRPr lang="en-US" dirty="0" smtClean="0"/>
            </a:p>
            <a:p>
              <a:pPr marL="285750" indent="-285750">
                <a:buFont typeface="Wingdings" charset="2"/>
                <a:buChar char="ü"/>
              </a:pPr>
              <a:endParaRPr lang="en-US" sz="1400" dirty="0" smtClean="0"/>
            </a:p>
            <a:p>
              <a:r>
                <a:rPr lang="en-US" dirty="0" smtClean="0"/>
                <a:t> </a:t>
              </a:r>
              <a:endParaRPr lang="en-US" dirty="0"/>
            </a:p>
          </p:txBody>
        </p:sp>
        <p:sp>
          <p:nvSpPr>
            <p:cNvPr id="7" name="Rounded Rectangle 4"/>
            <p:cNvSpPr/>
            <p:nvPr/>
          </p:nvSpPr>
          <p:spPr>
            <a:xfrm rot="16200000">
              <a:off x="-829797" y="830408"/>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marL="457200" lvl="0" indent="-457200" algn="r" defTabSz="1333500">
                <a:lnSpc>
                  <a:spcPct val="90000"/>
                </a:lnSpc>
                <a:spcBef>
                  <a:spcPct val="0"/>
                </a:spcBef>
                <a:spcAft>
                  <a:spcPct val="35000"/>
                </a:spcAft>
                <a:buFont typeface="Wingdings" charset="2"/>
                <a:buChar char="ü"/>
              </a:pPr>
              <a:endParaRPr lang="en-US" sz="3000" kern="1200"/>
            </a:p>
          </p:txBody>
        </p:sp>
      </p:grpSp>
      <p:sp>
        <p:nvSpPr>
          <p:cNvPr id="10" name="Rounded Rectangle 4"/>
          <p:cNvSpPr/>
          <p:nvPr/>
        </p:nvSpPr>
        <p:spPr>
          <a:xfrm rot="16200000">
            <a:off x="3229203" y="3189527"/>
            <a:ext cx="2420240" cy="6131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nvGrpSpPr>
          <p:cNvPr id="14" name="Group 13"/>
          <p:cNvGrpSpPr/>
          <p:nvPr/>
        </p:nvGrpSpPr>
        <p:grpSpPr>
          <a:xfrm>
            <a:off x="4191000" y="152400"/>
            <a:ext cx="4800599" cy="3428999"/>
            <a:chOff x="5445976" y="-368412"/>
            <a:chExt cx="4750373" cy="2555352"/>
          </a:xfrm>
        </p:grpSpPr>
        <p:sp>
          <p:nvSpPr>
            <p:cNvPr id="15" name="Rounded Rectangle 14"/>
            <p:cNvSpPr/>
            <p:nvPr/>
          </p:nvSpPr>
          <p:spPr>
            <a:xfrm>
              <a:off x="6049198" y="-368412"/>
              <a:ext cx="4147151" cy="2498567"/>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sz="2400" i="1" dirty="0" smtClean="0"/>
                <a:t>Further Development</a:t>
              </a:r>
            </a:p>
            <a:p>
              <a:endParaRPr lang="en-US" sz="1600" i="1" dirty="0"/>
            </a:p>
            <a:p>
              <a:r>
                <a:rPr lang="en-US" sz="1600" i="1" dirty="0" smtClean="0"/>
                <a:t>Complete QCF ( Qualification Credit Framework) </a:t>
              </a:r>
            </a:p>
            <a:p>
              <a:endParaRPr lang="en-US" sz="1600" i="1" dirty="0"/>
            </a:p>
            <a:p>
              <a:r>
                <a:rPr lang="en-US" sz="1600" i="1" dirty="0" smtClean="0"/>
                <a:t>Support with Literacy </a:t>
              </a:r>
            </a:p>
            <a:p>
              <a:r>
                <a:rPr lang="en-US" sz="1600" i="1" dirty="0" smtClean="0"/>
                <a:t>and Numeracy </a:t>
              </a:r>
            </a:p>
            <a:p>
              <a:r>
                <a:rPr lang="en-US" sz="1600" i="1" dirty="0" smtClean="0"/>
                <a:t> </a:t>
              </a:r>
            </a:p>
            <a:p>
              <a:r>
                <a:rPr lang="en-US" sz="1600" i="1" dirty="0" smtClean="0"/>
                <a:t>Complete Skills Day </a:t>
              </a:r>
            </a:p>
            <a:p>
              <a:endParaRPr lang="en-US" sz="1600" i="1" dirty="0"/>
            </a:p>
            <a:p>
              <a:r>
                <a:rPr lang="en-US" sz="1600" i="1" dirty="0" smtClean="0"/>
                <a:t>Attend HCA Forum </a:t>
              </a:r>
            </a:p>
            <a:p>
              <a:endParaRPr lang="en-US" sz="2000" i="1" u="sng" dirty="0"/>
            </a:p>
            <a:p>
              <a:endParaRPr lang="en-US" sz="2000" i="1" u="sng" dirty="0" smtClean="0"/>
            </a:p>
            <a:p>
              <a:endParaRPr lang="en-US" sz="2000" i="1" u="sng" dirty="0" smtClean="0"/>
            </a:p>
            <a:p>
              <a:pPr marL="171450" indent="-171450">
                <a:buFont typeface="Arial" pitchFamily="34" charset="0"/>
                <a:buChar char="•"/>
              </a:pPr>
              <a:endParaRPr lang="en-US" sz="1200" dirty="0" smtClean="0"/>
            </a:p>
            <a:p>
              <a:pPr marL="171450" indent="-171450">
                <a:buFont typeface="Arial" pitchFamily="34" charset="0"/>
                <a:buChar char="•"/>
              </a:pPr>
              <a:endParaRPr lang="en-US" sz="1400" dirty="0" smtClean="0"/>
            </a:p>
            <a:p>
              <a:pPr marL="171450" indent="-171450">
                <a:buFont typeface="Arial" pitchFamily="34" charset="0"/>
                <a:buChar char="•"/>
              </a:pPr>
              <a:endParaRPr lang="en-US" sz="1400" dirty="0" smtClean="0"/>
            </a:p>
            <a:p>
              <a:pPr marL="171450" indent="-171450">
                <a:buFont typeface="Arial" pitchFamily="34" charset="0"/>
                <a:buChar char="•"/>
              </a:pPr>
              <a:endParaRPr lang="en-US" sz="1400" dirty="0" smtClean="0"/>
            </a:p>
          </p:txBody>
        </p:sp>
        <p:sp>
          <p:nvSpPr>
            <p:cNvPr id="16" name="Rounded Rectangle 4"/>
            <p:cNvSpPr/>
            <p:nvPr/>
          </p:nvSpPr>
          <p:spPr>
            <a:xfrm rot="16200000">
              <a:off x="4615567" y="830409"/>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sp>
        <p:nvSpPr>
          <p:cNvPr id="19" name="Rounded Rectangle 4"/>
          <p:cNvSpPr/>
          <p:nvPr/>
        </p:nvSpPr>
        <p:spPr>
          <a:xfrm rot="16200000">
            <a:off x="6046233" y="4317605"/>
            <a:ext cx="1382830" cy="541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pic>
        <p:nvPicPr>
          <p:cNvPr id="39" name="Picture 38"/>
          <p:cNvPicPr>
            <a:picLocks noChangeAspect="1"/>
          </p:cNvPicPr>
          <p:nvPr/>
        </p:nvPicPr>
        <p:blipFill>
          <a:blip r:embed="rId3"/>
          <a:stretch>
            <a:fillRect/>
          </a:stretch>
        </p:blipFill>
        <p:spPr>
          <a:xfrm>
            <a:off x="7467600" y="2667000"/>
            <a:ext cx="1447800" cy="685800"/>
          </a:xfrm>
          <a:prstGeom prst="rect">
            <a:avLst/>
          </a:prstGeom>
        </p:spPr>
      </p:pic>
      <p:sp>
        <p:nvSpPr>
          <p:cNvPr id="3" name="Rounded Rectangle 2"/>
          <p:cNvSpPr/>
          <p:nvPr/>
        </p:nvSpPr>
        <p:spPr>
          <a:xfrm>
            <a:off x="5105400" y="3581400"/>
            <a:ext cx="1752600" cy="1752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t>Learn new skills </a:t>
            </a:r>
            <a:r>
              <a:rPr lang="en-US" sz="1600" dirty="0" smtClean="0"/>
              <a:t>e.g. venepuncture </a:t>
            </a:r>
          </a:p>
          <a:p>
            <a:endParaRPr lang="en-US" sz="1600" i="1" dirty="0"/>
          </a:p>
        </p:txBody>
      </p:sp>
      <p:sp>
        <p:nvSpPr>
          <p:cNvPr id="26" name="Extract 25"/>
          <p:cNvSpPr/>
          <p:nvPr/>
        </p:nvSpPr>
        <p:spPr>
          <a:xfrm rot="5400000">
            <a:off x="8610796" y="630978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ounded Rectangle 8"/>
          <p:cNvSpPr/>
          <p:nvPr/>
        </p:nvSpPr>
        <p:spPr>
          <a:xfrm>
            <a:off x="6934200" y="3657600"/>
            <a:ext cx="1905000" cy="2895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i="1" dirty="0" smtClean="0"/>
              <a:t>Appraisal</a:t>
            </a:r>
            <a:r>
              <a:rPr lang="en-US" i="1" dirty="0" smtClean="0"/>
              <a:t> </a:t>
            </a:r>
          </a:p>
          <a:p>
            <a:pPr lvl="0"/>
            <a:r>
              <a:rPr lang="en-US" dirty="0" smtClean="0"/>
              <a:t>Complete </a:t>
            </a:r>
            <a:r>
              <a:rPr lang="en-US" dirty="0"/>
              <a:t>Appraisal </a:t>
            </a:r>
            <a:r>
              <a:rPr lang="en-US" dirty="0" smtClean="0"/>
              <a:t>&amp; Personal </a:t>
            </a:r>
            <a:r>
              <a:rPr lang="en-US" dirty="0"/>
              <a:t>Development Plan </a:t>
            </a:r>
            <a:r>
              <a:rPr lang="en-US" dirty="0" smtClean="0"/>
              <a:t>before </a:t>
            </a:r>
            <a:r>
              <a:rPr lang="en-US" dirty="0"/>
              <a:t>you move into Year </a:t>
            </a:r>
            <a:r>
              <a:rPr lang="en-US" sz="1600" dirty="0" smtClean="0"/>
              <a:t>3</a:t>
            </a:r>
            <a:endParaRPr lang="en-US" sz="1600" dirty="0"/>
          </a:p>
        </p:txBody>
      </p:sp>
      <p:sp>
        <p:nvSpPr>
          <p:cNvPr id="29" name="Extract 28"/>
          <p:cNvSpPr/>
          <p:nvPr/>
        </p:nvSpPr>
        <p:spPr>
          <a:xfrm rot="5400000">
            <a:off x="4267396" y="76180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1" name="Group 30"/>
          <p:cNvGrpSpPr/>
          <p:nvPr/>
        </p:nvGrpSpPr>
        <p:grpSpPr>
          <a:xfrm>
            <a:off x="76200" y="5486400"/>
            <a:ext cx="6705600" cy="1066800"/>
            <a:chOff x="789211" y="56864"/>
            <a:chExt cx="6687755" cy="1108729"/>
          </a:xfrm>
        </p:grpSpPr>
        <p:sp>
          <p:nvSpPr>
            <p:cNvPr id="32" name="Rounded Rectangle 31"/>
            <p:cNvSpPr/>
            <p:nvPr/>
          </p:nvSpPr>
          <p:spPr>
            <a:xfrm>
              <a:off x="789211" y="56864"/>
              <a:ext cx="6687755" cy="1107517"/>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Rounded Rectangle 4"/>
            <p:cNvSpPr/>
            <p:nvPr/>
          </p:nvSpPr>
          <p:spPr>
            <a:xfrm>
              <a:off x="912568" y="102714"/>
              <a:ext cx="5956420" cy="1062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1600" dirty="0" smtClean="0"/>
                <a:t>O</a:t>
              </a:r>
              <a:r>
                <a:rPr lang="en-US" sz="1600" kern="1200" dirty="0" smtClean="0"/>
                <a:t>pportunity to apply for </a:t>
              </a:r>
              <a:r>
                <a:rPr lang="en-US" sz="2400" kern="1200" dirty="0" smtClean="0">
                  <a:solidFill>
                    <a:srgbClr val="FFFF00"/>
                  </a:solidFill>
                </a:rPr>
                <a:t>Nursing Associate </a:t>
              </a:r>
              <a:r>
                <a:rPr lang="en-US" sz="1600" kern="1200" dirty="0" smtClean="0"/>
                <a:t>course which leads to a </a:t>
              </a:r>
              <a:r>
                <a:rPr lang="en-US" sz="1600" dirty="0"/>
                <a:t>b</a:t>
              </a:r>
              <a:r>
                <a:rPr lang="en-US" sz="1600" kern="1200" dirty="0" smtClean="0"/>
                <a:t>and 4  or move to another clinical area via the internal transfer process.</a:t>
              </a:r>
              <a:endParaRPr lang="en-US" sz="1600" kern="1200" dirty="0"/>
            </a:p>
          </p:txBody>
        </p:sp>
      </p:grpSp>
      <p:sp>
        <p:nvSpPr>
          <p:cNvPr id="34" name="Extract 33"/>
          <p:cNvSpPr/>
          <p:nvPr/>
        </p:nvSpPr>
        <p:spPr>
          <a:xfrm rot="5400000">
            <a:off x="4572196" y="434320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76200"/>
            <a:ext cx="1676400" cy="552062"/>
          </a:xfrm>
          <a:prstGeom prst="rect">
            <a:avLst/>
          </a:prstGeom>
        </p:spPr>
      </p:pic>
      <p:sp>
        <p:nvSpPr>
          <p:cNvPr id="35" name="Rounded Rectangle 34"/>
          <p:cNvSpPr/>
          <p:nvPr/>
        </p:nvSpPr>
        <p:spPr>
          <a:xfrm>
            <a:off x="152400" y="1447800"/>
            <a:ext cx="4267200" cy="3962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US" sz="2400" dirty="0" smtClean="0">
                <a:solidFill>
                  <a:srgbClr val="FFFFFF"/>
                </a:solidFill>
              </a:rPr>
              <a:t>Recommended</a:t>
            </a:r>
            <a:endParaRPr lang="en-US" sz="2400" dirty="0" smtClean="0">
              <a:solidFill>
                <a:schemeClr val="bg1"/>
              </a:solidFill>
            </a:endParaRPr>
          </a:p>
          <a:p>
            <a:r>
              <a:rPr lang="en-US" sz="2800" dirty="0" smtClean="0"/>
              <a:t>Foundation Programme </a:t>
            </a:r>
          </a:p>
          <a:p>
            <a:endParaRPr lang="en-US" sz="2400" dirty="0" smtClean="0"/>
          </a:p>
          <a:p>
            <a:r>
              <a:rPr lang="en-US" sz="2400" dirty="0" smtClean="0"/>
              <a:t>A series of study </a:t>
            </a:r>
            <a:r>
              <a:rPr lang="en-US" sz="2400" dirty="0"/>
              <a:t>d</a:t>
            </a:r>
            <a:r>
              <a:rPr lang="en-US" sz="2400" dirty="0" smtClean="0"/>
              <a:t>ays delivered in house which includes </a:t>
            </a:r>
            <a:r>
              <a:rPr lang="en-US" sz="2400" dirty="0"/>
              <a:t>M</a:t>
            </a:r>
            <a:r>
              <a:rPr lang="en-US" sz="2400" dirty="0" smtClean="0"/>
              <a:t>ental Health and End of Life Care</a:t>
            </a:r>
          </a:p>
          <a:p>
            <a:pPr marL="342900" indent="-342900">
              <a:buFont typeface="Wingdings" charset="2"/>
              <a:buChar char="ü"/>
            </a:pPr>
            <a:endParaRPr lang="en-US" dirty="0" smtClean="0"/>
          </a:p>
          <a:p>
            <a:endParaRPr lang="en-US" dirty="0"/>
          </a:p>
        </p:txBody>
      </p:sp>
      <p:sp>
        <p:nvSpPr>
          <p:cNvPr id="22" name="Rectangle 21"/>
          <p:cNvSpPr/>
          <p:nvPr/>
        </p:nvSpPr>
        <p:spPr>
          <a:xfrm>
            <a:off x="152401" y="76200"/>
            <a:ext cx="2285999"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Foundation Year </a:t>
            </a:r>
            <a:r>
              <a:rPr lang="en-US" dirty="0"/>
              <a:t>2</a:t>
            </a:r>
            <a:r>
              <a:rPr lang="en-US" dirty="0" smtClean="0"/>
              <a:t> </a:t>
            </a:r>
            <a:endParaRPr lang="en-US" dirty="0"/>
          </a:p>
        </p:txBody>
      </p:sp>
      <p:pic>
        <p:nvPicPr>
          <p:cNvPr id="24" name="Picture 2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1600200"/>
            <a:ext cx="1447800" cy="838200"/>
          </a:xfrm>
          <a:prstGeom prst="rect">
            <a:avLst/>
          </a:prstGeom>
          <a:noFill/>
          <a:ln>
            <a:noFill/>
          </a:ln>
        </p:spPr>
      </p:pic>
    </p:spTree>
    <p:extLst>
      <p:ext uri="{BB962C8B-B14F-4D97-AF65-F5344CB8AC3E}">
        <p14:creationId xmlns:p14="http://schemas.microsoft.com/office/powerpoint/2010/main" val="305121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762001"/>
            <a:ext cx="3733800" cy="3629609"/>
            <a:chOff x="-234672" y="-4389734"/>
            <a:chExt cx="2882234" cy="6576673"/>
          </a:xfrm>
        </p:grpSpPr>
        <p:sp>
          <p:nvSpPr>
            <p:cNvPr id="6" name="Rounded Rectangle 5"/>
            <p:cNvSpPr/>
            <p:nvPr/>
          </p:nvSpPr>
          <p:spPr>
            <a:xfrm>
              <a:off x="-234672" y="-4389734"/>
              <a:ext cx="2882234" cy="1104563"/>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sz="2400" dirty="0" smtClean="0">
                  <a:solidFill>
                    <a:srgbClr val="FF0000"/>
                  </a:solidFill>
                </a:rPr>
                <a:t>Mandatory </a:t>
              </a:r>
              <a:r>
                <a:rPr lang="en-US" sz="2000" dirty="0" smtClean="0">
                  <a:solidFill>
                    <a:srgbClr val="FF0000"/>
                  </a:solidFill>
                </a:rPr>
                <a:t> </a:t>
              </a:r>
              <a:r>
                <a:rPr lang="en-US" sz="2000" dirty="0" smtClean="0">
                  <a:solidFill>
                    <a:schemeClr val="bg1"/>
                  </a:solidFill>
                </a:rPr>
                <a:t>MAST</a:t>
              </a:r>
              <a:r>
                <a:rPr lang="en-US" sz="2000" dirty="0">
                  <a:solidFill>
                    <a:schemeClr val="bg1"/>
                  </a:solidFill>
                  <a:latin typeface="Wingdings"/>
                  <a:ea typeface="Wingdings"/>
                  <a:cs typeface="Wingdings"/>
                  <a:sym typeface="Wingdings"/>
                </a:rPr>
                <a:t></a:t>
              </a:r>
              <a:endParaRPr lang="en-US" sz="2000" dirty="0">
                <a:solidFill>
                  <a:schemeClr val="bg1"/>
                </a:solidFill>
              </a:endParaRPr>
            </a:p>
            <a:p>
              <a:endParaRPr lang="en-US" sz="2000" dirty="0">
                <a:solidFill>
                  <a:srgbClr val="FF0000"/>
                </a:solidFill>
              </a:endParaRPr>
            </a:p>
            <a:p>
              <a:endParaRPr lang="en-US" sz="2000" dirty="0"/>
            </a:p>
            <a:p>
              <a:pPr marL="285750" indent="-285750">
                <a:buFont typeface="Wingdings" charset="2"/>
                <a:buChar char="ü"/>
              </a:pPr>
              <a:endParaRPr lang="en-US" dirty="0" smtClean="0"/>
            </a:p>
            <a:p>
              <a:pPr marL="285750" indent="-285750">
                <a:buFont typeface="Wingdings" charset="2"/>
                <a:buChar char="ü"/>
              </a:pPr>
              <a:endParaRPr lang="en-US" dirty="0" smtClean="0"/>
            </a:p>
            <a:p>
              <a:pPr marL="285750" indent="-285750">
                <a:buFont typeface="Wingdings" charset="2"/>
                <a:buChar char="ü"/>
              </a:pPr>
              <a:endParaRPr lang="en-US" dirty="0"/>
            </a:p>
            <a:p>
              <a:pPr marL="285750" indent="-285750">
                <a:buFont typeface="Wingdings" charset="2"/>
                <a:buChar char="ü"/>
              </a:pPr>
              <a:endParaRPr lang="en-US" dirty="0" smtClean="0"/>
            </a:p>
            <a:p>
              <a:pPr marL="285750" indent="-285750">
                <a:buFont typeface="Wingdings" charset="2"/>
                <a:buChar char="ü"/>
              </a:pPr>
              <a:endParaRPr lang="en-US" dirty="0" smtClean="0"/>
            </a:p>
            <a:p>
              <a:pPr marL="285750" indent="-285750">
                <a:buFont typeface="Wingdings" charset="2"/>
                <a:buChar char="ü"/>
              </a:pPr>
              <a:endParaRPr lang="en-US" sz="1400" dirty="0" smtClean="0"/>
            </a:p>
            <a:p>
              <a:r>
                <a:rPr lang="en-US" dirty="0" smtClean="0"/>
                <a:t> </a:t>
              </a:r>
              <a:endParaRPr lang="en-US" dirty="0"/>
            </a:p>
          </p:txBody>
        </p:sp>
        <p:sp>
          <p:nvSpPr>
            <p:cNvPr id="7" name="Rounded Rectangle 4"/>
            <p:cNvSpPr/>
            <p:nvPr/>
          </p:nvSpPr>
          <p:spPr>
            <a:xfrm rot="16200000">
              <a:off x="-829797" y="830408"/>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marL="457200" lvl="0" indent="-457200" algn="r" defTabSz="1333500">
                <a:lnSpc>
                  <a:spcPct val="90000"/>
                </a:lnSpc>
                <a:spcBef>
                  <a:spcPct val="0"/>
                </a:spcBef>
                <a:spcAft>
                  <a:spcPct val="35000"/>
                </a:spcAft>
                <a:buFont typeface="Wingdings" charset="2"/>
                <a:buChar char="ü"/>
              </a:pPr>
              <a:endParaRPr lang="en-US" sz="3000" kern="1200"/>
            </a:p>
          </p:txBody>
        </p:sp>
      </p:grpSp>
      <p:sp>
        <p:nvSpPr>
          <p:cNvPr id="10" name="Rounded Rectangle 4"/>
          <p:cNvSpPr/>
          <p:nvPr/>
        </p:nvSpPr>
        <p:spPr>
          <a:xfrm rot="16200000">
            <a:off x="3229203" y="3189527"/>
            <a:ext cx="2420240" cy="6131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nvGrpSpPr>
          <p:cNvPr id="14" name="Group 13"/>
          <p:cNvGrpSpPr/>
          <p:nvPr/>
        </p:nvGrpSpPr>
        <p:grpSpPr>
          <a:xfrm>
            <a:off x="4191000" y="152400"/>
            <a:ext cx="4800599" cy="3428999"/>
            <a:chOff x="5445976" y="-368412"/>
            <a:chExt cx="4750373" cy="2555352"/>
          </a:xfrm>
        </p:grpSpPr>
        <p:sp>
          <p:nvSpPr>
            <p:cNvPr id="15" name="Rounded Rectangle 14"/>
            <p:cNvSpPr/>
            <p:nvPr/>
          </p:nvSpPr>
          <p:spPr>
            <a:xfrm>
              <a:off x="6049198" y="-368412"/>
              <a:ext cx="4147151" cy="2498567"/>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sz="2400" i="1" dirty="0" smtClean="0"/>
                <a:t>Further Development</a:t>
              </a:r>
            </a:p>
            <a:p>
              <a:endParaRPr lang="en-US" sz="1600" i="1" dirty="0"/>
            </a:p>
            <a:p>
              <a:r>
                <a:rPr lang="en-US" sz="1600" i="1" dirty="0" smtClean="0"/>
                <a:t>Complete QCF ( Qualification Credit Framework) </a:t>
              </a:r>
            </a:p>
            <a:p>
              <a:endParaRPr lang="en-US" sz="1600" i="1" dirty="0"/>
            </a:p>
            <a:p>
              <a:r>
                <a:rPr lang="en-US" sz="1600" i="1" dirty="0" smtClean="0"/>
                <a:t>Support with Literacy </a:t>
              </a:r>
            </a:p>
            <a:p>
              <a:r>
                <a:rPr lang="en-US" sz="1600" i="1" dirty="0" smtClean="0"/>
                <a:t>and Numeracy </a:t>
              </a:r>
            </a:p>
            <a:p>
              <a:r>
                <a:rPr lang="en-US" sz="1600" i="1" dirty="0" smtClean="0"/>
                <a:t> </a:t>
              </a:r>
            </a:p>
            <a:p>
              <a:r>
                <a:rPr lang="en-US" sz="1600" i="1" dirty="0" smtClean="0"/>
                <a:t>Complete Skills Day </a:t>
              </a:r>
            </a:p>
            <a:p>
              <a:endParaRPr lang="en-US" sz="1600" i="1" dirty="0"/>
            </a:p>
            <a:p>
              <a:r>
                <a:rPr lang="en-US" sz="1600" i="1" dirty="0" smtClean="0"/>
                <a:t>Attend HCA Forum </a:t>
              </a:r>
            </a:p>
            <a:p>
              <a:endParaRPr lang="en-US" sz="2000" i="1" u="sng" dirty="0"/>
            </a:p>
            <a:p>
              <a:endParaRPr lang="en-US" sz="2000" i="1" u="sng" dirty="0" smtClean="0"/>
            </a:p>
            <a:p>
              <a:endParaRPr lang="en-US" sz="2000" i="1" u="sng" dirty="0" smtClean="0"/>
            </a:p>
            <a:p>
              <a:pPr marL="171450" indent="-171450">
                <a:buFont typeface="Arial" pitchFamily="34" charset="0"/>
                <a:buChar char="•"/>
              </a:pPr>
              <a:endParaRPr lang="en-US" sz="1200" dirty="0" smtClean="0"/>
            </a:p>
            <a:p>
              <a:pPr marL="171450" indent="-171450">
                <a:buFont typeface="Arial" pitchFamily="34" charset="0"/>
                <a:buChar char="•"/>
              </a:pPr>
              <a:endParaRPr lang="en-US" sz="1400" dirty="0" smtClean="0"/>
            </a:p>
            <a:p>
              <a:pPr marL="171450" indent="-171450">
                <a:buFont typeface="Arial" pitchFamily="34" charset="0"/>
                <a:buChar char="•"/>
              </a:pPr>
              <a:endParaRPr lang="en-US" sz="1400" dirty="0" smtClean="0"/>
            </a:p>
            <a:p>
              <a:pPr marL="171450" indent="-171450">
                <a:buFont typeface="Arial" pitchFamily="34" charset="0"/>
                <a:buChar char="•"/>
              </a:pPr>
              <a:endParaRPr lang="en-US" sz="1400" dirty="0" smtClean="0"/>
            </a:p>
          </p:txBody>
        </p:sp>
        <p:sp>
          <p:nvSpPr>
            <p:cNvPr id="16" name="Rounded Rectangle 4"/>
            <p:cNvSpPr/>
            <p:nvPr/>
          </p:nvSpPr>
          <p:spPr>
            <a:xfrm rot="16200000">
              <a:off x="4615567" y="830409"/>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sp>
        <p:nvSpPr>
          <p:cNvPr id="19" name="Rounded Rectangle 4"/>
          <p:cNvSpPr/>
          <p:nvPr/>
        </p:nvSpPr>
        <p:spPr>
          <a:xfrm rot="16200000">
            <a:off x="6046233" y="4317605"/>
            <a:ext cx="1382830" cy="541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pic>
        <p:nvPicPr>
          <p:cNvPr id="39" name="Picture 38"/>
          <p:cNvPicPr>
            <a:picLocks noChangeAspect="1"/>
          </p:cNvPicPr>
          <p:nvPr/>
        </p:nvPicPr>
        <p:blipFill>
          <a:blip r:embed="rId3"/>
          <a:stretch>
            <a:fillRect/>
          </a:stretch>
        </p:blipFill>
        <p:spPr>
          <a:xfrm>
            <a:off x="7467600" y="2667000"/>
            <a:ext cx="1447800" cy="685800"/>
          </a:xfrm>
          <a:prstGeom prst="rect">
            <a:avLst/>
          </a:prstGeom>
        </p:spPr>
      </p:pic>
      <p:sp>
        <p:nvSpPr>
          <p:cNvPr id="3" name="Rounded Rectangle 2"/>
          <p:cNvSpPr/>
          <p:nvPr/>
        </p:nvSpPr>
        <p:spPr>
          <a:xfrm>
            <a:off x="5105400" y="3581400"/>
            <a:ext cx="1752600" cy="1752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t>Learn new skills </a:t>
            </a:r>
            <a:r>
              <a:rPr lang="en-US" sz="1600" dirty="0" smtClean="0"/>
              <a:t>e.g. venepuncture </a:t>
            </a:r>
          </a:p>
          <a:p>
            <a:endParaRPr lang="en-US" sz="1600" i="1" dirty="0"/>
          </a:p>
        </p:txBody>
      </p:sp>
      <p:sp>
        <p:nvSpPr>
          <p:cNvPr id="26" name="Extract 25"/>
          <p:cNvSpPr/>
          <p:nvPr/>
        </p:nvSpPr>
        <p:spPr>
          <a:xfrm rot="5400000">
            <a:off x="8610796" y="630978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ounded Rectangle 8"/>
          <p:cNvSpPr/>
          <p:nvPr/>
        </p:nvSpPr>
        <p:spPr>
          <a:xfrm>
            <a:off x="6934200" y="3657600"/>
            <a:ext cx="1905000" cy="2895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i="1" dirty="0" smtClean="0"/>
              <a:t>Appraisal</a:t>
            </a:r>
            <a:r>
              <a:rPr lang="en-US" dirty="0" smtClean="0"/>
              <a:t> </a:t>
            </a:r>
          </a:p>
          <a:p>
            <a:pPr lvl="0"/>
            <a:endParaRPr lang="en-US" dirty="0"/>
          </a:p>
          <a:p>
            <a:pPr lvl="0"/>
            <a:r>
              <a:rPr lang="en-US" dirty="0" smtClean="0"/>
              <a:t>Complete </a:t>
            </a:r>
            <a:r>
              <a:rPr lang="en-US" dirty="0"/>
              <a:t>Appraisal </a:t>
            </a:r>
            <a:r>
              <a:rPr lang="en-US" dirty="0" smtClean="0"/>
              <a:t>&amp; Personal </a:t>
            </a:r>
            <a:r>
              <a:rPr lang="en-US" dirty="0"/>
              <a:t>Development Plan </a:t>
            </a:r>
            <a:r>
              <a:rPr lang="en-US" dirty="0" smtClean="0"/>
              <a:t>before </a:t>
            </a:r>
            <a:r>
              <a:rPr lang="en-US" dirty="0"/>
              <a:t>you move into Year </a:t>
            </a:r>
            <a:r>
              <a:rPr lang="en-US" sz="1600" dirty="0" smtClean="0"/>
              <a:t>3</a:t>
            </a:r>
            <a:endParaRPr lang="en-US" sz="1600" dirty="0"/>
          </a:p>
        </p:txBody>
      </p:sp>
      <p:sp>
        <p:nvSpPr>
          <p:cNvPr id="29" name="Extract 28"/>
          <p:cNvSpPr/>
          <p:nvPr/>
        </p:nvSpPr>
        <p:spPr>
          <a:xfrm rot="5400000">
            <a:off x="4267396" y="76180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1" name="Group 30"/>
          <p:cNvGrpSpPr/>
          <p:nvPr/>
        </p:nvGrpSpPr>
        <p:grpSpPr>
          <a:xfrm>
            <a:off x="76200" y="5486400"/>
            <a:ext cx="6705600" cy="1066800"/>
            <a:chOff x="789211" y="56864"/>
            <a:chExt cx="6687755" cy="1108729"/>
          </a:xfrm>
        </p:grpSpPr>
        <p:sp>
          <p:nvSpPr>
            <p:cNvPr id="32" name="Rounded Rectangle 31"/>
            <p:cNvSpPr/>
            <p:nvPr/>
          </p:nvSpPr>
          <p:spPr>
            <a:xfrm>
              <a:off x="789211" y="56864"/>
              <a:ext cx="6687755" cy="1107517"/>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Rounded Rectangle 4"/>
            <p:cNvSpPr/>
            <p:nvPr/>
          </p:nvSpPr>
          <p:spPr>
            <a:xfrm>
              <a:off x="912568" y="102714"/>
              <a:ext cx="5956420" cy="1062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1600" dirty="0" smtClean="0"/>
                <a:t>O</a:t>
              </a:r>
              <a:r>
                <a:rPr lang="en-US" sz="1600" kern="1200" dirty="0" smtClean="0"/>
                <a:t>pportunity to </a:t>
              </a:r>
              <a:r>
                <a:rPr lang="en-US" sz="1600" kern="1200" dirty="0" smtClean="0">
                  <a:solidFill>
                    <a:srgbClr val="FFFF00"/>
                  </a:solidFill>
                </a:rPr>
                <a:t>apply</a:t>
              </a:r>
              <a:r>
                <a:rPr lang="en-US" sz="1600" kern="1200" dirty="0" smtClean="0"/>
                <a:t> for </a:t>
              </a:r>
              <a:r>
                <a:rPr lang="en-US" sz="2400" kern="1200" dirty="0" smtClean="0">
                  <a:solidFill>
                    <a:srgbClr val="FFFF00"/>
                  </a:solidFill>
                </a:rPr>
                <a:t>Nursing Associate </a:t>
              </a:r>
              <a:r>
                <a:rPr lang="en-US" sz="1600" kern="1200" dirty="0" smtClean="0"/>
                <a:t>course which leads to a </a:t>
              </a:r>
              <a:r>
                <a:rPr lang="en-US" sz="1600" dirty="0"/>
                <a:t>b</a:t>
              </a:r>
              <a:r>
                <a:rPr lang="en-US" sz="1600" kern="1200" dirty="0" smtClean="0"/>
                <a:t>and 4  or move to another clinical area via the internal transfer process.</a:t>
              </a:r>
              <a:endParaRPr lang="en-US" sz="1600" kern="1200" dirty="0"/>
            </a:p>
          </p:txBody>
        </p:sp>
      </p:grpSp>
      <p:sp>
        <p:nvSpPr>
          <p:cNvPr id="34" name="Extract 33"/>
          <p:cNvSpPr/>
          <p:nvPr/>
        </p:nvSpPr>
        <p:spPr>
          <a:xfrm rot="5400000">
            <a:off x="4572196" y="434320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76200"/>
            <a:ext cx="1676400" cy="552062"/>
          </a:xfrm>
          <a:prstGeom prst="rect">
            <a:avLst/>
          </a:prstGeom>
        </p:spPr>
      </p:pic>
      <p:sp>
        <p:nvSpPr>
          <p:cNvPr id="35" name="Rounded Rectangle 34"/>
          <p:cNvSpPr/>
          <p:nvPr/>
        </p:nvSpPr>
        <p:spPr>
          <a:xfrm>
            <a:off x="152400" y="1447800"/>
            <a:ext cx="4267200" cy="3962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nSpc>
                <a:spcPct val="150000"/>
              </a:lnSpc>
            </a:pPr>
            <a:r>
              <a:rPr lang="en-US" sz="2400" dirty="0" smtClean="0">
                <a:solidFill>
                  <a:srgbClr val="FFFFFF"/>
                </a:solidFill>
              </a:rPr>
              <a:t>Recommended</a:t>
            </a:r>
            <a:endParaRPr lang="en-US" sz="2400" dirty="0" smtClean="0">
              <a:solidFill>
                <a:schemeClr val="bg1"/>
              </a:solidFill>
            </a:endParaRPr>
          </a:p>
          <a:p>
            <a:r>
              <a:rPr lang="en-US" sz="2800" dirty="0" smtClean="0"/>
              <a:t>Service Improvement Programme </a:t>
            </a:r>
          </a:p>
          <a:p>
            <a:endParaRPr lang="en-US" sz="2400" dirty="0" smtClean="0"/>
          </a:p>
          <a:p>
            <a:r>
              <a:rPr lang="en-US" sz="2400" dirty="0" smtClean="0"/>
              <a:t>A series of study </a:t>
            </a:r>
            <a:r>
              <a:rPr lang="en-US" sz="2400" dirty="0"/>
              <a:t>d</a:t>
            </a:r>
            <a:r>
              <a:rPr lang="en-US" sz="2400" dirty="0" smtClean="0"/>
              <a:t>ays delivered in house which includes  developing leadership and influencing skills</a:t>
            </a:r>
            <a:endParaRPr lang="en-US" dirty="0" smtClean="0"/>
          </a:p>
          <a:p>
            <a:endParaRPr lang="en-US" dirty="0"/>
          </a:p>
        </p:txBody>
      </p:sp>
      <p:sp>
        <p:nvSpPr>
          <p:cNvPr id="22" name="Rectangle 21"/>
          <p:cNvSpPr/>
          <p:nvPr/>
        </p:nvSpPr>
        <p:spPr>
          <a:xfrm>
            <a:off x="152401" y="76200"/>
            <a:ext cx="2285999"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Foundation Year 3</a:t>
            </a:r>
            <a:endParaRPr lang="en-US" dirty="0"/>
          </a:p>
        </p:txBody>
      </p:sp>
      <p:pic>
        <p:nvPicPr>
          <p:cNvPr id="24" name="Picture 2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1600200"/>
            <a:ext cx="1447800" cy="838200"/>
          </a:xfrm>
          <a:prstGeom prst="rect">
            <a:avLst/>
          </a:prstGeom>
          <a:noFill/>
          <a:ln>
            <a:noFill/>
          </a:ln>
        </p:spPr>
      </p:pic>
    </p:spTree>
    <p:extLst>
      <p:ext uri="{BB962C8B-B14F-4D97-AF65-F5344CB8AC3E}">
        <p14:creationId xmlns:p14="http://schemas.microsoft.com/office/powerpoint/2010/main" val="3710170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762001"/>
            <a:ext cx="3733800" cy="3629609"/>
            <a:chOff x="-234672" y="-4389734"/>
            <a:chExt cx="2882234" cy="6576673"/>
          </a:xfrm>
        </p:grpSpPr>
        <p:sp>
          <p:nvSpPr>
            <p:cNvPr id="6" name="Rounded Rectangle 5"/>
            <p:cNvSpPr/>
            <p:nvPr/>
          </p:nvSpPr>
          <p:spPr>
            <a:xfrm>
              <a:off x="-234672" y="-4389734"/>
              <a:ext cx="2882234" cy="1104563"/>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sz="2400" dirty="0" smtClean="0">
                  <a:solidFill>
                    <a:srgbClr val="FF0000"/>
                  </a:solidFill>
                </a:rPr>
                <a:t>Mandatory </a:t>
              </a:r>
              <a:r>
                <a:rPr lang="en-US" sz="2000" dirty="0" smtClean="0">
                  <a:solidFill>
                    <a:srgbClr val="FF0000"/>
                  </a:solidFill>
                </a:rPr>
                <a:t> </a:t>
              </a:r>
              <a:r>
                <a:rPr lang="en-US" sz="2000" dirty="0" smtClean="0">
                  <a:solidFill>
                    <a:schemeClr val="bg1"/>
                  </a:solidFill>
                </a:rPr>
                <a:t>MAST</a:t>
              </a:r>
              <a:r>
                <a:rPr lang="en-US" sz="2000" dirty="0">
                  <a:solidFill>
                    <a:schemeClr val="bg1"/>
                  </a:solidFill>
                  <a:latin typeface="Wingdings"/>
                  <a:ea typeface="Wingdings"/>
                  <a:cs typeface="Wingdings"/>
                  <a:sym typeface="Wingdings"/>
                </a:rPr>
                <a:t></a:t>
              </a:r>
              <a:endParaRPr lang="en-US" sz="2000" dirty="0">
                <a:solidFill>
                  <a:schemeClr val="bg1"/>
                </a:solidFill>
              </a:endParaRPr>
            </a:p>
            <a:p>
              <a:endParaRPr lang="en-US" sz="2000" dirty="0">
                <a:solidFill>
                  <a:srgbClr val="FF0000"/>
                </a:solidFill>
              </a:endParaRPr>
            </a:p>
            <a:p>
              <a:endParaRPr lang="en-US" sz="2000" dirty="0"/>
            </a:p>
            <a:p>
              <a:pPr marL="285750" indent="-285750">
                <a:buFont typeface="Wingdings" charset="2"/>
                <a:buChar char="ü"/>
              </a:pPr>
              <a:endParaRPr lang="en-US" dirty="0" smtClean="0"/>
            </a:p>
            <a:p>
              <a:pPr marL="285750" indent="-285750">
                <a:buFont typeface="Wingdings" charset="2"/>
                <a:buChar char="ü"/>
              </a:pPr>
              <a:endParaRPr lang="en-US" dirty="0" smtClean="0"/>
            </a:p>
            <a:p>
              <a:pPr marL="285750" indent="-285750">
                <a:buFont typeface="Wingdings" charset="2"/>
                <a:buChar char="ü"/>
              </a:pPr>
              <a:endParaRPr lang="en-US" dirty="0"/>
            </a:p>
            <a:p>
              <a:pPr marL="285750" indent="-285750">
                <a:buFont typeface="Wingdings" charset="2"/>
                <a:buChar char="ü"/>
              </a:pPr>
              <a:endParaRPr lang="en-US" dirty="0" smtClean="0"/>
            </a:p>
            <a:p>
              <a:pPr marL="285750" indent="-285750">
                <a:buFont typeface="Wingdings" charset="2"/>
                <a:buChar char="ü"/>
              </a:pPr>
              <a:endParaRPr lang="en-US" dirty="0" smtClean="0"/>
            </a:p>
            <a:p>
              <a:pPr marL="285750" indent="-285750">
                <a:buFont typeface="Wingdings" charset="2"/>
                <a:buChar char="ü"/>
              </a:pPr>
              <a:endParaRPr lang="en-US" sz="1400" dirty="0" smtClean="0"/>
            </a:p>
            <a:p>
              <a:r>
                <a:rPr lang="en-US" dirty="0" smtClean="0"/>
                <a:t> </a:t>
              </a:r>
              <a:endParaRPr lang="en-US" dirty="0"/>
            </a:p>
          </p:txBody>
        </p:sp>
        <p:sp>
          <p:nvSpPr>
            <p:cNvPr id="7" name="Rounded Rectangle 4"/>
            <p:cNvSpPr/>
            <p:nvPr/>
          </p:nvSpPr>
          <p:spPr>
            <a:xfrm rot="16200000">
              <a:off x="-829797" y="830408"/>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marL="457200" lvl="0" indent="-457200" algn="r" defTabSz="1333500">
                <a:lnSpc>
                  <a:spcPct val="90000"/>
                </a:lnSpc>
                <a:spcBef>
                  <a:spcPct val="0"/>
                </a:spcBef>
                <a:spcAft>
                  <a:spcPct val="35000"/>
                </a:spcAft>
                <a:buFont typeface="Wingdings" charset="2"/>
                <a:buChar char="ü"/>
              </a:pPr>
              <a:endParaRPr lang="en-US" sz="3000" kern="1200"/>
            </a:p>
          </p:txBody>
        </p:sp>
      </p:grpSp>
      <p:sp>
        <p:nvSpPr>
          <p:cNvPr id="10" name="Rounded Rectangle 4"/>
          <p:cNvSpPr/>
          <p:nvPr/>
        </p:nvSpPr>
        <p:spPr>
          <a:xfrm rot="16200000">
            <a:off x="3229203" y="3189527"/>
            <a:ext cx="2420240" cy="6131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nvGrpSpPr>
          <p:cNvPr id="14" name="Group 13"/>
          <p:cNvGrpSpPr/>
          <p:nvPr/>
        </p:nvGrpSpPr>
        <p:grpSpPr>
          <a:xfrm>
            <a:off x="4191000" y="152400"/>
            <a:ext cx="4800599" cy="3428999"/>
            <a:chOff x="5445976" y="-368412"/>
            <a:chExt cx="4750373" cy="2555352"/>
          </a:xfrm>
        </p:grpSpPr>
        <p:sp>
          <p:nvSpPr>
            <p:cNvPr id="15" name="Rounded Rectangle 14"/>
            <p:cNvSpPr/>
            <p:nvPr/>
          </p:nvSpPr>
          <p:spPr>
            <a:xfrm>
              <a:off x="6049198" y="-368412"/>
              <a:ext cx="4147151" cy="2498567"/>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sz="2400" i="1" dirty="0" smtClean="0"/>
                <a:t>Further Development</a:t>
              </a:r>
            </a:p>
            <a:p>
              <a:endParaRPr lang="en-US" sz="1600" i="1" dirty="0"/>
            </a:p>
            <a:p>
              <a:r>
                <a:rPr lang="en-US" sz="1600" i="1" dirty="0" smtClean="0"/>
                <a:t>Complete QCF ( Qualification Credit Framework) </a:t>
              </a:r>
            </a:p>
            <a:p>
              <a:endParaRPr lang="en-US" sz="1600" i="1" dirty="0"/>
            </a:p>
            <a:p>
              <a:r>
                <a:rPr lang="en-US" sz="1600" i="1" dirty="0" smtClean="0"/>
                <a:t>Support with Literacy </a:t>
              </a:r>
            </a:p>
            <a:p>
              <a:r>
                <a:rPr lang="en-US" sz="1600" i="1" dirty="0" smtClean="0"/>
                <a:t>and Numeracy </a:t>
              </a:r>
            </a:p>
            <a:p>
              <a:r>
                <a:rPr lang="en-US" sz="1600" i="1" dirty="0" smtClean="0"/>
                <a:t> </a:t>
              </a:r>
            </a:p>
            <a:p>
              <a:r>
                <a:rPr lang="en-US" sz="1600" i="1" dirty="0" smtClean="0"/>
                <a:t>Complete Skills Day </a:t>
              </a:r>
            </a:p>
            <a:p>
              <a:endParaRPr lang="en-US" sz="1600" i="1" dirty="0"/>
            </a:p>
            <a:p>
              <a:r>
                <a:rPr lang="en-US" sz="1600" i="1" dirty="0" smtClean="0"/>
                <a:t>Attend HCA Forum </a:t>
              </a:r>
            </a:p>
            <a:p>
              <a:endParaRPr lang="en-US" sz="2000" i="1" u="sng" dirty="0"/>
            </a:p>
            <a:p>
              <a:endParaRPr lang="en-US" sz="2000" i="1" u="sng" dirty="0" smtClean="0"/>
            </a:p>
            <a:p>
              <a:endParaRPr lang="en-US" sz="2000" i="1" u="sng" dirty="0" smtClean="0"/>
            </a:p>
            <a:p>
              <a:pPr marL="171450" indent="-171450">
                <a:buFont typeface="Arial" pitchFamily="34" charset="0"/>
                <a:buChar char="•"/>
              </a:pPr>
              <a:endParaRPr lang="en-US" sz="1200" dirty="0" smtClean="0"/>
            </a:p>
            <a:p>
              <a:pPr marL="171450" indent="-171450">
                <a:buFont typeface="Arial" pitchFamily="34" charset="0"/>
                <a:buChar char="•"/>
              </a:pPr>
              <a:endParaRPr lang="en-US" sz="1400" dirty="0" smtClean="0"/>
            </a:p>
            <a:p>
              <a:pPr marL="171450" indent="-171450">
                <a:buFont typeface="Arial" pitchFamily="34" charset="0"/>
                <a:buChar char="•"/>
              </a:pPr>
              <a:endParaRPr lang="en-US" sz="1400" dirty="0" smtClean="0"/>
            </a:p>
            <a:p>
              <a:pPr marL="171450" indent="-171450">
                <a:buFont typeface="Arial" pitchFamily="34" charset="0"/>
                <a:buChar char="•"/>
              </a:pPr>
              <a:endParaRPr lang="en-US" sz="1400" dirty="0" smtClean="0"/>
            </a:p>
          </p:txBody>
        </p:sp>
        <p:sp>
          <p:nvSpPr>
            <p:cNvPr id="16" name="Rounded Rectangle 4"/>
            <p:cNvSpPr/>
            <p:nvPr/>
          </p:nvSpPr>
          <p:spPr>
            <a:xfrm rot="16200000">
              <a:off x="4615567" y="830409"/>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sp>
        <p:nvSpPr>
          <p:cNvPr id="19" name="Rounded Rectangle 4"/>
          <p:cNvSpPr/>
          <p:nvPr/>
        </p:nvSpPr>
        <p:spPr>
          <a:xfrm rot="16200000">
            <a:off x="6046233" y="4317605"/>
            <a:ext cx="1382830" cy="541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pic>
        <p:nvPicPr>
          <p:cNvPr id="39" name="Picture 38"/>
          <p:cNvPicPr>
            <a:picLocks noChangeAspect="1"/>
          </p:cNvPicPr>
          <p:nvPr/>
        </p:nvPicPr>
        <p:blipFill>
          <a:blip r:embed="rId3"/>
          <a:stretch>
            <a:fillRect/>
          </a:stretch>
        </p:blipFill>
        <p:spPr>
          <a:xfrm>
            <a:off x="7467600" y="2667000"/>
            <a:ext cx="1447800" cy="685800"/>
          </a:xfrm>
          <a:prstGeom prst="rect">
            <a:avLst/>
          </a:prstGeom>
        </p:spPr>
      </p:pic>
      <p:sp>
        <p:nvSpPr>
          <p:cNvPr id="3" name="Rounded Rectangle 2"/>
          <p:cNvSpPr/>
          <p:nvPr/>
        </p:nvSpPr>
        <p:spPr>
          <a:xfrm>
            <a:off x="5105400" y="3581400"/>
            <a:ext cx="1752600" cy="1752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t>Learn new skills </a:t>
            </a:r>
            <a:r>
              <a:rPr lang="en-US" sz="1600" dirty="0" smtClean="0"/>
              <a:t>e.g. venepuncture </a:t>
            </a:r>
          </a:p>
          <a:p>
            <a:endParaRPr lang="en-US" sz="1600" i="1" dirty="0"/>
          </a:p>
        </p:txBody>
      </p:sp>
      <p:sp>
        <p:nvSpPr>
          <p:cNvPr id="26" name="Extract 25"/>
          <p:cNvSpPr/>
          <p:nvPr/>
        </p:nvSpPr>
        <p:spPr>
          <a:xfrm rot="5400000">
            <a:off x="8610796" y="630978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ounded Rectangle 8"/>
          <p:cNvSpPr/>
          <p:nvPr/>
        </p:nvSpPr>
        <p:spPr>
          <a:xfrm>
            <a:off x="6934200" y="3657600"/>
            <a:ext cx="1905000" cy="2895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US" sz="2400" i="1" dirty="0" smtClean="0"/>
              <a:t>Appraisal</a:t>
            </a:r>
            <a:r>
              <a:rPr lang="en-US" dirty="0" smtClean="0"/>
              <a:t> </a:t>
            </a:r>
          </a:p>
          <a:p>
            <a:pPr lvl="0"/>
            <a:endParaRPr lang="en-US" dirty="0"/>
          </a:p>
          <a:p>
            <a:pPr lvl="0"/>
            <a:r>
              <a:rPr lang="en-US" dirty="0" smtClean="0"/>
              <a:t>Complete </a:t>
            </a:r>
            <a:r>
              <a:rPr lang="en-US" dirty="0"/>
              <a:t>Appraisal </a:t>
            </a:r>
            <a:r>
              <a:rPr lang="en-US" dirty="0" smtClean="0"/>
              <a:t>&amp; Personal </a:t>
            </a:r>
            <a:r>
              <a:rPr lang="en-US" dirty="0"/>
              <a:t>Development Plan </a:t>
            </a:r>
            <a:r>
              <a:rPr lang="en-US" dirty="0" smtClean="0"/>
              <a:t>before </a:t>
            </a:r>
            <a:r>
              <a:rPr lang="en-US" dirty="0"/>
              <a:t>you move into Year </a:t>
            </a:r>
            <a:r>
              <a:rPr lang="en-US" sz="1600" dirty="0" smtClean="0"/>
              <a:t>3</a:t>
            </a:r>
            <a:endParaRPr lang="en-US" sz="1600" dirty="0"/>
          </a:p>
        </p:txBody>
      </p:sp>
      <p:sp>
        <p:nvSpPr>
          <p:cNvPr id="29" name="Extract 28"/>
          <p:cNvSpPr/>
          <p:nvPr/>
        </p:nvSpPr>
        <p:spPr>
          <a:xfrm rot="5400000">
            <a:off x="4267396" y="76180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nvGrpSpPr>
          <p:cNvPr id="31" name="Group 30"/>
          <p:cNvGrpSpPr/>
          <p:nvPr/>
        </p:nvGrpSpPr>
        <p:grpSpPr>
          <a:xfrm>
            <a:off x="76200" y="5486400"/>
            <a:ext cx="6705600" cy="1066800"/>
            <a:chOff x="789211" y="56864"/>
            <a:chExt cx="6687755" cy="1108729"/>
          </a:xfrm>
        </p:grpSpPr>
        <p:sp>
          <p:nvSpPr>
            <p:cNvPr id="32" name="Rounded Rectangle 31"/>
            <p:cNvSpPr/>
            <p:nvPr/>
          </p:nvSpPr>
          <p:spPr>
            <a:xfrm>
              <a:off x="789211" y="56864"/>
              <a:ext cx="6687755" cy="1107517"/>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Rounded Rectangle 4"/>
            <p:cNvSpPr/>
            <p:nvPr/>
          </p:nvSpPr>
          <p:spPr>
            <a:xfrm>
              <a:off x="912568" y="102714"/>
              <a:ext cx="5956420" cy="10628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n-US" sz="1600" dirty="0" smtClean="0"/>
                <a:t>O</a:t>
              </a:r>
              <a:r>
                <a:rPr lang="en-US" sz="1600" kern="1200" dirty="0" smtClean="0"/>
                <a:t>pportunity to </a:t>
              </a:r>
              <a:r>
                <a:rPr lang="en-US" sz="1600" kern="1200" dirty="0" smtClean="0">
                  <a:solidFill>
                    <a:srgbClr val="FFFF00"/>
                  </a:solidFill>
                </a:rPr>
                <a:t>apply</a:t>
              </a:r>
              <a:r>
                <a:rPr lang="en-US" sz="1600" kern="1200" dirty="0" smtClean="0"/>
                <a:t> for </a:t>
              </a:r>
              <a:r>
                <a:rPr lang="en-US" sz="2400" kern="1200" dirty="0" smtClean="0">
                  <a:solidFill>
                    <a:srgbClr val="FFFF00"/>
                  </a:solidFill>
                </a:rPr>
                <a:t>Nursing Associate </a:t>
              </a:r>
              <a:r>
                <a:rPr lang="en-US" sz="1600" kern="1200" dirty="0" smtClean="0"/>
                <a:t>course which leads to a </a:t>
              </a:r>
              <a:r>
                <a:rPr lang="en-US" sz="1600" dirty="0"/>
                <a:t>b</a:t>
              </a:r>
              <a:r>
                <a:rPr lang="en-US" sz="1600" kern="1200" dirty="0" smtClean="0"/>
                <a:t>and 4  or move to another clinical area via the internal transfer process.</a:t>
              </a:r>
              <a:endParaRPr lang="en-US" sz="1600" kern="1200" dirty="0"/>
            </a:p>
          </p:txBody>
        </p:sp>
      </p:grpSp>
      <p:sp>
        <p:nvSpPr>
          <p:cNvPr id="34" name="Extract 33"/>
          <p:cNvSpPr/>
          <p:nvPr/>
        </p:nvSpPr>
        <p:spPr>
          <a:xfrm rot="5400000">
            <a:off x="4572196" y="4343204"/>
            <a:ext cx="456808" cy="6096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400" y="76200"/>
            <a:ext cx="1676400" cy="552062"/>
          </a:xfrm>
          <a:prstGeom prst="rect">
            <a:avLst/>
          </a:prstGeom>
        </p:spPr>
      </p:pic>
      <p:sp>
        <p:nvSpPr>
          <p:cNvPr id="35" name="Rounded Rectangle 34"/>
          <p:cNvSpPr/>
          <p:nvPr/>
        </p:nvSpPr>
        <p:spPr>
          <a:xfrm>
            <a:off x="152400" y="1447800"/>
            <a:ext cx="4267200" cy="3962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Access in house development </a:t>
            </a:r>
            <a:r>
              <a:rPr lang="en-US" sz="2400" dirty="0" err="1" smtClean="0"/>
              <a:t>programmes</a:t>
            </a:r>
            <a:r>
              <a:rPr lang="en-US" sz="2400" dirty="0" smtClean="0"/>
              <a:t>  including</a:t>
            </a:r>
          </a:p>
          <a:p>
            <a:r>
              <a:rPr lang="en-US" sz="2400" dirty="0" smtClean="0"/>
              <a:t> </a:t>
            </a:r>
          </a:p>
          <a:p>
            <a:pPr marL="342900" indent="-342900">
              <a:buFont typeface="Arial" pitchFamily="34" charset="0"/>
              <a:buChar char="•"/>
            </a:pPr>
            <a:r>
              <a:rPr lang="en-US" sz="2400" dirty="0" smtClean="0"/>
              <a:t>Tissue Viability </a:t>
            </a:r>
          </a:p>
          <a:p>
            <a:pPr marL="342900" indent="-342900">
              <a:buFont typeface="Arial" pitchFamily="34" charset="0"/>
              <a:buChar char="•"/>
            </a:pPr>
            <a:r>
              <a:rPr lang="en-US" sz="2400" dirty="0" err="1" smtClean="0"/>
              <a:t>Cannulation</a:t>
            </a:r>
            <a:r>
              <a:rPr lang="en-US" sz="2400" dirty="0" smtClean="0"/>
              <a:t> in designated areas</a:t>
            </a:r>
          </a:p>
          <a:p>
            <a:pPr marL="342900" indent="-342900">
              <a:buFont typeface="Arial" pitchFamily="34" charset="0"/>
              <a:buChar char="•"/>
            </a:pPr>
            <a:r>
              <a:rPr lang="en-US" sz="2400" dirty="0" smtClean="0"/>
              <a:t>Communication skills </a:t>
            </a:r>
            <a:endParaRPr lang="en-US" dirty="0"/>
          </a:p>
        </p:txBody>
      </p:sp>
      <p:sp>
        <p:nvSpPr>
          <p:cNvPr id="22" name="Rectangle 21"/>
          <p:cNvSpPr/>
          <p:nvPr/>
        </p:nvSpPr>
        <p:spPr>
          <a:xfrm>
            <a:off x="152401" y="76200"/>
            <a:ext cx="2285999"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Senior &gt; Year 3</a:t>
            </a:r>
            <a:endParaRPr lang="en-US" dirty="0"/>
          </a:p>
        </p:txBody>
      </p:sp>
      <p:pic>
        <p:nvPicPr>
          <p:cNvPr id="24" name="Picture 2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1600200"/>
            <a:ext cx="1447800" cy="838200"/>
          </a:xfrm>
          <a:prstGeom prst="rect">
            <a:avLst/>
          </a:prstGeom>
          <a:noFill/>
          <a:ln>
            <a:noFill/>
          </a:ln>
        </p:spPr>
      </p:pic>
    </p:spTree>
    <p:extLst>
      <p:ext uri="{BB962C8B-B14F-4D97-AF65-F5344CB8AC3E}">
        <p14:creationId xmlns:p14="http://schemas.microsoft.com/office/powerpoint/2010/main" val="2925576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914400"/>
            <a:ext cx="1981200" cy="4267200"/>
            <a:chOff x="-570819" y="-3047238"/>
            <a:chExt cx="2465552" cy="7526246"/>
          </a:xfrm>
        </p:grpSpPr>
        <p:sp>
          <p:nvSpPr>
            <p:cNvPr id="6" name="Rounded Rectangle 5"/>
            <p:cNvSpPr/>
            <p:nvPr/>
          </p:nvSpPr>
          <p:spPr>
            <a:xfrm>
              <a:off x="-570819" y="-3047238"/>
              <a:ext cx="2465552" cy="7526246"/>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dirty="0" smtClean="0"/>
                <a:t>Year 1 </a:t>
              </a:r>
            </a:p>
            <a:p>
              <a:endParaRPr lang="en-US" sz="1400" dirty="0"/>
            </a:p>
            <a:p>
              <a:r>
                <a:rPr lang="en-US" sz="1400" dirty="0" smtClean="0"/>
                <a:t>Complete  </a:t>
              </a:r>
              <a:r>
                <a:rPr lang="en-US" sz="1600" dirty="0" smtClean="0">
                  <a:solidFill>
                    <a:srgbClr val="FF0000"/>
                  </a:solidFill>
                </a:rPr>
                <a:t>Mandatory</a:t>
              </a:r>
              <a:r>
                <a:rPr lang="en-US" sz="1400" dirty="0" smtClean="0"/>
                <a:t> Care Certificate  </a:t>
              </a:r>
              <a:r>
                <a:rPr lang="en-US" sz="1200" dirty="0" smtClean="0"/>
                <a:t>- </a:t>
              </a:r>
              <a:r>
                <a:rPr lang="en-US" sz="1400" dirty="0" smtClean="0"/>
                <a:t>with support from a Registered </a:t>
              </a:r>
              <a:r>
                <a:rPr lang="en-US" sz="1400" dirty="0"/>
                <a:t>N</a:t>
              </a:r>
              <a:r>
                <a:rPr lang="en-US" sz="1400" dirty="0" smtClean="0"/>
                <a:t>urse with a NMC approved Mentorship qualification </a:t>
              </a:r>
            </a:p>
            <a:p>
              <a:endParaRPr lang="en-US" sz="1400" i="1" dirty="0" smtClean="0"/>
            </a:p>
            <a:p>
              <a:r>
                <a:rPr lang="en-US" sz="1400" dirty="0" smtClean="0"/>
                <a:t>Support with Functional Skills – Literacy Numeracy </a:t>
              </a:r>
              <a:r>
                <a:rPr lang="en-US" sz="1400" dirty="0"/>
                <a:t>&amp;</a:t>
              </a:r>
              <a:r>
                <a:rPr lang="en-US" sz="1400" dirty="0" smtClean="0"/>
                <a:t> IT </a:t>
              </a:r>
            </a:p>
            <a:p>
              <a:endParaRPr lang="en-US" sz="1600" i="1" dirty="0" smtClean="0"/>
            </a:p>
            <a:p>
              <a:endParaRPr lang="en-US" dirty="0"/>
            </a:p>
            <a:p>
              <a:endParaRPr lang="en-US" dirty="0" smtClean="0"/>
            </a:p>
            <a:p>
              <a:pPr marL="285750" indent="-285750">
                <a:buFont typeface="Arial"/>
                <a:buChar char="•"/>
              </a:pPr>
              <a:endParaRPr lang="en-US" dirty="0"/>
            </a:p>
          </p:txBody>
        </p:sp>
        <p:sp>
          <p:nvSpPr>
            <p:cNvPr id="7" name="Rounded Rectangle 4"/>
            <p:cNvSpPr/>
            <p:nvPr/>
          </p:nvSpPr>
          <p:spPr>
            <a:xfrm rot="16200000">
              <a:off x="-829797" y="830408"/>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grpSp>
        <p:nvGrpSpPr>
          <p:cNvPr id="8" name="Group 7"/>
          <p:cNvGrpSpPr/>
          <p:nvPr/>
        </p:nvGrpSpPr>
        <p:grpSpPr>
          <a:xfrm>
            <a:off x="2438401" y="457201"/>
            <a:ext cx="2209801" cy="4724399"/>
            <a:chOff x="2328156" y="-1"/>
            <a:chExt cx="1065101" cy="4651116"/>
          </a:xfrm>
        </p:grpSpPr>
        <p:sp>
          <p:nvSpPr>
            <p:cNvPr id="9" name="Rounded Rectangle 8"/>
            <p:cNvSpPr/>
            <p:nvPr/>
          </p:nvSpPr>
          <p:spPr>
            <a:xfrm>
              <a:off x="2328156" y="450106"/>
              <a:ext cx="1065101" cy="4201009"/>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dirty="0" smtClean="0"/>
                <a:t> Year 2</a:t>
              </a:r>
            </a:p>
            <a:p>
              <a:endParaRPr lang="en-US" sz="1400" dirty="0" smtClean="0"/>
            </a:p>
            <a:p>
              <a:r>
                <a:rPr lang="en-US" sz="1400" dirty="0" smtClean="0"/>
                <a:t>Complete Level 2 Clinical Health QCF*  which includes modules – e.g. Mental Health and / End of Life Care  modules *   </a:t>
              </a:r>
            </a:p>
            <a:p>
              <a:r>
                <a:rPr lang="en-US" sz="1400" dirty="0" smtClean="0"/>
                <a:t> </a:t>
              </a:r>
            </a:p>
            <a:p>
              <a:r>
                <a:rPr lang="en-US" sz="1400" dirty="0" smtClean="0"/>
                <a:t>OR  </a:t>
              </a:r>
            </a:p>
            <a:p>
              <a:r>
                <a:rPr lang="en-US" sz="1400" dirty="0" smtClean="0"/>
                <a:t>Complete </a:t>
              </a:r>
              <a:r>
                <a:rPr lang="en-US" sz="1400" dirty="0"/>
                <a:t>in house Foundation </a:t>
              </a:r>
              <a:r>
                <a:rPr lang="en-US" sz="1400" dirty="0" smtClean="0"/>
                <a:t>Programme</a:t>
              </a:r>
            </a:p>
            <a:p>
              <a:endParaRPr lang="en-US" sz="1400" dirty="0" smtClean="0"/>
            </a:p>
            <a:p>
              <a:r>
                <a:rPr lang="en-US" sz="1400" dirty="0" smtClean="0"/>
                <a:t>OR </a:t>
              </a:r>
              <a:endParaRPr lang="en-US" sz="1400" dirty="0"/>
            </a:p>
            <a:p>
              <a:r>
                <a:rPr lang="en-US" sz="1400" dirty="0" smtClean="0"/>
                <a:t>Start </a:t>
              </a:r>
              <a:r>
                <a:rPr lang="en-US" sz="1400" dirty="0" smtClean="0">
                  <a:solidFill>
                    <a:srgbClr val="FFFF00"/>
                  </a:solidFill>
                </a:rPr>
                <a:t>Nursing Associate </a:t>
              </a:r>
              <a:r>
                <a:rPr lang="en-US" sz="1400" dirty="0"/>
                <a:t>Programme as a Band 3 trainee</a:t>
              </a:r>
            </a:p>
            <a:p>
              <a:r>
                <a:rPr lang="en-US" sz="1200" dirty="0" smtClean="0"/>
                <a:t>                           </a:t>
              </a:r>
            </a:p>
            <a:p>
              <a:pPr marL="285750" indent="-285750">
                <a:buFont typeface="Arial"/>
                <a:buChar char="•"/>
              </a:pPr>
              <a:endParaRPr lang="en-US" sz="1200" dirty="0"/>
            </a:p>
          </p:txBody>
        </p:sp>
        <p:sp>
          <p:nvSpPr>
            <p:cNvPr id="10" name="Rounded Rectangle 4"/>
            <p:cNvSpPr/>
            <p:nvPr/>
          </p:nvSpPr>
          <p:spPr>
            <a:xfrm rot="16200000">
              <a:off x="1892885" y="830408"/>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grpSp>
        <p:nvGrpSpPr>
          <p:cNvPr id="17" name="Group 16"/>
          <p:cNvGrpSpPr/>
          <p:nvPr/>
        </p:nvGrpSpPr>
        <p:grpSpPr>
          <a:xfrm>
            <a:off x="4800600" y="914400"/>
            <a:ext cx="2209799" cy="4267200"/>
            <a:chOff x="4632015" y="-2545094"/>
            <a:chExt cx="2145890" cy="5716354"/>
          </a:xfrm>
        </p:grpSpPr>
        <p:sp>
          <p:nvSpPr>
            <p:cNvPr id="18" name="Rounded Rectangle 17"/>
            <p:cNvSpPr/>
            <p:nvPr/>
          </p:nvSpPr>
          <p:spPr>
            <a:xfrm>
              <a:off x="4632015" y="-2545094"/>
              <a:ext cx="2145890" cy="5716354"/>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dirty="0" smtClean="0"/>
                <a:t>Year 3 </a:t>
              </a:r>
            </a:p>
            <a:p>
              <a:endParaRPr lang="en-US" sz="1400" dirty="0" smtClean="0"/>
            </a:p>
            <a:p>
              <a:r>
                <a:rPr lang="en-US" sz="1400" dirty="0" smtClean="0"/>
                <a:t>Complete </a:t>
              </a:r>
              <a:r>
                <a:rPr lang="en-US" sz="1400" dirty="0"/>
                <a:t>Level 3 </a:t>
              </a:r>
              <a:r>
                <a:rPr lang="en-US" sz="1400" dirty="0" smtClean="0"/>
                <a:t>Clinical Health Course</a:t>
              </a:r>
              <a:endParaRPr lang="en-US" sz="1400" dirty="0"/>
            </a:p>
            <a:p>
              <a:endParaRPr lang="en-US" sz="1400" dirty="0" smtClean="0"/>
            </a:p>
            <a:p>
              <a:r>
                <a:rPr lang="en-US" sz="1400" dirty="0" smtClean="0"/>
                <a:t>OR </a:t>
              </a:r>
            </a:p>
            <a:p>
              <a:r>
                <a:rPr lang="en-US" sz="1400" dirty="0" smtClean="0"/>
                <a:t>Complete in house Service Improvement programme </a:t>
              </a:r>
            </a:p>
            <a:p>
              <a:r>
                <a:rPr lang="en-US" sz="1400" dirty="0"/>
                <a:t>	</a:t>
              </a:r>
              <a:endParaRPr lang="en-US" sz="1400" dirty="0" smtClean="0"/>
            </a:p>
            <a:p>
              <a:r>
                <a:rPr lang="en-US" sz="1400" dirty="0" smtClean="0"/>
                <a:t>OR </a:t>
              </a:r>
            </a:p>
            <a:p>
              <a:r>
                <a:rPr lang="en-US" sz="1400" dirty="0" smtClean="0"/>
                <a:t>Continue into Year 2 of </a:t>
              </a:r>
              <a:r>
                <a:rPr lang="en-US" sz="1400" dirty="0" smtClean="0">
                  <a:solidFill>
                    <a:srgbClr val="FFFF00"/>
                  </a:solidFill>
                </a:rPr>
                <a:t>Nursing </a:t>
              </a:r>
              <a:r>
                <a:rPr lang="en-US" sz="1400" dirty="0">
                  <a:solidFill>
                    <a:srgbClr val="FFFF00"/>
                  </a:solidFill>
                </a:rPr>
                <a:t>A</a:t>
              </a:r>
              <a:r>
                <a:rPr lang="en-US" sz="1400" dirty="0" smtClean="0">
                  <a:solidFill>
                    <a:srgbClr val="FFFF00"/>
                  </a:solidFill>
                </a:rPr>
                <a:t>ssociate </a:t>
              </a:r>
              <a:r>
                <a:rPr lang="en-US" sz="1400" dirty="0" smtClean="0"/>
                <a:t>programme when complete move into Band 4 role </a:t>
              </a:r>
            </a:p>
            <a:p>
              <a:endParaRPr lang="en-US" sz="1400" dirty="0" smtClean="0"/>
            </a:p>
            <a:p>
              <a:endParaRPr lang="en-US" sz="1400" dirty="0"/>
            </a:p>
            <a:p>
              <a:endParaRPr lang="en-US" sz="1200" dirty="0" smtClean="0"/>
            </a:p>
          </p:txBody>
        </p:sp>
        <p:sp>
          <p:nvSpPr>
            <p:cNvPr id="19" name="Rounded Rectangle 4"/>
            <p:cNvSpPr/>
            <p:nvPr/>
          </p:nvSpPr>
          <p:spPr>
            <a:xfrm rot="16200000">
              <a:off x="4615568" y="830408"/>
              <a:ext cx="2186940" cy="5261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102870" rIns="133350" bIns="0" numCol="1" spcCol="1270" anchor="t" anchorCtr="0">
              <a:noAutofit/>
            </a:bodyPr>
            <a:lstStyle/>
            <a:p>
              <a:pPr lvl="0" algn="r" defTabSz="1333500">
                <a:lnSpc>
                  <a:spcPct val="90000"/>
                </a:lnSpc>
                <a:spcBef>
                  <a:spcPct val="0"/>
                </a:spcBef>
                <a:spcAft>
                  <a:spcPct val="35000"/>
                </a:spcAft>
              </a:pPr>
              <a:endParaRPr lang="en-US" sz="3000" kern="1200"/>
            </a:p>
          </p:txBody>
        </p:sp>
      </p:grpSp>
      <p:sp>
        <p:nvSpPr>
          <p:cNvPr id="30" name="Extract 20"/>
          <p:cNvSpPr/>
          <p:nvPr/>
        </p:nvSpPr>
        <p:spPr>
          <a:xfrm rot="5400000">
            <a:off x="2209996" y="990404"/>
            <a:ext cx="456808" cy="3048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Extract 20"/>
          <p:cNvSpPr/>
          <p:nvPr/>
        </p:nvSpPr>
        <p:spPr>
          <a:xfrm rot="5400000">
            <a:off x="4495996" y="990404"/>
            <a:ext cx="456808" cy="3048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Rectangle 32"/>
          <p:cNvSpPr/>
          <p:nvPr/>
        </p:nvSpPr>
        <p:spPr>
          <a:xfrm>
            <a:off x="152398" y="5334000"/>
            <a:ext cx="8610602"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sz="1400" dirty="0" smtClean="0"/>
              <a:t>This route aligns to  structured career pathways and routes into Nursing  as recommended </a:t>
            </a:r>
          </a:p>
          <a:p>
            <a:pPr algn="ctr"/>
            <a:r>
              <a:rPr lang="en-US" sz="1400" dirty="0" smtClean="0"/>
              <a:t>by the Willis  Commission ( 2012)  and Shape Of Caring Review ( 2015 ) </a:t>
            </a:r>
            <a:endParaRPr lang="en-US" sz="1400" dirty="0"/>
          </a:p>
        </p:txBody>
      </p:sp>
      <p:sp>
        <p:nvSpPr>
          <p:cNvPr id="46" name="Rectangle 45"/>
          <p:cNvSpPr/>
          <p:nvPr/>
        </p:nvSpPr>
        <p:spPr>
          <a:xfrm>
            <a:off x="152400" y="6324600"/>
            <a:ext cx="8610601"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r>
              <a:rPr lang="en-US" sz="1600" dirty="0" smtClean="0"/>
              <a:t>Funded by Apprenticeship Levy   **</a:t>
            </a:r>
            <a:endParaRPr lang="en-US" sz="1600" dirty="0"/>
          </a:p>
        </p:txBody>
      </p:sp>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45706"/>
            <a:ext cx="1219200" cy="449179"/>
          </a:xfrm>
          <a:prstGeom prst="rect">
            <a:avLst/>
          </a:prstGeom>
        </p:spPr>
      </p:pic>
      <p:sp>
        <p:nvSpPr>
          <p:cNvPr id="28" name="Rectangle 27"/>
          <p:cNvSpPr/>
          <p:nvPr/>
        </p:nvSpPr>
        <p:spPr>
          <a:xfrm>
            <a:off x="152401" y="152400"/>
            <a:ext cx="4114799" cy="685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HCA Development Pathway Summary*</a:t>
            </a:r>
            <a:endParaRPr lang="en-US" dirty="0"/>
          </a:p>
        </p:txBody>
      </p:sp>
      <p:sp>
        <p:nvSpPr>
          <p:cNvPr id="37" name="Rounded Rectangle 36"/>
          <p:cNvSpPr/>
          <p:nvPr/>
        </p:nvSpPr>
        <p:spPr>
          <a:xfrm>
            <a:off x="7086600" y="914400"/>
            <a:ext cx="1828800" cy="4267200"/>
          </a:xfrm>
          <a:prstGeom prst="roundRect">
            <a:avLst>
              <a:gd name="adj" fmla="val 5000"/>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r>
              <a:rPr lang="en-US" dirty="0" smtClean="0"/>
              <a:t>Year </a:t>
            </a:r>
            <a:r>
              <a:rPr lang="en-US" dirty="0"/>
              <a:t>4</a:t>
            </a:r>
            <a:endParaRPr lang="en-US" dirty="0" smtClean="0"/>
          </a:p>
          <a:p>
            <a:r>
              <a:rPr lang="en-US" sz="1400" dirty="0"/>
              <a:t>	</a:t>
            </a:r>
            <a:endParaRPr lang="en-US" sz="1400" dirty="0" smtClean="0"/>
          </a:p>
          <a:p>
            <a:r>
              <a:rPr lang="en-US" sz="1400" dirty="0" smtClean="0"/>
              <a:t>After completion of Nursing Associate  course work for the trust for 12 months at Band 4 </a:t>
            </a:r>
          </a:p>
          <a:p>
            <a:endParaRPr lang="en-US" sz="1400" dirty="0"/>
          </a:p>
          <a:p>
            <a:r>
              <a:rPr lang="en-US" sz="1400" dirty="0" smtClean="0"/>
              <a:t>Apply to </a:t>
            </a:r>
          </a:p>
          <a:p>
            <a:r>
              <a:rPr lang="en-US" sz="1400" dirty="0" smtClean="0"/>
              <a:t>Pre registration programme  (may be opportunity to complete  via secondement  or apprenticeship ** route leading to a band 5 ) </a:t>
            </a:r>
          </a:p>
          <a:p>
            <a:endParaRPr lang="en-US" sz="1400" dirty="0"/>
          </a:p>
          <a:p>
            <a:endParaRPr lang="en-US" sz="1200" dirty="0" smtClean="0"/>
          </a:p>
        </p:txBody>
      </p:sp>
      <p:sp>
        <p:nvSpPr>
          <p:cNvPr id="38" name="Extract 20"/>
          <p:cNvSpPr/>
          <p:nvPr/>
        </p:nvSpPr>
        <p:spPr>
          <a:xfrm rot="5400000">
            <a:off x="6781996" y="990404"/>
            <a:ext cx="456808" cy="304800"/>
          </a:xfrm>
          <a:prstGeom prst="flowChartExtract">
            <a:avLst/>
          </a:prstGeom>
        </p:spPr>
        <p:style>
          <a:lnRef idx="1">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39" name="Picture 38"/>
          <p:cNvPicPr>
            <a:picLocks noChangeAspect="1"/>
          </p:cNvPicPr>
          <p:nvPr/>
        </p:nvPicPr>
        <p:blipFill>
          <a:blip r:embed="rId4"/>
          <a:stretch>
            <a:fillRect/>
          </a:stretch>
        </p:blipFill>
        <p:spPr>
          <a:xfrm>
            <a:off x="7662297" y="5901798"/>
            <a:ext cx="906005" cy="422802"/>
          </a:xfrm>
          <a:prstGeom prst="rect">
            <a:avLst/>
          </a:prstGeom>
        </p:spPr>
      </p:pic>
      <p:pic>
        <p:nvPicPr>
          <p:cNvPr id="42" name="Picture 41"/>
          <p:cNvPicPr>
            <a:picLocks noChangeAspect="1"/>
          </p:cNvPicPr>
          <p:nvPr/>
        </p:nvPicPr>
        <p:blipFill>
          <a:blip r:embed="rId5"/>
          <a:stretch>
            <a:fillRect/>
          </a:stretch>
        </p:blipFill>
        <p:spPr>
          <a:xfrm>
            <a:off x="7315200" y="152400"/>
            <a:ext cx="1600200" cy="581891"/>
          </a:xfrm>
          <a:prstGeom prst="rect">
            <a:avLst/>
          </a:prstGeom>
        </p:spPr>
      </p:pic>
    </p:spTree>
    <p:extLst>
      <p:ext uri="{BB962C8B-B14F-4D97-AF65-F5344CB8AC3E}">
        <p14:creationId xmlns:p14="http://schemas.microsoft.com/office/powerpoint/2010/main" val="1250215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t Business by Rieva Leson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Hot Business">
      <a:majorFont>
        <a:latin typeface="Arial Rounded MT Bold"/>
        <a:ea typeface=""/>
        <a:cs typeface=""/>
      </a:majorFont>
      <a:minorFont>
        <a:latin typeface="Arial Rounded MT Bold"/>
        <a:ea typeface=""/>
        <a:cs typeface=""/>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Hot Business by Rieva Lesonsky.potx</Template>
  <TotalTime>1483</TotalTime>
  <Words>774</Words>
  <Application>Microsoft Office PowerPoint</Application>
  <PresentationFormat>On-screen Show (4:3)</PresentationFormat>
  <Paragraphs>265</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Hot Business by Rieva Lesonsky</vt:lpstr>
      <vt:lpstr>HCA Development Pathway </vt:lpstr>
      <vt:lpstr>Your Career Pathway at St Georges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Businesses to Start Now!</dc:title>
  <dc:creator>Julie Goldie</dc:creator>
  <cp:lastModifiedBy>Nicole Riordan</cp:lastModifiedBy>
  <cp:revision>128</cp:revision>
  <dcterms:created xsi:type="dcterms:W3CDTF">2010-05-28T00:09:10Z</dcterms:created>
  <dcterms:modified xsi:type="dcterms:W3CDTF">2018-03-21T13:01:33Z</dcterms:modified>
</cp:coreProperties>
</file>