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72" r:id="rId6"/>
    <p:sldId id="273" r:id="rId7"/>
    <p:sldId id="270" r:id="rId8"/>
    <p:sldId id="267" r:id="rId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38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1A80-DDCA-4156-8CDB-A1022CFDE0A0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D69008-53A5-4E5D-B87F-90B599EAE600}">
      <dgm:prSet phldrT="[Text]" custT="1"/>
      <dgm:spPr/>
      <dgm:t>
        <a:bodyPr/>
        <a:lstStyle/>
        <a:p>
          <a:r>
            <a:rPr lang="en-US" sz="1400" dirty="0" smtClean="0"/>
            <a:t>Welcome and Support</a:t>
          </a:r>
          <a:r>
            <a:rPr lang="en-US" sz="1400" baseline="0" dirty="0" smtClean="0"/>
            <a:t> </a:t>
          </a:r>
        </a:p>
      </dgm:t>
    </dgm:pt>
    <dgm:pt modelId="{94958B12-8407-4EDD-8686-C098991DC7A9}" type="parTrans" cxnId="{15CB17E2-5D20-4A0D-B680-3154035C5364}">
      <dgm:prSet/>
      <dgm:spPr/>
      <dgm:t>
        <a:bodyPr/>
        <a:lstStyle/>
        <a:p>
          <a:endParaRPr lang="en-US"/>
        </a:p>
      </dgm:t>
    </dgm:pt>
    <dgm:pt modelId="{7BC86163-6994-40DF-A5D8-E08A85828B65}" type="sibTrans" cxnId="{15CB17E2-5D20-4A0D-B680-3154035C5364}">
      <dgm:prSet/>
      <dgm:spPr/>
      <dgm:t>
        <a:bodyPr/>
        <a:lstStyle/>
        <a:p>
          <a:endParaRPr lang="en-US"/>
        </a:p>
      </dgm:t>
    </dgm:pt>
    <dgm:pt modelId="{84BA1941-2BC0-4D6F-8C22-3D32DF780ED4}">
      <dgm:prSet phldrT="[Text]" custT="1"/>
      <dgm:spPr/>
      <dgm:t>
        <a:bodyPr/>
        <a:lstStyle/>
        <a:p>
          <a:r>
            <a:rPr lang="en-US" sz="1400" dirty="0" smtClean="0"/>
            <a:t>Consolidating Your Nursing Skills</a:t>
          </a:r>
          <a:endParaRPr lang="en-US" sz="1400" dirty="0"/>
        </a:p>
      </dgm:t>
    </dgm:pt>
    <dgm:pt modelId="{CE87BDD3-F1A9-4643-89EF-8E379E607930}" type="parTrans" cxnId="{72F07E75-BBE8-4EFB-9814-9FBA90A847E0}">
      <dgm:prSet/>
      <dgm:spPr/>
      <dgm:t>
        <a:bodyPr/>
        <a:lstStyle/>
        <a:p>
          <a:endParaRPr lang="en-US"/>
        </a:p>
      </dgm:t>
    </dgm:pt>
    <dgm:pt modelId="{DACC0CD6-522C-4B0C-B2AB-2DAB9079D536}" type="sibTrans" cxnId="{72F07E75-BBE8-4EFB-9814-9FBA90A847E0}">
      <dgm:prSet/>
      <dgm:spPr/>
      <dgm:t>
        <a:bodyPr/>
        <a:lstStyle/>
        <a:p>
          <a:endParaRPr lang="en-US"/>
        </a:p>
      </dgm:t>
    </dgm:pt>
    <dgm:pt modelId="{0988F712-5851-4378-A591-271752B740DC}">
      <dgm:prSet phldrT="[Text]" custT="1"/>
      <dgm:spPr/>
      <dgm:t>
        <a:bodyPr/>
        <a:lstStyle/>
        <a:p>
          <a:r>
            <a:rPr lang="en-US" sz="1400" dirty="0" smtClean="0"/>
            <a:t>Developing new skills </a:t>
          </a:r>
          <a:endParaRPr lang="en-US" sz="1400" dirty="0"/>
        </a:p>
      </dgm:t>
    </dgm:pt>
    <dgm:pt modelId="{3C6759A9-68D8-4D45-BC71-D9DF1407E218}" type="parTrans" cxnId="{A06D3958-33BA-41BC-8D44-2AFA9CC9B589}">
      <dgm:prSet/>
      <dgm:spPr/>
      <dgm:t>
        <a:bodyPr/>
        <a:lstStyle/>
        <a:p>
          <a:endParaRPr lang="en-US"/>
        </a:p>
      </dgm:t>
    </dgm:pt>
    <dgm:pt modelId="{E1968246-7A62-4797-BFD2-D57E8659443E}" type="sibTrans" cxnId="{A06D3958-33BA-41BC-8D44-2AFA9CC9B589}">
      <dgm:prSet/>
      <dgm:spPr/>
      <dgm:t>
        <a:bodyPr/>
        <a:lstStyle/>
        <a:p>
          <a:endParaRPr lang="en-US"/>
        </a:p>
      </dgm:t>
    </dgm:pt>
    <dgm:pt modelId="{C878F137-0A5B-4BA0-9721-8924FE860BD3}">
      <dgm:prSet phldrT="[Text]" custT="1"/>
      <dgm:spPr/>
      <dgm:t>
        <a:bodyPr/>
        <a:lstStyle/>
        <a:p>
          <a:r>
            <a:rPr lang="en-US" sz="1400" dirty="0" smtClean="0"/>
            <a:t>Continuous</a:t>
          </a:r>
        </a:p>
        <a:p>
          <a:r>
            <a:rPr lang="en-US" sz="1400" dirty="0" smtClean="0"/>
            <a:t>Professional and Personal Development</a:t>
          </a:r>
        </a:p>
        <a:p>
          <a:r>
            <a:rPr lang="en-US" sz="1400" dirty="0" smtClean="0"/>
            <a:t> ( CPPD) </a:t>
          </a:r>
          <a:endParaRPr lang="en-US" sz="1400" dirty="0"/>
        </a:p>
      </dgm:t>
    </dgm:pt>
    <dgm:pt modelId="{CE8B4EAA-AB9D-41A4-ABDF-577093838368}" type="parTrans" cxnId="{9BA528A6-339C-40F8-A2D8-66F6B458CF97}">
      <dgm:prSet/>
      <dgm:spPr/>
      <dgm:t>
        <a:bodyPr/>
        <a:lstStyle/>
        <a:p>
          <a:endParaRPr lang="en-US"/>
        </a:p>
      </dgm:t>
    </dgm:pt>
    <dgm:pt modelId="{F4CDCE75-20C5-4E90-AEE3-958FF32C0D99}" type="sibTrans" cxnId="{9BA528A6-339C-40F8-A2D8-66F6B458CF97}">
      <dgm:prSet/>
      <dgm:spPr/>
      <dgm:t>
        <a:bodyPr/>
        <a:lstStyle/>
        <a:p>
          <a:endParaRPr lang="en-US"/>
        </a:p>
      </dgm:t>
    </dgm:pt>
    <dgm:pt modelId="{72ACE9CA-2ADD-4FFF-BE17-1EF68E6700EB}" type="pres">
      <dgm:prSet presAssocID="{C1C01A80-DDCA-4156-8CDB-A1022CFDE0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93AD9-015E-43B6-AC10-A94E6F366FB9}" type="pres">
      <dgm:prSet presAssocID="{C1C01A80-DDCA-4156-8CDB-A1022CFDE0A0}" presName="diamond" presStyleLbl="bgShp" presStyleIdx="0" presStyleCnt="1" custScaleY="87696"/>
      <dgm:spPr/>
    </dgm:pt>
    <dgm:pt modelId="{4A211BB0-F835-4E86-B266-18691425E5E9}" type="pres">
      <dgm:prSet presAssocID="{C1C01A80-DDCA-4156-8CDB-A1022CFDE0A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1BD5-5A4F-4365-A76C-D59BBBE62C86}" type="pres">
      <dgm:prSet presAssocID="{C1C01A80-DDCA-4156-8CDB-A1022CFDE0A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91614-9B3D-43BA-AA9F-AEAC86EAE993}" type="pres">
      <dgm:prSet presAssocID="{C1C01A80-DDCA-4156-8CDB-A1022CFDE0A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EA68-263D-4FB7-B774-F68EEBE0AB0A}" type="pres">
      <dgm:prSet presAssocID="{C1C01A80-DDCA-4156-8CDB-A1022CFDE0A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472E0-4E30-48ED-8883-BBE886598816}" type="presOf" srcId="{30D69008-53A5-4E5D-B87F-90B599EAE600}" destId="{4A211BB0-F835-4E86-B266-18691425E5E9}" srcOrd="0" destOrd="0" presId="urn:microsoft.com/office/officeart/2005/8/layout/matrix3"/>
    <dgm:cxn modelId="{15CB17E2-5D20-4A0D-B680-3154035C5364}" srcId="{C1C01A80-DDCA-4156-8CDB-A1022CFDE0A0}" destId="{30D69008-53A5-4E5D-B87F-90B599EAE600}" srcOrd="0" destOrd="0" parTransId="{94958B12-8407-4EDD-8686-C098991DC7A9}" sibTransId="{7BC86163-6994-40DF-A5D8-E08A85828B65}"/>
    <dgm:cxn modelId="{FFE2DF02-FA1B-49A1-ACA0-C43E63B251DA}" type="presOf" srcId="{C878F137-0A5B-4BA0-9721-8924FE860BD3}" destId="{F0A5EA68-263D-4FB7-B774-F68EEBE0AB0A}" srcOrd="0" destOrd="0" presId="urn:microsoft.com/office/officeart/2005/8/layout/matrix3"/>
    <dgm:cxn modelId="{D4B6FDF5-3D41-42F7-9FD4-860C41B11B7C}" type="presOf" srcId="{0988F712-5851-4378-A591-271752B740DC}" destId="{73A91614-9B3D-43BA-AA9F-AEAC86EAE993}" srcOrd="0" destOrd="0" presId="urn:microsoft.com/office/officeart/2005/8/layout/matrix3"/>
    <dgm:cxn modelId="{9BA528A6-339C-40F8-A2D8-66F6B458CF97}" srcId="{C1C01A80-DDCA-4156-8CDB-A1022CFDE0A0}" destId="{C878F137-0A5B-4BA0-9721-8924FE860BD3}" srcOrd="3" destOrd="0" parTransId="{CE8B4EAA-AB9D-41A4-ABDF-577093838368}" sibTransId="{F4CDCE75-20C5-4E90-AEE3-958FF32C0D99}"/>
    <dgm:cxn modelId="{7EEFD61E-33A7-46CA-BBD8-9BDAD0FF37C1}" type="presOf" srcId="{84BA1941-2BC0-4D6F-8C22-3D32DF780ED4}" destId="{C2B51BD5-5A4F-4365-A76C-D59BBBE62C86}" srcOrd="0" destOrd="0" presId="urn:microsoft.com/office/officeart/2005/8/layout/matrix3"/>
    <dgm:cxn modelId="{A06D3958-33BA-41BC-8D44-2AFA9CC9B589}" srcId="{C1C01A80-DDCA-4156-8CDB-A1022CFDE0A0}" destId="{0988F712-5851-4378-A591-271752B740DC}" srcOrd="2" destOrd="0" parTransId="{3C6759A9-68D8-4D45-BC71-D9DF1407E218}" sibTransId="{E1968246-7A62-4797-BFD2-D57E8659443E}"/>
    <dgm:cxn modelId="{41646B9F-B3A1-4A89-8D9A-012530AF63D7}" type="presOf" srcId="{C1C01A80-DDCA-4156-8CDB-A1022CFDE0A0}" destId="{72ACE9CA-2ADD-4FFF-BE17-1EF68E6700EB}" srcOrd="0" destOrd="0" presId="urn:microsoft.com/office/officeart/2005/8/layout/matrix3"/>
    <dgm:cxn modelId="{72F07E75-BBE8-4EFB-9814-9FBA90A847E0}" srcId="{C1C01A80-DDCA-4156-8CDB-A1022CFDE0A0}" destId="{84BA1941-2BC0-4D6F-8C22-3D32DF780ED4}" srcOrd="1" destOrd="0" parTransId="{CE87BDD3-F1A9-4643-89EF-8E379E607930}" sibTransId="{DACC0CD6-522C-4B0C-B2AB-2DAB9079D536}"/>
    <dgm:cxn modelId="{931E2668-B579-40F1-8A04-F4357E5A4EA2}" type="presParOf" srcId="{72ACE9CA-2ADD-4FFF-BE17-1EF68E6700EB}" destId="{1B093AD9-015E-43B6-AC10-A94E6F366FB9}" srcOrd="0" destOrd="0" presId="urn:microsoft.com/office/officeart/2005/8/layout/matrix3"/>
    <dgm:cxn modelId="{BDA9D5E8-158C-4698-A4FE-0081CBE49042}" type="presParOf" srcId="{72ACE9CA-2ADD-4FFF-BE17-1EF68E6700EB}" destId="{4A211BB0-F835-4E86-B266-18691425E5E9}" srcOrd="1" destOrd="0" presId="urn:microsoft.com/office/officeart/2005/8/layout/matrix3"/>
    <dgm:cxn modelId="{3CE3BA39-91F8-4D90-8F98-0CFF49B92B2E}" type="presParOf" srcId="{72ACE9CA-2ADD-4FFF-BE17-1EF68E6700EB}" destId="{C2B51BD5-5A4F-4365-A76C-D59BBBE62C86}" srcOrd="2" destOrd="0" presId="urn:microsoft.com/office/officeart/2005/8/layout/matrix3"/>
    <dgm:cxn modelId="{D24A423C-10A9-495D-B694-7748C730FF0C}" type="presParOf" srcId="{72ACE9CA-2ADD-4FFF-BE17-1EF68E6700EB}" destId="{73A91614-9B3D-43BA-AA9F-AEAC86EAE993}" srcOrd="3" destOrd="0" presId="urn:microsoft.com/office/officeart/2005/8/layout/matrix3"/>
    <dgm:cxn modelId="{C7654A38-1CD2-4E24-B57D-B8FCD451B324}" type="presParOf" srcId="{72ACE9CA-2ADD-4FFF-BE17-1EF68E6700EB}" destId="{F0A5EA68-263D-4FB7-B774-F68EEBE0AB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A385B-E999-9B46-AD2D-9231534B54C1}" type="doc">
      <dgm:prSet loTypeId="urn:microsoft.com/office/officeart/2005/8/layout/hProcess9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A63402-E335-A84B-9784-DC46ECE52449}">
      <dgm:prSet/>
      <dgm:spPr/>
      <dgm:t>
        <a:bodyPr/>
        <a:lstStyle/>
        <a:p>
          <a:r>
            <a:rPr lang="en-US" dirty="0" smtClean="0"/>
            <a:t>Opportunity to move  to another clinical area to </a:t>
          </a:r>
          <a:r>
            <a:rPr lang="en-US" dirty="0" smtClean="0">
              <a:solidFill>
                <a:srgbClr val="FFFF00"/>
              </a:solidFill>
            </a:rPr>
            <a:t>gain experience and new skills  </a:t>
          </a:r>
          <a:r>
            <a:rPr lang="en-US" dirty="0" smtClean="0"/>
            <a:t>via the internal transfer process</a:t>
          </a:r>
        </a:p>
      </dgm:t>
    </dgm:pt>
    <dgm:pt modelId="{E43BD66D-155D-0648-AA58-BAE61130DEEC}" type="parTrans" cxnId="{93B89878-7588-6A40-8FC5-9F279FD1F37B}">
      <dgm:prSet/>
      <dgm:spPr/>
      <dgm:t>
        <a:bodyPr/>
        <a:lstStyle/>
        <a:p>
          <a:endParaRPr lang="en-US"/>
        </a:p>
      </dgm:t>
    </dgm:pt>
    <dgm:pt modelId="{FF678ACE-1C80-CD46-A6CF-0BC4895DB01E}" type="sibTrans" cxnId="{93B89878-7588-6A40-8FC5-9F279FD1F37B}">
      <dgm:prSet/>
      <dgm:spPr/>
      <dgm:t>
        <a:bodyPr/>
        <a:lstStyle/>
        <a:p>
          <a:endParaRPr lang="en-US"/>
        </a:p>
      </dgm:t>
    </dgm:pt>
    <dgm:pt modelId="{8A687659-CAEE-194E-A1E2-765C101507C7}" type="pres">
      <dgm:prSet presAssocID="{DACA385B-E999-9B46-AD2D-9231534B54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060788-85C6-4E49-AA2E-9CD7C06BD725}" type="pres">
      <dgm:prSet presAssocID="{DACA385B-E999-9B46-AD2D-9231534B54C1}" presName="arrow" presStyleLbl="bgShp" presStyleIdx="0" presStyleCnt="1" custScaleX="117647" custLinFactNeighborX="1070" custLinFactNeighborY="-8001"/>
      <dgm:spPr/>
    </dgm:pt>
    <dgm:pt modelId="{02A459CE-D6BF-1148-84E3-F5AEA23AE8CA}" type="pres">
      <dgm:prSet presAssocID="{DACA385B-E999-9B46-AD2D-9231534B54C1}" presName="linearProcess" presStyleCnt="0"/>
      <dgm:spPr/>
    </dgm:pt>
    <dgm:pt modelId="{5B9F4C78-1716-E542-8105-60B37AC36D9E}" type="pres">
      <dgm:prSet presAssocID="{53A63402-E335-A84B-9784-DC46ECE52449}" presName="textNode" presStyleLbl="node1" presStyleIdx="0" presStyleCnt="1" custScaleX="192771" custScaleY="245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5BA89-671F-1945-A52C-BA785B0D4AB6}" type="presOf" srcId="{53A63402-E335-A84B-9784-DC46ECE52449}" destId="{5B9F4C78-1716-E542-8105-60B37AC36D9E}" srcOrd="0" destOrd="0" presId="urn:microsoft.com/office/officeart/2005/8/layout/hProcess9"/>
    <dgm:cxn modelId="{93B89878-7588-6A40-8FC5-9F279FD1F37B}" srcId="{DACA385B-E999-9B46-AD2D-9231534B54C1}" destId="{53A63402-E335-A84B-9784-DC46ECE52449}" srcOrd="0" destOrd="0" parTransId="{E43BD66D-155D-0648-AA58-BAE61130DEEC}" sibTransId="{FF678ACE-1C80-CD46-A6CF-0BC4895DB01E}"/>
    <dgm:cxn modelId="{C05D233D-B10E-6440-89BF-84E14810A8B2}" type="presOf" srcId="{DACA385B-E999-9B46-AD2D-9231534B54C1}" destId="{8A687659-CAEE-194E-A1E2-765C101507C7}" srcOrd="0" destOrd="0" presId="urn:microsoft.com/office/officeart/2005/8/layout/hProcess9"/>
    <dgm:cxn modelId="{9B167D0D-7959-8045-BF7B-0A0D7236CD4A}" type="presParOf" srcId="{8A687659-CAEE-194E-A1E2-765C101507C7}" destId="{EE060788-85C6-4E49-AA2E-9CD7C06BD725}" srcOrd="0" destOrd="0" presId="urn:microsoft.com/office/officeart/2005/8/layout/hProcess9"/>
    <dgm:cxn modelId="{9FF8B45E-E4D9-B64C-BF7F-5D5D02B922BF}" type="presParOf" srcId="{8A687659-CAEE-194E-A1E2-765C101507C7}" destId="{02A459CE-D6BF-1148-84E3-F5AEA23AE8CA}" srcOrd="1" destOrd="0" presId="urn:microsoft.com/office/officeart/2005/8/layout/hProcess9"/>
    <dgm:cxn modelId="{F42B28ED-77E1-7F48-A991-BFE0514E8A83}" type="presParOf" srcId="{02A459CE-D6BF-1148-84E3-F5AEA23AE8CA}" destId="{5B9F4C78-1716-E542-8105-60B37AC36D9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CA385B-E999-9B46-AD2D-9231534B54C1}" type="doc">
      <dgm:prSet loTypeId="urn:microsoft.com/office/officeart/2005/8/layout/hProcess9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A63402-E335-A84B-9784-DC46ECE52449}">
      <dgm:prSet/>
      <dgm:spPr/>
      <dgm:t>
        <a:bodyPr/>
        <a:lstStyle/>
        <a:p>
          <a:r>
            <a:rPr lang="en-US" dirty="0" smtClean="0"/>
            <a:t>Opportunity to move  to another clinical area to </a:t>
          </a:r>
          <a:r>
            <a:rPr lang="en-US" dirty="0" smtClean="0">
              <a:solidFill>
                <a:srgbClr val="FFFF00"/>
              </a:solidFill>
            </a:rPr>
            <a:t>gain experience and new skills  </a:t>
          </a:r>
          <a:r>
            <a:rPr lang="en-US" dirty="0" smtClean="0"/>
            <a:t>via the internal transfer process</a:t>
          </a:r>
        </a:p>
      </dgm:t>
    </dgm:pt>
    <dgm:pt modelId="{E43BD66D-155D-0648-AA58-BAE61130DEEC}" type="parTrans" cxnId="{93B89878-7588-6A40-8FC5-9F279FD1F37B}">
      <dgm:prSet/>
      <dgm:spPr/>
      <dgm:t>
        <a:bodyPr/>
        <a:lstStyle/>
        <a:p>
          <a:endParaRPr lang="en-US"/>
        </a:p>
      </dgm:t>
    </dgm:pt>
    <dgm:pt modelId="{FF678ACE-1C80-CD46-A6CF-0BC4895DB01E}" type="sibTrans" cxnId="{93B89878-7588-6A40-8FC5-9F279FD1F37B}">
      <dgm:prSet/>
      <dgm:spPr/>
      <dgm:t>
        <a:bodyPr/>
        <a:lstStyle/>
        <a:p>
          <a:endParaRPr lang="en-US"/>
        </a:p>
      </dgm:t>
    </dgm:pt>
    <dgm:pt modelId="{8A687659-CAEE-194E-A1E2-765C101507C7}" type="pres">
      <dgm:prSet presAssocID="{DACA385B-E999-9B46-AD2D-9231534B54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060788-85C6-4E49-AA2E-9CD7C06BD725}" type="pres">
      <dgm:prSet presAssocID="{DACA385B-E999-9B46-AD2D-9231534B54C1}" presName="arrow" presStyleLbl="bgShp" presStyleIdx="0" presStyleCnt="1" custScaleX="117647" custLinFactNeighborX="1070" custLinFactNeighborY="-8001"/>
      <dgm:spPr/>
    </dgm:pt>
    <dgm:pt modelId="{02A459CE-D6BF-1148-84E3-F5AEA23AE8CA}" type="pres">
      <dgm:prSet presAssocID="{DACA385B-E999-9B46-AD2D-9231534B54C1}" presName="linearProcess" presStyleCnt="0"/>
      <dgm:spPr/>
    </dgm:pt>
    <dgm:pt modelId="{5B9F4C78-1716-E542-8105-60B37AC36D9E}" type="pres">
      <dgm:prSet presAssocID="{53A63402-E335-A84B-9784-DC46ECE52449}" presName="textNode" presStyleLbl="node1" presStyleIdx="0" presStyleCnt="1" custScaleX="192771" custScaleY="245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B5E26-41A6-4A42-8EC6-9A25F8628BEC}" type="presOf" srcId="{DACA385B-E999-9B46-AD2D-9231534B54C1}" destId="{8A687659-CAEE-194E-A1E2-765C101507C7}" srcOrd="0" destOrd="0" presId="urn:microsoft.com/office/officeart/2005/8/layout/hProcess9"/>
    <dgm:cxn modelId="{860E2B8A-EDB7-A24D-8799-B29C65E98B09}" type="presOf" srcId="{53A63402-E335-A84B-9784-DC46ECE52449}" destId="{5B9F4C78-1716-E542-8105-60B37AC36D9E}" srcOrd="0" destOrd="0" presId="urn:microsoft.com/office/officeart/2005/8/layout/hProcess9"/>
    <dgm:cxn modelId="{93B89878-7588-6A40-8FC5-9F279FD1F37B}" srcId="{DACA385B-E999-9B46-AD2D-9231534B54C1}" destId="{53A63402-E335-A84B-9784-DC46ECE52449}" srcOrd="0" destOrd="0" parTransId="{E43BD66D-155D-0648-AA58-BAE61130DEEC}" sibTransId="{FF678ACE-1C80-CD46-A6CF-0BC4895DB01E}"/>
    <dgm:cxn modelId="{FF1AF219-888C-ED49-BDF9-6A2D3961C74F}" type="presParOf" srcId="{8A687659-CAEE-194E-A1E2-765C101507C7}" destId="{EE060788-85C6-4E49-AA2E-9CD7C06BD725}" srcOrd="0" destOrd="0" presId="urn:microsoft.com/office/officeart/2005/8/layout/hProcess9"/>
    <dgm:cxn modelId="{9CACC54C-A5B0-F549-813E-6D1882B2566B}" type="presParOf" srcId="{8A687659-CAEE-194E-A1E2-765C101507C7}" destId="{02A459CE-D6BF-1148-84E3-F5AEA23AE8CA}" srcOrd="1" destOrd="0" presId="urn:microsoft.com/office/officeart/2005/8/layout/hProcess9"/>
    <dgm:cxn modelId="{64E8666F-A064-2E49-8E84-BF5A60359F3D}" type="presParOf" srcId="{02A459CE-D6BF-1148-84E3-F5AEA23AE8CA}" destId="{5B9F4C78-1716-E542-8105-60B37AC36D9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CA385B-E999-9B46-AD2D-9231534B54C1}" type="doc">
      <dgm:prSet loTypeId="urn:microsoft.com/office/officeart/2005/8/layout/hProcess9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A63402-E335-A84B-9784-DC46ECE52449}">
      <dgm:prSet/>
      <dgm:spPr/>
      <dgm:t>
        <a:bodyPr/>
        <a:lstStyle/>
        <a:p>
          <a:r>
            <a:rPr lang="en-US" dirty="0" smtClean="0"/>
            <a:t>Opportunity to move  to another clinical area to </a:t>
          </a:r>
          <a:r>
            <a:rPr lang="en-US" dirty="0" smtClean="0">
              <a:solidFill>
                <a:srgbClr val="FFFF00"/>
              </a:solidFill>
            </a:rPr>
            <a:t>gain experience and new skills  </a:t>
          </a:r>
          <a:r>
            <a:rPr lang="en-US" dirty="0" smtClean="0"/>
            <a:t>via the internal transfer process</a:t>
          </a:r>
        </a:p>
      </dgm:t>
    </dgm:pt>
    <dgm:pt modelId="{E43BD66D-155D-0648-AA58-BAE61130DEEC}" type="parTrans" cxnId="{93B89878-7588-6A40-8FC5-9F279FD1F37B}">
      <dgm:prSet/>
      <dgm:spPr/>
      <dgm:t>
        <a:bodyPr/>
        <a:lstStyle/>
        <a:p>
          <a:endParaRPr lang="en-US"/>
        </a:p>
      </dgm:t>
    </dgm:pt>
    <dgm:pt modelId="{FF678ACE-1C80-CD46-A6CF-0BC4895DB01E}" type="sibTrans" cxnId="{93B89878-7588-6A40-8FC5-9F279FD1F37B}">
      <dgm:prSet/>
      <dgm:spPr/>
      <dgm:t>
        <a:bodyPr/>
        <a:lstStyle/>
        <a:p>
          <a:endParaRPr lang="en-US"/>
        </a:p>
      </dgm:t>
    </dgm:pt>
    <dgm:pt modelId="{8A687659-CAEE-194E-A1E2-765C101507C7}" type="pres">
      <dgm:prSet presAssocID="{DACA385B-E999-9B46-AD2D-9231534B54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060788-85C6-4E49-AA2E-9CD7C06BD725}" type="pres">
      <dgm:prSet presAssocID="{DACA385B-E999-9B46-AD2D-9231534B54C1}" presName="arrow" presStyleLbl="bgShp" presStyleIdx="0" presStyleCnt="1" custScaleX="117647" custLinFactNeighborX="1070" custLinFactNeighborY="-8001"/>
      <dgm:spPr/>
    </dgm:pt>
    <dgm:pt modelId="{02A459CE-D6BF-1148-84E3-F5AEA23AE8CA}" type="pres">
      <dgm:prSet presAssocID="{DACA385B-E999-9B46-AD2D-9231534B54C1}" presName="linearProcess" presStyleCnt="0"/>
      <dgm:spPr/>
    </dgm:pt>
    <dgm:pt modelId="{5B9F4C78-1716-E542-8105-60B37AC36D9E}" type="pres">
      <dgm:prSet presAssocID="{53A63402-E335-A84B-9784-DC46ECE52449}" presName="textNode" presStyleLbl="node1" presStyleIdx="0" presStyleCnt="1" custScaleX="192771" custScaleY="245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8F2C3-C5F8-CE45-9598-74F71F612E79}" type="presOf" srcId="{53A63402-E335-A84B-9784-DC46ECE52449}" destId="{5B9F4C78-1716-E542-8105-60B37AC36D9E}" srcOrd="0" destOrd="0" presId="urn:microsoft.com/office/officeart/2005/8/layout/hProcess9"/>
    <dgm:cxn modelId="{93B89878-7588-6A40-8FC5-9F279FD1F37B}" srcId="{DACA385B-E999-9B46-AD2D-9231534B54C1}" destId="{53A63402-E335-A84B-9784-DC46ECE52449}" srcOrd="0" destOrd="0" parTransId="{E43BD66D-155D-0648-AA58-BAE61130DEEC}" sibTransId="{FF678ACE-1C80-CD46-A6CF-0BC4895DB01E}"/>
    <dgm:cxn modelId="{1A2D511A-03DE-CA42-8171-09447EB968A8}" type="presOf" srcId="{DACA385B-E999-9B46-AD2D-9231534B54C1}" destId="{8A687659-CAEE-194E-A1E2-765C101507C7}" srcOrd="0" destOrd="0" presId="urn:microsoft.com/office/officeart/2005/8/layout/hProcess9"/>
    <dgm:cxn modelId="{9CB8398B-7DFC-FD4B-B22F-1121F3E39ABB}" type="presParOf" srcId="{8A687659-CAEE-194E-A1E2-765C101507C7}" destId="{EE060788-85C6-4E49-AA2E-9CD7C06BD725}" srcOrd="0" destOrd="0" presId="urn:microsoft.com/office/officeart/2005/8/layout/hProcess9"/>
    <dgm:cxn modelId="{75CEBA1A-01CF-BF49-8F1D-B21E7AF2FD6B}" type="presParOf" srcId="{8A687659-CAEE-194E-A1E2-765C101507C7}" destId="{02A459CE-D6BF-1148-84E3-F5AEA23AE8CA}" srcOrd="1" destOrd="0" presId="urn:microsoft.com/office/officeart/2005/8/layout/hProcess9"/>
    <dgm:cxn modelId="{F7463F7E-FFCF-AA4C-B073-5724A40A8AE7}" type="presParOf" srcId="{02A459CE-D6BF-1148-84E3-F5AEA23AE8CA}" destId="{5B9F4C78-1716-E542-8105-60B37AC36D9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93AD9-015E-43B6-AC10-A94E6F366FB9}">
      <dsp:nvSpPr>
        <dsp:cNvPr id="0" name=""/>
        <dsp:cNvSpPr/>
      </dsp:nvSpPr>
      <dsp:spPr>
        <a:xfrm>
          <a:off x="0" y="1066794"/>
          <a:ext cx="4257675" cy="373381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11BB0-F835-4E86-B266-18691425E5E9}">
      <dsp:nvSpPr>
        <dsp:cNvPr id="0" name=""/>
        <dsp:cNvSpPr/>
      </dsp:nvSpPr>
      <dsp:spPr>
        <a:xfrm>
          <a:off x="404479" y="1209341"/>
          <a:ext cx="1660493" cy="16604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Welcome and Support</a:t>
          </a:r>
          <a:r>
            <a:rPr lang="en-US" sz="1400" kern="1200" baseline="0" dirty="0" smtClean="0"/>
            <a:t> </a:t>
          </a:r>
        </a:p>
      </dsp:txBody>
      <dsp:txXfrm>
        <a:off x="485538" y="1290400"/>
        <a:ext cx="1498375" cy="1498375"/>
      </dsp:txXfrm>
    </dsp:sp>
    <dsp:sp modelId="{C2B51BD5-5A4F-4365-A76C-D59BBBE62C86}">
      <dsp:nvSpPr>
        <dsp:cNvPr id="0" name=""/>
        <dsp:cNvSpPr/>
      </dsp:nvSpPr>
      <dsp:spPr>
        <a:xfrm>
          <a:off x="2192702" y="1209341"/>
          <a:ext cx="1660493" cy="16604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Consolidating Your Nursing Skills</a:t>
          </a:r>
          <a:endParaRPr lang="en-US" sz="1400" kern="1200" dirty="0"/>
        </a:p>
      </dsp:txBody>
      <dsp:txXfrm>
        <a:off x="2273761" y="1290400"/>
        <a:ext cx="1498375" cy="1498375"/>
      </dsp:txXfrm>
    </dsp:sp>
    <dsp:sp modelId="{73A91614-9B3D-43BA-AA9F-AEAC86EAE993}">
      <dsp:nvSpPr>
        <dsp:cNvPr id="0" name=""/>
        <dsp:cNvSpPr/>
      </dsp:nvSpPr>
      <dsp:spPr>
        <a:xfrm>
          <a:off x="404479" y="2997565"/>
          <a:ext cx="1660493" cy="16604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Developing new skills </a:t>
          </a:r>
          <a:endParaRPr lang="en-US" sz="1400" kern="1200" dirty="0"/>
        </a:p>
      </dsp:txBody>
      <dsp:txXfrm>
        <a:off x="485538" y="3078624"/>
        <a:ext cx="1498375" cy="1498375"/>
      </dsp:txXfrm>
    </dsp:sp>
    <dsp:sp modelId="{F0A5EA68-263D-4FB7-B774-F68EEBE0AB0A}">
      <dsp:nvSpPr>
        <dsp:cNvPr id="0" name=""/>
        <dsp:cNvSpPr/>
      </dsp:nvSpPr>
      <dsp:spPr>
        <a:xfrm>
          <a:off x="2192702" y="2997565"/>
          <a:ext cx="1660493" cy="16604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Continuous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Professional and Personal Development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( CPPD) </a:t>
          </a:r>
          <a:endParaRPr lang="en-US" sz="1400" kern="1200" dirty="0"/>
        </a:p>
      </dsp:txBody>
      <dsp:txXfrm>
        <a:off x="2273761" y="3078624"/>
        <a:ext cx="1498375" cy="1498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60788-85C6-4E49-AA2E-9CD7C06BD725}">
      <dsp:nvSpPr>
        <dsp:cNvPr id="0" name=""/>
        <dsp:cNvSpPr/>
      </dsp:nvSpPr>
      <dsp:spPr>
        <a:xfrm>
          <a:off x="4" y="0"/>
          <a:ext cx="8610595" cy="609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F4C78-1716-E542-8105-60B37AC36D9E}">
      <dsp:nvSpPr>
        <dsp:cNvPr id="0" name=""/>
        <dsp:cNvSpPr/>
      </dsp:nvSpPr>
      <dsp:spPr>
        <a:xfrm>
          <a:off x="1622" y="6043"/>
          <a:ext cx="8607354" cy="59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Opportunity to move  to another clinical area to </a:t>
          </a:r>
          <a:r>
            <a:rPr lang="en-US" sz="1500" kern="1200" dirty="0" smtClean="0">
              <a:solidFill>
                <a:srgbClr val="FFFF00"/>
              </a:solidFill>
            </a:rPr>
            <a:t>gain experience and new skills  </a:t>
          </a:r>
          <a:r>
            <a:rPr lang="en-US" sz="1500" kern="1200" dirty="0" smtClean="0"/>
            <a:t>via the internal transfer process</a:t>
          </a:r>
        </a:p>
      </dsp:txBody>
      <dsp:txXfrm>
        <a:off x="30790" y="35211"/>
        <a:ext cx="8549018" cy="539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60788-85C6-4E49-AA2E-9CD7C06BD725}">
      <dsp:nvSpPr>
        <dsp:cNvPr id="0" name=""/>
        <dsp:cNvSpPr/>
      </dsp:nvSpPr>
      <dsp:spPr>
        <a:xfrm>
          <a:off x="3" y="0"/>
          <a:ext cx="6019796" cy="609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F4C78-1716-E542-8105-60B37AC36D9E}">
      <dsp:nvSpPr>
        <dsp:cNvPr id="0" name=""/>
        <dsp:cNvSpPr/>
      </dsp:nvSpPr>
      <dsp:spPr>
        <a:xfrm>
          <a:off x="1134" y="6043"/>
          <a:ext cx="6017530" cy="59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Opportunity to move  to another clinical area to </a:t>
          </a:r>
          <a:r>
            <a:rPr lang="en-US" sz="1500" kern="1200" dirty="0" smtClean="0">
              <a:solidFill>
                <a:srgbClr val="FFFF00"/>
              </a:solidFill>
            </a:rPr>
            <a:t>gain experience and new skills  </a:t>
          </a:r>
          <a:r>
            <a:rPr lang="en-US" sz="1500" kern="1200" dirty="0" smtClean="0"/>
            <a:t>via the internal transfer process</a:t>
          </a:r>
        </a:p>
      </dsp:txBody>
      <dsp:txXfrm>
        <a:off x="30302" y="35211"/>
        <a:ext cx="5959194" cy="539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60788-85C6-4E49-AA2E-9CD7C06BD725}">
      <dsp:nvSpPr>
        <dsp:cNvPr id="0" name=""/>
        <dsp:cNvSpPr/>
      </dsp:nvSpPr>
      <dsp:spPr>
        <a:xfrm>
          <a:off x="3" y="0"/>
          <a:ext cx="6019796" cy="609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9F4C78-1716-E542-8105-60B37AC36D9E}">
      <dsp:nvSpPr>
        <dsp:cNvPr id="0" name=""/>
        <dsp:cNvSpPr/>
      </dsp:nvSpPr>
      <dsp:spPr>
        <a:xfrm>
          <a:off x="1134" y="6043"/>
          <a:ext cx="6017530" cy="59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Opportunity to move  to another clinical area to </a:t>
          </a:r>
          <a:r>
            <a:rPr lang="en-US" sz="1500" kern="1200" dirty="0" smtClean="0">
              <a:solidFill>
                <a:srgbClr val="FFFF00"/>
              </a:solidFill>
            </a:rPr>
            <a:t>gain experience and new skills  </a:t>
          </a:r>
          <a:r>
            <a:rPr lang="en-US" sz="1500" kern="1200" dirty="0" smtClean="0"/>
            <a:t>via the internal transfer process</a:t>
          </a:r>
        </a:p>
      </dsp:txBody>
      <dsp:txXfrm>
        <a:off x="30302" y="35211"/>
        <a:ext cx="5959194" cy="539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B759-2C63-468F-8D4E-F44D9A92D92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.stgeorges.nhs.u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.stgeorges.nhs.u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www.learn.stgeorges.nhs.uk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GB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3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2357120"/>
            <a:ext cx="3748088" cy="214376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3600" b="0" dirty="0"/>
            </a:lvl1pPr>
          </a:lstStyle>
          <a:p>
            <a:pPr lvl="0" algn="ctr"/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4400" dirty="0"/>
            </a:lvl1pPr>
          </a:lstStyle>
          <a:p>
            <a:pPr lvl="0" algn="r"/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sz="2000" baseline="0"/>
            </a:lvl1pPr>
          </a:lstStyle>
          <a:p>
            <a:pPr marL="0" lvl="0" indent="0">
              <a:buNone/>
            </a:pPr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marL="0" lvl="0" indent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350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713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6200000">
            <a:off x="6032064" y="-1356876"/>
            <a:ext cx="1450260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Freeform 14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Freeform 15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629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/>
            </a:lvl1pPr>
          </a:lstStyle>
          <a:p>
            <a:pPr lvl="0" algn="r"/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849727" y="3923851"/>
            <a:ext cx="667512" cy="4319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639740" y="-1566294"/>
            <a:ext cx="668595" cy="4292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marL="0" lvl="0" indent="0" algn="ctr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marL="0" lvl="0" indent="0" algn="ctr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 rotWithShape="1">
          <a:blip r:embed="rId17"/>
          <a:srcRect t="1703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6668"/>
          <a:stretch/>
        </p:blipFill>
        <p:spPr>
          <a:xfrm>
            <a:off x="0" y="0"/>
            <a:ext cx="2152254" cy="11429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16" y="658031"/>
            <a:ext cx="1509086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2AEC960-1F6D-44A9-80B8-39618AA04C59}" type="datetimeFigureOut">
              <a:rPr lang="en-US" smtClean="0"/>
              <a:pPr/>
              <a:t>3/21/2018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5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3" r:id="rId12"/>
    <p:sldLayoutId id="2147483684" r:id="rId13"/>
    <p:sldLayoutId id="2147483673" r:id="rId14"/>
    <p:sldLayoutId id="214748367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710493" y="3542632"/>
            <a:ext cx="8266176" cy="85391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 Development Pathway B5 -7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Structured pathway and career development for B5 nurses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6096000"/>
            <a:ext cx="1371600" cy="685800"/>
          </a:xfrm>
          <a:prstGeom prst="rect">
            <a:avLst/>
          </a:prstGeom>
        </p:spPr>
      </p:pic>
      <p:pic>
        <p:nvPicPr>
          <p:cNvPr id="2050" name="Picture 2" descr="Image result for nursing ST GEORGES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990600"/>
            <a:ext cx="2340428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rating theatre t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stgeorges.nhs.uk/wp-content/uploads/2015/03/St-Georges-University-Hospitals150dpiCo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4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3581399" cy="27432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Nursing Development  Pathway </a:t>
            </a:r>
            <a:br>
              <a:rPr lang="en-US" sz="2400" dirty="0" smtClean="0"/>
            </a:br>
            <a:r>
              <a:rPr lang="en-US" sz="2400" dirty="0" smtClean="0"/>
              <a:t>B5 – B7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939336"/>
              </p:ext>
            </p:extLst>
          </p:nvPr>
        </p:nvGraphicFramePr>
        <p:xfrm>
          <a:off x="4495800" y="0"/>
          <a:ext cx="4257675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5638800"/>
            <a:ext cx="1447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5638800"/>
            <a:ext cx="1371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5400" y="5638800"/>
            <a:ext cx="1905000" cy="646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7170" y="44869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https://www.stgeorges.nhs.uk/wp-content/uploads/2015/03/St-Georges-University-Hospitals150dpiCol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209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K:\St George's Leadership Academy\LA-3 FINAL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32004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8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324" y="457200"/>
            <a:ext cx="8805780" cy="6477000"/>
            <a:chOff x="152400" y="762000"/>
            <a:chExt cx="8805780" cy="5943600"/>
          </a:xfrm>
        </p:grpSpPr>
        <p:sp>
          <p:nvSpPr>
            <p:cNvPr id="5" name="Minus 4"/>
            <p:cNvSpPr/>
            <p:nvPr/>
          </p:nvSpPr>
          <p:spPr>
            <a:xfrm rot="21300000">
              <a:off x="173231" y="3459647"/>
              <a:ext cx="8784949" cy="873468"/>
            </a:xfrm>
            <a:prstGeom prst="mathMin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Up Arrow 5"/>
            <p:cNvSpPr/>
            <p:nvPr/>
          </p:nvSpPr>
          <p:spPr>
            <a:xfrm>
              <a:off x="152400" y="762000"/>
              <a:ext cx="2651760" cy="2133600"/>
            </a:xfrm>
            <a:prstGeom prst="up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124201" y="1219200"/>
              <a:ext cx="4343400" cy="2362200"/>
            </a:xfrm>
            <a:custGeom>
              <a:avLst/>
              <a:gdLst>
                <a:gd name="connsiteX0" fmla="*/ 0 w 3956312"/>
                <a:gd name="connsiteY0" fmla="*/ 0 h 2240280"/>
                <a:gd name="connsiteX1" fmla="*/ 3956312 w 3956312"/>
                <a:gd name="connsiteY1" fmla="*/ 0 h 2240280"/>
                <a:gd name="connsiteX2" fmla="*/ 3956312 w 3956312"/>
                <a:gd name="connsiteY2" fmla="*/ 2240280 h 2240280"/>
                <a:gd name="connsiteX3" fmla="*/ 0 w 3956312"/>
                <a:gd name="connsiteY3" fmla="*/ 2240280 h 2240280"/>
                <a:gd name="connsiteX4" fmla="*/ 0 w 3956312"/>
                <a:gd name="connsiteY4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312" h="2240280">
                  <a:moveTo>
                    <a:pt x="0" y="0"/>
                  </a:moveTo>
                  <a:lnTo>
                    <a:pt x="3956312" y="0"/>
                  </a:lnTo>
                  <a:lnTo>
                    <a:pt x="3956312" y="2240280"/>
                  </a:lnTo>
                  <a:lnTo>
                    <a:pt x="0" y="2240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Emphasis on Core Skills and Support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induction</a:t>
              </a: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house training e.g. IV administration/Venepuncture /Cannulation </a:t>
              </a: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en-US" sz="16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Consolidation and role clarification via trust competencies </a:t>
              </a: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Future roles 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279136" y="4229099"/>
              <a:ext cx="2651760" cy="2133600"/>
            </a:xfrm>
            <a:prstGeom prst="down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27309" y="4355805"/>
              <a:ext cx="4730485" cy="2349795"/>
            </a:xfrm>
            <a:custGeom>
              <a:avLst/>
              <a:gdLst>
                <a:gd name="connsiteX0" fmla="*/ 0 w 4730485"/>
                <a:gd name="connsiteY0" fmla="*/ 0 h 2240280"/>
                <a:gd name="connsiteX1" fmla="*/ 4730485 w 4730485"/>
                <a:gd name="connsiteY1" fmla="*/ 0 h 2240280"/>
                <a:gd name="connsiteX2" fmla="*/ 4730485 w 4730485"/>
                <a:gd name="connsiteY2" fmla="*/ 2240280 h 2240280"/>
                <a:gd name="connsiteX3" fmla="*/ 0 w 4730485"/>
                <a:gd name="connsiteY3" fmla="*/ 2240280 h 2240280"/>
                <a:gd name="connsiteX4" fmla="*/ 0 w 4730485"/>
                <a:gd name="connsiteY4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0485" h="2240280">
                  <a:moveTo>
                    <a:pt x="0" y="0"/>
                  </a:moveTo>
                  <a:lnTo>
                    <a:pt x="4730485" y="0"/>
                  </a:lnTo>
                  <a:lnTo>
                    <a:pt x="4730485" y="2240280"/>
                  </a:lnTo>
                  <a:lnTo>
                    <a:pt x="0" y="2240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Changes </a:t>
              </a:r>
              <a:endParaRPr lang="en-US" kern="1200" dirty="0" smtClean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0" indent="-342900">
                <a:spcAft>
                  <a:spcPts val="600"/>
                </a:spcAft>
                <a:buBlip>
                  <a:blip r:embed="rId3"/>
                </a:buBlip>
              </a:pPr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Emphasis on gradual development </a:t>
              </a:r>
            </a:p>
            <a:p>
              <a:pPr marL="342900" lvl="0" indent="-342900">
                <a:spcAft>
                  <a:spcPts val="600"/>
                </a:spcAft>
                <a:buBlip>
                  <a:blip r:embed="rId3"/>
                </a:buBlip>
              </a:pPr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Emphasis on pastoral support and appropriate education and development</a:t>
              </a:r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082" y="1143000"/>
            <a:ext cx="1265767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963" y="6019800"/>
            <a:ext cx="1371600" cy="685800"/>
          </a:xfrm>
          <a:prstGeom prst="rect">
            <a:avLst/>
          </a:prstGeom>
        </p:spPr>
      </p:pic>
      <p:pic>
        <p:nvPicPr>
          <p:cNvPr id="12" name="Picture 2" descr="https://www.stgeorges.nhs.uk/wp-content/uploads/2015/03/St-Georges-University-Hospitals150dpiCo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209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5394824"/>
              </p:ext>
            </p:extLst>
          </p:nvPr>
        </p:nvGraphicFramePr>
        <p:xfrm>
          <a:off x="152400" y="6172200"/>
          <a:ext cx="8610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2400" y="1981200"/>
            <a:ext cx="2133599" cy="2423557"/>
            <a:chOff x="611" y="-1638811"/>
            <a:chExt cx="1455954" cy="3825750"/>
          </a:xfrm>
        </p:grpSpPr>
        <p:sp>
          <p:nvSpPr>
            <p:cNvPr id="6" name="Rounded Rectangle 5"/>
            <p:cNvSpPr/>
            <p:nvPr/>
          </p:nvSpPr>
          <p:spPr>
            <a:xfrm>
              <a:off x="611" y="-1638811"/>
              <a:ext cx="1455954" cy="2646312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The following are mandatory </a:t>
              </a:r>
              <a:r>
                <a:rPr lang="en-US" sz="14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</a:p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dirty="0" smtClean="0"/>
                <a:t>Competencies</a:t>
              </a:r>
            </a:p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dirty="0" smtClean="0"/>
                <a:t>MAST </a:t>
              </a:r>
            </a:p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dirty="0" smtClean="0"/>
                <a:t>Appraisal</a:t>
              </a:r>
              <a:endParaRPr lang="en-US" dirty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endParaRPr lang="en-US" dirty="0"/>
            </a:p>
            <a:p>
              <a:endParaRPr lang="en-US" dirty="0" smtClean="0"/>
            </a:p>
          </p:txBody>
        </p:sp>
        <p:sp>
          <p:nvSpPr>
            <p:cNvPr id="7" name="Rounded Rectangle 4"/>
            <p:cNvSpPr/>
            <p:nvPr/>
          </p:nvSpPr>
          <p:spPr>
            <a:xfrm rot="16200000">
              <a:off x="-829797" y="830408"/>
              <a:ext cx="2186940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457200" lvl="0" indent="-45720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ü"/>
              </a:pPr>
              <a:endParaRPr lang="en-US" sz="30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38401" y="1676400"/>
            <a:ext cx="6553200" cy="2801240"/>
            <a:chOff x="1151373" y="-684471"/>
            <a:chExt cx="5685915" cy="2871410"/>
          </a:xfrm>
        </p:grpSpPr>
        <p:sp>
          <p:nvSpPr>
            <p:cNvPr id="9" name="Rounded Rectangle 8"/>
            <p:cNvSpPr/>
            <p:nvPr/>
          </p:nvSpPr>
          <p:spPr>
            <a:xfrm>
              <a:off x="1151373" y="-684471"/>
              <a:ext cx="5685915" cy="1249740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Support and Development  of </a:t>
              </a:r>
              <a:r>
                <a:rPr lang="en-US" dirty="0" smtClean="0">
                  <a:solidFill>
                    <a:srgbClr val="FFFF00"/>
                  </a:solidFill>
                </a:rPr>
                <a:t>Communication</a:t>
              </a:r>
              <a:r>
                <a:rPr lang="en-US" dirty="0" smtClean="0"/>
                <a:t> skills</a:t>
              </a:r>
            </a:p>
            <a:p>
              <a:r>
                <a:rPr lang="en-US" sz="1600" dirty="0" smtClean="0"/>
                <a:t> </a:t>
              </a:r>
              <a:endParaRPr lang="en-US" sz="1400" dirty="0" smtClean="0"/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 ☐</a:t>
              </a:r>
              <a:r>
                <a:rPr lang="en-US" sz="1400" dirty="0" smtClean="0"/>
                <a:t>Complete ½ day Sage and Thyme course on communication skills</a:t>
              </a:r>
            </a:p>
            <a:p>
              <a:r>
                <a:rPr lang="en-US" sz="1400" dirty="0" smtClean="0"/>
                <a:t>  </a:t>
              </a:r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/>
                <a:t> Complete </a:t>
              </a:r>
              <a:r>
                <a:rPr lang="en-GB" sz="1400" b="1" dirty="0"/>
                <a:t>Assertive Communication study day </a:t>
              </a:r>
              <a:endParaRPr lang="en-US" sz="1400" dirty="0" smtClean="0"/>
            </a:p>
            <a:p>
              <a:r>
                <a:rPr lang="en-US" sz="1600" dirty="0" smtClean="0"/>
                <a:t> </a:t>
              </a:r>
            </a:p>
          </p:txBody>
        </p:sp>
        <p:sp>
          <p:nvSpPr>
            <p:cNvPr id="10" name="Rounded Rectangle 4"/>
            <p:cNvSpPr/>
            <p:nvPr/>
          </p:nvSpPr>
          <p:spPr>
            <a:xfrm rot="16200000">
              <a:off x="1892885" y="830408"/>
              <a:ext cx="2186940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399" y="76201"/>
            <a:ext cx="6553201" cy="1524000"/>
            <a:chOff x="4374602" y="0"/>
            <a:chExt cx="5622199" cy="2449467"/>
          </a:xfrm>
        </p:grpSpPr>
        <p:sp>
          <p:nvSpPr>
            <p:cNvPr id="15" name="Rounded Rectangle 14"/>
            <p:cNvSpPr/>
            <p:nvPr/>
          </p:nvSpPr>
          <p:spPr>
            <a:xfrm>
              <a:off x="4374602" y="0"/>
              <a:ext cx="5622199" cy="2449467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Support &amp; Development of </a:t>
              </a:r>
              <a:r>
                <a:rPr lang="en-US" dirty="0" smtClean="0">
                  <a:solidFill>
                    <a:srgbClr val="FFFF00"/>
                  </a:solidFill>
                </a:rPr>
                <a:t>Clinical</a:t>
              </a:r>
              <a:r>
                <a:rPr lang="en-US" dirty="0" smtClean="0"/>
                <a:t> Skills</a:t>
              </a:r>
            </a:p>
            <a:p>
              <a:endParaRPr lang="en-US" dirty="0" smtClean="0"/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smtClean="0"/>
                <a:t>IV </a:t>
              </a:r>
              <a:r>
                <a:rPr lang="en-US" sz="1400" dirty="0"/>
                <a:t>administration </a:t>
              </a:r>
              <a:endParaRPr lang="en-US" sz="1400" dirty="0" smtClean="0"/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err="1" smtClean="0"/>
                <a:t>Venepuncture</a:t>
              </a:r>
              <a:r>
                <a:rPr lang="en-US" sz="1400" dirty="0" smtClean="0"/>
                <a:t> &amp; Cannulation training</a:t>
              </a:r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smtClean="0"/>
                <a:t>Specialist training e.g. tracheostomy care</a:t>
              </a:r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smtClean="0"/>
                <a:t>Complete </a:t>
              </a:r>
              <a:r>
                <a:rPr lang="en-US" sz="1400" dirty="0"/>
                <a:t>MEERKATS course in designated acute settings </a:t>
              </a:r>
            </a:p>
            <a:p>
              <a:pPr marL="285750" indent="-285750">
                <a:buFont typeface="Wingdings" pitchFamily="2" charset="2"/>
                <a:buChar char="q"/>
              </a:pPr>
              <a:endParaRPr lang="en-US" sz="1400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US" sz="1400" dirty="0"/>
            </a:p>
          </p:txBody>
        </p:sp>
        <p:sp>
          <p:nvSpPr>
            <p:cNvPr id="16" name="Rounded Rectangle 4"/>
            <p:cNvSpPr/>
            <p:nvPr/>
          </p:nvSpPr>
          <p:spPr>
            <a:xfrm rot="16200000">
              <a:off x="4747268" y="830409"/>
              <a:ext cx="2186939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38402" y="2971800"/>
            <a:ext cx="6553201" cy="1981200"/>
            <a:chOff x="5031320" y="-1294312"/>
            <a:chExt cx="5875121" cy="3481251"/>
          </a:xfrm>
        </p:grpSpPr>
        <p:sp>
          <p:nvSpPr>
            <p:cNvPr id="18" name="Rounded Rectangle 17"/>
            <p:cNvSpPr/>
            <p:nvPr/>
          </p:nvSpPr>
          <p:spPr>
            <a:xfrm>
              <a:off x="5031320" y="-1294312"/>
              <a:ext cx="5875121" cy="2945674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Support and Development of </a:t>
              </a:r>
              <a:r>
                <a:rPr lang="en-US" dirty="0" smtClean="0">
                  <a:solidFill>
                    <a:srgbClr val="FFFF00"/>
                  </a:solidFill>
                </a:rPr>
                <a:t>Leadership</a:t>
              </a:r>
              <a:r>
                <a:rPr lang="en-US" dirty="0" smtClean="0"/>
                <a:t> skills</a:t>
              </a:r>
            </a:p>
            <a:p>
              <a:endParaRPr lang="en-US" sz="1600" dirty="0" smtClean="0"/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 smtClean="0"/>
                <a:t>Complete Nurse in Charge competencies with support from senior nurse/manager </a:t>
              </a:r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 smtClean="0"/>
                <a:t> Introduction to Leadership and Management course and /or</a:t>
              </a:r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/>
                <a:t> </a:t>
              </a:r>
              <a:r>
                <a:rPr lang="en-US" sz="1400" dirty="0" smtClean="0"/>
                <a:t>The Essentials – Leadership and Management</a:t>
              </a:r>
              <a:endParaRPr lang="en-GB" sz="1400" b="1" dirty="0"/>
            </a:p>
            <a:p>
              <a:r>
                <a:rPr lang="en-GB" sz="1400" dirty="0"/>
                <a:t> </a:t>
              </a:r>
            </a:p>
            <a:p>
              <a:r>
                <a:rPr lang="en-US" sz="1400" dirty="0" smtClean="0"/>
                <a:t>  </a:t>
              </a:r>
              <a:endParaRPr lang="en-US" sz="1400" dirty="0"/>
            </a:p>
          </p:txBody>
        </p:sp>
        <p:sp>
          <p:nvSpPr>
            <p:cNvPr id="19" name="Rounded Rectangle 4"/>
            <p:cNvSpPr/>
            <p:nvPr/>
          </p:nvSpPr>
          <p:spPr>
            <a:xfrm rot="16200000">
              <a:off x="4615568" y="830408"/>
              <a:ext cx="2186940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2400" y="533400"/>
            <a:ext cx="2133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This is a  flexible  development guide and can be individualised and adapted after discussion with line manager   </a:t>
            </a:r>
            <a:endParaRPr lang="en-U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152400" y="4800600"/>
            <a:ext cx="8839200" cy="1219200"/>
          </a:xfrm>
          <a:prstGeom prst="roundRect">
            <a:avLst>
              <a:gd name="adj" fmla="val 5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smtClean="0"/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Examples of other additional opportunities</a:t>
            </a:r>
          </a:p>
          <a:p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1400" dirty="0"/>
              <a:t>Free access to Nursing Times eLearning modules and over 6000 articles </a:t>
            </a: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1400" dirty="0" smtClean="0"/>
              <a:t>Opportunity to apply to complete  a NMC approved Mentorship course at Level 6 or 7</a:t>
            </a:r>
          </a:p>
          <a:p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1400" dirty="0" smtClean="0"/>
              <a:t>May be opportunity to complete accredited specialist course at Level 6 or 7 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1600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Band 5</a:t>
            </a:r>
          </a:p>
        </p:txBody>
      </p:sp>
      <p:sp>
        <p:nvSpPr>
          <p:cNvPr id="32" name="Extract 22"/>
          <p:cNvSpPr/>
          <p:nvPr/>
        </p:nvSpPr>
        <p:spPr>
          <a:xfrm rot="5400000">
            <a:off x="8597831" y="6261169"/>
            <a:ext cx="456808" cy="431270"/>
          </a:xfrm>
          <a:prstGeom prst="flowChartExtra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0891"/>
            <a:ext cx="2133600" cy="11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8" name="Rounded Rectangle 4"/>
          <p:cNvSpPr/>
          <p:nvPr/>
        </p:nvSpPr>
        <p:spPr>
          <a:xfrm rot="16200000">
            <a:off x="2715749" y="40406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39" name="Rounded Rectangle 4"/>
          <p:cNvSpPr/>
          <p:nvPr/>
        </p:nvSpPr>
        <p:spPr>
          <a:xfrm rot="16200000">
            <a:off x="2868149" y="41930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304800"/>
            <a:ext cx="685800" cy="609600"/>
          </a:xfrm>
          <a:prstGeom prst="rect">
            <a:avLst/>
          </a:prstGeom>
        </p:spPr>
      </p:pic>
      <p:sp>
        <p:nvSpPr>
          <p:cNvPr id="25" name="Rounded Rectangle 4"/>
          <p:cNvSpPr/>
          <p:nvPr/>
        </p:nvSpPr>
        <p:spPr>
          <a:xfrm rot="16200000">
            <a:off x="3020549" y="43454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26" name="Rounded Rectangle 4"/>
          <p:cNvSpPr/>
          <p:nvPr/>
        </p:nvSpPr>
        <p:spPr>
          <a:xfrm rot="16200000">
            <a:off x="3172949" y="44978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</p:spTree>
    <p:extLst>
      <p:ext uri="{BB962C8B-B14F-4D97-AF65-F5344CB8AC3E}">
        <p14:creationId xmlns:p14="http://schemas.microsoft.com/office/powerpoint/2010/main" val="1942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4569507"/>
              </p:ext>
            </p:extLst>
          </p:nvPr>
        </p:nvGraphicFramePr>
        <p:xfrm>
          <a:off x="2743200" y="6172200"/>
          <a:ext cx="60198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2400" y="2133600"/>
            <a:ext cx="2133599" cy="2271157"/>
            <a:chOff x="611" y="-1398237"/>
            <a:chExt cx="1455954" cy="3585176"/>
          </a:xfrm>
        </p:grpSpPr>
        <p:sp>
          <p:nvSpPr>
            <p:cNvPr id="6" name="Rounded Rectangle 5"/>
            <p:cNvSpPr/>
            <p:nvPr/>
          </p:nvSpPr>
          <p:spPr>
            <a:xfrm>
              <a:off x="611" y="-1398237"/>
              <a:ext cx="1455954" cy="2165164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The following are mandatory </a:t>
              </a:r>
              <a:r>
                <a:rPr lang="en-US" sz="14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</a:p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dirty="0" smtClean="0"/>
                <a:t>MAST </a:t>
              </a:r>
            </a:p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dirty="0" smtClean="0"/>
                <a:t>Appraisal</a:t>
              </a:r>
              <a:endParaRPr lang="en-US" dirty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endParaRPr lang="en-US" dirty="0"/>
            </a:p>
            <a:p>
              <a:endParaRPr lang="en-US" dirty="0" smtClean="0"/>
            </a:p>
          </p:txBody>
        </p:sp>
        <p:sp>
          <p:nvSpPr>
            <p:cNvPr id="7" name="Rounded Rectangle 4"/>
            <p:cNvSpPr/>
            <p:nvPr/>
          </p:nvSpPr>
          <p:spPr>
            <a:xfrm rot="16200000">
              <a:off x="-829797" y="830408"/>
              <a:ext cx="2186940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457200" lvl="0" indent="-45720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ü"/>
              </a:pPr>
              <a:endParaRPr lang="en-US" sz="3000" kern="1200"/>
            </a:p>
          </p:txBody>
        </p:sp>
      </p:grpSp>
      <p:sp>
        <p:nvSpPr>
          <p:cNvPr id="10" name="Rounded Rectangle 4"/>
          <p:cNvSpPr/>
          <p:nvPr/>
        </p:nvSpPr>
        <p:spPr>
          <a:xfrm rot="16200000">
            <a:off x="3486531" y="3107705"/>
            <a:ext cx="2133497" cy="6063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14" name="Group 13"/>
          <p:cNvGrpSpPr/>
          <p:nvPr/>
        </p:nvGrpSpPr>
        <p:grpSpPr>
          <a:xfrm>
            <a:off x="2362200" y="152400"/>
            <a:ext cx="6553200" cy="1981200"/>
            <a:chOff x="4318872" y="-175806"/>
            <a:chExt cx="5616513" cy="3150324"/>
          </a:xfrm>
        </p:grpSpPr>
        <p:sp>
          <p:nvSpPr>
            <p:cNvPr id="15" name="Rounded Rectangle 14"/>
            <p:cNvSpPr/>
            <p:nvPr/>
          </p:nvSpPr>
          <p:spPr>
            <a:xfrm>
              <a:off x="4318872" y="-175806"/>
              <a:ext cx="5616513" cy="3150324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600" dirty="0" smtClean="0"/>
                <a:t>Support &amp; Development of </a:t>
              </a:r>
              <a:r>
                <a:rPr lang="en-US" sz="1600" dirty="0" smtClean="0">
                  <a:solidFill>
                    <a:srgbClr val="FFFF00"/>
                  </a:solidFill>
                </a:rPr>
                <a:t>Clinical</a:t>
              </a:r>
              <a:r>
                <a:rPr lang="en-US" sz="1600" dirty="0" smtClean="0"/>
                <a:t> Skills</a:t>
              </a:r>
            </a:p>
            <a:p>
              <a:endParaRPr lang="en-US" sz="1600" dirty="0" smtClean="0"/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smtClean="0"/>
                <a:t>Complete MEERKATS course in designated</a:t>
              </a:r>
            </a:p>
            <a:p>
              <a:r>
                <a:rPr lang="en-US" sz="1400" dirty="0" smtClean="0"/>
                <a:t>acute settings</a:t>
              </a:r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smtClean="0"/>
                <a:t>Opportunity to apply for course </a:t>
              </a:r>
              <a:r>
                <a:rPr lang="en-US" sz="1400" dirty="0"/>
                <a:t>at </a:t>
              </a:r>
              <a:endParaRPr lang="en-US" sz="1400" dirty="0" smtClean="0"/>
            </a:p>
            <a:p>
              <a:r>
                <a:rPr lang="en-US" sz="1400" dirty="0" smtClean="0"/>
                <a:t>Level </a:t>
              </a:r>
              <a:r>
                <a:rPr lang="en-US" sz="1400" dirty="0"/>
                <a:t>6 or </a:t>
              </a:r>
              <a:r>
                <a:rPr lang="en-US" sz="1400" dirty="0" smtClean="0"/>
                <a:t>7 e.g. Acutely Unwell </a:t>
              </a:r>
            </a:p>
            <a:p>
              <a:r>
                <a:rPr lang="en-US" sz="1400" dirty="0" smtClean="0"/>
                <a:t>module /specialist course</a:t>
              </a:r>
            </a:p>
            <a:p>
              <a:endParaRPr lang="en-US" sz="1400" dirty="0" smtClean="0"/>
            </a:p>
            <a:p>
              <a:r>
                <a:rPr lang="en-US" sz="1400" dirty="0" smtClean="0"/>
                <a:t> </a:t>
              </a:r>
            </a:p>
            <a:p>
              <a:pPr marL="285750" indent="-285750">
                <a:buFont typeface="Wingdings" pitchFamily="2" charset="2"/>
                <a:buChar char="q"/>
              </a:pPr>
              <a:endParaRPr lang="en-US" sz="1400" dirty="0"/>
            </a:p>
          </p:txBody>
        </p:sp>
        <p:sp>
          <p:nvSpPr>
            <p:cNvPr id="16" name="Rounded Rectangle 4"/>
            <p:cNvSpPr/>
            <p:nvPr/>
          </p:nvSpPr>
          <p:spPr>
            <a:xfrm rot="16200000">
              <a:off x="4747268" y="830409"/>
              <a:ext cx="2186939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12998" y="2362200"/>
            <a:ext cx="6502395" cy="1219200"/>
            <a:chOff x="5031319" y="-1294311"/>
            <a:chExt cx="5943435" cy="3481250"/>
          </a:xfrm>
        </p:grpSpPr>
        <p:sp>
          <p:nvSpPr>
            <p:cNvPr id="18" name="Rounded Rectangle 17"/>
            <p:cNvSpPr/>
            <p:nvPr/>
          </p:nvSpPr>
          <p:spPr>
            <a:xfrm>
              <a:off x="5031319" y="-1294311"/>
              <a:ext cx="5943435" cy="3481250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600" dirty="0" smtClean="0"/>
                <a:t>Support and Development of </a:t>
              </a:r>
              <a:r>
                <a:rPr lang="en-US" sz="1600" dirty="0" smtClean="0">
                  <a:solidFill>
                    <a:srgbClr val="FFFF00"/>
                  </a:solidFill>
                </a:rPr>
                <a:t>Communication </a:t>
              </a:r>
              <a:r>
                <a:rPr lang="en-US" sz="1600" dirty="0" smtClean="0"/>
                <a:t> skills</a:t>
              </a:r>
            </a:p>
            <a:p>
              <a:endParaRPr lang="en-US" sz="1600" dirty="0" smtClean="0"/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/>
                <a:t> </a:t>
              </a:r>
              <a:r>
                <a:rPr lang="en-US" sz="1400" dirty="0" smtClean="0"/>
                <a:t> Appraise your Staff </a:t>
              </a:r>
              <a:r>
                <a:rPr lang="en-GB" sz="1400" dirty="0" smtClean="0"/>
                <a:t>study day </a:t>
              </a:r>
              <a:endParaRPr lang="en-US" sz="1400" dirty="0" smtClean="0"/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/>
                <a:t> </a:t>
              </a:r>
              <a:r>
                <a:rPr lang="en-US" sz="1400" dirty="0" smtClean="0"/>
                <a:t> Conflict Management Skills for Leaders study day</a:t>
              </a:r>
              <a:endParaRPr lang="en-GB" sz="1400" dirty="0"/>
            </a:p>
            <a:p>
              <a:endParaRPr lang="en-US" sz="1400" dirty="0"/>
            </a:p>
          </p:txBody>
        </p:sp>
        <p:sp>
          <p:nvSpPr>
            <p:cNvPr id="19" name="Rounded Rectangle 4"/>
            <p:cNvSpPr/>
            <p:nvPr/>
          </p:nvSpPr>
          <p:spPr>
            <a:xfrm rot="16200000">
              <a:off x="4615568" y="830408"/>
              <a:ext cx="2186940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2400" y="609600"/>
            <a:ext cx="20574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This is a  flexible  development </a:t>
            </a:r>
            <a:r>
              <a:rPr lang="en-US" sz="1400" i="1" dirty="0" smtClean="0">
                <a:solidFill>
                  <a:srgbClr val="FFFF00"/>
                </a:solidFill>
              </a:rPr>
              <a:t>guide </a:t>
            </a:r>
            <a:r>
              <a:rPr lang="en-US" sz="1400" dirty="0" smtClean="0">
                <a:solidFill>
                  <a:srgbClr val="FFFF00"/>
                </a:solidFill>
              </a:rPr>
              <a:t>and can be individualised and adapted after discussion with line manager  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2400" y="3733800"/>
            <a:ext cx="8763000" cy="2286000"/>
          </a:xfrm>
          <a:prstGeom prst="roundRect">
            <a:avLst>
              <a:gd name="adj" fmla="val 5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Support and Development of Leadership Skills</a:t>
            </a:r>
          </a:p>
          <a:p>
            <a:endParaRPr lang="en-US" sz="1400" dirty="0" smtClean="0"/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Introduction to Leadership and Management course  I day 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The Essentials of Leadership and Management  2 days 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/>
              <a:t>Management </a:t>
            </a:r>
            <a:r>
              <a:rPr lang="en-US" sz="1400" dirty="0" smtClean="0"/>
              <a:t> Coaching and Mentoring Conversations 1 day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Passport to Effective  People Management 1 day </a:t>
            </a:r>
            <a:r>
              <a:rPr lang="en-GB" sz="1400" b="1" dirty="0" smtClean="0"/>
              <a:t> 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Enhanced Leadership and Management  </a:t>
            </a:r>
            <a:r>
              <a:rPr lang="en-GB" sz="1400" dirty="0" smtClean="0"/>
              <a:t>3 days 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1600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Band </a:t>
            </a:r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32" name="Extract 22"/>
          <p:cNvSpPr/>
          <p:nvPr/>
        </p:nvSpPr>
        <p:spPr>
          <a:xfrm rot="5400000">
            <a:off x="8597831" y="6261169"/>
            <a:ext cx="456808" cy="431270"/>
          </a:xfrm>
          <a:prstGeom prst="flowChartExtra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286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19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8" name="Rounded Rectangle 4"/>
          <p:cNvSpPr/>
          <p:nvPr/>
        </p:nvSpPr>
        <p:spPr>
          <a:xfrm rot="16200000">
            <a:off x="2715749" y="40406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39" name="Rounded Rectangle 4"/>
          <p:cNvSpPr/>
          <p:nvPr/>
        </p:nvSpPr>
        <p:spPr>
          <a:xfrm rot="16200000">
            <a:off x="2868149" y="41930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pic>
        <p:nvPicPr>
          <p:cNvPr id="41" name="Picture 40" descr="K:\St George's Leadership Academy\LA-3 FINA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9718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76200" y="5943600"/>
            <a:ext cx="1905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/>
          </a:p>
          <a:p>
            <a:r>
              <a:rPr lang="en-US" sz="1200" dirty="0" smtClean="0"/>
              <a:t>Free </a:t>
            </a:r>
            <a:r>
              <a:rPr lang="en-US" sz="1200" dirty="0"/>
              <a:t>access to Nursing Times eLearning modules and over 6000 articles</a:t>
            </a:r>
            <a:endParaRPr lang="en-GB" sz="1200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02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186859"/>
              </p:ext>
            </p:extLst>
          </p:nvPr>
        </p:nvGraphicFramePr>
        <p:xfrm>
          <a:off x="2743200" y="6172200"/>
          <a:ext cx="60198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2400" y="1981200"/>
            <a:ext cx="2133599" cy="2423557"/>
            <a:chOff x="611" y="-1638811"/>
            <a:chExt cx="1455954" cy="3825750"/>
          </a:xfrm>
        </p:grpSpPr>
        <p:sp>
          <p:nvSpPr>
            <p:cNvPr id="6" name="Rounded Rectangle 5"/>
            <p:cNvSpPr/>
            <p:nvPr/>
          </p:nvSpPr>
          <p:spPr>
            <a:xfrm>
              <a:off x="611" y="-1638811"/>
              <a:ext cx="1455954" cy="2165164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The following are mandatory </a:t>
              </a:r>
              <a:r>
                <a:rPr lang="en-US" sz="14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</a:p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dirty="0" smtClean="0"/>
                <a:t>MAST </a:t>
              </a:r>
            </a:p>
            <a:p>
              <a:r>
                <a:rPr lang="en-US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dirty="0" smtClean="0"/>
                <a:t>Appraisal</a:t>
              </a:r>
              <a:endParaRPr lang="en-US" dirty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/>
            </a:p>
            <a:p>
              <a:pPr marL="285750" indent="-285750">
                <a:buFont typeface="Wingdings" pitchFamily="2" charset="2"/>
                <a:buChar char="q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endParaRPr lang="en-US" dirty="0" smtClean="0"/>
            </a:p>
            <a:p>
              <a:pPr marL="285750" indent="-285750">
                <a:buFont typeface="Wingdings" charset="2"/>
                <a:buChar char="ü"/>
              </a:pPr>
              <a:endParaRPr lang="en-US" dirty="0"/>
            </a:p>
            <a:p>
              <a:endParaRPr lang="en-US" dirty="0" smtClean="0"/>
            </a:p>
          </p:txBody>
        </p:sp>
        <p:sp>
          <p:nvSpPr>
            <p:cNvPr id="7" name="Rounded Rectangle 4"/>
            <p:cNvSpPr/>
            <p:nvPr/>
          </p:nvSpPr>
          <p:spPr>
            <a:xfrm rot="16200000">
              <a:off x="-829797" y="830408"/>
              <a:ext cx="2186940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marL="457200" lvl="0" indent="-45720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charset="2"/>
                <a:buChar char="ü"/>
              </a:pPr>
              <a:endParaRPr lang="en-US" sz="3000" kern="1200"/>
            </a:p>
          </p:txBody>
        </p:sp>
      </p:grpSp>
      <p:sp>
        <p:nvSpPr>
          <p:cNvPr id="10" name="Rounded Rectangle 4"/>
          <p:cNvSpPr/>
          <p:nvPr/>
        </p:nvSpPr>
        <p:spPr>
          <a:xfrm rot="16200000">
            <a:off x="3486531" y="3107705"/>
            <a:ext cx="2133497" cy="6063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grpSp>
        <p:nvGrpSpPr>
          <p:cNvPr id="14" name="Group 13"/>
          <p:cNvGrpSpPr/>
          <p:nvPr/>
        </p:nvGrpSpPr>
        <p:grpSpPr>
          <a:xfrm>
            <a:off x="2413001" y="152400"/>
            <a:ext cx="6502400" cy="1981200"/>
            <a:chOff x="4253564" y="-175806"/>
            <a:chExt cx="5681821" cy="3150324"/>
          </a:xfrm>
        </p:grpSpPr>
        <p:sp>
          <p:nvSpPr>
            <p:cNvPr id="15" name="Rounded Rectangle 14"/>
            <p:cNvSpPr/>
            <p:nvPr/>
          </p:nvSpPr>
          <p:spPr>
            <a:xfrm>
              <a:off x="4253564" y="-175806"/>
              <a:ext cx="5681821" cy="3150324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Support &amp; Development of </a:t>
              </a:r>
              <a:r>
                <a: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Clinical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Skills</a:t>
              </a:r>
            </a:p>
            <a:p>
              <a:endPara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1400" dirty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smtClean="0"/>
                <a:t>Complete MEERKATS course in designated</a:t>
              </a:r>
            </a:p>
            <a:p>
              <a:r>
                <a:rPr lang="en-US" sz="1400" dirty="0" smtClean="0"/>
                <a:t>      acute settings</a:t>
              </a:r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 </a:t>
              </a:r>
              <a:r>
                <a:rPr lang="en-US" sz="1400" dirty="0" smtClean="0"/>
                <a:t>Opportunity to apply for course </a:t>
              </a:r>
              <a:r>
                <a:rPr lang="en-US" sz="1400" dirty="0"/>
                <a:t>at </a:t>
              </a:r>
              <a:endParaRPr lang="en-US" sz="1400" dirty="0" smtClean="0"/>
            </a:p>
            <a:p>
              <a:r>
                <a:rPr lang="en-US" sz="1400" dirty="0" smtClean="0"/>
                <a:t>      Level </a:t>
              </a:r>
              <a:r>
                <a:rPr lang="en-US" sz="1400" dirty="0"/>
                <a:t>6 or </a:t>
              </a:r>
              <a:r>
                <a:rPr lang="en-US" sz="1400" dirty="0" smtClean="0"/>
                <a:t>7 </a:t>
              </a:r>
              <a:r>
                <a:rPr lang="en-US" sz="1400" dirty="0"/>
                <a:t>Acutely Unwell module /specialist </a:t>
              </a:r>
              <a:endParaRPr lang="en-US" sz="1400" dirty="0" smtClean="0"/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course including ANP MSc /non medical 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prescribing </a:t>
              </a:r>
            </a:p>
            <a:p>
              <a:pPr marL="285750" indent="-285750">
                <a:buFont typeface="Arial"/>
                <a:buChar char="•"/>
              </a:pPr>
              <a:endParaRPr lang="en-US" sz="1400" dirty="0" smtClean="0"/>
            </a:p>
            <a:p>
              <a:pPr marL="285750" indent="-285750">
                <a:buFont typeface="Arial"/>
                <a:buChar char="•"/>
              </a:pPr>
              <a:endParaRPr lang="en-US" sz="1400" dirty="0" smtClean="0"/>
            </a:p>
            <a:p>
              <a:r>
                <a:rPr lang="en-US" sz="1400" dirty="0" smtClean="0"/>
                <a:t> </a:t>
              </a:r>
            </a:p>
            <a:p>
              <a:pPr marL="285750" indent="-285750">
                <a:buFont typeface="Wingdings" pitchFamily="2" charset="2"/>
                <a:buChar char="q"/>
              </a:pPr>
              <a:endParaRPr lang="en-US" sz="1400" dirty="0"/>
            </a:p>
          </p:txBody>
        </p:sp>
        <p:sp>
          <p:nvSpPr>
            <p:cNvPr id="16" name="Rounded Rectangle 4"/>
            <p:cNvSpPr/>
            <p:nvPr/>
          </p:nvSpPr>
          <p:spPr>
            <a:xfrm rot="16200000">
              <a:off x="4747268" y="830409"/>
              <a:ext cx="2186939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13001" y="2209800"/>
            <a:ext cx="6502399" cy="1371600"/>
            <a:chOff x="5031319" y="-1729467"/>
            <a:chExt cx="5943435" cy="3916406"/>
          </a:xfrm>
        </p:grpSpPr>
        <p:sp>
          <p:nvSpPr>
            <p:cNvPr id="18" name="Rounded Rectangle 17"/>
            <p:cNvSpPr/>
            <p:nvPr/>
          </p:nvSpPr>
          <p:spPr>
            <a:xfrm>
              <a:off x="5031319" y="-1729467"/>
              <a:ext cx="5943435" cy="3916406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Support and Development of </a:t>
              </a:r>
              <a:r>
                <a:rPr lang="en-US" dirty="0" smtClean="0">
                  <a:solidFill>
                    <a:srgbClr val="FFFF00"/>
                  </a:solidFill>
                </a:rPr>
                <a:t>Communication </a:t>
              </a:r>
              <a:r>
                <a:rPr lang="en-US" dirty="0" smtClean="0"/>
                <a:t> skills</a:t>
              </a:r>
            </a:p>
            <a:p>
              <a:endParaRPr lang="en-US" dirty="0" smtClean="0"/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/>
                <a:t> </a:t>
              </a:r>
              <a:r>
                <a:rPr lang="en-US" sz="1400" dirty="0" smtClean="0"/>
                <a:t>Appraise  your Staff study day </a:t>
              </a:r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/>
                <a:t> </a:t>
              </a:r>
              <a:r>
                <a:rPr lang="en-US" sz="1400" dirty="0" smtClean="0"/>
                <a:t>Assertive Communication study day</a:t>
              </a:r>
              <a:endParaRPr lang="en-GB" sz="1400" b="1" dirty="0" smtClean="0"/>
            </a:p>
            <a:p>
              <a:r>
                <a:rPr lang="en-US" sz="1400" dirty="0" smtClean="0">
                  <a:latin typeface="ＭＳ ゴシック"/>
                  <a:ea typeface="ＭＳ ゴシック"/>
                  <a:cs typeface="ＭＳ ゴシック"/>
                </a:rPr>
                <a:t>☐</a:t>
              </a:r>
              <a:r>
                <a:rPr lang="en-US" sz="1400" dirty="0" smtClean="0"/>
                <a:t> Conflict Management Skills for Leaders  </a:t>
              </a:r>
              <a:r>
                <a:rPr lang="en-GB" sz="1400" dirty="0" smtClean="0"/>
                <a:t>study day </a:t>
              </a:r>
              <a:endParaRPr lang="en-GB" sz="1400" dirty="0"/>
            </a:p>
            <a:p>
              <a:endParaRPr lang="en-US" sz="1400" dirty="0"/>
            </a:p>
          </p:txBody>
        </p:sp>
        <p:sp>
          <p:nvSpPr>
            <p:cNvPr id="19" name="Rounded Rectangle 4"/>
            <p:cNvSpPr/>
            <p:nvPr/>
          </p:nvSpPr>
          <p:spPr>
            <a:xfrm rot="16200000">
              <a:off x="4615568" y="830408"/>
              <a:ext cx="2186940" cy="52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2400" y="685800"/>
            <a:ext cx="20574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This is a  flexible  development </a:t>
            </a:r>
            <a:r>
              <a:rPr lang="en-US" sz="1200" i="1" dirty="0" smtClean="0">
                <a:solidFill>
                  <a:srgbClr val="FFFF00"/>
                </a:solidFill>
              </a:rPr>
              <a:t>guide </a:t>
            </a:r>
            <a:r>
              <a:rPr lang="en-US" sz="1200" dirty="0" smtClean="0">
                <a:solidFill>
                  <a:srgbClr val="FFFF00"/>
                </a:solidFill>
              </a:rPr>
              <a:t>and can be individualised and adapted after discussion with line manager   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2400" y="3657600"/>
            <a:ext cx="8763000" cy="2362200"/>
          </a:xfrm>
          <a:prstGeom prst="roundRect">
            <a:avLst>
              <a:gd name="adj" fmla="val 5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Support and Development of Leadership Skills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Complete  Band 7 programme 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Introduction to Leadership and Management course  I day 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The Essentials – Leadership and Management </a:t>
            </a:r>
            <a:r>
              <a:rPr lang="en-GB" sz="1400" b="1" dirty="0" smtClean="0"/>
              <a:t>– </a:t>
            </a:r>
            <a:r>
              <a:rPr lang="en-US" sz="1400" dirty="0" smtClean="0"/>
              <a:t>2 days </a:t>
            </a:r>
            <a:r>
              <a:rPr lang="en-GB" sz="1400" b="1" dirty="0" smtClean="0"/>
              <a:t> 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/>
              <a:t>Management </a:t>
            </a:r>
            <a:r>
              <a:rPr lang="en-US" sz="1400" dirty="0" smtClean="0"/>
              <a:t> Coaching and Mentoring Conversation</a:t>
            </a:r>
            <a:r>
              <a:rPr lang="en-GB" sz="1400" b="1" dirty="0" smtClean="0"/>
              <a:t> – 1 </a:t>
            </a:r>
            <a:r>
              <a:rPr lang="en-US" sz="1400" dirty="0" smtClean="0"/>
              <a:t>day</a:t>
            </a:r>
            <a:r>
              <a:rPr lang="en-GB" sz="1400" b="1" dirty="0" smtClean="0"/>
              <a:t> </a:t>
            </a:r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Passport to Effective People Management </a:t>
            </a:r>
            <a:r>
              <a:rPr lang="en-GB" sz="1400" b="1" dirty="0" smtClean="0"/>
              <a:t>– </a:t>
            </a:r>
            <a:r>
              <a:rPr lang="en-US" sz="1400" dirty="0" smtClean="0"/>
              <a:t>I day</a:t>
            </a:r>
            <a:endParaRPr lang="en-GB" sz="1400" b="1" dirty="0" smtClean="0"/>
          </a:p>
          <a:p>
            <a:r>
              <a:rPr lang="en-US" sz="1400" dirty="0" smtClean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1400" dirty="0" smtClean="0"/>
              <a:t>Enhanced Leadership and Management  Skill</a:t>
            </a:r>
            <a:r>
              <a:rPr lang="en-GB" sz="1400" b="1" dirty="0" smtClean="0"/>
              <a:t>s </a:t>
            </a:r>
            <a:r>
              <a:rPr lang="en-GB" sz="1400" dirty="0" smtClean="0"/>
              <a:t>– 3 days </a:t>
            </a:r>
          </a:p>
          <a:p>
            <a:r>
              <a:rPr lang="en-US" sz="1400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GB" sz="1400" dirty="0" smtClean="0"/>
              <a:t>Access 360 feedback / coaching /shadowing 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62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Band 7</a:t>
            </a:r>
          </a:p>
        </p:txBody>
      </p:sp>
      <p:sp>
        <p:nvSpPr>
          <p:cNvPr id="32" name="Extract 22"/>
          <p:cNvSpPr/>
          <p:nvPr/>
        </p:nvSpPr>
        <p:spPr>
          <a:xfrm rot="5400000">
            <a:off x="8597831" y="6261169"/>
            <a:ext cx="456808" cy="431270"/>
          </a:xfrm>
          <a:prstGeom prst="flowChartExtra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Picture 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8288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92714"/>
            <a:ext cx="733057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8" name="Rounded Rectangle 4"/>
          <p:cNvSpPr/>
          <p:nvPr/>
        </p:nvSpPr>
        <p:spPr>
          <a:xfrm rot="16200000">
            <a:off x="2715749" y="40406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sp>
        <p:nvSpPr>
          <p:cNvPr id="39" name="Rounded Rectangle 4"/>
          <p:cNvSpPr/>
          <p:nvPr/>
        </p:nvSpPr>
        <p:spPr>
          <a:xfrm rot="16200000">
            <a:off x="2868149" y="4193050"/>
            <a:ext cx="1244600" cy="580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02870" rIns="133350" bIns="0" numCol="1" spcCol="1270" anchor="t" anchorCtr="0">
            <a:noAutofit/>
          </a:bodyPr>
          <a:lstStyle/>
          <a:p>
            <a:pPr lvl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00" kern="1200"/>
          </a:p>
        </p:txBody>
      </p:sp>
      <p:pic>
        <p:nvPicPr>
          <p:cNvPr id="41" name="Picture 40" descr="K:\St George's Leadership Academy\LA-3 FINA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60799"/>
            <a:ext cx="3048000" cy="193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76200" y="6096000"/>
            <a:ext cx="19812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/>
          </a:p>
          <a:p>
            <a:r>
              <a:rPr lang="en-US" sz="1200" dirty="0" smtClean="0"/>
              <a:t>Free </a:t>
            </a:r>
            <a:r>
              <a:rPr lang="en-US" sz="1200" dirty="0"/>
              <a:t>access to </a:t>
            </a:r>
            <a:r>
              <a:rPr lang="en-US" sz="1200" dirty="0" smtClean="0"/>
              <a:t>NT </a:t>
            </a:r>
            <a:r>
              <a:rPr lang="en-US" sz="1200" dirty="0"/>
              <a:t>eLearning modules and over 6000 articles</a:t>
            </a:r>
            <a:endParaRPr lang="en-GB" sz="1200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17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05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What does your free Nursing Times subscription give you access to?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58009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Nearly 6000 double-blind peer-reviewed articles </a:t>
            </a:r>
            <a:r>
              <a:rPr lang="en-GB" sz="2000" dirty="0" smtClean="0">
                <a:solidFill>
                  <a:schemeClr val="bg1"/>
                </a:solidFill>
              </a:rPr>
              <a:t>within the clinical archive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Daily news </a:t>
            </a:r>
            <a:r>
              <a:rPr lang="en-GB" sz="2000" dirty="0" smtClean="0">
                <a:solidFill>
                  <a:schemeClr val="bg1"/>
                </a:solidFill>
              </a:rPr>
              <a:t>– keeping you up-to-date on what’s happening in the world of 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Online learning units </a:t>
            </a:r>
            <a:r>
              <a:rPr lang="en-GB" sz="2000" dirty="0" smtClean="0">
                <a:solidFill>
                  <a:schemeClr val="bg1"/>
                </a:solidFill>
              </a:rPr>
              <a:t>on fundamental aspects of nursing care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</a:rPr>
              <a:t>Your personal NT portfolio </a:t>
            </a:r>
            <a:r>
              <a:rPr lang="en-GB" sz="2000" dirty="0" smtClean="0">
                <a:solidFill>
                  <a:schemeClr val="bg1"/>
                </a:solidFill>
              </a:rPr>
              <a:t>– an online e-portfolio to store all revalidation and CPD activity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7200"/>
            <a:ext cx="2895599" cy="104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5604778"/>
            <a:ext cx="1066800" cy="8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35981"/>
            <a:ext cx="844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/>
              <a:t>We look forward to working with you at St Georges 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6019800"/>
            <a:ext cx="1295400" cy="533400"/>
          </a:xfrm>
          <a:prstGeom prst="rect">
            <a:avLst/>
          </a:prstGeom>
        </p:spPr>
      </p:pic>
      <p:pic>
        <p:nvPicPr>
          <p:cNvPr id="6" name="Picture 10" descr="C:\Documents and Settings\heslim00\Local Settings\Temporary Internet Files\Content.IE5\7WHZ1R2F\ThankYouLanguage-main_Fu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30" y="3048000"/>
            <a:ext cx="306977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t Business by Rieva Leson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 Business by Rieva Lesonsky.potx</Template>
  <TotalTime>2535</TotalTime>
  <Words>679</Words>
  <Application>Microsoft Office PowerPoint</Application>
  <PresentationFormat>On-screen Show (4:3)</PresentationFormat>
  <Paragraphs>147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Hot Business by Rieva Lesonsky</vt:lpstr>
      <vt:lpstr>  Development Pathway B5 -7 </vt:lpstr>
      <vt:lpstr>  Nursing Development  Pathway  B5 – B7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Businesses to Start Now!</dc:title>
  <dc:creator>Julie Goldie</dc:creator>
  <cp:lastModifiedBy>Nicole Riordan</cp:lastModifiedBy>
  <cp:revision>156</cp:revision>
  <cp:lastPrinted>2018-01-05T10:41:53Z</cp:lastPrinted>
  <dcterms:created xsi:type="dcterms:W3CDTF">2010-05-28T00:09:10Z</dcterms:created>
  <dcterms:modified xsi:type="dcterms:W3CDTF">2018-03-21T12:59:53Z</dcterms:modified>
</cp:coreProperties>
</file>